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5.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6.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7.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8.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12.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charts/chart6.xml" ContentType="application/vnd.openxmlformats-officedocument.drawingml.chart+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15.xml" ContentType="application/vnd.openxmlformats-officedocument.presentationml.notesSlide+xml"/>
  <Override PartName="/ppt/charts/chart9.xml" ContentType="application/vnd.openxmlformats-officedocument.drawingml.chart+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notesSlides/notesSlide16.xml" ContentType="application/vnd.openxmlformats-officedocument.presentationml.notesSlide+xml"/>
  <Override PartName="/ppt/charts/chart10.xml" ContentType="application/vnd.openxmlformats-officedocument.drawingml.chart+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notesSlides/notesSlide17.xml" ContentType="application/vnd.openxmlformats-officedocument.presentationml.notesSlide+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20.xml" ContentType="application/vnd.openxmlformats-officedocument.presentationml.notesSlide+xml"/>
  <Override PartName="/ppt/charts/chart14.xml" ContentType="application/vnd.openxmlformats-officedocument.drawingml.chart+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21.xml" ContentType="application/vnd.openxmlformats-officedocument.presentationml.notesSlide+xml"/>
  <Override PartName="/ppt/charts/chart17.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notesSlides/notesSlide22.xml" ContentType="application/vnd.openxmlformats-officedocument.presentationml.notesSlide+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notesSlides/notesSlide23.xml" ContentType="application/vnd.openxmlformats-officedocument.presentationml.notesSlide+xml"/>
  <Override PartName="/ppt/charts/chart18.xml" ContentType="application/vnd.openxmlformats-officedocument.drawingml.chart+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notesSlides/notesSlide24.xml" ContentType="application/vnd.openxmlformats-officedocument.presentationml.notesSlide+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notesSlides/notesSlide25.xml" ContentType="application/vnd.openxmlformats-officedocument.presentationml.notesSlide+xml"/>
  <Override PartName="/ppt/charts/chart19.xml" ContentType="application/vnd.openxmlformats-officedocument.drawingml.chart+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notesSlides/notesSlide26.xml" ContentType="application/vnd.openxmlformats-officedocument.presentationml.notesSlide+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notesSlides/notesSlide27.xml" ContentType="application/vnd.openxmlformats-officedocument.presentationml.notesSlide+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notesSlides/notesSlide28.xml" ContentType="application/vnd.openxmlformats-officedocument.presentationml.notesSlide+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notesSlides/notesSlide29.xml" ContentType="application/vnd.openxmlformats-officedocument.presentationml.notesSlide+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notesSlides/notesSlide30.xml" ContentType="application/vnd.openxmlformats-officedocument.presentationml.notesSlide+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notesSlides/notesSlide31.xml" ContentType="application/vnd.openxmlformats-officedocument.presentationml.notesSlide+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notesSlides/notesSlide32.xml" ContentType="application/vnd.openxmlformats-officedocument.presentationml.notesSlide+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5"/>
    <p:sldMasterId id="2147483919" r:id="rId6"/>
  </p:sldMasterIdLst>
  <p:notesMasterIdLst>
    <p:notesMasterId r:id="rId54"/>
  </p:notesMasterIdLst>
  <p:handoutMasterIdLst>
    <p:handoutMasterId r:id="rId55"/>
  </p:handoutMasterIdLst>
  <p:sldIdLst>
    <p:sldId id="2147483420" r:id="rId7"/>
    <p:sldId id="2147482989" r:id="rId8"/>
    <p:sldId id="2147483614" r:id="rId9"/>
    <p:sldId id="2147483645" r:id="rId10"/>
    <p:sldId id="2147483612" r:id="rId11"/>
    <p:sldId id="2147483646" r:id="rId12"/>
    <p:sldId id="2147483560" r:id="rId13"/>
    <p:sldId id="280" r:id="rId14"/>
    <p:sldId id="260" r:id="rId15"/>
    <p:sldId id="2147483561" r:id="rId16"/>
    <p:sldId id="262" r:id="rId17"/>
    <p:sldId id="275" r:id="rId18"/>
    <p:sldId id="2147483647" r:id="rId19"/>
    <p:sldId id="274" r:id="rId20"/>
    <p:sldId id="276" r:id="rId21"/>
    <p:sldId id="291" r:id="rId22"/>
    <p:sldId id="256" r:id="rId23"/>
    <p:sldId id="266" r:id="rId24"/>
    <p:sldId id="2147483642" r:id="rId25"/>
    <p:sldId id="301" r:id="rId26"/>
    <p:sldId id="257" r:id="rId27"/>
    <p:sldId id="293" r:id="rId28"/>
    <p:sldId id="264" r:id="rId29"/>
    <p:sldId id="258" r:id="rId30"/>
    <p:sldId id="269" r:id="rId31"/>
    <p:sldId id="265" r:id="rId32"/>
    <p:sldId id="296" r:id="rId33"/>
    <p:sldId id="2147483557" r:id="rId34"/>
    <p:sldId id="277" r:id="rId35"/>
    <p:sldId id="283" r:id="rId36"/>
    <p:sldId id="2147483558" r:id="rId37"/>
    <p:sldId id="2147483559" r:id="rId38"/>
    <p:sldId id="2147483615" r:id="rId39"/>
    <p:sldId id="2147483610" r:id="rId40"/>
    <p:sldId id="261" r:id="rId41"/>
    <p:sldId id="2147483643" r:id="rId42"/>
    <p:sldId id="259" r:id="rId43"/>
    <p:sldId id="267" r:id="rId44"/>
    <p:sldId id="268" r:id="rId45"/>
    <p:sldId id="2147483644" r:id="rId46"/>
    <p:sldId id="270" r:id="rId47"/>
    <p:sldId id="2147483579" r:id="rId48"/>
    <p:sldId id="2147483618" r:id="rId49"/>
    <p:sldId id="2147483566" r:id="rId50"/>
    <p:sldId id="2147483613" r:id="rId51"/>
    <p:sldId id="263" r:id="rId52"/>
    <p:sldId id="271" r:id="rId53"/>
  </p:sldIdLst>
  <p:sldSz cx="12192000" cy="6858000"/>
  <p:notesSz cx="7102475" cy="9388475"/>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C1D8F2"/>
    <a:srgbClr val="448AD7"/>
    <a:srgbClr val="82B1E5"/>
    <a:srgbClr val="000000"/>
    <a:srgbClr val="10CF9B"/>
    <a:srgbClr val="FFCCCC"/>
    <a:srgbClr val="D0D0D0"/>
    <a:srgbClr val="0F6FC6"/>
    <a:srgbClr val="051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43981-CBBA-461B-9736-49C53288F403}" v="2" dt="2026-01-07T15:41:38.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Carl (VDSS)" userId="86efc01d-a03b-4434-873e-434d333c4bbe" providerId="ADAL" clId="{888BA245-D537-4A9C-8758-796B4BD47B28}"/>
    <pc:docChg chg="mod">
      <pc:chgData name="Ayers, Carl (VDSS)" userId="86efc01d-a03b-4434-873e-434d333c4bbe" providerId="ADAL" clId="{888BA245-D537-4A9C-8758-796B4BD47B28}" dt="2026-01-07T18:37:23.253" v="0"/>
      <pc:docMkLst>
        <pc:docMk/>
      </pc:docMkLst>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853211009174313E-2"/>
          <c:y val="6.1269146608315096E-2"/>
          <c:w val="0.82568807339449546"/>
          <c:h val="0.87746170678336977"/>
        </c:manualLayout>
      </c:layout>
      <c:barChart>
        <c:barDir val="bar"/>
        <c:grouping val="stacked"/>
        <c:varyColors val="0"/>
        <c:ser>
          <c:idx val="0"/>
          <c:order val="0"/>
          <c:spPr>
            <a:solidFill>
              <a:srgbClr val="B3B3B3"/>
            </a:solidFill>
            <a:ln w="9525" cmpd="sng" algn="ctr">
              <a:solidFill>
                <a:schemeClr val="bg1"/>
              </a:solidFill>
              <a:prstDash val="solid"/>
            </a:ln>
          </c:spPr>
          <c:invertIfNegative val="0"/>
          <c:dLbls>
            <c:dLbl>
              <c:idx val="0"/>
              <c:layout>
                <c:manualLayout>
                  <c:x val="0.48807339449541287"/>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5B-429A-A13C-130B5D487A39}"/>
                </c:ext>
              </c:extLst>
            </c:dLbl>
            <c:dLbl>
              <c:idx val="1"/>
              <c:layout>
                <c:manualLayout>
                  <c:x val="0.427981651376146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5B-429A-A13C-130B5D487A39}"/>
                </c:ext>
              </c:extLst>
            </c:dLbl>
            <c:dLbl>
              <c:idx val="2"/>
              <c:layout>
                <c:manualLayout>
                  <c:x val="0.3977064220183486"/>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5B-429A-A13C-130B5D487A39}"/>
                </c:ext>
              </c:extLst>
            </c:dLbl>
            <c:dLbl>
              <c:idx val="3"/>
              <c:layout>
                <c:manualLayout>
                  <c:x val="0.37201834862385319"/>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5B-429A-A13C-130B5D487A39}"/>
                </c:ext>
              </c:extLst>
            </c:dLbl>
            <c:dLbl>
              <c:idx val="4"/>
              <c:layout>
                <c:manualLayout>
                  <c:x val="0.3550458715596330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C5B-429A-A13C-130B5D487A39}"/>
                </c:ext>
              </c:extLst>
            </c:dLbl>
            <c:dLbl>
              <c:idx val="5"/>
              <c:layout>
                <c:manualLayout>
                  <c:x val="0.3513761467889908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5B-429A-A13C-130B5D487A39}"/>
                </c:ext>
              </c:extLst>
            </c:dLbl>
            <c:dLbl>
              <c:idx val="6"/>
              <c:layout>
                <c:manualLayout>
                  <c:x val="0.3247706422018348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C5B-429A-A13C-130B5D487A39}"/>
                </c:ext>
              </c:extLst>
            </c:dLbl>
            <c:dLbl>
              <c:idx val="7"/>
              <c:layout>
                <c:manualLayout>
                  <c:x val="0.3155963302752293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5B-429A-A13C-130B5D487A39}"/>
                </c:ext>
              </c:extLst>
            </c:dLbl>
            <c:dLbl>
              <c:idx val="8"/>
              <c:layout>
                <c:manualLayout>
                  <c:x val="0.28990825688073396"/>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C5B-429A-A13C-130B5D487A39}"/>
                </c:ext>
              </c:extLst>
            </c:dLbl>
            <c:dLbl>
              <c:idx val="9"/>
              <c:layout>
                <c:manualLayout>
                  <c:x val="0.28302752293577982"/>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5B-429A-A13C-130B5D487A39}"/>
                </c:ext>
              </c:extLst>
            </c:dLbl>
            <c:dLbl>
              <c:idx val="10"/>
              <c:layout>
                <c:manualLayout>
                  <c:x val="0.27798165137614678"/>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5B-429A-A13C-130B5D487A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63630</c:v>
                </c:pt>
                <c:pt idx="1">
                  <c:v>54420</c:v>
                </c:pt>
                <c:pt idx="2">
                  <c:v>49710</c:v>
                </c:pt>
                <c:pt idx="3">
                  <c:v>45738</c:v>
                </c:pt>
                <c:pt idx="4">
                  <c:v>43130</c:v>
                </c:pt>
                <c:pt idx="5">
                  <c:v>42520</c:v>
                </c:pt>
                <c:pt idx="6">
                  <c:v>38470</c:v>
                </c:pt>
                <c:pt idx="7">
                  <c:v>37000</c:v>
                </c:pt>
                <c:pt idx="8">
                  <c:v>33080</c:v>
                </c:pt>
                <c:pt idx="9">
                  <c:v>31981</c:v>
                </c:pt>
                <c:pt idx="10">
                  <c:v>31260</c:v>
                </c:pt>
              </c:numCache>
            </c:numRef>
          </c:val>
          <c:extLst>
            <c:ext xmlns:c16="http://schemas.microsoft.com/office/drawing/2014/chart" uri="{C3380CC4-5D6E-409C-BE32-E72D297353CC}">
              <c16:uniqueId val="{0000000B-0C5B-429A-A13C-130B5D487A39}"/>
            </c:ext>
          </c:extLst>
        </c:ser>
        <c:dLbls>
          <c:showLegendKey val="0"/>
          <c:showVal val="0"/>
          <c:showCatName val="0"/>
          <c:showSerName val="0"/>
          <c:showPercent val="0"/>
          <c:showBubbleSize val="0"/>
        </c:dLbls>
        <c:gapWidth val="40"/>
        <c:overlap val="100"/>
        <c:axId val="1261413039"/>
        <c:axId val="1"/>
      </c:barChart>
      <c:catAx>
        <c:axId val="126141303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3630"/>
          <c:min val="0"/>
        </c:scaling>
        <c:delete val="1"/>
        <c:axPos val="t"/>
        <c:numFmt formatCode="General" sourceLinked="1"/>
        <c:majorTickMark val="out"/>
        <c:minorTickMark val="none"/>
        <c:tickLblPos val="nextTo"/>
        <c:crossAx val="1261413039"/>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53634085213028E-3"/>
          <c:y val="8.2584510055626878E-2"/>
          <c:w val="0.98370927318295742"/>
          <c:h val="0.83483097988874622"/>
        </c:manualLayout>
      </c:layout>
      <c:barChart>
        <c:barDir val="col"/>
        <c:grouping val="clustered"/>
        <c:varyColors val="0"/>
        <c:ser>
          <c:idx val="0"/>
          <c:order val="0"/>
          <c:invertIfNegative val="0"/>
          <c:val>
            <c:numRef>
              <c:f>Sheet1!$A$1:$E$1</c:f>
              <c:numCache>
                <c:formatCode>General</c:formatCode>
                <c:ptCount val="5"/>
                <c:pt idx="0">
                  <c:v>0</c:v>
                </c:pt>
              </c:numCache>
            </c:numRef>
          </c:val>
          <c:extLst>
            <c:ext xmlns:c16="http://schemas.microsoft.com/office/drawing/2014/chart" uri="{C3380CC4-5D6E-409C-BE32-E72D297353CC}">
              <c16:uniqueId val="{00000000-F272-4D84-A533-F01AAFE0191D}"/>
            </c:ext>
          </c:extLst>
        </c:ser>
        <c:ser>
          <c:idx val="1"/>
          <c:order val="1"/>
          <c:spPr>
            <a:solidFill>
              <a:schemeClr val="accent1"/>
            </a:solidFill>
            <a:ln w="9525" cmpd="sng" algn="ctr">
              <a:solidFill>
                <a:schemeClr val="bg1"/>
              </a:solidFill>
              <a:prstDash val="solid"/>
            </a:ln>
          </c:spPr>
          <c:invertIfNegative val="0"/>
          <c:dLbls>
            <c:dLbl>
              <c:idx val="0"/>
              <c:layout>
                <c:manualLayout>
                  <c:x val="0"/>
                  <c:y val="-0.40864356011981173"/>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72-4D84-A533-F01AAFE0191D}"/>
                </c:ext>
              </c:extLst>
            </c:dLbl>
            <c:dLbl>
              <c:idx val="1"/>
              <c:layout>
                <c:manualLayout>
                  <c:x val="0"/>
                  <c:y val="-0.36585365853658536"/>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72-4D84-A533-F01AAFE0191D}"/>
                </c:ext>
              </c:extLst>
            </c:dLbl>
            <c:dLbl>
              <c:idx val="2"/>
              <c:layout>
                <c:manualLayout>
                  <c:x val="0"/>
                  <c:y val="-0.25417201540436457"/>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72-4D84-A533-F01AAFE0191D}"/>
                </c:ext>
              </c:extLst>
            </c:dLbl>
            <c:dLbl>
              <c:idx val="3"/>
              <c:layout>
                <c:manualLayout>
                  <c:x val="0"/>
                  <c:y val="-0.20239623448866068"/>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72-4D84-A533-F01AAFE0191D}"/>
                </c:ext>
              </c:extLst>
            </c:dLbl>
            <c:dLbl>
              <c:idx val="4"/>
              <c:layout>
                <c:manualLayout>
                  <c:x val="0"/>
                  <c:y val="-0.23876765083440307"/>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72-4D84-A533-F01AAFE019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59.993403421974847</c:v>
                </c:pt>
                <c:pt idx="1">
                  <c:v>53.107163711879736</c:v>
                </c:pt>
                <c:pt idx="2">
                  <c:v>35.145507269159296</c:v>
                </c:pt>
                <c:pt idx="3">
                  <c:v>26.851851851851848</c:v>
                </c:pt>
                <c:pt idx="4">
                  <c:v>32.645357055236246</c:v>
                </c:pt>
              </c:numCache>
            </c:numRef>
          </c:val>
          <c:extLst>
            <c:ext xmlns:c16="http://schemas.microsoft.com/office/drawing/2014/chart" uri="{C3380CC4-5D6E-409C-BE32-E72D297353CC}">
              <c16:uniqueId val="{00000006-F272-4D84-A533-F01AAFE0191D}"/>
            </c:ext>
          </c:extLst>
        </c:ser>
        <c:ser>
          <c:idx val="2"/>
          <c:order val="2"/>
          <c:spPr>
            <a:solidFill>
              <a:schemeClr val="accent3"/>
            </a:solidFill>
            <a:ln w="9525" cmpd="sng" algn="ctr">
              <a:solidFill>
                <a:schemeClr val="bg1"/>
              </a:solidFill>
              <a:prstDash val="solid"/>
            </a:ln>
          </c:spPr>
          <c:invertIfNegative val="0"/>
          <c:dLbls>
            <c:dLbl>
              <c:idx val="0"/>
              <c:layout>
                <c:manualLayout>
                  <c:x val="0"/>
                  <c:y val="-0.42575952075310225"/>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72-4D84-A533-F01AAFE0191D}"/>
                </c:ext>
              </c:extLst>
            </c:dLbl>
            <c:dLbl>
              <c:idx val="1"/>
              <c:layout>
                <c:manualLayout>
                  <c:x val="0"/>
                  <c:y val="-0.33632862644415917"/>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72-4D84-A533-F01AAFE0191D}"/>
                </c:ext>
              </c:extLst>
            </c:dLbl>
            <c:dLbl>
              <c:idx val="2"/>
              <c:layout>
                <c:manualLayout>
                  <c:x val="0"/>
                  <c:y val="-0.25288831835686776"/>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72-4D84-A533-F01AAFE0191D}"/>
                </c:ext>
              </c:extLst>
            </c:dLbl>
            <c:dLbl>
              <c:idx val="3"/>
              <c:layout>
                <c:manualLayout>
                  <c:x val="0"/>
                  <c:y val="-0.28412494651262304"/>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72-4D84-A533-F01AAFE0191D}"/>
                </c:ext>
              </c:extLst>
            </c:dLbl>
            <c:dLbl>
              <c:idx val="4"/>
              <c:layout>
                <c:manualLayout>
                  <c:x val="0"/>
                  <c:y val="-0.23791185280273855"/>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72-4D84-A533-F01AAFE019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62.708961867831846</c:v>
                </c:pt>
                <c:pt idx="1">
                  <c:v>48.382818225579214</c:v>
                </c:pt>
                <c:pt idx="2">
                  <c:v>35</c:v>
                </c:pt>
                <c:pt idx="3">
                  <c:v>39.929671175296974</c:v>
                </c:pt>
                <c:pt idx="4">
                  <c:v>32.538535973695929</c:v>
                </c:pt>
              </c:numCache>
            </c:numRef>
          </c:val>
          <c:extLst>
            <c:ext xmlns:c16="http://schemas.microsoft.com/office/drawing/2014/chart" uri="{C3380CC4-5D6E-409C-BE32-E72D297353CC}">
              <c16:uniqueId val="{0000000C-F272-4D84-A533-F01AAFE0191D}"/>
            </c:ext>
          </c:extLst>
        </c:ser>
        <c:ser>
          <c:idx val="3"/>
          <c:order val="3"/>
          <c:spPr>
            <a:solidFill>
              <a:srgbClr val="B3DDF2"/>
            </a:solidFill>
            <a:ln w="9525" cmpd="sng" algn="ctr">
              <a:solidFill>
                <a:schemeClr val="bg1"/>
              </a:solidFill>
              <a:prstDash val="solid"/>
            </a:ln>
          </c:spPr>
          <c:invertIfNegative val="0"/>
          <c:dLbls>
            <c:dLbl>
              <c:idx val="4"/>
              <c:layout>
                <c:manualLayout>
                  <c:x val="0"/>
                  <c:y val="-0.2186563970902867"/>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272-4D84-A533-F01AAFE019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67.123287671232873</c:v>
                </c:pt>
                <c:pt idx="1">
                  <c:v>40.845777462664209</c:v>
                </c:pt>
                <c:pt idx="2">
                  <c:v>31.028244158812434</c:v>
                </c:pt>
                <c:pt idx="3">
                  <c:v>36.129776613244303</c:v>
                </c:pt>
                <c:pt idx="4">
                  <c:v>29.402069137052933</c:v>
                </c:pt>
              </c:numCache>
            </c:numRef>
          </c:val>
          <c:extLst>
            <c:ext xmlns:c16="http://schemas.microsoft.com/office/drawing/2014/chart" uri="{C3380CC4-5D6E-409C-BE32-E72D297353CC}">
              <c16:uniqueId val="{0000000E-F272-4D84-A533-F01AAFE0191D}"/>
            </c:ext>
          </c:extLst>
        </c:ser>
        <c:dLbls>
          <c:showLegendKey val="0"/>
          <c:showVal val="0"/>
          <c:showCatName val="0"/>
          <c:showSerName val="0"/>
          <c:showPercent val="0"/>
          <c:showBubbleSize val="0"/>
        </c:dLbls>
        <c:gapWidth val="40"/>
        <c:axId val="844288032"/>
        <c:axId val="1"/>
      </c:barChart>
      <c:catAx>
        <c:axId val="844288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7.123287671232873"/>
          <c:min val="0"/>
        </c:scaling>
        <c:delete val="1"/>
        <c:axPos val="l"/>
        <c:numFmt formatCode="General" sourceLinked="1"/>
        <c:majorTickMark val="out"/>
        <c:minorTickMark val="none"/>
        <c:tickLblPos val="nextTo"/>
        <c:crossAx val="84428803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26690391459068E-3"/>
          <c:y val="5.3224155578300923E-2"/>
          <c:w val="0.9814946619217082"/>
          <c:h val="0.8935516888433982"/>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val>
            <c:numRef>
              <c:f>Sheet1!$A$1</c:f>
              <c:numCache>
                <c:formatCode>General</c:formatCode>
                <c:ptCount val="1"/>
                <c:pt idx="0">
                  <c:v>2335</c:v>
                </c:pt>
              </c:numCache>
            </c:numRef>
          </c:val>
          <c:extLst>
            <c:ext xmlns:c16="http://schemas.microsoft.com/office/drawing/2014/chart" uri="{C3380CC4-5D6E-409C-BE32-E72D297353CC}">
              <c16:uniqueId val="{00000000-B6AD-4E77-83A5-E3CA3AB373C2}"/>
            </c:ext>
          </c:extLst>
        </c:ser>
        <c:ser>
          <c:idx val="1"/>
          <c:order val="1"/>
          <c:spPr>
            <a:solidFill>
              <a:schemeClr val="accent2"/>
            </a:solidFill>
            <a:ln w="9525" cmpd="sng" algn="ctr">
              <a:solidFill>
                <a:schemeClr val="bg1"/>
              </a:solidFill>
              <a:prstDash val="solid"/>
            </a:ln>
          </c:spPr>
          <c:invertIfNegative val="0"/>
          <c:val>
            <c:numRef>
              <c:f>Sheet1!$A$2</c:f>
              <c:numCache>
                <c:formatCode>General</c:formatCode>
                <c:ptCount val="1"/>
                <c:pt idx="0">
                  <c:v>3360</c:v>
                </c:pt>
              </c:numCache>
            </c:numRef>
          </c:val>
          <c:extLst>
            <c:ext xmlns:c16="http://schemas.microsoft.com/office/drawing/2014/chart" uri="{C3380CC4-5D6E-409C-BE32-E72D297353CC}">
              <c16:uniqueId val="{00000001-B6AD-4E77-83A5-E3CA3AB373C2}"/>
            </c:ext>
          </c:extLst>
        </c:ser>
        <c:dLbls>
          <c:showLegendKey val="0"/>
          <c:showVal val="0"/>
          <c:showCatName val="0"/>
          <c:showSerName val="0"/>
          <c:showPercent val="0"/>
          <c:showBubbleSize val="0"/>
        </c:dLbls>
        <c:gapWidth val="40"/>
        <c:overlap val="100"/>
        <c:axId val="1250511728"/>
        <c:axId val="1"/>
      </c:barChart>
      <c:catAx>
        <c:axId val="1250511728"/>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95"/>
          <c:min val="0"/>
        </c:scaling>
        <c:delete val="1"/>
        <c:axPos val="t"/>
        <c:numFmt formatCode="General" sourceLinked="1"/>
        <c:majorTickMark val="out"/>
        <c:minorTickMark val="none"/>
        <c:tickLblPos val="nextTo"/>
        <c:crossAx val="1250511728"/>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26690391459068E-3"/>
          <c:y val="5.5201698513800426E-2"/>
          <c:w val="0.9814946619217082"/>
          <c:h val="0.88959660297239918"/>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val>
            <c:numRef>
              <c:f>Sheet1!$A$1</c:f>
              <c:numCache>
                <c:formatCode>General</c:formatCode>
                <c:ptCount val="1"/>
                <c:pt idx="0">
                  <c:v>178814481.75999999</c:v>
                </c:pt>
              </c:numCache>
            </c:numRef>
          </c:val>
          <c:extLst>
            <c:ext xmlns:c16="http://schemas.microsoft.com/office/drawing/2014/chart" uri="{C3380CC4-5D6E-409C-BE32-E72D297353CC}">
              <c16:uniqueId val="{00000000-2A94-44C2-9A66-5CCE8CB170E0}"/>
            </c:ext>
          </c:extLst>
        </c:ser>
        <c:ser>
          <c:idx val="1"/>
          <c:order val="1"/>
          <c:spPr>
            <a:solidFill>
              <a:schemeClr val="accent2"/>
            </a:solidFill>
            <a:ln w="9525" cmpd="sng" algn="ctr">
              <a:solidFill>
                <a:schemeClr val="bg1"/>
              </a:solidFill>
              <a:prstDash val="solid"/>
            </a:ln>
          </c:spPr>
          <c:invertIfNegative val="0"/>
          <c:val>
            <c:numRef>
              <c:f>Sheet1!$A$2</c:f>
              <c:numCache>
                <c:formatCode>General</c:formatCode>
                <c:ptCount val="1"/>
                <c:pt idx="0">
                  <c:v>47903323.420000017</c:v>
                </c:pt>
              </c:numCache>
            </c:numRef>
          </c:val>
          <c:extLst>
            <c:ext xmlns:c16="http://schemas.microsoft.com/office/drawing/2014/chart" uri="{C3380CC4-5D6E-409C-BE32-E72D297353CC}">
              <c16:uniqueId val="{00000001-2A94-44C2-9A66-5CCE8CB170E0}"/>
            </c:ext>
          </c:extLst>
        </c:ser>
        <c:dLbls>
          <c:showLegendKey val="0"/>
          <c:showVal val="0"/>
          <c:showCatName val="0"/>
          <c:showSerName val="0"/>
          <c:showPercent val="0"/>
          <c:showBubbleSize val="0"/>
        </c:dLbls>
        <c:gapWidth val="40"/>
        <c:overlap val="100"/>
        <c:axId val="1969663391"/>
        <c:axId val="1"/>
      </c:barChart>
      <c:catAx>
        <c:axId val="1969663391"/>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6717805.18000001"/>
          <c:min val="0"/>
        </c:scaling>
        <c:delete val="1"/>
        <c:axPos val="t"/>
        <c:numFmt formatCode="General" sourceLinked="1"/>
        <c:majorTickMark val="out"/>
        <c:minorTickMark val="none"/>
        <c:tickLblPos val="nextTo"/>
        <c:crossAx val="1969663391"/>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1926782273603E-2"/>
          <c:y val="2.6970954356846474E-2"/>
          <c:w val="0.97996146435452791"/>
          <c:h val="0.94605809128630702"/>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val>
            <c:numRef>
              <c:f>Sheet1!$A$1:$C$1</c:f>
              <c:numCache>
                <c:formatCode>General</c:formatCode>
                <c:ptCount val="3"/>
                <c:pt idx="0">
                  <c:v>993</c:v>
                </c:pt>
                <c:pt idx="1">
                  <c:v>1087</c:v>
                </c:pt>
                <c:pt idx="2">
                  <c:v>1224</c:v>
                </c:pt>
              </c:numCache>
            </c:numRef>
          </c:val>
          <c:extLst>
            <c:ext xmlns:c16="http://schemas.microsoft.com/office/drawing/2014/chart" uri="{C3380CC4-5D6E-409C-BE32-E72D297353CC}">
              <c16:uniqueId val="{00000000-BB2A-43DD-B17F-8FAE46554C27}"/>
            </c:ext>
          </c:extLst>
        </c:ser>
        <c:dLbls>
          <c:showLegendKey val="0"/>
          <c:showVal val="0"/>
          <c:showCatName val="0"/>
          <c:showSerName val="0"/>
          <c:showPercent val="0"/>
          <c:showBubbleSize val="0"/>
        </c:dLbls>
        <c:gapWidth val="40"/>
        <c:overlap val="100"/>
        <c:axId val="929773567"/>
        <c:axId val="1"/>
      </c:barChart>
      <c:catAx>
        <c:axId val="9297735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929773567"/>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16566005176877E-2"/>
          <c:y val="2.2365591397849462E-2"/>
          <c:w val="0.9775668679896462"/>
          <c:h val="0.95526881720430112"/>
        </c:manualLayout>
      </c:layout>
      <c:scatterChart>
        <c:scatterStyle val="lineMarker"/>
        <c:varyColors val="0"/>
        <c:ser>
          <c:idx val="0"/>
          <c:order val="0"/>
          <c:spPr>
            <a:ln w="25400" cmpd="sng" algn="ctr">
              <a:solidFill>
                <a:schemeClr val="accent1"/>
              </a:solidFill>
              <a:prstDash val="solid"/>
            </a:ln>
          </c:spPr>
          <c:marker>
            <c:symbol val="none"/>
          </c:marker>
          <c:dPt>
            <c:idx val="0"/>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7245-4951-90D2-72A2BAD5853C}"/>
              </c:ext>
            </c:extLst>
          </c:dPt>
          <c:dPt>
            <c:idx val="1"/>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7245-4951-90D2-72A2BAD5853C}"/>
              </c:ext>
            </c:extLst>
          </c:dPt>
          <c:dPt>
            <c:idx val="2"/>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7245-4951-90D2-72A2BAD5853C}"/>
              </c:ext>
            </c:extLst>
          </c:dPt>
          <c:dPt>
            <c:idx val="3"/>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7245-4951-90D2-72A2BAD5853C}"/>
              </c:ext>
            </c:extLst>
          </c:dPt>
          <c:dPt>
            <c:idx val="4"/>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7245-4951-90D2-72A2BAD5853C}"/>
              </c:ext>
            </c:extLst>
          </c:dPt>
          <c:xVal>
            <c:numRef>
              <c:f>Sheet1!$A$1:$E$1</c:f>
              <c:numCache>
                <c:formatCode>General</c:formatCode>
                <c:ptCount val="5"/>
                <c:pt idx="0">
                  <c:v>18262</c:v>
                </c:pt>
                <c:pt idx="1">
                  <c:v>18628</c:v>
                </c:pt>
                <c:pt idx="2">
                  <c:v>18993</c:v>
                </c:pt>
                <c:pt idx="3">
                  <c:v>19358</c:v>
                </c:pt>
                <c:pt idx="4">
                  <c:v>19723</c:v>
                </c:pt>
              </c:numCache>
            </c:numRef>
          </c:xVal>
          <c:yVal>
            <c:numRef>
              <c:f>Sheet1!$A$2:$E$2</c:f>
              <c:numCache>
                <c:formatCode>General</c:formatCode>
                <c:ptCount val="5"/>
                <c:pt idx="0">
                  <c:v>27</c:v>
                </c:pt>
                <c:pt idx="1">
                  <c:v>39</c:v>
                </c:pt>
                <c:pt idx="2">
                  <c:v>33</c:v>
                </c:pt>
                <c:pt idx="3">
                  <c:v>31</c:v>
                </c:pt>
                <c:pt idx="4">
                  <c:v>31.5</c:v>
                </c:pt>
              </c:numCache>
            </c:numRef>
          </c:yVal>
          <c:smooth val="1"/>
          <c:extLst>
            <c:ext xmlns:c16="http://schemas.microsoft.com/office/drawing/2014/chart" uri="{C3380CC4-5D6E-409C-BE32-E72D297353CC}">
              <c16:uniqueId val="{00000005-7245-4951-90D2-72A2BAD5853C}"/>
            </c:ext>
          </c:extLst>
        </c:ser>
        <c:ser>
          <c:idx val="1"/>
          <c:order val="1"/>
          <c:spPr>
            <a:ln w="25400" cmpd="sng" algn="ctr">
              <a:solidFill>
                <a:schemeClr val="accent2"/>
              </a:solidFill>
              <a:prstDash val="solid"/>
            </a:ln>
          </c:spPr>
          <c:marker>
            <c:symbol val="none"/>
          </c:marker>
          <c:dPt>
            <c:idx val="0"/>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7245-4951-90D2-72A2BAD5853C}"/>
              </c:ext>
            </c:extLst>
          </c:dPt>
          <c:dPt>
            <c:idx val="2"/>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7-7245-4951-90D2-72A2BAD5853C}"/>
              </c:ext>
            </c:extLst>
          </c:dPt>
          <c:dPt>
            <c:idx val="4"/>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8-7245-4951-90D2-72A2BAD5853C}"/>
              </c:ext>
            </c:extLst>
          </c:dPt>
          <c:xVal>
            <c:numRef>
              <c:f>Sheet1!$A$1:$E$1</c:f>
              <c:numCache>
                <c:formatCode>General</c:formatCode>
                <c:ptCount val="5"/>
                <c:pt idx="0">
                  <c:v>18262</c:v>
                </c:pt>
                <c:pt idx="1">
                  <c:v>18628</c:v>
                </c:pt>
                <c:pt idx="2">
                  <c:v>18993</c:v>
                </c:pt>
                <c:pt idx="3">
                  <c:v>19358</c:v>
                </c:pt>
                <c:pt idx="4">
                  <c:v>19723</c:v>
                </c:pt>
              </c:numCache>
            </c:numRef>
          </c:xVal>
          <c:yVal>
            <c:numRef>
              <c:f>Sheet1!$A$3:$E$3</c:f>
              <c:numCache>
                <c:formatCode>General</c:formatCode>
                <c:ptCount val="5"/>
                <c:pt idx="0">
                  <c:v>8.4</c:v>
                </c:pt>
                <c:pt idx="1">
                  <c:v>8.8506155950752401</c:v>
                </c:pt>
                <c:pt idx="2">
                  <c:v>9.3000000000000007</c:v>
                </c:pt>
                <c:pt idx="3">
                  <c:v>9.15</c:v>
                </c:pt>
                <c:pt idx="4">
                  <c:v>9</c:v>
                </c:pt>
              </c:numCache>
            </c:numRef>
          </c:yVal>
          <c:smooth val="0"/>
          <c:extLst>
            <c:ext xmlns:c16="http://schemas.microsoft.com/office/drawing/2014/chart" uri="{C3380CC4-5D6E-409C-BE32-E72D297353CC}">
              <c16:uniqueId val="{00000009-7245-4951-90D2-72A2BAD5853C}"/>
            </c:ext>
          </c:extLst>
        </c:ser>
        <c:dLbls>
          <c:showLegendKey val="0"/>
          <c:showVal val="0"/>
          <c:showCatName val="0"/>
          <c:showSerName val="0"/>
          <c:showPercent val="0"/>
          <c:showBubbleSize val="0"/>
        </c:dLbls>
        <c:axId val="4"/>
        <c:axId val="5"/>
      </c:scatterChart>
      <c:scatterChart>
        <c:scatterStyle val="lineMarker"/>
        <c:varyColors val="0"/>
        <c:ser>
          <c:idx val="2"/>
          <c:order val="2"/>
          <c:smooth val="0"/>
          <c:extLst>
            <c:ext xmlns:c16="http://schemas.microsoft.com/office/drawing/2014/chart" uri="{C3380CC4-5D6E-409C-BE32-E72D297353CC}">
              <c16:uniqueId val="{0000000A-7245-4951-90D2-72A2BAD5853C}"/>
            </c:ext>
          </c:extLst>
        </c:ser>
        <c:dLbls>
          <c:showLegendKey val="0"/>
          <c:showVal val="0"/>
          <c:showCatName val="0"/>
          <c:showSerName val="0"/>
          <c:showPercent val="0"/>
          <c:showBubbleSize val="0"/>
        </c:dLbls>
        <c:axId val="6"/>
        <c:axId val="7"/>
      </c:scatterChart>
      <c:valAx>
        <c:axId val="4"/>
        <c:scaling>
          <c:orientation val="minMax"/>
          <c:max val="19723"/>
          <c:min val="18262"/>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40"/>
          <c:min val="0"/>
        </c:scaling>
        <c:delete val="0"/>
        <c:axPos val="l"/>
        <c:majorGridlines>
          <c:spPr>
            <a:ln w="6350" cmpd="sng" algn="ctr">
              <a:solidFill>
                <a:srgbClr val="D0D0D0"/>
              </a:solidFill>
              <a:prstDash val="solid"/>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majorUnit val="5"/>
      </c:valAx>
      <c:valAx>
        <c:axId val="6"/>
        <c:scaling>
          <c:orientation val="minMax"/>
          <c:max val="19723"/>
          <c:min val="18262"/>
        </c:scaling>
        <c:delete val="1"/>
        <c:axPos val="b"/>
        <c:majorGridlines>
          <c:spPr>
            <a:ln>
              <a:noFill/>
            </a:ln>
          </c:spPr>
        </c:majorGridlines>
        <c:majorTickMark val="none"/>
        <c:minorTickMark val="none"/>
        <c:tickLblPos val="none"/>
        <c:crossAx val="7"/>
        <c:crosses val="min"/>
        <c:crossBetween val="midCat"/>
      </c:valAx>
      <c:valAx>
        <c:axId val="7"/>
        <c:scaling>
          <c:orientation val="minMax"/>
          <c:max val="1"/>
          <c:min val="0"/>
        </c:scaling>
        <c:delete val="0"/>
        <c:axPos val="r"/>
        <c:majorGridlines>
          <c:spPr>
            <a:ln>
              <a:noFill/>
            </a:ln>
          </c:spPr>
        </c:majorGridlines>
        <c:majorTickMark val="none"/>
        <c:minorTickMark val="none"/>
        <c:tickLblPos val="none"/>
        <c:spPr>
          <a:ln>
            <a:noFill/>
          </a:ln>
        </c:spPr>
        <c:crossAx val="6"/>
        <c:crosses val="max"/>
        <c:crossBetween val="midCat"/>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04425054534122E-2"/>
          <c:y val="3.0952380952380953E-2"/>
          <c:w val="0.96759114989093176"/>
          <c:h val="0.93809523809523809"/>
        </c:manualLayout>
      </c:layout>
      <c:barChart>
        <c:barDir val="col"/>
        <c:grouping val="cluster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58.9</c:v>
                </c:pt>
                <c:pt idx="1">
                  <c:v>66.7</c:v>
                </c:pt>
              </c:numCache>
            </c:numRef>
          </c:val>
          <c:extLst>
            <c:ext xmlns:c16="http://schemas.microsoft.com/office/drawing/2014/chart" uri="{C3380CC4-5D6E-409C-BE32-E72D297353CC}">
              <c16:uniqueId val="{00000000-81DA-4264-9F06-1F6EEE612595}"/>
            </c:ext>
          </c:extLst>
        </c:ser>
        <c:ser>
          <c:idx val="1"/>
          <c:order val="1"/>
          <c:spPr>
            <a:solidFill>
              <a:schemeClr val="accent1"/>
            </a:solidFill>
            <a:ln w="9525" cmpd="sng" algn="ctr">
              <a:solidFill>
                <a:schemeClr val="bg1"/>
              </a:solidFill>
              <a:prstDash val="solid"/>
            </a:ln>
          </c:spPr>
          <c:invertIfNegative val="0"/>
          <c:val>
            <c:numRef>
              <c:f>Sheet1!$A$2:$B$2</c:f>
              <c:numCache>
                <c:formatCode>General</c:formatCode>
                <c:ptCount val="2"/>
                <c:pt idx="0">
                  <c:v>57.699999999999996</c:v>
                </c:pt>
                <c:pt idx="1">
                  <c:v>76.7</c:v>
                </c:pt>
              </c:numCache>
            </c:numRef>
          </c:val>
          <c:extLst>
            <c:ext xmlns:c16="http://schemas.microsoft.com/office/drawing/2014/chart" uri="{C3380CC4-5D6E-409C-BE32-E72D297353CC}">
              <c16:uniqueId val="{00000001-81DA-4264-9F06-1F6EEE612595}"/>
            </c:ext>
          </c:extLst>
        </c:ser>
        <c:dLbls>
          <c:showLegendKey val="0"/>
          <c:showVal val="0"/>
          <c:showCatName val="0"/>
          <c:showSerName val="0"/>
          <c:showPercent val="0"/>
          <c:showBubbleSize val="0"/>
        </c:dLbls>
        <c:gapWidth val="40"/>
        <c:axId val="486050015"/>
        <c:axId val="1"/>
      </c:barChart>
      <c:catAx>
        <c:axId val="4860500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6.7"/>
          <c:min val="0"/>
        </c:scaling>
        <c:delete val="1"/>
        <c:axPos val="l"/>
        <c:numFmt formatCode="General" sourceLinked="1"/>
        <c:majorTickMark val="out"/>
        <c:minorTickMark val="none"/>
        <c:tickLblPos val="nextTo"/>
        <c:crossAx val="486050015"/>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04425054534122E-2"/>
          <c:y val="2.5922233300099701E-2"/>
          <c:w val="0.96759114989093176"/>
          <c:h val="0.94815553339980063"/>
        </c:manualLayout>
      </c:layout>
      <c:barChart>
        <c:barDir val="col"/>
        <c:grouping val="clustered"/>
        <c:varyColors val="0"/>
        <c:ser>
          <c:idx val="0"/>
          <c:order val="0"/>
          <c:spPr>
            <a:solidFill>
              <a:schemeClr val="accent3"/>
            </a:solidFill>
            <a:ln w="9525" cmpd="sng" algn="ctr">
              <a:solidFill>
                <a:schemeClr val="bg1"/>
              </a:solidFill>
              <a:prstDash val="solid"/>
            </a:ln>
          </c:spPr>
          <c:invertIfNegative val="0"/>
          <c:val>
            <c:numRef>
              <c:f>Sheet1!$A$1:$B$1</c:f>
              <c:numCache>
                <c:formatCode>General</c:formatCode>
                <c:ptCount val="2"/>
                <c:pt idx="0">
                  <c:v>64.2</c:v>
                </c:pt>
                <c:pt idx="1">
                  <c:v>92.9</c:v>
                </c:pt>
              </c:numCache>
            </c:numRef>
          </c:val>
          <c:extLst>
            <c:ext xmlns:c16="http://schemas.microsoft.com/office/drawing/2014/chart" uri="{C3380CC4-5D6E-409C-BE32-E72D297353CC}">
              <c16:uniqueId val="{00000000-3290-4DE2-A0C0-D1CCCA36A8CB}"/>
            </c:ext>
          </c:extLst>
        </c:ser>
        <c:ser>
          <c:idx val="1"/>
          <c:order val="1"/>
          <c:spPr>
            <a:solidFill>
              <a:schemeClr val="accent1"/>
            </a:solidFill>
            <a:ln w="9525" cmpd="sng" algn="ctr">
              <a:solidFill>
                <a:schemeClr val="bg1"/>
              </a:solidFill>
              <a:prstDash val="solid"/>
            </a:ln>
          </c:spPr>
          <c:invertIfNegative val="0"/>
          <c:val>
            <c:numRef>
              <c:f>Sheet1!$A$2:$B$2</c:f>
              <c:numCache>
                <c:formatCode>General</c:formatCode>
                <c:ptCount val="2"/>
                <c:pt idx="0">
                  <c:v>57.70000000000001</c:v>
                </c:pt>
                <c:pt idx="1">
                  <c:v>76.7</c:v>
                </c:pt>
              </c:numCache>
            </c:numRef>
          </c:val>
          <c:extLst>
            <c:ext xmlns:c16="http://schemas.microsoft.com/office/drawing/2014/chart" uri="{C3380CC4-5D6E-409C-BE32-E72D297353CC}">
              <c16:uniqueId val="{00000001-3290-4DE2-A0C0-D1CCCA36A8CB}"/>
            </c:ext>
          </c:extLst>
        </c:ser>
        <c:dLbls>
          <c:showLegendKey val="0"/>
          <c:showVal val="0"/>
          <c:showCatName val="0"/>
          <c:showSerName val="0"/>
          <c:showPercent val="0"/>
          <c:showBubbleSize val="0"/>
        </c:dLbls>
        <c:gapWidth val="40"/>
        <c:axId val="486061055"/>
        <c:axId val="1"/>
      </c:barChart>
      <c:catAx>
        <c:axId val="4860610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2.9"/>
          <c:min val="0"/>
        </c:scaling>
        <c:delete val="1"/>
        <c:axPos val="l"/>
        <c:numFmt formatCode="General" sourceLinked="1"/>
        <c:majorTickMark val="out"/>
        <c:minorTickMark val="none"/>
        <c:tickLblPos val="nextTo"/>
        <c:crossAx val="486061055"/>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05700918385028E-3"/>
          <c:y val="2.179379715004191E-2"/>
          <c:w val="0.98197885981632305"/>
          <c:h val="0.95641240569991615"/>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Pt>
            <c:idx val="0"/>
            <c:invertIfNegative val="0"/>
            <c:bubble3D val="0"/>
            <c:spPr>
              <a:solidFill>
                <a:srgbClr val="D0D0D0"/>
              </a:solidFill>
              <a:ln w="9525" cmpd="sng" algn="ctr">
                <a:solidFill>
                  <a:schemeClr val="bg1"/>
                </a:solidFill>
                <a:prstDash val="solid"/>
              </a:ln>
            </c:spPr>
            <c:extLst>
              <c:ext xmlns:c16="http://schemas.microsoft.com/office/drawing/2014/chart" uri="{C3380CC4-5D6E-409C-BE32-E72D297353CC}">
                <c16:uniqueId val="{00000000-8066-420D-B140-FE108DE13EA6}"/>
              </c:ext>
            </c:extLst>
          </c:dPt>
          <c:dPt>
            <c:idx val="2"/>
            <c:invertIfNegative val="0"/>
            <c:bubble3D val="0"/>
            <c:spPr>
              <a:solidFill>
                <a:srgbClr val="D0D0D0"/>
              </a:solidFill>
              <a:ln w="9525" cmpd="sng" algn="ctr">
                <a:solidFill>
                  <a:schemeClr val="bg1"/>
                </a:solidFill>
                <a:prstDash val="solid"/>
              </a:ln>
            </c:spPr>
            <c:extLst>
              <c:ext xmlns:c16="http://schemas.microsoft.com/office/drawing/2014/chart" uri="{C3380CC4-5D6E-409C-BE32-E72D297353CC}">
                <c16:uniqueId val="{00000001-8066-420D-B140-FE108DE13EA6}"/>
              </c:ext>
            </c:extLst>
          </c:dPt>
          <c:val>
            <c:numRef>
              <c:f>Sheet1!$A$1:$I$1</c:f>
              <c:numCache>
                <c:formatCode>General</c:formatCode>
                <c:ptCount val="9"/>
                <c:pt idx="0">
                  <c:v>13857558.692307696</c:v>
                </c:pt>
                <c:pt idx="1">
                  <c:v>12207540.692307696</c:v>
                </c:pt>
                <c:pt idx="2">
                  <c:v>11879869.461538464</c:v>
                </c:pt>
                <c:pt idx="3">
                  <c:v>8429257.2307692319</c:v>
                </c:pt>
                <c:pt idx="4">
                  <c:v>1128848</c:v>
                </c:pt>
                <c:pt idx="5">
                  <c:v>1540115</c:v>
                </c:pt>
                <c:pt idx="6">
                  <c:v>26566</c:v>
                </c:pt>
                <c:pt idx="7">
                  <c:v>5159089</c:v>
                </c:pt>
                <c:pt idx="8">
                  <c:v>105941</c:v>
                </c:pt>
              </c:numCache>
            </c:numRef>
          </c:val>
          <c:extLst>
            <c:ext xmlns:c16="http://schemas.microsoft.com/office/drawing/2014/chart" uri="{C3380CC4-5D6E-409C-BE32-E72D297353CC}">
              <c16:uniqueId val="{00000002-8066-420D-B140-FE108DE13EA6}"/>
            </c:ext>
          </c:extLst>
        </c:ser>
        <c:ser>
          <c:idx val="1"/>
          <c:order val="1"/>
          <c:spPr>
            <a:solidFill>
              <a:schemeClr val="accent2"/>
            </a:solidFill>
            <a:ln w="9525" cmpd="sng" algn="ctr">
              <a:solidFill>
                <a:schemeClr val="bg1"/>
              </a:solidFill>
              <a:prstDash val="solid"/>
            </a:ln>
          </c:spPr>
          <c:invertIfNegative val="0"/>
          <c:val>
            <c:numRef>
              <c:f>Sheet1!$A$2:$I$2</c:f>
              <c:numCache>
                <c:formatCode>General</c:formatCode>
                <c:ptCount val="9"/>
                <c:pt idx="1">
                  <c:v>0</c:v>
                </c:pt>
                <c:pt idx="3">
                  <c:v>327671.23076923192</c:v>
                </c:pt>
                <c:pt idx="4">
                  <c:v>6734787</c:v>
                </c:pt>
                <c:pt idx="5">
                  <c:v>4958707</c:v>
                </c:pt>
                <c:pt idx="6">
                  <c:v>5829171</c:v>
                </c:pt>
                <c:pt idx="7">
                  <c:v>664877</c:v>
                </c:pt>
                <c:pt idx="8">
                  <c:v>1379744</c:v>
                </c:pt>
              </c:numCache>
            </c:numRef>
          </c:val>
          <c:extLst>
            <c:ext xmlns:c16="http://schemas.microsoft.com/office/drawing/2014/chart" uri="{C3380CC4-5D6E-409C-BE32-E72D297353CC}">
              <c16:uniqueId val="{00000003-8066-420D-B140-FE108DE13EA6}"/>
            </c:ext>
          </c:extLst>
        </c:ser>
        <c:ser>
          <c:idx val="2"/>
          <c:order val="2"/>
          <c:spPr>
            <a:solidFill>
              <a:schemeClr val="accent3"/>
            </a:solidFill>
            <a:ln w="9525" cmpd="sng" algn="ctr">
              <a:solidFill>
                <a:schemeClr val="bg1"/>
              </a:solidFill>
              <a:prstDash val="solid"/>
            </a:ln>
          </c:spPr>
          <c:invertIfNegative val="0"/>
          <c:val>
            <c:numRef>
              <c:f>Sheet1!$A$3:$I$3</c:f>
              <c:numCache>
                <c:formatCode>General</c:formatCode>
                <c:ptCount val="9"/>
                <c:pt idx="1">
                  <c:v>0</c:v>
                </c:pt>
                <c:pt idx="3">
                  <c:v>217171</c:v>
                </c:pt>
                <c:pt idx="4">
                  <c:v>237951</c:v>
                </c:pt>
                <c:pt idx="5">
                  <c:v>50004</c:v>
                </c:pt>
                <c:pt idx="6">
                  <c:v>0</c:v>
                </c:pt>
                <c:pt idx="7">
                  <c:v>17868</c:v>
                </c:pt>
                <c:pt idx="8">
                  <c:v>221867</c:v>
                </c:pt>
              </c:numCache>
            </c:numRef>
          </c:val>
          <c:extLst>
            <c:ext xmlns:c16="http://schemas.microsoft.com/office/drawing/2014/chart" uri="{C3380CC4-5D6E-409C-BE32-E72D297353CC}">
              <c16:uniqueId val="{00000004-8066-420D-B140-FE108DE13EA6}"/>
            </c:ext>
          </c:extLst>
        </c:ser>
        <c:dLbls>
          <c:showLegendKey val="0"/>
          <c:showVal val="0"/>
          <c:showCatName val="0"/>
          <c:showSerName val="0"/>
          <c:showPercent val="0"/>
          <c:showBubbleSize val="0"/>
        </c:dLbls>
        <c:gapWidth val="40"/>
        <c:overlap val="100"/>
        <c:axId val="1131219199"/>
        <c:axId val="1"/>
      </c:barChart>
      <c:catAx>
        <c:axId val="113121919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857558.692307696"/>
          <c:min val="0"/>
        </c:scaling>
        <c:delete val="1"/>
        <c:axPos val="t"/>
        <c:numFmt formatCode="General" sourceLinked="1"/>
        <c:majorTickMark val="out"/>
        <c:minorTickMark val="none"/>
        <c:tickLblPos val="nextTo"/>
        <c:crossAx val="1131219199"/>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97029702970298E-2"/>
          <c:y val="2.4186046511627906E-2"/>
          <c:w val="0.97326732673267324"/>
          <c:h val="0.95162790697674415"/>
        </c:manualLayout>
      </c:layout>
      <c:scatterChart>
        <c:scatterStyle val="lineMarker"/>
        <c:varyColors val="0"/>
        <c:ser>
          <c:idx val="0"/>
          <c:order val="0"/>
          <c:spPr>
            <a:ln>
              <a:noFill/>
            </a:ln>
          </c:spPr>
          <c:marker>
            <c:symbol val="circle"/>
            <c:size val="20"/>
            <c:spPr>
              <a:solidFill>
                <a:schemeClr val="accent1"/>
              </a:solidFill>
              <a:ln w="9525" cmpd="sng" algn="ctr">
                <a:solidFill>
                  <a:schemeClr val="accent1"/>
                </a:solidFill>
                <a:prstDash val="solid"/>
              </a:ln>
            </c:spPr>
          </c:marker>
          <c:xVal>
            <c:numRef>
              <c:f>Sheet1!$A$1:$A$105</c:f>
              <c:numCache>
                <c:formatCode>General</c:formatCode>
                <c:ptCount val="105"/>
                <c:pt idx="0">
                  <c:v>0.625</c:v>
                </c:pt>
                <c:pt idx="1">
                  <c:v>0.45514950166112955</c:v>
                </c:pt>
                <c:pt idx="2">
                  <c:v>0.27586206896551724</c:v>
                </c:pt>
                <c:pt idx="3">
                  <c:v>0.3928571428571429</c:v>
                </c:pt>
                <c:pt idx="4">
                  <c:v>0.43103448275862066</c:v>
                </c:pt>
                <c:pt idx="5">
                  <c:v>0.18774703557312256</c:v>
                </c:pt>
                <c:pt idx="6">
                  <c:v>0.75</c:v>
                </c:pt>
                <c:pt idx="7">
                  <c:v>0.77586206896551724</c:v>
                </c:pt>
                <c:pt idx="8">
                  <c:v>0.70731707317073167</c:v>
                </c:pt>
                <c:pt idx="9">
                  <c:v>0.44090909090909092</c:v>
                </c:pt>
                <c:pt idx="10">
                  <c:v>0.265625</c:v>
                </c:pt>
                <c:pt idx="11">
                  <c:v>0.71698113207547176</c:v>
                </c:pt>
                <c:pt idx="12">
                  <c:v>0.52941176470588236</c:v>
                </c:pt>
                <c:pt idx="13">
                  <c:v>0.40540540540540537</c:v>
                </c:pt>
                <c:pt idx="14">
                  <c:v>0.35519125683060104</c:v>
                </c:pt>
                <c:pt idx="15">
                  <c:v>0.32273449920508746</c:v>
                </c:pt>
                <c:pt idx="16">
                  <c:v>0.3716216216216216</c:v>
                </c:pt>
                <c:pt idx="17">
                  <c:v>0.5</c:v>
                </c:pt>
                <c:pt idx="18">
                  <c:v>0.45398773006134974</c:v>
                </c:pt>
                <c:pt idx="19">
                  <c:v>0.55813953488372092</c:v>
                </c:pt>
                <c:pt idx="20">
                  <c:v>0.33333333333333337</c:v>
                </c:pt>
                <c:pt idx="21">
                  <c:v>0.3087248322147651</c:v>
                </c:pt>
                <c:pt idx="22">
                  <c:v>0.2053571428571429</c:v>
                </c:pt>
                <c:pt idx="23">
                  <c:v>0.42507645259938842</c:v>
                </c:pt>
                <c:pt idx="24">
                  <c:v>0.33333333333333337</c:v>
                </c:pt>
                <c:pt idx="25">
                  <c:v>0.36734693877551017</c:v>
                </c:pt>
                <c:pt idx="26">
                  <c:v>0.74626865671641784</c:v>
                </c:pt>
                <c:pt idx="27">
                  <c:v>0.22085889570552142</c:v>
                </c:pt>
                <c:pt idx="28">
                  <c:v>0.18918918918918914</c:v>
                </c:pt>
                <c:pt idx="29">
                  <c:v>0.54347826086956519</c:v>
                </c:pt>
                <c:pt idx="30">
                  <c:v>0.32530120481927716</c:v>
                </c:pt>
                <c:pt idx="31">
                  <c:v>0.34782608695652173</c:v>
                </c:pt>
                <c:pt idx="32">
                  <c:v>0.26086956521739135</c:v>
                </c:pt>
                <c:pt idx="33">
                  <c:v>0.28169014084507038</c:v>
                </c:pt>
                <c:pt idx="34">
                  <c:v>0.27925840092699883</c:v>
                </c:pt>
                <c:pt idx="35">
                  <c:v>0.29126213592233008</c:v>
                </c:pt>
                <c:pt idx="36">
                  <c:v>0.21621621621621623</c:v>
                </c:pt>
                <c:pt idx="37">
                  <c:v>0.21719457013574661</c:v>
                </c:pt>
                <c:pt idx="38">
                  <c:v>0.39130434782608692</c:v>
                </c:pt>
                <c:pt idx="39">
                  <c:v>8.6206896551724088E-2</c:v>
                </c:pt>
                <c:pt idx="40">
                  <c:v>0.42307692307692313</c:v>
                </c:pt>
                <c:pt idx="41">
                  <c:v>0.41865079365079361</c:v>
                </c:pt>
                <c:pt idx="42">
                  <c:v>0.15243902439024393</c:v>
                </c:pt>
                <c:pt idx="43">
                  <c:v>0.51428571428571423</c:v>
                </c:pt>
                <c:pt idx="44">
                  <c:v>0.55830388692579502</c:v>
                </c:pt>
                <c:pt idx="45">
                  <c:v>0.30434782608695654</c:v>
                </c:pt>
                <c:pt idx="46">
                  <c:v>0.41891891891891897</c:v>
                </c:pt>
                <c:pt idx="47">
                  <c:v>0.37037037037037035</c:v>
                </c:pt>
                <c:pt idx="48">
                  <c:v>0.47761194029850751</c:v>
                </c:pt>
                <c:pt idx="49">
                  <c:v>0.22499999999999998</c:v>
                </c:pt>
                <c:pt idx="50">
                  <c:v>0.43814432989690721</c:v>
                </c:pt>
                <c:pt idx="51">
                  <c:v>0.2989690721649485</c:v>
                </c:pt>
                <c:pt idx="52">
                  <c:v>0.46677740863787376</c:v>
                </c:pt>
                <c:pt idx="53">
                  <c:v>0.31079323797139147</c:v>
                </c:pt>
                <c:pt idx="54">
                  <c:v>0.38461538461538458</c:v>
                </c:pt>
                <c:pt idx="55">
                  <c:v>0.85</c:v>
                </c:pt>
                <c:pt idx="56">
                  <c:v>0.47586206896551719</c:v>
                </c:pt>
                <c:pt idx="57">
                  <c:v>0.55882352941176472</c:v>
                </c:pt>
                <c:pt idx="58">
                  <c:v>0.5074626865671642</c:v>
                </c:pt>
                <c:pt idx="59">
                  <c:v>0.20370370370370372</c:v>
                </c:pt>
                <c:pt idx="60">
                  <c:v>0.26415094339622647</c:v>
                </c:pt>
                <c:pt idx="61">
                  <c:v>0.43434343434343436</c:v>
                </c:pt>
                <c:pt idx="62">
                  <c:v>0.38065843621399176</c:v>
                </c:pt>
                <c:pt idx="63">
                  <c:v>0.64912280701754388</c:v>
                </c:pt>
                <c:pt idx="64">
                  <c:v>0.63953488372093026</c:v>
                </c:pt>
                <c:pt idx="65">
                  <c:v>0.59090909090909083</c:v>
                </c:pt>
                <c:pt idx="66">
                  <c:v>0.31465517241379315</c:v>
                </c:pt>
                <c:pt idx="67">
                  <c:v>0.32183908045977017</c:v>
                </c:pt>
                <c:pt idx="68">
                  <c:v>0.33009708737864074</c:v>
                </c:pt>
                <c:pt idx="69">
                  <c:v>0.33034987794955251</c:v>
                </c:pt>
                <c:pt idx="70">
                  <c:v>0.40465116279069768</c:v>
                </c:pt>
                <c:pt idx="71">
                  <c:v>0.16666666666666663</c:v>
                </c:pt>
                <c:pt idx="72">
                  <c:v>0.45794392523364491</c:v>
                </c:pt>
                <c:pt idx="73">
                  <c:v>0.6875</c:v>
                </c:pt>
                <c:pt idx="74">
                  <c:v>0.2862595419847328</c:v>
                </c:pt>
              </c:numCache>
            </c:numRef>
          </c:xVal>
          <c:yVal>
            <c:numRef>
              <c:f>Sheet1!$B$1:$B$105</c:f>
              <c:numCache>
                <c:formatCode>General</c:formatCode>
                <c:ptCount val="105"/>
                <c:pt idx="0">
                  <c:v>0.79600000000000004</c:v>
                </c:pt>
                <c:pt idx="1">
                  <c:v>0.85899999999999999</c:v>
                </c:pt>
                <c:pt idx="2">
                  <c:v>0.82</c:v>
                </c:pt>
                <c:pt idx="3">
                  <c:v>1</c:v>
                </c:pt>
                <c:pt idx="4">
                  <c:v>0.37</c:v>
                </c:pt>
                <c:pt idx="5">
                  <c:v>0.92300000000000004</c:v>
                </c:pt>
                <c:pt idx="6">
                  <c:v>1</c:v>
                </c:pt>
                <c:pt idx="7">
                  <c:v>0.96899999999999997</c:v>
                </c:pt>
                <c:pt idx="8">
                  <c:v>0.76300000000000001</c:v>
                </c:pt>
                <c:pt idx="9">
                  <c:v>0.95899999999999996</c:v>
                </c:pt>
                <c:pt idx="10">
                  <c:v>1</c:v>
                </c:pt>
                <c:pt idx="11">
                  <c:v>0.92800000000000005</c:v>
                </c:pt>
                <c:pt idx="12">
                  <c:v>0.85699999999999998</c:v>
                </c:pt>
                <c:pt idx="13">
                  <c:v>0.622</c:v>
                </c:pt>
                <c:pt idx="14">
                  <c:v>0.79200000000000004</c:v>
                </c:pt>
                <c:pt idx="15">
                  <c:v>0.86099999999999999</c:v>
                </c:pt>
                <c:pt idx="16">
                  <c:v>0.91700000000000004</c:v>
                </c:pt>
                <c:pt idx="17">
                  <c:v>1</c:v>
                </c:pt>
                <c:pt idx="18">
                  <c:v>0.61599999999999999</c:v>
                </c:pt>
                <c:pt idx="19">
                  <c:v>0.90900000000000003</c:v>
                </c:pt>
                <c:pt idx="20">
                  <c:v>0.75</c:v>
                </c:pt>
                <c:pt idx="21">
                  <c:v>1</c:v>
                </c:pt>
                <c:pt idx="22">
                  <c:v>0.96899999999999997</c:v>
                </c:pt>
                <c:pt idx="23">
                  <c:v>0.85899999999999999</c:v>
                </c:pt>
                <c:pt idx="24">
                  <c:v>0.89600000000000002</c:v>
                </c:pt>
                <c:pt idx="25">
                  <c:v>1</c:v>
                </c:pt>
                <c:pt idx="26">
                  <c:v>0.878</c:v>
                </c:pt>
                <c:pt idx="27">
                  <c:v>0.97899999999999998</c:v>
                </c:pt>
                <c:pt idx="28">
                  <c:v>0.93300000000000005</c:v>
                </c:pt>
                <c:pt idx="29">
                  <c:v>1</c:v>
                </c:pt>
                <c:pt idx="30">
                  <c:v>0.97</c:v>
                </c:pt>
                <c:pt idx="31">
                  <c:v>1</c:v>
                </c:pt>
                <c:pt idx="32">
                  <c:v>0.89400000000000002</c:v>
                </c:pt>
                <c:pt idx="33">
                  <c:v>0.60599999999999998</c:v>
                </c:pt>
                <c:pt idx="34">
                  <c:v>0.86699999999999999</c:v>
                </c:pt>
                <c:pt idx="35">
                  <c:v>0.90200000000000002</c:v>
                </c:pt>
                <c:pt idx="36">
                  <c:v>0.95499999999999996</c:v>
                </c:pt>
                <c:pt idx="37">
                  <c:v>0.92200000000000004</c:v>
                </c:pt>
                <c:pt idx="38">
                  <c:v>0.98</c:v>
                </c:pt>
                <c:pt idx="39">
                  <c:v>0.875</c:v>
                </c:pt>
                <c:pt idx="40">
                  <c:v>0.75</c:v>
                </c:pt>
                <c:pt idx="41">
                  <c:v>0.92900000000000005</c:v>
                </c:pt>
                <c:pt idx="42">
                  <c:v>0.85</c:v>
                </c:pt>
                <c:pt idx="43">
                  <c:v>0.79200000000000004</c:v>
                </c:pt>
                <c:pt idx="44">
                  <c:v>0.91200000000000003</c:v>
                </c:pt>
                <c:pt idx="45">
                  <c:v>0.78100000000000003</c:v>
                </c:pt>
                <c:pt idx="46">
                  <c:v>0.95199999999999996</c:v>
                </c:pt>
                <c:pt idx="47">
                  <c:v>0.875</c:v>
                </c:pt>
                <c:pt idx="48">
                  <c:v>0.8</c:v>
                </c:pt>
                <c:pt idx="49">
                  <c:v>1</c:v>
                </c:pt>
                <c:pt idx="50">
                  <c:v>0.84199999999999997</c:v>
                </c:pt>
                <c:pt idx="51">
                  <c:v>0.71399999999999997</c:v>
                </c:pt>
                <c:pt idx="52">
                  <c:v>0.54800000000000004</c:v>
                </c:pt>
                <c:pt idx="53">
                  <c:v>0.78700000000000003</c:v>
                </c:pt>
                <c:pt idx="54">
                  <c:v>1</c:v>
                </c:pt>
                <c:pt idx="55">
                  <c:v>1</c:v>
                </c:pt>
                <c:pt idx="56">
                  <c:v>0.90800000000000003</c:v>
                </c:pt>
                <c:pt idx="57">
                  <c:v>0.93899999999999995</c:v>
                </c:pt>
                <c:pt idx="58">
                  <c:v>0.78100000000000003</c:v>
                </c:pt>
                <c:pt idx="59">
                  <c:v>0.9</c:v>
                </c:pt>
                <c:pt idx="60">
                  <c:v>1</c:v>
                </c:pt>
                <c:pt idx="61">
                  <c:v>0.85499999999999998</c:v>
                </c:pt>
                <c:pt idx="62">
                  <c:v>0.92500000000000004</c:v>
                </c:pt>
                <c:pt idx="63">
                  <c:v>0.93899999999999995</c:v>
                </c:pt>
                <c:pt idx="64">
                  <c:v>0.96099999999999997</c:v>
                </c:pt>
                <c:pt idx="65">
                  <c:v>0.99199999999999999</c:v>
                </c:pt>
                <c:pt idx="66">
                  <c:v>0.93300000000000005</c:v>
                </c:pt>
                <c:pt idx="67">
                  <c:v>0.97099999999999997</c:v>
                </c:pt>
                <c:pt idx="68">
                  <c:v>0.57599999999999996</c:v>
                </c:pt>
                <c:pt idx="69">
                  <c:v>0.86199999999999999</c:v>
                </c:pt>
                <c:pt idx="70">
                  <c:v>0.67600000000000005</c:v>
                </c:pt>
                <c:pt idx="71">
                  <c:v>1</c:v>
                </c:pt>
                <c:pt idx="72">
                  <c:v>0.97699999999999998</c:v>
                </c:pt>
                <c:pt idx="73">
                  <c:v>0.97</c:v>
                </c:pt>
                <c:pt idx="74">
                  <c:v>0.93899999999999995</c:v>
                </c:pt>
              </c:numCache>
            </c:numRef>
          </c:yVal>
          <c:smooth val="0"/>
          <c:extLst>
            <c:ext xmlns:c16="http://schemas.microsoft.com/office/drawing/2014/chart" uri="{C3380CC4-5D6E-409C-BE32-E72D297353CC}">
              <c16:uniqueId val="{00000000-08F7-4215-BB4A-EF1A58A2EBA2}"/>
            </c:ext>
          </c:extLst>
        </c:ser>
        <c:ser>
          <c:idx val="1"/>
          <c:order val="1"/>
          <c:spPr>
            <a:ln>
              <a:noFill/>
            </a:ln>
          </c:spPr>
          <c:marker>
            <c:symbol val="circle"/>
            <c:size val="20"/>
            <c:spPr>
              <a:solidFill>
                <a:schemeClr val="accent3"/>
              </a:solidFill>
              <a:ln w="9525" cmpd="sng" algn="ctr">
                <a:solidFill>
                  <a:schemeClr val="accent3"/>
                </a:solidFill>
                <a:prstDash val="solid"/>
              </a:ln>
            </c:spPr>
          </c:marker>
          <c:xVal>
            <c:numRef>
              <c:f>Sheet1!$A$1:$A$105</c:f>
              <c:numCache>
                <c:formatCode>General</c:formatCode>
                <c:ptCount val="105"/>
                <c:pt idx="75">
                  <c:v>0.55421686746987953</c:v>
                </c:pt>
                <c:pt idx="76">
                  <c:v>0.625</c:v>
                </c:pt>
                <c:pt idx="77">
                  <c:v>0.4375</c:v>
                </c:pt>
                <c:pt idx="78">
                  <c:v>0.47402597402597402</c:v>
                </c:pt>
                <c:pt idx="79">
                  <c:v>0.4242424242424242</c:v>
                </c:pt>
                <c:pt idx="80">
                  <c:v>0.3783783783783784</c:v>
                </c:pt>
                <c:pt idx="81">
                  <c:v>0.77272727272727271</c:v>
                </c:pt>
                <c:pt idx="82">
                  <c:v>0.75</c:v>
                </c:pt>
                <c:pt idx="83">
                  <c:v>0.57777777777777772</c:v>
                </c:pt>
                <c:pt idx="84">
                  <c:v>0.30869565217391304</c:v>
                </c:pt>
                <c:pt idx="85">
                  <c:v>0.7142857142857143</c:v>
                </c:pt>
                <c:pt idx="86">
                  <c:v>0.71578947368421053</c:v>
                </c:pt>
                <c:pt idx="87">
                  <c:v>0.25</c:v>
                </c:pt>
                <c:pt idx="88">
                  <c:v>0.20588235294117652</c:v>
                </c:pt>
                <c:pt idx="89">
                  <c:v>0.26470588235294112</c:v>
                </c:pt>
                <c:pt idx="90">
                  <c:v>0.2857142857142857</c:v>
                </c:pt>
                <c:pt idx="91">
                  <c:v>0.58974358974358976</c:v>
                </c:pt>
                <c:pt idx="92">
                  <c:v>0.17142857142857137</c:v>
                </c:pt>
                <c:pt idx="93">
                  <c:v>0.64583333333333326</c:v>
                </c:pt>
                <c:pt idx="94">
                  <c:v>0.45454545454545459</c:v>
                </c:pt>
                <c:pt idx="95">
                  <c:v>0.34482758620689657</c:v>
                </c:pt>
                <c:pt idx="96">
                  <c:v>0.3928571428571429</c:v>
                </c:pt>
                <c:pt idx="97">
                  <c:v>0.60162601626016254</c:v>
                </c:pt>
                <c:pt idx="98">
                  <c:v>0.57692307692307687</c:v>
                </c:pt>
                <c:pt idx="99">
                  <c:v>0.5</c:v>
                </c:pt>
                <c:pt idx="100">
                  <c:v>0.61904761904761907</c:v>
                </c:pt>
                <c:pt idx="101">
                  <c:v>0.55607476635514019</c:v>
                </c:pt>
                <c:pt idx="102">
                  <c:v>0.50228310502283113</c:v>
                </c:pt>
                <c:pt idx="103">
                  <c:v>0.26229508196721307</c:v>
                </c:pt>
                <c:pt idx="104">
                  <c:v>0.67123287671232879</c:v>
                </c:pt>
              </c:numCache>
            </c:numRef>
          </c:xVal>
          <c:yVal>
            <c:numRef>
              <c:f>Sheet1!$C$1:$C$105</c:f>
              <c:numCache>
                <c:formatCode>General</c:formatCode>
                <c:ptCount val="105"/>
                <c:pt idx="75">
                  <c:v>0.871</c:v>
                </c:pt>
                <c:pt idx="76">
                  <c:v>0.83299999999999996</c:v>
                </c:pt>
                <c:pt idx="77">
                  <c:v>0.625</c:v>
                </c:pt>
                <c:pt idx="78">
                  <c:v>0.98099999999999998</c:v>
                </c:pt>
                <c:pt idx="79">
                  <c:v>0.73299999999999998</c:v>
                </c:pt>
                <c:pt idx="80">
                  <c:v>0.8</c:v>
                </c:pt>
                <c:pt idx="81">
                  <c:v>1</c:v>
                </c:pt>
                <c:pt idx="82">
                  <c:v>0.91700000000000004</c:v>
                </c:pt>
                <c:pt idx="83">
                  <c:v>1</c:v>
                </c:pt>
                <c:pt idx="84">
                  <c:v>0.97799999999999998</c:v>
                </c:pt>
                <c:pt idx="85">
                  <c:v>0.75</c:v>
                </c:pt>
                <c:pt idx="86">
                  <c:v>0.93799999999999994</c:v>
                </c:pt>
                <c:pt idx="87">
                  <c:v>0.95699999999999996</c:v>
                </c:pt>
                <c:pt idx="88">
                  <c:v>0.85699999999999998</c:v>
                </c:pt>
                <c:pt idx="89">
                  <c:v>1</c:v>
                </c:pt>
                <c:pt idx="90">
                  <c:v>1</c:v>
                </c:pt>
                <c:pt idx="91">
                  <c:v>0.9</c:v>
                </c:pt>
                <c:pt idx="92">
                  <c:v>0.56499999999999995</c:v>
                </c:pt>
                <c:pt idx="93">
                  <c:v>0.94699999999999995</c:v>
                </c:pt>
                <c:pt idx="94">
                  <c:v>0.94699999999999995</c:v>
                </c:pt>
                <c:pt idx="95">
                  <c:v>1</c:v>
                </c:pt>
                <c:pt idx="96">
                  <c:v>0.97599999999999998</c:v>
                </c:pt>
                <c:pt idx="97">
                  <c:v>0.92700000000000005</c:v>
                </c:pt>
                <c:pt idx="98">
                  <c:v>0.81</c:v>
                </c:pt>
                <c:pt idx="99">
                  <c:v>0.875</c:v>
                </c:pt>
                <c:pt idx="100">
                  <c:v>0.52600000000000002</c:v>
                </c:pt>
                <c:pt idx="101">
                  <c:v>0.85799999999999998</c:v>
                </c:pt>
                <c:pt idx="102">
                  <c:v>0.92500000000000004</c:v>
                </c:pt>
                <c:pt idx="103">
                  <c:v>1</c:v>
                </c:pt>
                <c:pt idx="104">
                  <c:v>0.95099999999999996</c:v>
                </c:pt>
              </c:numCache>
            </c:numRef>
          </c:yVal>
          <c:smooth val="0"/>
          <c:extLst>
            <c:ext xmlns:c16="http://schemas.microsoft.com/office/drawing/2014/chart" uri="{C3380CC4-5D6E-409C-BE32-E72D297353CC}">
              <c16:uniqueId val="{00000001-08F7-4215-BB4A-EF1A58A2EBA2}"/>
            </c:ext>
          </c:extLst>
        </c:ser>
        <c:dLbls>
          <c:showLegendKey val="0"/>
          <c:showVal val="0"/>
          <c:showCatName val="0"/>
          <c:showSerName val="0"/>
          <c:showPercent val="0"/>
          <c:showBubbleSize val="0"/>
        </c:dLbls>
        <c:axId val="751184527"/>
        <c:axId val="1"/>
      </c:scatterChart>
      <c:valAx>
        <c:axId val="751184527"/>
        <c:scaling>
          <c:orientation val="minMax"/>
          <c:max val="0.85000000000000009"/>
          <c:min val="0.05"/>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
        <c:crosses val="min"/>
        <c:crossBetween val="midCat"/>
      </c:valAx>
      <c:valAx>
        <c:axId val="1"/>
        <c:scaling>
          <c:orientation val="minMax"/>
          <c:max val="1.1000000000000001"/>
          <c:min val="0.30000000000000004"/>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751184527"/>
        <c:crosses val="min"/>
        <c:crossBetween val="midCat"/>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69383003492434E-3"/>
          <c:y val="0.12354521038495972"/>
          <c:w val="0.98486612339930146"/>
          <c:h val="0.79006266786034018"/>
        </c:manualLayout>
      </c:layout>
      <c:barChart>
        <c:barDir val="col"/>
        <c:grouping val="stacked"/>
        <c:varyColors val="0"/>
        <c:ser>
          <c:idx val="0"/>
          <c:order val="0"/>
          <c:spPr>
            <a:solidFill>
              <a:schemeClr val="accent3"/>
            </a:solidFill>
            <a:ln w="9525" cmpd="sng" algn="ctr">
              <a:solidFill>
                <a:schemeClr val="bg1"/>
              </a:solidFill>
              <a:prstDash val="solid"/>
            </a:ln>
          </c:spPr>
          <c:invertIfNegative val="0"/>
          <c:dPt>
            <c:idx val="0"/>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8DAB-4CDB-AFA7-DF8E8E2A77DD}"/>
              </c:ext>
            </c:extLst>
          </c:dPt>
          <c:dLbls>
            <c:dLbl>
              <c:idx val="0"/>
              <c:layout>
                <c:manualLayout>
                  <c:x val="0"/>
                  <c:y val="-0.43240823634735898"/>
                </c:manualLayout>
              </c:layout>
              <c:numFmt formatCode="#,##0;&quot;-&quot;#,##0;0" sourceLinked="0"/>
              <c:spPr>
                <a:noFill/>
                <a:ln>
                  <a:noFill/>
                </a:ln>
              </c:spPr>
              <c:txPr>
                <a:bodyPr wrap="none"/>
                <a:lstStyle/>
                <a:p>
                  <a:pPr>
                    <a:defRPr sz="14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AB-4CDB-AFA7-DF8E8E2A77DD}"/>
                </c:ext>
              </c:extLst>
            </c:dLbl>
            <c:dLbl>
              <c:idx val="1"/>
              <c:layout>
                <c:manualLayout>
                  <c:x val="0"/>
                  <c:y val="-0.36660698299015221"/>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AB-4CDB-AFA7-DF8E8E2A77DD}"/>
                </c:ext>
              </c:extLst>
            </c:dLbl>
            <c:dLbl>
              <c:idx val="2"/>
              <c:layout>
                <c:manualLayout>
                  <c:x val="0"/>
                  <c:y val="-0.3267681289167412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AB-4CDB-AFA7-DF8E8E2A77DD}"/>
                </c:ext>
              </c:extLst>
            </c:dLbl>
            <c:dLbl>
              <c:idx val="3"/>
              <c:layout>
                <c:manualLayout>
                  <c:x val="0"/>
                  <c:y val="-0.32363473589973141"/>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AB-4CDB-AFA7-DF8E8E2A77DD}"/>
                </c:ext>
              </c:extLst>
            </c:dLbl>
            <c:dLbl>
              <c:idx val="4"/>
              <c:layout>
                <c:manualLayout>
                  <c:x val="0"/>
                  <c:y val="-0.27439570277529096"/>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AB-4CDB-AFA7-DF8E8E2A77DD}"/>
                </c:ext>
              </c:extLst>
            </c:dLbl>
            <c:dLbl>
              <c:idx val="5"/>
              <c:layout>
                <c:manualLayout>
                  <c:x val="0"/>
                  <c:y val="-0.25738585496866606"/>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AB-4CDB-AFA7-DF8E8E2A77DD}"/>
                </c:ext>
              </c:extLst>
            </c:dLbl>
            <c:dLbl>
              <c:idx val="6"/>
              <c:layout>
                <c:manualLayout>
                  <c:x val="0"/>
                  <c:y val="-0.2475380483437779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DAB-4CDB-AFA7-DF8E8E2A77DD}"/>
                </c:ext>
              </c:extLst>
            </c:dLbl>
            <c:dLbl>
              <c:idx val="7"/>
              <c:layout>
                <c:manualLayout>
                  <c:x val="0"/>
                  <c:y val="-0.2278424350940017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DAB-4CDB-AFA7-DF8E8E2A77DD}"/>
                </c:ext>
              </c:extLst>
            </c:dLbl>
            <c:dLbl>
              <c:idx val="8"/>
              <c:layout>
                <c:manualLayout>
                  <c:x val="0"/>
                  <c:y val="-0.2278424350940017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DAB-4CDB-AFA7-DF8E8E2A77DD}"/>
                </c:ext>
              </c:extLst>
            </c:dLbl>
            <c:dLbl>
              <c:idx val="9"/>
              <c:layout>
                <c:manualLayout>
                  <c:x val="0"/>
                  <c:y val="-0.21172784243509399"/>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DAB-4CDB-AFA7-DF8E8E2A77DD}"/>
                </c:ext>
              </c:extLst>
            </c:dLbl>
            <c:dLbl>
              <c:idx val="10"/>
              <c:layout>
                <c:manualLayout>
                  <c:x val="0"/>
                  <c:y val="-0.11638316920322292"/>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DAB-4CDB-AFA7-DF8E8E2A77DD}"/>
                </c:ext>
              </c:extLst>
            </c:dLbl>
            <c:dLbl>
              <c:idx val="11"/>
              <c:layout>
                <c:manualLayout>
                  <c:x val="0"/>
                  <c:y val="-4.7000895255147716E-2"/>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DAB-4CDB-AFA7-DF8E8E2A77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120</c:v>
                </c:pt>
                <c:pt idx="1">
                  <c:v>100</c:v>
                </c:pt>
                <c:pt idx="2">
                  <c:v>88</c:v>
                </c:pt>
                <c:pt idx="3">
                  <c:v>87</c:v>
                </c:pt>
                <c:pt idx="4">
                  <c:v>72</c:v>
                </c:pt>
                <c:pt idx="5">
                  <c:v>67</c:v>
                </c:pt>
                <c:pt idx="6">
                  <c:v>64</c:v>
                </c:pt>
                <c:pt idx="7">
                  <c:v>58</c:v>
                </c:pt>
                <c:pt idx="8">
                  <c:v>58</c:v>
                </c:pt>
                <c:pt idx="9">
                  <c:v>53</c:v>
                </c:pt>
                <c:pt idx="10">
                  <c:v>24</c:v>
                </c:pt>
                <c:pt idx="11">
                  <c:v>3</c:v>
                </c:pt>
              </c:numCache>
            </c:numRef>
          </c:val>
          <c:extLst>
            <c:ext xmlns:c16="http://schemas.microsoft.com/office/drawing/2014/chart" uri="{C3380CC4-5D6E-409C-BE32-E72D297353CC}">
              <c16:uniqueId val="{0000000C-8DAB-4CDB-AFA7-DF8E8E2A77DD}"/>
            </c:ext>
          </c:extLst>
        </c:ser>
        <c:dLbls>
          <c:showLegendKey val="0"/>
          <c:showVal val="0"/>
          <c:showCatName val="0"/>
          <c:showSerName val="0"/>
          <c:showPercent val="0"/>
          <c:showBubbleSize val="0"/>
        </c:dLbls>
        <c:gapWidth val="40"/>
        <c:overlap val="100"/>
        <c:axId val="871394895"/>
        <c:axId val="1"/>
      </c:barChart>
      <c:catAx>
        <c:axId val="8713948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
          <c:min val="0"/>
        </c:scaling>
        <c:delete val="1"/>
        <c:axPos val="l"/>
        <c:numFmt formatCode="General" sourceLinked="1"/>
        <c:majorTickMark val="out"/>
        <c:minorTickMark val="none"/>
        <c:tickLblPos val="nextTo"/>
        <c:crossAx val="87139489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762188314104946E-3"/>
          <c:y val="9.1527987897125573E-2"/>
          <c:w val="0.97432080387048758"/>
          <c:h val="0.83547655068078663"/>
        </c:manualLayout>
      </c:layout>
      <c:scatterChart>
        <c:scatterStyle val="lineMarker"/>
        <c:varyColors val="0"/>
        <c:ser>
          <c:idx val="0"/>
          <c:order val="0"/>
          <c:spPr>
            <a:ln w="25400" cmpd="sng" algn="ctr">
              <a:solidFill>
                <a:schemeClr val="accent1"/>
              </a:solidFill>
              <a:prstDash val="solid"/>
            </a:ln>
          </c:spPr>
          <c:marker>
            <c:symbol val="none"/>
          </c:marker>
          <c:dLbls>
            <c:dLbl>
              <c:idx val="3"/>
              <c:layout>
                <c:manualLayout>
                  <c:x val="0"/>
                  <c:y val="-3.9334341906202726E-2"/>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9F-4F72-9CC2-5E0357E83A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18628</c:v>
                </c:pt>
                <c:pt idx="1">
                  <c:v>18993</c:v>
                </c:pt>
                <c:pt idx="2">
                  <c:v>19358</c:v>
                </c:pt>
                <c:pt idx="3">
                  <c:v>19723</c:v>
                </c:pt>
              </c:numCache>
            </c:numRef>
          </c:xVal>
          <c:yVal>
            <c:numRef>
              <c:f>Sheet1!$A$2:$D$2</c:f>
              <c:numCache>
                <c:formatCode>General</c:formatCode>
                <c:ptCount val="4"/>
                <c:pt idx="0">
                  <c:v>25</c:v>
                </c:pt>
                <c:pt idx="1">
                  <c:v>30</c:v>
                </c:pt>
                <c:pt idx="2">
                  <c:v>25</c:v>
                </c:pt>
                <c:pt idx="3">
                  <c:v>44</c:v>
                </c:pt>
              </c:numCache>
            </c:numRef>
          </c:yVal>
          <c:smooth val="0"/>
          <c:extLst>
            <c:ext xmlns:c16="http://schemas.microsoft.com/office/drawing/2014/chart" uri="{C3380CC4-5D6E-409C-BE32-E72D297353CC}">
              <c16:uniqueId val="{00000001-F49F-4F72-9CC2-5E0357E83A23}"/>
            </c:ext>
          </c:extLst>
        </c:ser>
        <c:ser>
          <c:idx val="1"/>
          <c:order val="1"/>
          <c:spPr>
            <a:ln w="25400" cmpd="sng" algn="ctr">
              <a:solidFill>
                <a:schemeClr val="accent2"/>
              </a:solidFill>
              <a:prstDash val="solid"/>
            </a:ln>
          </c:spPr>
          <c:marker>
            <c:symbol val="none"/>
          </c:marker>
          <c:xVal>
            <c:numRef>
              <c:f>Sheet1!$A$1:$D$1</c:f>
              <c:numCache>
                <c:formatCode>General</c:formatCode>
                <c:ptCount val="4"/>
                <c:pt idx="0">
                  <c:v>18628</c:v>
                </c:pt>
                <c:pt idx="1">
                  <c:v>18993</c:v>
                </c:pt>
                <c:pt idx="2">
                  <c:v>19358</c:v>
                </c:pt>
                <c:pt idx="3">
                  <c:v>19723</c:v>
                </c:pt>
              </c:numCache>
            </c:numRef>
          </c:xVal>
          <c:yVal>
            <c:numRef>
              <c:f>Sheet1!$A$3:$D$3</c:f>
              <c:numCache>
                <c:formatCode>General</c:formatCode>
                <c:ptCount val="4"/>
                <c:pt idx="0">
                  <c:v>17</c:v>
                </c:pt>
                <c:pt idx="1">
                  <c:v>20</c:v>
                </c:pt>
                <c:pt idx="2">
                  <c:v>21</c:v>
                </c:pt>
                <c:pt idx="3">
                  <c:v>28</c:v>
                </c:pt>
              </c:numCache>
            </c:numRef>
          </c:yVal>
          <c:smooth val="0"/>
          <c:extLst>
            <c:ext xmlns:c16="http://schemas.microsoft.com/office/drawing/2014/chart" uri="{C3380CC4-5D6E-409C-BE32-E72D297353CC}">
              <c16:uniqueId val="{00000002-F49F-4F72-9CC2-5E0357E83A23}"/>
            </c:ext>
          </c:extLst>
        </c:ser>
        <c:ser>
          <c:idx val="2"/>
          <c:order val="2"/>
          <c:spPr>
            <a:ln w="25400" cmpd="sng" algn="ctr">
              <a:solidFill>
                <a:schemeClr val="accent3"/>
              </a:solidFill>
              <a:prstDash val="solid"/>
            </a:ln>
          </c:spPr>
          <c:marker>
            <c:symbol val="none"/>
          </c:marker>
          <c:xVal>
            <c:numRef>
              <c:f>Sheet1!$A$1:$D$1</c:f>
              <c:numCache>
                <c:formatCode>General</c:formatCode>
                <c:ptCount val="4"/>
                <c:pt idx="0">
                  <c:v>18628</c:v>
                </c:pt>
                <c:pt idx="1">
                  <c:v>18993</c:v>
                </c:pt>
                <c:pt idx="2">
                  <c:v>19358</c:v>
                </c:pt>
                <c:pt idx="3">
                  <c:v>19723</c:v>
                </c:pt>
              </c:numCache>
            </c:numRef>
          </c:xVal>
          <c:yVal>
            <c:numRef>
              <c:f>Sheet1!$A$4:$D$4</c:f>
              <c:numCache>
                <c:formatCode>General</c:formatCode>
                <c:ptCount val="4"/>
                <c:pt idx="0">
                  <c:v>10</c:v>
                </c:pt>
                <c:pt idx="1">
                  <c:v>16</c:v>
                </c:pt>
                <c:pt idx="2">
                  <c:v>16</c:v>
                </c:pt>
                <c:pt idx="3">
                  <c:v>22</c:v>
                </c:pt>
              </c:numCache>
            </c:numRef>
          </c:yVal>
          <c:smooth val="0"/>
          <c:extLst>
            <c:ext xmlns:c16="http://schemas.microsoft.com/office/drawing/2014/chart" uri="{C3380CC4-5D6E-409C-BE32-E72D297353CC}">
              <c16:uniqueId val="{00000003-F49F-4F72-9CC2-5E0357E83A23}"/>
            </c:ext>
          </c:extLst>
        </c:ser>
        <c:ser>
          <c:idx val="3"/>
          <c:order val="3"/>
          <c:spPr>
            <a:ln w="25400" cmpd="sng" algn="ctr">
              <a:solidFill>
                <a:srgbClr val="7F7F7F"/>
              </a:solidFill>
              <a:prstDash val="solid"/>
            </a:ln>
          </c:spPr>
          <c:marker>
            <c:symbol val="none"/>
          </c:marker>
          <c:xVal>
            <c:numRef>
              <c:f>Sheet1!$A$1:$D$1</c:f>
              <c:numCache>
                <c:formatCode>General</c:formatCode>
                <c:ptCount val="4"/>
                <c:pt idx="0">
                  <c:v>18628</c:v>
                </c:pt>
                <c:pt idx="1">
                  <c:v>18993</c:v>
                </c:pt>
                <c:pt idx="2">
                  <c:v>19358</c:v>
                </c:pt>
                <c:pt idx="3">
                  <c:v>19723</c:v>
                </c:pt>
              </c:numCache>
            </c:numRef>
          </c:xVal>
          <c:yVal>
            <c:numRef>
              <c:f>Sheet1!$A$5:$D$5</c:f>
              <c:numCache>
                <c:formatCode>General</c:formatCode>
                <c:ptCount val="4"/>
                <c:pt idx="0">
                  <c:v>12</c:v>
                </c:pt>
                <c:pt idx="1">
                  <c:v>11</c:v>
                </c:pt>
                <c:pt idx="2">
                  <c:v>15</c:v>
                </c:pt>
                <c:pt idx="3">
                  <c:v>22</c:v>
                </c:pt>
              </c:numCache>
            </c:numRef>
          </c:yVal>
          <c:smooth val="0"/>
          <c:extLst>
            <c:ext xmlns:c16="http://schemas.microsoft.com/office/drawing/2014/chart" uri="{C3380CC4-5D6E-409C-BE32-E72D297353CC}">
              <c16:uniqueId val="{00000004-F49F-4F72-9CC2-5E0357E83A23}"/>
            </c:ext>
          </c:extLst>
        </c:ser>
        <c:ser>
          <c:idx val="4"/>
          <c:order val="4"/>
          <c:spPr>
            <a:ln w="25400" cmpd="sng" algn="ctr">
              <a:solidFill>
                <a:schemeClr val="accent5"/>
              </a:solidFill>
              <a:prstDash val="solid"/>
            </a:ln>
          </c:spPr>
          <c:marker>
            <c:symbol val="none"/>
          </c:marker>
          <c:dLbls>
            <c:dLbl>
              <c:idx val="3"/>
              <c:layout>
                <c:manualLayout>
                  <c:x val="0"/>
                  <c:y val="-3.9334341906202726E-2"/>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49F-4F72-9CC2-5E0357E83A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18628</c:v>
                </c:pt>
                <c:pt idx="1">
                  <c:v>18993</c:v>
                </c:pt>
                <c:pt idx="2">
                  <c:v>19358</c:v>
                </c:pt>
                <c:pt idx="3">
                  <c:v>19723</c:v>
                </c:pt>
              </c:numCache>
            </c:numRef>
          </c:xVal>
          <c:yVal>
            <c:numRef>
              <c:f>Sheet1!$A$6:$D$6</c:f>
              <c:numCache>
                <c:formatCode>General</c:formatCode>
                <c:ptCount val="4"/>
                <c:pt idx="0">
                  <c:v>8</c:v>
                </c:pt>
                <c:pt idx="1">
                  <c:v>11</c:v>
                </c:pt>
                <c:pt idx="2">
                  <c:v>10</c:v>
                </c:pt>
                <c:pt idx="3">
                  <c:v>13</c:v>
                </c:pt>
              </c:numCache>
            </c:numRef>
          </c:yVal>
          <c:smooth val="0"/>
          <c:extLst>
            <c:ext xmlns:c16="http://schemas.microsoft.com/office/drawing/2014/chart" uri="{C3380CC4-5D6E-409C-BE32-E72D297353CC}">
              <c16:uniqueId val="{00000006-F49F-4F72-9CC2-5E0357E83A23}"/>
            </c:ext>
          </c:extLst>
        </c:ser>
        <c:dLbls>
          <c:showLegendKey val="0"/>
          <c:showVal val="0"/>
          <c:showCatName val="0"/>
          <c:showSerName val="0"/>
          <c:showPercent val="0"/>
          <c:showBubbleSize val="0"/>
        </c:dLbls>
        <c:axId val="4"/>
        <c:axId val="5"/>
      </c:scatterChart>
      <c:valAx>
        <c:axId val="4"/>
        <c:scaling>
          <c:orientation val="minMax"/>
          <c:max val="19723"/>
          <c:min val="18628"/>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45"/>
          <c:min val="5"/>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30653266331658E-2"/>
          <c:y val="2.5679012345679011E-2"/>
          <c:w val="0.94773869346733663"/>
          <c:h val="0.94864197530864203"/>
        </c:manualLayout>
      </c:layout>
      <c:scatterChart>
        <c:scatterStyle val="lineMarker"/>
        <c:varyColors val="0"/>
        <c:ser>
          <c:idx val="0"/>
          <c:order val="0"/>
          <c:spPr>
            <a:ln>
              <a:noFill/>
            </a:ln>
          </c:spPr>
          <c:marker>
            <c:symbol val="circle"/>
            <c:size val="9"/>
            <c:spPr>
              <a:solidFill>
                <a:schemeClr val="accent1"/>
              </a:solidFill>
              <a:ln w="9525" cmpd="sng" algn="ctr">
                <a:solidFill>
                  <a:schemeClr val="accent1"/>
                </a:solidFill>
                <a:prstDash val="solid"/>
              </a:ln>
            </c:spPr>
          </c:marker>
          <c:xVal>
            <c:numRef>
              <c:f>Sheet1!$A$1:$A$101</c:f>
              <c:numCache>
                <c:formatCode>General</c:formatCode>
                <c:ptCount val="101"/>
                <c:pt idx="0">
                  <c:v>0.12771203155818539</c:v>
                </c:pt>
                <c:pt idx="1">
                  <c:v>9.1511936339522537E-2</c:v>
                </c:pt>
                <c:pt idx="2">
                  <c:v>0.19899867574286179</c:v>
                </c:pt>
                <c:pt idx="3">
                  <c:v>0.17689472009738147</c:v>
                </c:pt>
                <c:pt idx="4">
                  <c:v>0.14528795125221439</c:v>
                </c:pt>
                <c:pt idx="5">
                  <c:v>0.22102714276762553</c:v>
                </c:pt>
                <c:pt idx="6">
                  <c:v>0.39004521715166385</c:v>
                </c:pt>
                <c:pt idx="7">
                  <c:v>0.14461538461538465</c:v>
                </c:pt>
                <c:pt idx="8">
                  <c:v>0.13230769230769229</c:v>
                </c:pt>
                <c:pt idx="9">
                  <c:v>0.17672146401985112</c:v>
                </c:pt>
                <c:pt idx="10">
                  <c:v>0.23546558704453438</c:v>
                </c:pt>
                <c:pt idx="11">
                  <c:v>0.12145748987854252</c:v>
                </c:pt>
                <c:pt idx="12">
                  <c:v>0.18702865761689294</c:v>
                </c:pt>
                <c:pt idx="13">
                  <c:v>7.6923076923076927E-2</c:v>
                </c:pt>
                <c:pt idx="14">
                  <c:v>0.22435897435897439</c:v>
                </c:pt>
                <c:pt idx="15">
                  <c:v>0.40034965034965037</c:v>
                </c:pt>
                <c:pt idx="16">
                  <c:v>0.10256410256410257</c:v>
                </c:pt>
                <c:pt idx="17">
                  <c:v>8.8394062078272606E-2</c:v>
                </c:pt>
                <c:pt idx="18">
                  <c:v>0.24615384615384614</c:v>
                </c:pt>
                <c:pt idx="19">
                  <c:v>0.10432768985400566</c:v>
                </c:pt>
                <c:pt idx="20">
                  <c:v>0.10702341137123741</c:v>
                </c:pt>
                <c:pt idx="21">
                  <c:v>0.1318681318681319</c:v>
                </c:pt>
                <c:pt idx="22">
                  <c:v>0.23260073260073252</c:v>
                </c:pt>
                <c:pt idx="23">
                  <c:v>0.17775904460835967</c:v>
                </c:pt>
                <c:pt idx="24">
                  <c:v>0.19813519813519809</c:v>
                </c:pt>
                <c:pt idx="25">
                  <c:v>0.21162874684001445</c:v>
                </c:pt>
                <c:pt idx="26">
                  <c:v>0.27635327635327633</c:v>
                </c:pt>
                <c:pt idx="27">
                  <c:v>0.19145752785774509</c:v>
                </c:pt>
                <c:pt idx="28">
                  <c:v>0.11166958041958042</c:v>
                </c:pt>
                <c:pt idx="29">
                  <c:v>0.42307692307692307</c:v>
                </c:pt>
                <c:pt idx="30">
                  <c:v>0.43522267206477738</c:v>
                </c:pt>
                <c:pt idx="31">
                  <c:v>0.18184753885536459</c:v>
                </c:pt>
                <c:pt idx="32">
                  <c:v>0.15801496609073876</c:v>
                </c:pt>
                <c:pt idx="33">
                  <c:v>0.41360089186176147</c:v>
                </c:pt>
                <c:pt idx="34">
                  <c:v>0.13846153846153847</c:v>
                </c:pt>
                <c:pt idx="35">
                  <c:v>0.23831070889894421</c:v>
                </c:pt>
                <c:pt idx="36">
                  <c:v>0.19068804758459931</c:v>
                </c:pt>
                <c:pt idx="37">
                  <c:v>0.27931141439205953</c:v>
                </c:pt>
                <c:pt idx="38">
                  <c:v>0.25685618729096993</c:v>
                </c:pt>
                <c:pt idx="39">
                  <c:v>0.11333555739932152</c:v>
                </c:pt>
                <c:pt idx="40">
                  <c:v>0.44867254751050856</c:v>
                </c:pt>
                <c:pt idx="41">
                  <c:v>0.26294458229942097</c:v>
                </c:pt>
                <c:pt idx="42">
                  <c:v>0.18687107449179441</c:v>
                </c:pt>
                <c:pt idx="43">
                  <c:v>0.14241758241758243</c:v>
                </c:pt>
                <c:pt idx="44">
                  <c:v>0.34778106508875745</c:v>
                </c:pt>
                <c:pt idx="45">
                  <c:v>0.12266112266112267</c:v>
                </c:pt>
                <c:pt idx="46">
                  <c:v>9.2607670735600056E-2</c:v>
                </c:pt>
                <c:pt idx="47">
                  <c:v>0.1946948182903239</c:v>
                </c:pt>
                <c:pt idx="48">
                  <c:v>0.22727272727272721</c:v>
                </c:pt>
                <c:pt idx="49">
                  <c:v>0.13876319758672701</c:v>
                </c:pt>
                <c:pt idx="50">
                  <c:v>0.4878514878514878</c:v>
                </c:pt>
                <c:pt idx="51">
                  <c:v>0.10248322405885432</c:v>
                </c:pt>
                <c:pt idx="52">
                  <c:v>0.21187584345479077</c:v>
                </c:pt>
                <c:pt idx="53">
                  <c:v>0.11915535444947213</c:v>
                </c:pt>
                <c:pt idx="54">
                  <c:v>8.6551168130115499E-2</c:v>
                </c:pt>
                <c:pt idx="55">
                  <c:v>0.12762237762237763</c:v>
                </c:pt>
                <c:pt idx="56">
                  <c:v>0.12062937062937062</c:v>
                </c:pt>
                <c:pt idx="57">
                  <c:v>0.22464624433176048</c:v>
                </c:pt>
                <c:pt idx="58">
                  <c:v>0.11683459787876681</c:v>
                </c:pt>
                <c:pt idx="59">
                  <c:v>0.12148962148962145</c:v>
                </c:pt>
                <c:pt idx="60">
                  <c:v>9.2976588628762541E-2</c:v>
                </c:pt>
                <c:pt idx="61">
                  <c:v>7.3217915928913371E-2</c:v>
                </c:pt>
                <c:pt idx="62">
                  <c:v>0.15196998123827388</c:v>
                </c:pt>
                <c:pt idx="63">
                  <c:v>0.12847038019451812</c:v>
                </c:pt>
                <c:pt idx="64">
                  <c:v>0.19628647214854109</c:v>
                </c:pt>
                <c:pt idx="65">
                  <c:v>0.16633254417479279</c:v>
                </c:pt>
                <c:pt idx="66">
                  <c:v>0.4423076923076924</c:v>
                </c:pt>
                <c:pt idx="67">
                  <c:v>0.19405270655270654</c:v>
                </c:pt>
                <c:pt idx="68">
                  <c:v>0.26903749516814845</c:v>
                </c:pt>
                <c:pt idx="69">
                  <c:v>7.0694206349561237E-2</c:v>
                </c:pt>
                <c:pt idx="70">
                  <c:v>0.14796667942076566</c:v>
                </c:pt>
                <c:pt idx="71">
                  <c:v>0.14592337487074328</c:v>
                </c:pt>
              </c:numCache>
            </c:numRef>
          </c:xVal>
          <c:yVal>
            <c:numRef>
              <c:f>Sheet1!$B$1:$B$101</c:f>
              <c:numCache>
                <c:formatCode>General</c:formatCode>
                <c:ptCount val="101"/>
                <c:pt idx="0">
                  <c:v>0.75</c:v>
                </c:pt>
                <c:pt idx="1">
                  <c:v>0.6875</c:v>
                </c:pt>
                <c:pt idx="2">
                  <c:v>0.38461538461538458</c:v>
                </c:pt>
                <c:pt idx="3">
                  <c:v>0.41865079365079361</c:v>
                </c:pt>
                <c:pt idx="4">
                  <c:v>0.42507645259938842</c:v>
                </c:pt>
                <c:pt idx="5">
                  <c:v>0.27586206896551724</c:v>
                </c:pt>
                <c:pt idx="6">
                  <c:v>8.6206896551724088E-2</c:v>
                </c:pt>
                <c:pt idx="7">
                  <c:v>0.15243902439024393</c:v>
                </c:pt>
                <c:pt idx="8">
                  <c:v>0.2989690721649485</c:v>
                </c:pt>
                <c:pt idx="9">
                  <c:v>0.20370370370370372</c:v>
                </c:pt>
                <c:pt idx="10">
                  <c:v>0.3087248322147651</c:v>
                </c:pt>
                <c:pt idx="11">
                  <c:v>0.85</c:v>
                </c:pt>
                <c:pt idx="12">
                  <c:v>0.59090909090909083</c:v>
                </c:pt>
                <c:pt idx="13">
                  <c:v>0.5</c:v>
                </c:pt>
                <c:pt idx="14">
                  <c:v>0.54347826086956519</c:v>
                </c:pt>
                <c:pt idx="15">
                  <c:v>0.26415094339622647</c:v>
                </c:pt>
                <c:pt idx="16">
                  <c:v>0.3928571428571429</c:v>
                </c:pt>
                <c:pt idx="17">
                  <c:v>0.265625</c:v>
                </c:pt>
                <c:pt idx="18">
                  <c:v>0.36734693877551017</c:v>
                </c:pt>
                <c:pt idx="19">
                  <c:v>0.22085889570552142</c:v>
                </c:pt>
                <c:pt idx="20">
                  <c:v>0.39130434782608692</c:v>
                </c:pt>
                <c:pt idx="21">
                  <c:v>0.22499999999999998</c:v>
                </c:pt>
                <c:pt idx="22">
                  <c:v>0.16666666666666663</c:v>
                </c:pt>
                <c:pt idx="23">
                  <c:v>0.45794392523364491</c:v>
                </c:pt>
                <c:pt idx="24">
                  <c:v>0.77586206896551724</c:v>
                </c:pt>
                <c:pt idx="25">
                  <c:v>0.26086956521739135</c:v>
                </c:pt>
                <c:pt idx="26">
                  <c:v>0.41891891891891897</c:v>
                </c:pt>
                <c:pt idx="27">
                  <c:v>0.43434343434343436</c:v>
                </c:pt>
                <c:pt idx="28">
                  <c:v>0.32183908045977017</c:v>
                </c:pt>
                <c:pt idx="29">
                  <c:v>0.43103448275862066</c:v>
                </c:pt>
                <c:pt idx="30">
                  <c:v>0.52941176470588236</c:v>
                </c:pt>
                <c:pt idx="31">
                  <c:v>0.32273449920508746</c:v>
                </c:pt>
                <c:pt idx="32">
                  <c:v>0.45398773006134974</c:v>
                </c:pt>
                <c:pt idx="33">
                  <c:v>0.28169014084507038</c:v>
                </c:pt>
                <c:pt idx="34">
                  <c:v>0.29126213592233008</c:v>
                </c:pt>
                <c:pt idx="35">
                  <c:v>0.21621621621621623</c:v>
                </c:pt>
                <c:pt idx="36">
                  <c:v>0.46677740863787376</c:v>
                </c:pt>
                <c:pt idx="37">
                  <c:v>0.31079323797139147</c:v>
                </c:pt>
                <c:pt idx="38">
                  <c:v>0.47586206896551719</c:v>
                </c:pt>
                <c:pt idx="39">
                  <c:v>0.31465517241379315</c:v>
                </c:pt>
                <c:pt idx="40">
                  <c:v>0.33009708737864074</c:v>
                </c:pt>
                <c:pt idx="41">
                  <c:v>0.70731707317073167</c:v>
                </c:pt>
                <c:pt idx="42">
                  <c:v>0.625</c:v>
                </c:pt>
                <c:pt idx="43">
                  <c:v>0.71698113207547176</c:v>
                </c:pt>
                <c:pt idx="44">
                  <c:v>0.55813953488372092</c:v>
                </c:pt>
                <c:pt idx="45">
                  <c:v>0.74626865671641784</c:v>
                </c:pt>
                <c:pt idx="46">
                  <c:v>0.55830388692579502</c:v>
                </c:pt>
                <c:pt idx="47">
                  <c:v>0.55882352941176472</c:v>
                </c:pt>
                <c:pt idx="48">
                  <c:v>0.64912280701754388</c:v>
                </c:pt>
                <c:pt idx="49">
                  <c:v>0.63953488372093026</c:v>
                </c:pt>
                <c:pt idx="50">
                  <c:v>0.33333333333333337</c:v>
                </c:pt>
                <c:pt idx="51">
                  <c:v>0.33333333333333337</c:v>
                </c:pt>
                <c:pt idx="52">
                  <c:v>0.51428571428571423</c:v>
                </c:pt>
                <c:pt idx="53">
                  <c:v>0.30434782608695654</c:v>
                </c:pt>
                <c:pt idx="54">
                  <c:v>0.37037037037037035</c:v>
                </c:pt>
                <c:pt idx="55">
                  <c:v>0.47761194029850751</c:v>
                </c:pt>
                <c:pt idx="56">
                  <c:v>0.45514950166112955</c:v>
                </c:pt>
                <c:pt idx="57">
                  <c:v>0.18774703557312256</c:v>
                </c:pt>
                <c:pt idx="58">
                  <c:v>0.44090909090909092</c:v>
                </c:pt>
                <c:pt idx="59">
                  <c:v>0.40540540540540537</c:v>
                </c:pt>
                <c:pt idx="60">
                  <c:v>0.35519125683060104</c:v>
                </c:pt>
                <c:pt idx="61">
                  <c:v>0.3716216216216216</c:v>
                </c:pt>
                <c:pt idx="62">
                  <c:v>0.2053571428571429</c:v>
                </c:pt>
                <c:pt idx="63">
                  <c:v>0.18918918918918914</c:v>
                </c:pt>
                <c:pt idx="64">
                  <c:v>0.32530120481927716</c:v>
                </c:pt>
                <c:pt idx="65">
                  <c:v>0.27925840092699883</c:v>
                </c:pt>
                <c:pt idx="66">
                  <c:v>0.42307692307692313</c:v>
                </c:pt>
                <c:pt idx="67">
                  <c:v>0.43814432989690721</c:v>
                </c:pt>
                <c:pt idx="68">
                  <c:v>0.5074626865671642</c:v>
                </c:pt>
                <c:pt idx="69">
                  <c:v>0.38065843621399176</c:v>
                </c:pt>
                <c:pt idx="70">
                  <c:v>0.33034987794955251</c:v>
                </c:pt>
                <c:pt idx="71">
                  <c:v>0.40465116279069768</c:v>
                </c:pt>
              </c:numCache>
            </c:numRef>
          </c:yVal>
          <c:smooth val="0"/>
          <c:extLst>
            <c:ext xmlns:c16="http://schemas.microsoft.com/office/drawing/2014/chart" uri="{C3380CC4-5D6E-409C-BE32-E72D297353CC}">
              <c16:uniqueId val="{00000000-3CE6-4640-942A-A64374EA7714}"/>
            </c:ext>
          </c:extLst>
        </c:ser>
        <c:ser>
          <c:idx val="1"/>
          <c:order val="1"/>
          <c:spPr>
            <a:ln>
              <a:noFill/>
            </a:ln>
          </c:spPr>
          <c:marker>
            <c:symbol val="circle"/>
            <c:size val="9"/>
            <c:spPr>
              <a:solidFill>
                <a:schemeClr val="accent3"/>
              </a:solidFill>
              <a:ln w="9525" cmpd="sng" algn="ctr">
                <a:solidFill>
                  <a:schemeClr val="accent3"/>
                </a:solidFill>
                <a:prstDash val="solid"/>
              </a:ln>
            </c:spPr>
          </c:marker>
          <c:trendline>
            <c:spPr>
              <a:ln w="25400" cmpd="sng" algn="ctr">
                <a:solidFill>
                  <a:schemeClr val="tx1"/>
                </a:solidFill>
                <a:prstDash val="solid"/>
              </a:ln>
            </c:spPr>
            <c:trendlineType val="linear"/>
            <c:dispRSqr val="0"/>
            <c:dispEq val="0"/>
          </c:trendline>
          <c:xVal>
            <c:numRef>
              <c:f>Sheet1!$A$1:$A$101</c:f>
              <c:numCache>
                <c:formatCode>General</c:formatCode>
                <c:ptCount val="101"/>
                <c:pt idx="72">
                  <c:v>0.24486656200941923</c:v>
                </c:pt>
                <c:pt idx="73">
                  <c:v>0.11508406123790738</c:v>
                </c:pt>
                <c:pt idx="74">
                  <c:v>0.17512921860747946</c:v>
                </c:pt>
                <c:pt idx="75">
                  <c:v>7.3717948717948692E-2</c:v>
                </c:pt>
                <c:pt idx="76">
                  <c:v>0.21648351648351649</c:v>
                </c:pt>
                <c:pt idx="77">
                  <c:v>0.26667695050047996</c:v>
                </c:pt>
                <c:pt idx="78">
                  <c:v>0.20879120879120877</c:v>
                </c:pt>
                <c:pt idx="79">
                  <c:v>0.16742081447963797</c:v>
                </c:pt>
                <c:pt idx="80">
                  <c:v>0.1602708766643193</c:v>
                </c:pt>
                <c:pt idx="81">
                  <c:v>0.18755882604603402</c:v>
                </c:pt>
                <c:pt idx="82">
                  <c:v>0.25062034739454087</c:v>
                </c:pt>
                <c:pt idx="83">
                  <c:v>0.15384615384615385</c:v>
                </c:pt>
                <c:pt idx="84">
                  <c:v>8.2357203236324103E-2</c:v>
                </c:pt>
                <c:pt idx="85">
                  <c:v>0.61845277229892615</c:v>
                </c:pt>
                <c:pt idx="86">
                  <c:v>0.10180995475113121</c:v>
                </c:pt>
                <c:pt idx="87">
                  <c:v>0.1</c:v>
                </c:pt>
                <c:pt idx="88">
                  <c:v>5.8055152394775031E-2</c:v>
                </c:pt>
                <c:pt idx="89">
                  <c:v>0.12087912087912084</c:v>
                </c:pt>
                <c:pt idx="90">
                  <c:v>0.24920247983628266</c:v>
                </c:pt>
                <c:pt idx="91">
                  <c:v>0.22803157943426794</c:v>
                </c:pt>
                <c:pt idx="92">
                  <c:v>0.16599190283400814</c:v>
                </c:pt>
                <c:pt idx="93">
                  <c:v>0.14999999999999997</c:v>
                </c:pt>
                <c:pt idx="94">
                  <c:v>0.22408026755852839</c:v>
                </c:pt>
                <c:pt idx="95">
                  <c:v>0.43319087452866711</c:v>
                </c:pt>
                <c:pt idx="96">
                  <c:v>0.27055702917771884</c:v>
                </c:pt>
                <c:pt idx="97">
                  <c:v>0.22895763656633222</c:v>
                </c:pt>
                <c:pt idx="98">
                  <c:v>0.15824175824175823</c:v>
                </c:pt>
                <c:pt idx="99">
                  <c:v>5.9928443649373879E-2</c:v>
                </c:pt>
                <c:pt idx="100">
                  <c:v>0.15949512335054503</c:v>
                </c:pt>
              </c:numCache>
            </c:numRef>
          </c:xVal>
          <c:yVal>
            <c:numRef>
              <c:f>Sheet1!$C$1:$C$101</c:f>
              <c:numCache>
                <c:formatCode>General</c:formatCode>
                <c:ptCount val="101"/>
                <c:pt idx="72">
                  <c:v>0.64583333333333326</c:v>
                </c:pt>
                <c:pt idx="73">
                  <c:v>0.5</c:v>
                </c:pt>
                <c:pt idx="74">
                  <c:v>0.26470588235294112</c:v>
                </c:pt>
                <c:pt idx="75">
                  <c:v>0.57777777777777772</c:v>
                </c:pt>
                <c:pt idx="76">
                  <c:v>0.77272727272727271</c:v>
                </c:pt>
                <c:pt idx="77">
                  <c:v>0.2857142857142857</c:v>
                </c:pt>
                <c:pt idx="78">
                  <c:v>0.34482758620689657</c:v>
                </c:pt>
                <c:pt idx="79">
                  <c:v>0.47402597402597402</c:v>
                </c:pt>
                <c:pt idx="80">
                  <c:v>0.3928571428571429</c:v>
                </c:pt>
                <c:pt idx="81">
                  <c:v>0.26229508196721307</c:v>
                </c:pt>
                <c:pt idx="82">
                  <c:v>0.61904761904761907</c:v>
                </c:pt>
                <c:pt idx="83">
                  <c:v>0.57692307692307687</c:v>
                </c:pt>
                <c:pt idx="84">
                  <c:v>0.55421686746987953</c:v>
                </c:pt>
                <c:pt idx="85">
                  <c:v>0.20588235294117652</c:v>
                </c:pt>
                <c:pt idx="86">
                  <c:v>0.17142857142857137</c:v>
                </c:pt>
                <c:pt idx="87">
                  <c:v>0.625</c:v>
                </c:pt>
                <c:pt idx="88">
                  <c:v>0.75</c:v>
                </c:pt>
                <c:pt idx="89">
                  <c:v>0.7142857142857143</c:v>
                </c:pt>
                <c:pt idx="90">
                  <c:v>0.71578947368421053</c:v>
                </c:pt>
                <c:pt idx="91">
                  <c:v>0.58974358974358976</c:v>
                </c:pt>
                <c:pt idx="92">
                  <c:v>0.60162601626016254</c:v>
                </c:pt>
                <c:pt idx="93">
                  <c:v>0.67123287671232879</c:v>
                </c:pt>
                <c:pt idx="94">
                  <c:v>0.4375</c:v>
                </c:pt>
                <c:pt idx="95">
                  <c:v>0.3783783783783784</c:v>
                </c:pt>
                <c:pt idx="96">
                  <c:v>0.25</c:v>
                </c:pt>
                <c:pt idx="97">
                  <c:v>0.45454545454545459</c:v>
                </c:pt>
                <c:pt idx="98">
                  <c:v>0.4242424242424242</c:v>
                </c:pt>
                <c:pt idx="99">
                  <c:v>0.55607476635514019</c:v>
                </c:pt>
                <c:pt idx="100">
                  <c:v>0.50228310502283113</c:v>
                </c:pt>
              </c:numCache>
            </c:numRef>
          </c:yVal>
          <c:smooth val="0"/>
          <c:extLst>
            <c:ext xmlns:c16="http://schemas.microsoft.com/office/drawing/2014/chart" uri="{C3380CC4-5D6E-409C-BE32-E72D297353CC}">
              <c16:uniqueId val="{00000002-3CE6-4640-942A-A64374EA7714}"/>
            </c:ext>
          </c:extLst>
        </c:ser>
        <c:dLbls>
          <c:showLegendKey val="0"/>
          <c:showVal val="0"/>
          <c:showCatName val="0"/>
          <c:showSerName val="0"/>
          <c:showPercent val="0"/>
          <c:showBubbleSize val="0"/>
        </c:dLbls>
        <c:axId val="186155935"/>
        <c:axId val="1"/>
      </c:scatterChart>
      <c:valAx>
        <c:axId val="186155935"/>
        <c:scaling>
          <c:orientation val="minMax"/>
          <c:max val="0.70000000000000007"/>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
        <c:crosses val="min"/>
        <c:crossBetween val="midCat"/>
      </c:valAx>
      <c:valAx>
        <c:axId val="1"/>
        <c:scaling>
          <c:orientation val="minMax"/>
          <c:max val="1"/>
          <c:min val="8.6206896551724088E-2"/>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86155935"/>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24612494128698E-2"/>
          <c:y val="2.5679012345679011E-2"/>
          <c:w val="0.95115077501174261"/>
          <c:h val="0.94864197530864203"/>
        </c:manualLayout>
      </c:layout>
      <c:scatterChart>
        <c:scatterStyle val="lineMarker"/>
        <c:varyColors val="0"/>
        <c:ser>
          <c:idx val="0"/>
          <c:order val="0"/>
          <c:spPr>
            <a:ln>
              <a:noFill/>
            </a:ln>
          </c:spPr>
          <c:marker>
            <c:symbol val="circle"/>
            <c:size val="9"/>
            <c:spPr>
              <a:solidFill>
                <a:schemeClr val="accent3"/>
              </a:solidFill>
              <a:ln w="9525" cmpd="sng" algn="ctr">
                <a:solidFill>
                  <a:schemeClr val="accent3"/>
                </a:solidFill>
                <a:prstDash val="solid"/>
              </a:ln>
            </c:spPr>
          </c:marker>
          <c:xVal>
            <c:numRef>
              <c:f>Sheet1!$A$1:$A$83</c:f>
              <c:numCache>
                <c:formatCode>General</c:formatCode>
                <c:ptCount val="83"/>
                <c:pt idx="0">
                  <c:v>0.24486656200941923</c:v>
                </c:pt>
                <c:pt idx="1">
                  <c:v>0.11508406123790738</c:v>
                </c:pt>
                <c:pt idx="2">
                  <c:v>0.16742081447963797</c:v>
                </c:pt>
                <c:pt idx="3">
                  <c:v>0.1602708766643193</c:v>
                </c:pt>
                <c:pt idx="4">
                  <c:v>0.25062034739454087</c:v>
                </c:pt>
                <c:pt idx="5">
                  <c:v>0.15384615384615385</c:v>
                </c:pt>
                <c:pt idx="6">
                  <c:v>8.2357203236324103E-2</c:v>
                </c:pt>
                <c:pt idx="7">
                  <c:v>0.61845277229892615</c:v>
                </c:pt>
                <c:pt idx="8">
                  <c:v>0.10180995475113121</c:v>
                </c:pt>
                <c:pt idx="9">
                  <c:v>0.1</c:v>
                </c:pt>
                <c:pt idx="10">
                  <c:v>5.8055152394775031E-2</c:v>
                </c:pt>
                <c:pt idx="11">
                  <c:v>0.12087912087912084</c:v>
                </c:pt>
                <c:pt idx="12">
                  <c:v>0.24920247983628266</c:v>
                </c:pt>
                <c:pt idx="13">
                  <c:v>0.22803157943426794</c:v>
                </c:pt>
                <c:pt idx="14">
                  <c:v>0.16599190283400814</c:v>
                </c:pt>
                <c:pt idx="15">
                  <c:v>0.14999999999999997</c:v>
                </c:pt>
                <c:pt idx="16">
                  <c:v>0.22408026755852839</c:v>
                </c:pt>
                <c:pt idx="17">
                  <c:v>0.43319087452866711</c:v>
                </c:pt>
                <c:pt idx="18">
                  <c:v>0.27055702917771884</c:v>
                </c:pt>
                <c:pt idx="19">
                  <c:v>0.22895763656633222</c:v>
                </c:pt>
                <c:pt idx="20">
                  <c:v>0.15824175824175823</c:v>
                </c:pt>
                <c:pt idx="21">
                  <c:v>5.9928443649373879E-2</c:v>
                </c:pt>
                <c:pt idx="22">
                  <c:v>0.15949512335054503</c:v>
                </c:pt>
              </c:numCache>
            </c:numRef>
          </c:xVal>
          <c:yVal>
            <c:numRef>
              <c:f>Sheet1!$B$1:$B$83</c:f>
              <c:numCache>
                <c:formatCode>General</c:formatCode>
                <c:ptCount val="83"/>
                <c:pt idx="0">
                  <c:v>0.94699999999999995</c:v>
                </c:pt>
                <c:pt idx="1">
                  <c:v>0.875</c:v>
                </c:pt>
                <c:pt idx="2">
                  <c:v>0.98099999999999998</c:v>
                </c:pt>
                <c:pt idx="3">
                  <c:v>0.97599999999999998</c:v>
                </c:pt>
                <c:pt idx="4">
                  <c:v>0.52600000000000002</c:v>
                </c:pt>
                <c:pt idx="5">
                  <c:v>0.81</c:v>
                </c:pt>
                <c:pt idx="6">
                  <c:v>0.871</c:v>
                </c:pt>
                <c:pt idx="7">
                  <c:v>0.85699999999999998</c:v>
                </c:pt>
                <c:pt idx="8">
                  <c:v>0.56499999999999995</c:v>
                </c:pt>
                <c:pt idx="9">
                  <c:v>0.83299999999999996</c:v>
                </c:pt>
                <c:pt idx="10">
                  <c:v>0.91700000000000004</c:v>
                </c:pt>
                <c:pt idx="11">
                  <c:v>0.75</c:v>
                </c:pt>
                <c:pt idx="12">
                  <c:v>0.93799999999999994</c:v>
                </c:pt>
                <c:pt idx="13">
                  <c:v>0.9</c:v>
                </c:pt>
                <c:pt idx="14">
                  <c:v>0.92700000000000005</c:v>
                </c:pt>
                <c:pt idx="15">
                  <c:v>0.95099999999999996</c:v>
                </c:pt>
                <c:pt idx="16">
                  <c:v>0.625</c:v>
                </c:pt>
                <c:pt idx="17">
                  <c:v>0.8</c:v>
                </c:pt>
                <c:pt idx="18">
                  <c:v>0.95699999999999996</c:v>
                </c:pt>
                <c:pt idx="19">
                  <c:v>0.94699999999999995</c:v>
                </c:pt>
                <c:pt idx="20">
                  <c:v>0.73299999999999998</c:v>
                </c:pt>
                <c:pt idx="21">
                  <c:v>0.85799999999999998</c:v>
                </c:pt>
                <c:pt idx="22">
                  <c:v>0.92500000000000004</c:v>
                </c:pt>
              </c:numCache>
            </c:numRef>
          </c:yVal>
          <c:smooth val="0"/>
          <c:extLst>
            <c:ext xmlns:c16="http://schemas.microsoft.com/office/drawing/2014/chart" uri="{C3380CC4-5D6E-409C-BE32-E72D297353CC}">
              <c16:uniqueId val="{00000000-6823-44DA-996D-0405D682E7D5}"/>
            </c:ext>
          </c:extLst>
        </c:ser>
        <c:ser>
          <c:idx val="1"/>
          <c:order val="1"/>
          <c:spPr>
            <a:ln>
              <a:noFill/>
            </a:ln>
          </c:spPr>
          <c:marker>
            <c:symbol val="circle"/>
            <c:size val="9"/>
            <c:spPr>
              <a:solidFill>
                <a:schemeClr val="accent1"/>
              </a:solidFill>
              <a:ln w="9525" cmpd="sng" algn="ctr">
                <a:solidFill>
                  <a:schemeClr val="accent1"/>
                </a:solidFill>
                <a:prstDash val="solid"/>
              </a:ln>
            </c:spPr>
          </c:marker>
          <c:trendline>
            <c:spPr>
              <a:ln w="25400" cmpd="sng" algn="ctr">
                <a:solidFill>
                  <a:schemeClr val="tx1"/>
                </a:solidFill>
                <a:prstDash val="solid"/>
              </a:ln>
            </c:spPr>
            <c:trendlineType val="linear"/>
            <c:forward val="0.13060128444743846"/>
            <c:backward val="1.2639053954786206E-2"/>
            <c:dispRSqr val="0"/>
            <c:dispEq val="0"/>
          </c:trendline>
          <c:xVal>
            <c:numRef>
              <c:f>Sheet1!$A$1:$A$83</c:f>
              <c:numCache>
                <c:formatCode>General</c:formatCode>
                <c:ptCount val="83"/>
                <c:pt idx="23">
                  <c:v>9.1511936339522537E-2</c:v>
                </c:pt>
                <c:pt idx="24">
                  <c:v>0.17689472009738147</c:v>
                </c:pt>
                <c:pt idx="25">
                  <c:v>0.14528795125221439</c:v>
                </c:pt>
                <c:pt idx="26">
                  <c:v>0.22102714276762553</c:v>
                </c:pt>
                <c:pt idx="27">
                  <c:v>0.39004521715166385</c:v>
                </c:pt>
                <c:pt idx="28">
                  <c:v>0.14461538461538465</c:v>
                </c:pt>
                <c:pt idx="29">
                  <c:v>0.13230769230769229</c:v>
                </c:pt>
                <c:pt idx="30">
                  <c:v>0.17672146401985112</c:v>
                </c:pt>
                <c:pt idx="31">
                  <c:v>0.18702865761689294</c:v>
                </c:pt>
                <c:pt idx="32">
                  <c:v>0.10432768985400566</c:v>
                </c:pt>
                <c:pt idx="33">
                  <c:v>0.10702341137123741</c:v>
                </c:pt>
                <c:pt idx="34">
                  <c:v>0.17775904460835967</c:v>
                </c:pt>
                <c:pt idx="35">
                  <c:v>0.19813519813519809</c:v>
                </c:pt>
                <c:pt idx="36">
                  <c:v>0.21162874684001445</c:v>
                </c:pt>
                <c:pt idx="37">
                  <c:v>0.27635327635327633</c:v>
                </c:pt>
                <c:pt idx="38">
                  <c:v>0.19145752785774509</c:v>
                </c:pt>
                <c:pt idx="39">
                  <c:v>0.11166958041958042</c:v>
                </c:pt>
                <c:pt idx="40">
                  <c:v>0.42307692307692307</c:v>
                </c:pt>
                <c:pt idx="41">
                  <c:v>0.43522267206477738</c:v>
                </c:pt>
                <c:pt idx="42">
                  <c:v>0.18184753885536459</c:v>
                </c:pt>
                <c:pt idx="43">
                  <c:v>0.15801496609073876</c:v>
                </c:pt>
                <c:pt idx="44">
                  <c:v>0.41360089186176147</c:v>
                </c:pt>
                <c:pt idx="45">
                  <c:v>0.13846153846153847</c:v>
                </c:pt>
                <c:pt idx="46">
                  <c:v>0.23831070889894421</c:v>
                </c:pt>
                <c:pt idx="47">
                  <c:v>0.19068804758459931</c:v>
                </c:pt>
                <c:pt idx="48">
                  <c:v>0.27931141439205953</c:v>
                </c:pt>
                <c:pt idx="49">
                  <c:v>0.25685618729096993</c:v>
                </c:pt>
                <c:pt idx="50">
                  <c:v>0.11333555739932152</c:v>
                </c:pt>
                <c:pt idx="51">
                  <c:v>0.44867254751050856</c:v>
                </c:pt>
                <c:pt idx="52">
                  <c:v>0.26294458229942097</c:v>
                </c:pt>
                <c:pt idx="53">
                  <c:v>0.18687107449179441</c:v>
                </c:pt>
                <c:pt idx="54">
                  <c:v>0.14241758241758243</c:v>
                </c:pt>
                <c:pt idx="55">
                  <c:v>0.34778106508875745</c:v>
                </c:pt>
                <c:pt idx="56">
                  <c:v>0.12266112266112267</c:v>
                </c:pt>
                <c:pt idx="57">
                  <c:v>9.2607670735600056E-2</c:v>
                </c:pt>
                <c:pt idx="58">
                  <c:v>0.1946948182903239</c:v>
                </c:pt>
                <c:pt idx="59">
                  <c:v>0.22727272727272721</c:v>
                </c:pt>
                <c:pt idx="60">
                  <c:v>0.13876319758672701</c:v>
                </c:pt>
                <c:pt idx="61">
                  <c:v>0.4878514878514878</c:v>
                </c:pt>
                <c:pt idx="62">
                  <c:v>0.10248322405885432</c:v>
                </c:pt>
                <c:pt idx="63">
                  <c:v>0.21187584345479077</c:v>
                </c:pt>
                <c:pt idx="64">
                  <c:v>0.11915535444947213</c:v>
                </c:pt>
                <c:pt idx="65">
                  <c:v>8.6551168130115499E-2</c:v>
                </c:pt>
                <c:pt idx="66">
                  <c:v>0.12762237762237763</c:v>
                </c:pt>
                <c:pt idx="67">
                  <c:v>0.12062937062937062</c:v>
                </c:pt>
                <c:pt idx="68">
                  <c:v>0.22464624433176048</c:v>
                </c:pt>
                <c:pt idx="69">
                  <c:v>0.11683459787876681</c:v>
                </c:pt>
                <c:pt idx="70">
                  <c:v>0.12148962148962145</c:v>
                </c:pt>
                <c:pt idx="71">
                  <c:v>9.2976588628762541E-2</c:v>
                </c:pt>
                <c:pt idx="72">
                  <c:v>7.3217915928913371E-2</c:v>
                </c:pt>
                <c:pt idx="73">
                  <c:v>0.15196998123827388</c:v>
                </c:pt>
                <c:pt idx="74">
                  <c:v>0.12847038019451812</c:v>
                </c:pt>
                <c:pt idx="75">
                  <c:v>0.19628647214854109</c:v>
                </c:pt>
                <c:pt idx="76">
                  <c:v>0.16633254417479279</c:v>
                </c:pt>
                <c:pt idx="77">
                  <c:v>0.4423076923076924</c:v>
                </c:pt>
                <c:pt idx="78">
                  <c:v>0.19405270655270654</c:v>
                </c:pt>
                <c:pt idx="79">
                  <c:v>0.26903749516814845</c:v>
                </c:pt>
                <c:pt idx="80">
                  <c:v>7.0694206349561237E-2</c:v>
                </c:pt>
                <c:pt idx="81">
                  <c:v>0.14796667942076566</c:v>
                </c:pt>
                <c:pt idx="82">
                  <c:v>0.14592337487074328</c:v>
                </c:pt>
              </c:numCache>
            </c:numRef>
          </c:xVal>
          <c:yVal>
            <c:numRef>
              <c:f>Sheet1!$C$1:$C$83</c:f>
              <c:numCache>
                <c:formatCode>General</c:formatCode>
                <c:ptCount val="83"/>
                <c:pt idx="23">
                  <c:v>0.97</c:v>
                </c:pt>
                <c:pt idx="24">
                  <c:v>0.92900000000000005</c:v>
                </c:pt>
                <c:pt idx="25">
                  <c:v>0.85899999999999999</c:v>
                </c:pt>
                <c:pt idx="26">
                  <c:v>0.82</c:v>
                </c:pt>
                <c:pt idx="27">
                  <c:v>0.875</c:v>
                </c:pt>
                <c:pt idx="28">
                  <c:v>0.85</c:v>
                </c:pt>
                <c:pt idx="29">
                  <c:v>0.71399999999999997</c:v>
                </c:pt>
                <c:pt idx="30">
                  <c:v>0.9</c:v>
                </c:pt>
                <c:pt idx="31">
                  <c:v>0.99199999999999999</c:v>
                </c:pt>
                <c:pt idx="32">
                  <c:v>0.97899999999999998</c:v>
                </c:pt>
                <c:pt idx="33">
                  <c:v>0.98</c:v>
                </c:pt>
                <c:pt idx="34">
                  <c:v>0.97699999999999998</c:v>
                </c:pt>
                <c:pt idx="35">
                  <c:v>0.96899999999999997</c:v>
                </c:pt>
                <c:pt idx="36">
                  <c:v>0.89400000000000002</c:v>
                </c:pt>
                <c:pt idx="37">
                  <c:v>0.95199999999999996</c:v>
                </c:pt>
                <c:pt idx="38">
                  <c:v>0.85499999999999998</c:v>
                </c:pt>
                <c:pt idx="39">
                  <c:v>0.97099999999999997</c:v>
                </c:pt>
                <c:pt idx="40">
                  <c:v>0.37</c:v>
                </c:pt>
                <c:pt idx="41">
                  <c:v>0.85699999999999998</c:v>
                </c:pt>
                <c:pt idx="42">
                  <c:v>0.86099999999999999</c:v>
                </c:pt>
                <c:pt idx="43">
                  <c:v>0.61599999999999999</c:v>
                </c:pt>
                <c:pt idx="44">
                  <c:v>0.60599999999999998</c:v>
                </c:pt>
                <c:pt idx="45">
                  <c:v>0.90200000000000002</c:v>
                </c:pt>
                <c:pt idx="46">
                  <c:v>0.95499999999999996</c:v>
                </c:pt>
                <c:pt idx="47">
                  <c:v>0.54800000000000004</c:v>
                </c:pt>
                <c:pt idx="48">
                  <c:v>0.78700000000000003</c:v>
                </c:pt>
                <c:pt idx="49">
                  <c:v>0.90800000000000003</c:v>
                </c:pt>
                <c:pt idx="50">
                  <c:v>0.93300000000000005</c:v>
                </c:pt>
                <c:pt idx="51">
                  <c:v>0.57599999999999996</c:v>
                </c:pt>
                <c:pt idx="52">
                  <c:v>0.76300000000000001</c:v>
                </c:pt>
                <c:pt idx="53">
                  <c:v>0.79600000000000004</c:v>
                </c:pt>
                <c:pt idx="54">
                  <c:v>0.92800000000000005</c:v>
                </c:pt>
                <c:pt idx="55">
                  <c:v>0.90900000000000003</c:v>
                </c:pt>
                <c:pt idx="56">
                  <c:v>0.878</c:v>
                </c:pt>
                <c:pt idx="57">
                  <c:v>0.91200000000000003</c:v>
                </c:pt>
                <c:pt idx="58">
                  <c:v>0.93899999999999995</c:v>
                </c:pt>
                <c:pt idx="59">
                  <c:v>0.93899999999999995</c:v>
                </c:pt>
                <c:pt idx="60">
                  <c:v>0.96099999999999997</c:v>
                </c:pt>
                <c:pt idx="61">
                  <c:v>0.75</c:v>
                </c:pt>
                <c:pt idx="62">
                  <c:v>0.89600000000000002</c:v>
                </c:pt>
                <c:pt idx="63">
                  <c:v>0.79200000000000004</c:v>
                </c:pt>
                <c:pt idx="64">
                  <c:v>0.78100000000000003</c:v>
                </c:pt>
                <c:pt idx="65">
                  <c:v>0.875</c:v>
                </c:pt>
                <c:pt idx="66">
                  <c:v>0.8</c:v>
                </c:pt>
                <c:pt idx="67">
                  <c:v>0.85899999999999999</c:v>
                </c:pt>
                <c:pt idx="68">
                  <c:v>0.92300000000000004</c:v>
                </c:pt>
                <c:pt idx="69">
                  <c:v>0.95899999999999996</c:v>
                </c:pt>
                <c:pt idx="70">
                  <c:v>0.622</c:v>
                </c:pt>
                <c:pt idx="71">
                  <c:v>0.79200000000000004</c:v>
                </c:pt>
                <c:pt idx="72">
                  <c:v>0.91700000000000004</c:v>
                </c:pt>
                <c:pt idx="73">
                  <c:v>0.96899999999999997</c:v>
                </c:pt>
                <c:pt idx="74">
                  <c:v>0.93300000000000005</c:v>
                </c:pt>
                <c:pt idx="75">
                  <c:v>0.97</c:v>
                </c:pt>
                <c:pt idx="76">
                  <c:v>0.86699999999999999</c:v>
                </c:pt>
                <c:pt idx="77">
                  <c:v>0.75</c:v>
                </c:pt>
                <c:pt idx="78">
                  <c:v>0.84199999999999997</c:v>
                </c:pt>
                <c:pt idx="79">
                  <c:v>0.78100000000000003</c:v>
                </c:pt>
                <c:pt idx="80">
                  <c:v>0.92500000000000004</c:v>
                </c:pt>
                <c:pt idx="81">
                  <c:v>0.86199999999999999</c:v>
                </c:pt>
                <c:pt idx="82">
                  <c:v>0.67600000000000005</c:v>
                </c:pt>
              </c:numCache>
            </c:numRef>
          </c:yVal>
          <c:smooth val="0"/>
          <c:extLst>
            <c:ext xmlns:c16="http://schemas.microsoft.com/office/drawing/2014/chart" uri="{C3380CC4-5D6E-409C-BE32-E72D297353CC}">
              <c16:uniqueId val="{00000002-6823-44DA-996D-0405D682E7D5}"/>
            </c:ext>
          </c:extLst>
        </c:ser>
        <c:dLbls>
          <c:showLegendKey val="0"/>
          <c:showVal val="0"/>
          <c:showCatName val="0"/>
          <c:showSerName val="0"/>
          <c:showPercent val="0"/>
          <c:showBubbleSize val="0"/>
        </c:dLbls>
        <c:axId val="158009248"/>
        <c:axId val="1"/>
      </c:scatterChart>
      <c:valAx>
        <c:axId val="158009248"/>
        <c:scaling>
          <c:orientation val="minMax"/>
          <c:max val="0.70000000000000007"/>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
        <c:crosses val="min"/>
        <c:crossBetween val="midCat"/>
      </c:valAx>
      <c:valAx>
        <c:axId val="1"/>
        <c:scaling>
          <c:orientation val="minMax"/>
          <c:max val="1"/>
          <c:min val="0.35000000000000003"/>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58009248"/>
        <c:crosses val="min"/>
        <c:crossBetween val="midCat"/>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644549763033177E-2"/>
          <c:y val="2.6355803345159655E-2"/>
          <c:w val="0.9507109004739337"/>
          <c:h val="0.94728839330968073"/>
        </c:manualLayout>
      </c:layout>
      <c:scatterChart>
        <c:scatterStyle val="lineMarker"/>
        <c:varyColors val="0"/>
        <c:ser>
          <c:idx val="0"/>
          <c:order val="0"/>
          <c:spPr>
            <a:ln>
              <a:noFill/>
            </a:ln>
          </c:spPr>
          <c:marker>
            <c:symbol val="circle"/>
            <c:size val="9"/>
            <c:spPr>
              <a:solidFill>
                <a:schemeClr val="accent1"/>
              </a:solidFill>
              <a:ln w="9525" cmpd="sng" algn="ctr">
                <a:solidFill>
                  <a:schemeClr val="accent1"/>
                </a:solidFill>
                <a:prstDash val="solid"/>
              </a:ln>
            </c:spPr>
          </c:marker>
          <c:xVal>
            <c:numRef>
              <c:f>Sheet1!$A$1:$A$97</c:f>
              <c:numCache>
                <c:formatCode>General</c:formatCode>
                <c:ptCount val="97"/>
                <c:pt idx="0">
                  <c:v>0.12771203155818539</c:v>
                </c:pt>
                <c:pt idx="1">
                  <c:v>9.1511936339522537E-2</c:v>
                </c:pt>
                <c:pt idx="2">
                  <c:v>0.19899867574286179</c:v>
                </c:pt>
                <c:pt idx="3">
                  <c:v>0.17689472009738147</c:v>
                </c:pt>
                <c:pt idx="4">
                  <c:v>0.14528795125221439</c:v>
                </c:pt>
                <c:pt idx="5">
                  <c:v>0.22102714276762553</c:v>
                </c:pt>
                <c:pt idx="6">
                  <c:v>0.39004521715166385</c:v>
                </c:pt>
                <c:pt idx="7">
                  <c:v>0.14461538461538465</c:v>
                </c:pt>
                <c:pt idx="8">
                  <c:v>0.13230769230769229</c:v>
                </c:pt>
                <c:pt idx="9">
                  <c:v>0.17672146401985112</c:v>
                </c:pt>
                <c:pt idx="10">
                  <c:v>0.23546558704453438</c:v>
                </c:pt>
                <c:pt idx="11">
                  <c:v>0.12145748987854252</c:v>
                </c:pt>
                <c:pt idx="12">
                  <c:v>0.18702865761689294</c:v>
                </c:pt>
                <c:pt idx="13">
                  <c:v>7.6923076923076927E-2</c:v>
                </c:pt>
                <c:pt idx="14">
                  <c:v>0.22435897435897439</c:v>
                </c:pt>
                <c:pt idx="15">
                  <c:v>0.40034965034965037</c:v>
                </c:pt>
                <c:pt idx="16">
                  <c:v>0.10256410256410257</c:v>
                </c:pt>
                <c:pt idx="17">
                  <c:v>8.8394062078272606E-2</c:v>
                </c:pt>
                <c:pt idx="18">
                  <c:v>0.24615384615384614</c:v>
                </c:pt>
                <c:pt idx="19">
                  <c:v>0.10432768985400566</c:v>
                </c:pt>
                <c:pt idx="20">
                  <c:v>0.10702341137123741</c:v>
                </c:pt>
                <c:pt idx="21">
                  <c:v>0.1318681318681319</c:v>
                </c:pt>
                <c:pt idx="22">
                  <c:v>0.23260073260073252</c:v>
                </c:pt>
                <c:pt idx="23">
                  <c:v>0.17775904460835967</c:v>
                </c:pt>
                <c:pt idx="24">
                  <c:v>0.19813519813519809</c:v>
                </c:pt>
                <c:pt idx="25">
                  <c:v>0.21162874684001445</c:v>
                </c:pt>
                <c:pt idx="26">
                  <c:v>0.27635327635327633</c:v>
                </c:pt>
                <c:pt idx="27">
                  <c:v>0.19145752785774509</c:v>
                </c:pt>
                <c:pt idx="28">
                  <c:v>0.11166958041958042</c:v>
                </c:pt>
                <c:pt idx="29">
                  <c:v>0.42307692307692307</c:v>
                </c:pt>
                <c:pt idx="30">
                  <c:v>0.43522267206477738</c:v>
                </c:pt>
                <c:pt idx="31">
                  <c:v>0.18184753885536459</c:v>
                </c:pt>
                <c:pt idx="32">
                  <c:v>0.15801496609073876</c:v>
                </c:pt>
                <c:pt idx="33">
                  <c:v>0.13846153846153847</c:v>
                </c:pt>
                <c:pt idx="34">
                  <c:v>0.23831070889894421</c:v>
                </c:pt>
                <c:pt idx="35">
                  <c:v>0.19068804758459931</c:v>
                </c:pt>
                <c:pt idx="36">
                  <c:v>0.27931141439205953</c:v>
                </c:pt>
                <c:pt idx="37">
                  <c:v>0.25685618729096993</c:v>
                </c:pt>
                <c:pt idx="38">
                  <c:v>0.11333555739932152</c:v>
                </c:pt>
                <c:pt idx="39">
                  <c:v>0.44867254751050856</c:v>
                </c:pt>
                <c:pt idx="40">
                  <c:v>0.26294458229942097</c:v>
                </c:pt>
                <c:pt idx="41">
                  <c:v>0.18687107449179441</c:v>
                </c:pt>
                <c:pt idx="42">
                  <c:v>0.14241758241758243</c:v>
                </c:pt>
                <c:pt idx="43">
                  <c:v>0.34778106508875745</c:v>
                </c:pt>
                <c:pt idx="44">
                  <c:v>0.12266112266112267</c:v>
                </c:pt>
                <c:pt idx="45">
                  <c:v>9.2607670735600056E-2</c:v>
                </c:pt>
                <c:pt idx="46">
                  <c:v>0.1946948182903239</c:v>
                </c:pt>
                <c:pt idx="47">
                  <c:v>0.22727272727272721</c:v>
                </c:pt>
                <c:pt idx="48">
                  <c:v>0.13876319758672701</c:v>
                </c:pt>
                <c:pt idx="49">
                  <c:v>0.4878514878514878</c:v>
                </c:pt>
                <c:pt idx="50">
                  <c:v>0.10248322405885432</c:v>
                </c:pt>
                <c:pt idx="51">
                  <c:v>0.21187584345479077</c:v>
                </c:pt>
                <c:pt idx="52">
                  <c:v>0.11915535444947213</c:v>
                </c:pt>
                <c:pt idx="53">
                  <c:v>8.6551168130115499E-2</c:v>
                </c:pt>
                <c:pt idx="54">
                  <c:v>0.12762237762237763</c:v>
                </c:pt>
                <c:pt idx="55">
                  <c:v>0.12062937062937062</c:v>
                </c:pt>
                <c:pt idx="56">
                  <c:v>0.22464624433176048</c:v>
                </c:pt>
                <c:pt idx="57">
                  <c:v>0.11683459787876681</c:v>
                </c:pt>
                <c:pt idx="58">
                  <c:v>0.12148962148962145</c:v>
                </c:pt>
                <c:pt idx="59">
                  <c:v>9.2976588628762541E-2</c:v>
                </c:pt>
                <c:pt idx="60">
                  <c:v>7.3217915928913371E-2</c:v>
                </c:pt>
                <c:pt idx="61">
                  <c:v>0.15196998123827388</c:v>
                </c:pt>
                <c:pt idx="62">
                  <c:v>0.19628647214854109</c:v>
                </c:pt>
                <c:pt idx="63">
                  <c:v>0.16633254417479279</c:v>
                </c:pt>
                <c:pt idx="64">
                  <c:v>0.4423076923076924</c:v>
                </c:pt>
                <c:pt idx="65">
                  <c:v>0.19405270655270654</c:v>
                </c:pt>
                <c:pt idx="66">
                  <c:v>0.26903749516814845</c:v>
                </c:pt>
                <c:pt idx="67">
                  <c:v>7.0694206349561237E-2</c:v>
                </c:pt>
                <c:pt idx="68">
                  <c:v>0.14796667942076566</c:v>
                </c:pt>
                <c:pt idx="69">
                  <c:v>0.14592337487074328</c:v>
                </c:pt>
              </c:numCache>
            </c:numRef>
          </c:xVal>
          <c:yVal>
            <c:numRef>
              <c:f>Sheet1!$B$1:$B$97</c:f>
              <c:numCache>
                <c:formatCode>General</c:formatCode>
                <c:ptCount val="97"/>
                <c:pt idx="0">
                  <c:v>0.4</c:v>
                </c:pt>
                <c:pt idx="1">
                  <c:v>0.17</c:v>
                </c:pt>
                <c:pt idx="2">
                  <c:v>0</c:v>
                </c:pt>
                <c:pt idx="3">
                  <c:v>0.23</c:v>
                </c:pt>
                <c:pt idx="4">
                  <c:v>0.02</c:v>
                </c:pt>
                <c:pt idx="5">
                  <c:v>0.17</c:v>
                </c:pt>
                <c:pt idx="6">
                  <c:v>0</c:v>
                </c:pt>
                <c:pt idx="7">
                  <c:v>0.44</c:v>
                </c:pt>
                <c:pt idx="8">
                  <c:v>0</c:v>
                </c:pt>
                <c:pt idx="9">
                  <c:v>0.33</c:v>
                </c:pt>
                <c:pt idx="10">
                  <c:v>0.33</c:v>
                </c:pt>
                <c:pt idx="11">
                  <c:v>0</c:v>
                </c:pt>
                <c:pt idx="12">
                  <c:v>0.09</c:v>
                </c:pt>
                <c:pt idx="13">
                  <c:v>0.33</c:v>
                </c:pt>
                <c:pt idx="14">
                  <c:v>0.28999999999999998</c:v>
                </c:pt>
                <c:pt idx="15">
                  <c:v>0.4</c:v>
                </c:pt>
                <c:pt idx="16">
                  <c:v>0</c:v>
                </c:pt>
                <c:pt idx="17">
                  <c:v>0.25</c:v>
                </c:pt>
                <c:pt idx="18">
                  <c:v>0.17</c:v>
                </c:pt>
                <c:pt idx="19">
                  <c:v>0.28999999999999998</c:v>
                </c:pt>
                <c:pt idx="20">
                  <c:v>0</c:v>
                </c:pt>
                <c:pt idx="21">
                  <c:v>0.75</c:v>
                </c:pt>
                <c:pt idx="22">
                  <c:v>0</c:v>
                </c:pt>
                <c:pt idx="23">
                  <c:v>0.38</c:v>
                </c:pt>
                <c:pt idx="24">
                  <c:v>0.18</c:v>
                </c:pt>
                <c:pt idx="25">
                  <c:v>0</c:v>
                </c:pt>
                <c:pt idx="26">
                  <c:v>1</c:v>
                </c:pt>
                <c:pt idx="27">
                  <c:v>0</c:v>
                </c:pt>
                <c:pt idx="28">
                  <c:v>0.17</c:v>
                </c:pt>
                <c:pt idx="29">
                  <c:v>0.67</c:v>
                </c:pt>
                <c:pt idx="30">
                  <c:v>0</c:v>
                </c:pt>
                <c:pt idx="31">
                  <c:v>0.41</c:v>
                </c:pt>
                <c:pt idx="32">
                  <c:v>0</c:v>
                </c:pt>
                <c:pt idx="33">
                  <c:v>0.5</c:v>
                </c:pt>
                <c:pt idx="34">
                  <c:v>1</c:v>
                </c:pt>
                <c:pt idx="35">
                  <c:v>0.14000000000000001</c:v>
                </c:pt>
                <c:pt idx="36">
                  <c:v>0.28000000000000003</c:v>
                </c:pt>
                <c:pt idx="37">
                  <c:v>1</c:v>
                </c:pt>
                <c:pt idx="38">
                  <c:v>0.22</c:v>
                </c:pt>
                <c:pt idx="39">
                  <c:v>0</c:v>
                </c:pt>
                <c:pt idx="40">
                  <c:v>0.13</c:v>
                </c:pt>
                <c:pt idx="41">
                  <c:v>0.17</c:v>
                </c:pt>
                <c:pt idx="42">
                  <c:v>0.48</c:v>
                </c:pt>
                <c:pt idx="43">
                  <c:v>0.28999999999999998</c:v>
                </c:pt>
                <c:pt idx="44">
                  <c:v>0.28999999999999998</c:v>
                </c:pt>
                <c:pt idx="45">
                  <c:v>0.28999999999999998</c:v>
                </c:pt>
                <c:pt idx="46">
                  <c:v>0.24</c:v>
                </c:pt>
                <c:pt idx="47">
                  <c:v>0.15</c:v>
                </c:pt>
                <c:pt idx="48">
                  <c:v>0.13</c:v>
                </c:pt>
                <c:pt idx="49">
                  <c:v>0</c:v>
                </c:pt>
                <c:pt idx="50">
                  <c:v>0.09</c:v>
                </c:pt>
                <c:pt idx="51">
                  <c:v>0</c:v>
                </c:pt>
                <c:pt idx="52">
                  <c:v>0.25</c:v>
                </c:pt>
                <c:pt idx="53">
                  <c:v>0.2</c:v>
                </c:pt>
                <c:pt idx="54">
                  <c:v>0</c:v>
                </c:pt>
                <c:pt idx="55">
                  <c:v>0.23</c:v>
                </c:pt>
                <c:pt idx="56">
                  <c:v>0.19</c:v>
                </c:pt>
                <c:pt idx="57">
                  <c:v>0.24</c:v>
                </c:pt>
                <c:pt idx="58">
                  <c:v>0.38</c:v>
                </c:pt>
                <c:pt idx="59">
                  <c:v>0.25</c:v>
                </c:pt>
                <c:pt idx="60">
                  <c:v>0.3</c:v>
                </c:pt>
                <c:pt idx="61">
                  <c:v>0</c:v>
                </c:pt>
                <c:pt idx="62">
                  <c:v>0.17</c:v>
                </c:pt>
                <c:pt idx="63">
                  <c:v>0.38</c:v>
                </c:pt>
                <c:pt idx="64">
                  <c:v>0</c:v>
                </c:pt>
                <c:pt idx="65">
                  <c:v>0.31</c:v>
                </c:pt>
                <c:pt idx="66">
                  <c:v>0.41</c:v>
                </c:pt>
                <c:pt idx="67">
                  <c:v>0.16</c:v>
                </c:pt>
                <c:pt idx="68">
                  <c:v>0.23</c:v>
                </c:pt>
                <c:pt idx="69">
                  <c:v>0.06</c:v>
                </c:pt>
              </c:numCache>
            </c:numRef>
          </c:yVal>
          <c:smooth val="0"/>
          <c:extLst>
            <c:ext xmlns:c16="http://schemas.microsoft.com/office/drawing/2014/chart" uri="{C3380CC4-5D6E-409C-BE32-E72D297353CC}">
              <c16:uniqueId val="{00000000-F4F3-489F-B02E-EBA794B7A4E2}"/>
            </c:ext>
          </c:extLst>
        </c:ser>
        <c:ser>
          <c:idx val="1"/>
          <c:order val="1"/>
          <c:spPr>
            <a:ln>
              <a:noFill/>
            </a:ln>
          </c:spPr>
          <c:marker>
            <c:symbol val="circle"/>
            <c:size val="9"/>
            <c:spPr>
              <a:solidFill>
                <a:schemeClr val="accent3"/>
              </a:solidFill>
              <a:ln w="9525" cmpd="sng" algn="ctr">
                <a:solidFill>
                  <a:schemeClr val="accent3"/>
                </a:solidFill>
                <a:prstDash val="solid"/>
              </a:ln>
            </c:spPr>
          </c:marker>
          <c:trendline>
            <c:spPr>
              <a:ln w="25400" cmpd="sng" algn="ctr">
                <a:solidFill>
                  <a:schemeClr val="tx1"/>
                </a:solidFill>
                <a:prstDash val="solid"/>
              </a:ln>
            </c:spPr>
            <c:trendlineType val="linear"/>
            <c:dispRSqr val="0"/>
            <c:dispEq val="0"/>
          </c:trendline>
          <c:xVal>
            <c:numRef>
              <c:f>Sheet1!$A$1:$A$97</c:f>
              <c:numCache>
                <c:formatCode>General</c:formatCode>
                <c:ptCount val="97"/>
                <c:pt idx="70">
                  <c:v>0.24486656200941923</c:v>
                </c:pt>
                <c:pt idx="71">
                  <c:v>0.11508406123790738</c:v>
                </c:pt>
                <c:pt idx="72">
                  <c:v>0.17512921860747946</c:v>
                </c:pt>
                <c:pt idx="73">
                  <c:v>7.3717948717948692E-2</c:v>
                </c:pt>
                <c:pt idx="74">
                  <c:v>0.21648351648351649</c:v>
                </c:pt>
                <c:pt idx="75">
                  <c:v>0.26667695050047996</c:v>
                </c:pt>
                <c:pt idx="76">
                  <c:v>0.20879120879120877</c:v>
                </c:pt>
                <c:pt idx="77">
                  <c:v>0.16742081447963797</c:v>
                </c:pt>
                <c:pt idx="78">
                  <c:v>0.1602708766643193</c:v>
                </c:pt>
                <c:pt idx="79">
                  <c:v>0.18755882604603402</c:v>
                </c:pt>
                <c:pt idx="80">
                  <c:v>0.25062034739454087</c:v>
                </c:pt>
                <c:pt idx="81">
                  <c:v>8.2357203236324103E-2</c:v>
                </c:pt>
                <c:pt idx="82">
                  <c:v>0.61845277229892615</c:v>
                </c:pt>
                <c:pt idx="83">
                  <c:v>0.10180995475113121</c:v>
                </c:pt>
                <c:pt idx="84">
                  <c:v>0.1</c:v>
                </c:pt>
                <c:pt idx="85">
                  <c:v>5.8055152394775031E-2</c:v>
                </c:pt>
                <c:pt idx="86">
                  <c:v>0.12087912087912084</c:v>
                </c:pt>
                <c:pt idx="87">
                  <c:v>0.24920247983628266</c:v>
                </c:pt>
                <c:pt idx="88">
                  <c:v>0.22803157943426794</c:v>
                </c:pt>
                <c:pt idx="89">
                  <c:v>0.16599190283400814</c:v>
                </c:pt>
                <c:pt idx="90">
                  <c:v>0.14999999999999997</c:v>
                </c:pt>
                <c:pt idx="91">
                  <c:v>0.43319087452866711</c:v>
                </c:pt>
                <c:pt idx="92">
                  <c:v>0.27055702917771884</c:v>
                </c:pt>
                <c:pt idx="93">
                  <c:v>0.22895763656633222</c:v>
                </c:pt>
                <c:pt idx="94">
                  <c:v>0.15824175824175823</c:v>
                </c:pt>
                <c:pt idx="95">
                  <c:v>5.9928443649373879E-2</c:v>
                </c:pt>
                <c:pt idx="96">
                  <c:v>0.15949512335054503</c:v>
                </c:pt>
              </c:numCache>
            </c:numRef>
          </c:xVal>
          <c:yVal>
            <c:numRef>
              <c:f>Sheet1!$C$1:$C$97</c:f>
              <c:numCache>
                <c:formatCode>General</c:formatCode>
                <c:ptCount val="97"/>
                <c:pt idx="70">
                  <c:v>0.24</c:v>
                </c:pt>
                <c:pt idx="71">
                  <c:v>1</c:v>
                </c:pt>
                <c:pt idx="72">
                  <c:v>0</c:v>
                </c:pt>
                <c:pt idx="73">
                  <c:v>0.56000000000000005</c:v>
                </c:pt>
                <c:pt idx="74">
                  <c:v>0</c:v>
                </c:pt>
                <c:pt idx="75">
                  <c:v>0.25</c:v>
                </c:pt>
                <c:pt idx="76">
                  <c:v>0</c:v>
                </c:pt>
                <c:pt idx="77">
                  <c:v>7.0000000000000007E-2</c:v>
                </c:pt>
                <c:pt idx="78">
                  <c:v>0.16</c:v>
                </c:pt>
                <c:pt idx="79">
                  <c:v>0.5</c:v>
                </c:pt>
                <c:pt idx="80">
                  <c:v>0</c:v>
                </c:pt>
                <c:pt idx="81">
                  <c:v>0.4</c:v>
                </c:pt>
                <c:pt idx="82">
                  <c:v>0</c:v>
                </c:pt>
                <c:pt idx="83">
                  <c:v>0</c:v>
                </c:pt>
                <c:pt idx="84">
                  <c:v>1</c:v>
                </c:pt>
                <c:pt idx="85">
                  <c:v>0.13</c:v>
                </c:pt>
                <c:pt idx="86">
                  <c:v>1</c:v>
                </c:pt>
                <c:pt idx="87">
                  <c:v>0.25</c:v>
                </c:pt>
                <c:pt idx="88">
                  <c:v>0.04</c:v>
                </c:pt>
                <c:pt idx="89">
                  <c:v>0.3</c:v>
                </c:pt>
                <c:pt idx="90">
                  <c:v>0.25</c:v>
                </c:pt>
                <c:pt idx="91">
                  <c:v>0.5</c:v>
                </c:pt>
                <c:pt idx="92">
                  <c:v>0</c:v>
                </c:pt>
                <c:pt idx="93">
                  <c:v>0.23</c:v>
                </c:pt>
                <c:pt idx="94">
                  <c:v>0.43</c:v>
                </c:pt>
                <c:pt idx="95">
                  <c:v>0.28000000000000003</c:v>
                </c:pt>
                <c:pt idx="96">
                  <c:v>0.33</c:v>
                </c:pt>
              </c:numCache>
            </c:numRef>
          </c:yVal>
          <c:smooth val="0"/>
          <c:extLst>
            <c:ext xmlns:c16="http://schemas.microsoft.com/office/drawing/2014/chart" uri="{C3380CC4-5D6E-409C-BE32-E72D297353CC}">
              <c16:uniqueId val="{00000002-F4F3-489F-B02E-EBA794B7A4E2}"/>
            </c:ext>
          </c:extLst>
        </c:ser>
        <c:dLbls>
          <c:showLegendKey val="0"/>
          <c:showVal val="0"/>
          <c:showCatName val="0"/>
          <c:showSerName val="0"/>
          <c:showPercent val="0"/>
          <c:showBubbleSize val="0"/>
        </c:dLbls>
        <c:axId val="1559659119"/>
        <c:axId val="1"/>
      </c:scatterChart>
      <c:valAx>
        <c:axId val="1559659119"/>
        <c:scaling>
          <c:orientation val="minMax"/>
          <c:max val="0.70000000000000007"/>
          <c:min val="0"/>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
        <c:crosses val="min"/>
        <c:crossBetween val="midCat"/>
      </c:valAx>
      <c:valAx>
        <c:axId val="1"/>
        <c:scaling>
          <c:orientation val="minMax"/>
          <c:max val="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559659119"/>
        <c:crosses val="min"/>
        <c:crossBetween val="midCat"/>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90510948905105E-3"/>
          <c:y val="7.085168869309838E-2"/>
          <c:w val="0.98102189781021898"/>
          <c:h val="0.8582966226138032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88-44F1-A245-105BE86C73B3}"/>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88-44F1-A245-105BE86C73B3}"/>
                </c:ext>
              </c:extLst>
            </c:dLbl>
            <c:dLbl>
              <c:idx val="2"/>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88-44F1-A245-105BE86C73B3}"/>
                </c:ext>
              </c:extLst>
            </c:dLbl>
            <c:dLbl>
              <c:idx val="3"/>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388-44F1-A245-105BE86C7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28.999999999999996</c:v>
                </c:pt>
                <c:pt idx="1">
                  <c:v>24</c:v>
                </c:pt>
                <c:pt idx="2">
                  <c:v>20</c:v>
                </c:pt>
                <c:pt idx="3">
                  <c:v>17</c:v>
                </c:pt>
              </c:numCache>
            </c:numRef>
          </c:val>
          <c:extLst>
            <c:ext xmlns:c16="http://schemas.microsoft.com/office/drawing/2014/chart" uri="{C3380CC4-5D6E-409C-BE32-E72D297353CC}">
              <c16:uniqueId val="{00000004-3388-44F1-A245-105BE86C73B3}"/>
            </c:ext>
          </c:extLst>
        </c:ser>
        <c:ser>
          <c:idx val="1"/>
          <c:order val="1"/>
          <c:spPr>
            <a:solidFill>
              <a:schemeClr val="accent2"/>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388-44F1-A245-105BE86C73B3}"/>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388-44F1-A245-105BE86C73B3}"/>
                </c:ext>
              </c:extLst>
            </c:dLbl>
            <c:dLbl>
              <c:idx val="2"/>
              <c:layout>
                <c:manualLayout>
                  <c:x val="0"/>
                  <c:y val="-3.6710719530102788E-4"/>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388-44F1-A245-105BE86C73B3}"/>
                </c:ext>
              </c:extLst>
            </c:dLbl>
            <c:dLbl>
              <c:idx val="3"/>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88-44F1-A245-105BE86C7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30</c:v>
                </c:pt>
                <c:pt idx="1">
                  <c:v>27</c:v>
                </c:pt>
                <c:pt idx="2">
                  <c:v>27</c:v>
                </c:pt>
                <c:pt idx="3">
                  <c:v>26</c:v>
                </c:pt>
              </c:numCache>
            </c:numRef>
          </c:val>
          <c:extLst>
            <c:ext xmlns:c16="http://schemas.microsoft.com/office/drawing/2014/chart" uri="{C3380CC4-5D6E-409C-BE32-E72D297353CC}">
              <c16:uniqueId val="{00000009-3388-44F1-A245-105BE86C73B3}"/>
            </c:ext>
          </c:extLst>
        </c:ser>
        <c:ser>
          <c:idx val="2"/>
          <c:order val="2"/>
          <c:spPr>
            <a:solidFill>
              <a:schemeClr val="accent3"/>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88-44F1-A245-105BE86C73B3}"/>
                </c:ext>
              </c:extLst>
            </c:dLbl>
            <c:dLbl>
              <c:idx val="1"/>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388-44F1-A245-105BE86C73B3}"/>
                </c:ext>
              </c:extLst>
            </c:dLbl>
            <c:dLbl>
              <c:idx val="2"/>
              <c:layout>
                <c:manualLayout>
                  <c:x val="0"/>
                  <c:y val="-3.6710719530102788E-4"/>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388-44F1-A245-105BE86C73B3}"/>
                </c:ext>
              </c:extLst>
            </c:dLbl>
            <c:dLbl>
              <c:idx val="3"/>
              <c:layout>
                <c:manualLayout>
                  <c:x val="0"/>
                  <c:y val="0"/>
                </c:manualLayout>
              </c:layout>
              <c:numFmt formatCode="#,##0;&quot;-&quot;#,##0;0"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388-44F1-A245-105BE86C7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25</c:v>
                </c:pt>
                <c:pt idx="1">
                  <c:v>24</c:v>
                </c:pt>
                <c:pt idx="2">
                  <c:v>23.999999999999993</c:v>
                </c:pt>
                <c:pt idx="3">
                  <c:v>25</c:v>
                </c:pt>
              </c:numCache>
            </c:numRef>
          </c:val>
          <c:extLst>
            <c:ext xmlns:c16="http://schemas.microsoft.com/office/drawing/2014/chart" uri="{C3380CC4-5D6E-409C-BE32-E72D297353CC}">
              <c16:uniqueId val="{0000000E-3388-44F1-A245-105BE86C73B3}"/>
            </c:ext>
          </c:extLst>
        </c:ser>
        <c:ser>
          <c:idx val="3"/>
          <c:order val="3"/>
          <c:spPr>
            <a:solidFill>
              <a:schemeClr val="accent4"/>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388-44F1-A245-105BE86C73B3}"/>
                </c:ext>
              </c:extLst>
            </c:dLbl>
            <c:dLbl>
              <c:idx val="1"/>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388-44F1-A245-105BE86C73B3}"/>
                </c:ext>
              </c:extLst>
            </c:dLbl>
            <c:dLbl>
              <c:idx val="2"/>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388-44F1-A245-105BE86C73B3}"/>
                </c:ext>
              </c:extLst>
            </c:dLbl>
            <c:dLbl>
              <c:idx val="3"/>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388-44F1-A245-105BE86C7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9.9999999999999982</c:v>
                </c:pt>
                <c:pt idx="1">
                  <c:v>16.000000000000004</c:v>
                </c:pt>
                <c:pt idx="2">
                  <c:v>17.000000000000004</c:v>
                </c:pt>
                <c:pt idx="3">
                  <c:v>19.000000000000007</c:v>
                </c:pt>
              </c:numCache>
            </c:numRef>
          </c:val>
          <c:extLst>
            <c:ext xmlns:c16="http://schemas.microsoft.com/office/drawing/2014/chart" uri="{C3380CC4-5D6E-409C-BE32-E72D297353CC}">
              <c16:uniqueId val="{00000013-3388-44F1-A245-105BE86C73B3}"/>
            </c:ext>
          </c:extLst>
        </c:ser>
        <c:ser>
          <c:idx val="4"/>
          <c:order val="4"/>
          <c:spPr>
            <a:solidFill>
              <a:schemeClr val="accent5"/>
            </a:solidFill>
            <a:ln w="9525" cmpd="sng" algn="ctr">
              <a:solidFill>
                <a:schemeClr val="bg1"/>
              </a:solidFill>
              <a:prstDash val="solid"/>
            </a:ln>
          </c:spPr>
          <c:invertIfNegative val="0"/>
          <c:dLbls>
            <c:dLbl>
              <c:idx val="1"/>
              <c:layout>
                <c:manualLayout>
                  <c:x val="0"/>
                  <c:y val="-3.6710719530102788E-4"/>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388-44F1-A245-105BE86C73B3}"/>
                </c:ext>
              </c:extLst>
            </c:dLbl>
            <c:dLbl>
              <c:idx val="2"/>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388-44F1-A245-105BE86C73B3}"/>
                </c:ext>
              </c:extLst>
            </c:dLbl>
            <c:dLbl>
              <c:idx val="3"/>
              <c:layout>
                <c:manualLayout>
                  <c:x val="0"/>
                  <c:y val="0"/>
                </c:manualLayout>
              </c:layout>
              <c:numFmt formatCode="#,##0;&quot;-&quot;#,##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388-44F1-A245-105BE86C7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4.0000000000000036</c:v>
                </c:pt>
                <c:pt idx="1">
                  <c:v>6.9999999999999947</c:v>
                </c:pt>
                <c:pt idx="2">
                  <c:v>9.9999999999999982</c:v>
                </c:pt>
                <c:pt idx="3">
                  <c:v>12.999999999999989</c:v>
                </c:pt>
              </c:numCache>
            </c:numRef>
          </c:val>
          <c:extLst>
            <c:ext xmlns:c16="http://schemas.microsoft.com/office/drawing/2014/chart" uri="{C3380CC4-5D6E-409C-BE32-E72D297353CC}">
              <c16:uniqueId val="{00000017-3388-44F1-A245-105BE86C73B3}"/>
            </c:ext>
          </c:extLst>
        </c:ser>
        <c:dLbls>
          <c:showLegendKey val="0"/>
          <c:showVal val="0"/>
          <c:showCatName val="0"/>
          <c:showSerName val="0"/>
          <c:showPercent val="0"/>
          <c:showBubbleSize val="0"/>
        </c:dLbls>
        <c:gapWidth val="40"/>
        <c:overlap val="100"/>
        <c:axId val="1056459871"/>
        <c:axId val="1"/>
      </c:barChart>
      <c:catAx>
        <c:axId val="10564598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05645987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91988555078687E-3"/>
          <c:y val="2.4821002386634844E-2"/>
          <c:w val="0.98512160228898427"/>
          <c:h val="0.95035799522673026"/>
        </c:manualLayout>
      </c:layout>
      <c:barChart>
        <c:barDir val="col"/>
        <c:grouping val="stacked"/>
        <c:varyColors val="0"/>
        <c:ser>
          <c:idx val="0"/>
          <c:order val="0"/>
          <c:spPr>
            <a:solidFill>
              <a:schemeClr val="accent3"/>
            </a:solidFill>
            <a:ln w="9525" cmpd="sng" algn="ctr">
              <a:solidFill>
                <a:schemeClr val="bg1"/>
              </a:solidFill>
              <a:prstDash val="solid"/>
            </a:ln>
          </c:spPr>
          <c:invertIfNegative val="0"/>
          <c:val>
            <c:numRef>
              <c:f>Sheet1!$A$1:$D$1</c:f>
              <c:numCache>
                <c:formatCode>General</c:formatCode>
                <c:ptCount val="4"/>
                <c:pt idx="0">
                  <c:v>34195</c:v>
                </c:pt>
                <c:pt idx="1">
                  <c:v>37113</c:v>
                </c:pt>
                <c:pt idx="2">
                  <c:v>37187</c:v>
                </c:pt>
                <c:pt idx="3">
                  <c:v>37046</c:v>
                </c:pt>
              </c:numCache>
            </c:numRef>
          </c:val>
          <c:extLst>
            <c:ext xmlns:c16="http://schemas.microsoft.com/office/drawing/2014/chart" uri="{C3380CC4-5D6E-409C-BE32-E72D297353CC}">
              <c16:uniqueId val="{00000000-2AE6-4383-AD7E-9C92BF59BCFF}"/>
            </c:ext>
          </c:extLst>
        </c:ser>
        <c:ser>
          <c:idx val="1"/>
          <c:order val="1"/>
          <c:spPr>
            <a:solidFill>
              <a:schemeClr val="accent1"/>
            </a:solidFill>
            <a:ln w="9525" cmpd="sng" algn="ctr">
              <a:solidFill>
                <a:schemeClr val="bg1"/>
              </a:solidFill>
              <a:prstDash val="solid"/>
            </a:ln>
          </c:spPr>
          <c:invertIfNegative val="0"/>
          <c:val>
            <c:numRef>
              <c:f>Sheet1!$A$2:$D$2</c:f>
              <c:numCache>
                <c:formatCode>General</c:formatCode>
                <c:ptCount val="4"/>
                <c:pt idx="0">
                  <c:v>40449</c:v>
                </c:pt>
                <c:pt idx="1">
                  <c:v>49864</c:v>
                </c:pt>
                <c:pt idx="2">
                  <c:v>56085</c:v>
                </c:pt>
                <c:pt idx="3">
                  <c:v>62963</c:v>
                </c:pt>
              </c:numCache>
            </c:numRef>
          </c:val>
          <c:extLst>
            <c:ext xmlns:c16="http://schemas.microsoft.com/office/drawing/2014/chart" uri="{C3380CC4-5D6E-409C-BE32-E72D297353CC}">
              <c16:uniqueId val="{00000001-2AE6-4383-AD7E-9C92BF59BCFF}"/>
            </c:ext>
          </c:extLst>
        </c:ser>
        <c:dLbls>
          <c:showLegendKey val="0"/>
          <c:showVal val="0"/>
          <c:showCatName val="0"/>
          <c:showSerName val="0"/>
          <c:showPercent val="0"/>
          <c:showBubbleSize val="0"/>
        </c:dLbls>
        <c:gapWidth val="40"/>
        <c:overlap val="100"/>
        <c:axId val="1711901359"/>
        <c:axId val="1"/>
      </c:barChart>
      <c:catAx>
        <c:axId val="17119013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9"/>
          <c:min val="0"/>
        </c:scaling>
        <c:delete val="1"/>
        <c:axPos val="l"/>
        <c:numFmt formatCode="General" sourceLinked="1"/>
        <c:majorTickMark val="out"/>
        <c:minorTickMark val="none"/>
        <c:tickLblPos val="nextTo"/>
        <c:crossAx val="1711901359"/>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758865248226948E-3"/>
          <c:y val="8.8776448942042313E-2"/>
          <c:w val="0.98524822695035463"/>
          <c:h val="0.82244710211591532"/>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F0-4564-9767-0CAC19F9CAE1}"/>
                </c:ext>
              </c:extLst>
            </c:dLbl>
            <c:dLbl>
              <c:idx val="1"/>
              <c:layout>
                <c:manualLayout>
                  <c:x val="0"/>
                  <c:y val="-4.5998160073597056E-4"/>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F0-4564-9767-0CAC19F9CAE1}"/>
                </c:ext>
              </c:extLst>
            </c:dLbl>
            <c:dLbl>
              <c:idx val="2"/>
              <c:layout>
                <c:manualLayout>
                  <c:x val="0"/>
                  <c:y val="-4.5998160073597056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F0-4564-9767-0CAC19F9CAE1}"/>
                </c:ext>
              </c:extLst>
            </c:dLbl>
            <c:dLbl>
              <c:idx val="3"/>
              <c:layout>
                <c:manualLayout>
                  <c:x val="0"/>
                  <c:y val="-4.5998160073597056E-4"/>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F0-4564-9767-0CAC19F9CAE1}"/>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F0-4564-9767-0CAC19F9CAE1}"/>
                </c:ext>
              </c:extLst>
            </c:dLbl>
            <c:dLbl>
              <c:idx val="5"/>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F0-4564-9767-0CAC19F9CAE1}"/>
                </c:ext>
              </c:extLst>
            </c:dLbl>
            <c:dLbl>
              <c:idx val="6"/>
              <c:layout>
                <c:manualLayout>
                  <c:x val="0"/>
                  <c:y val="0"/>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F0-4564-9767-0CAC19F9CAE1}"/>
                </c:ext>
              </c:extLst>
            </c:dLbl>
            <c:dLbl>
              <c:idx val="7"/>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F0-4564-9767-0CAC19F9CAE1}"/>
                </c:ext>
              </c:extLst>
            </c:dLbl>
            <c:dLbl>
              <c:idx val="8"/>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F0-4564-9767-0CAC19F9CAE1}"/>
                </c:ext>
              </c:extLst>
            </c:dLbl>
            <c:dLbl>
              <c:idx val="9"/>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F0-4564-9767-0CAC19F9CAE1}"/>
                </c:ext>
              </c:extLst>
            </c:dLbl>
            <c:dLbl>
              <c:idx val="1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F0-4564-9767-0CAC19F9CAE1}"/>
                </c:ext>
              </c:extLst>
            </c:dLbl>
            <c:dLbl>
              <c:idx val="11"/>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F0-4564-9767-0CAC19F9C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37</c:v>
                </c:pt>
                <c:pt idx="1">
                  <c:v>43.000000000000007</c:v>
                </c:pt>
                <c:pt idx="2">
                  <c:v>43.000000000000007</c:v>
                </c:pt>
                <c:pt idx="3">
                  <c:v>60</c:v>
                </c:pt>
                <c:pt idx="4">
                  <c:v>63</c:v>
                </c:pt>
                <c:pt idx="5">
                  <c:v>64</c:v>
                </c:pt>
                <c:pt idx="6">
                  <c:v>67</c:v>
                </c:pt>
                <c:pt idx="7">
                  <c:v>70</c:v>
                </c:pt>
                <c:pt idx="8">
                  <c:v>71</c:v>
                </c:pt>
                <c:pt idx="9">
                  <c:v>72</c:v>
                </c:pt>
                <c:pt idx="10">
                  <c:v>72</c:v>
                </c:pt>
                <c:pt idx="11">
                  <c:v>72</c:v>
                </c:pt>
              </c:numCache>
            </c:numRef>
          </c:val>
          <c:extLst>
            <c:ext xmlns:c16="http://schemas.microsoft.com/office/drawing/2014/chart" uri="{C3380CC4-5D6E-409C-BE32-E72D297353CC}">
              <c16:uniqueId val="{0000000C-72F0-4564-9767-0CAC19F9CAE1}"/>
            </c:ext>
          </c:extLst>
        </c:ser>
        <c:ser>
          <c:idx val="1"/>
          <c:order val="1"/>
          <c:spPr>
            <a:solidFill>
              <a:schemeClr val="accent3"/>
            </a:solidFill>
            <a:ln w="9525" cmpd="sng"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2F0-4564-9767-0CAC19F9CAE1}"/>
                </c:ext>
              </c:extLst>
            </c:dLbl>
            <c:dLbl>
              <c:idx val="1"/>
              <c:layout>
                <c:manualLayout>
                  <c:x val="0"/>
                  <c:y val="-4.5998160073597056E-4"/>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2F0-4564-9767-0CAC19F9CAE1}"/>
                </c:ext>
              </c:extLst>
            </c:dLbl>
            <c:dLbl>
              <c:idx val="2"/>
              <c:layout>
                <c:manualLayout>
                  <c:x val="0"/>
                  <c:y val="-4.5998160073597056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2F0-4564-9767-0CAC19F9CAE1}"/>
                </c:ext>
              </c:extLst>
            </c:dLbl>
            <c:dLbl>
              <c:idx val="3"/>
              <c:layout>
                <c:manualLayout>
                  <c:x val="0"/>
                  <c:y val="-4.5998160073597056E-4"/>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2F0-4564-9767-0CAC19F9CAE1}"/>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2F0-4564-9767-0CAC19F9CAE1}"/>
                </c:ext>
              </c:extLst>
            </c:dLbl>
            <c:dLbl>
              <c:idx val="5"/>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2F0-4564-9767-0CAC19F9CAE1}"/>
                </c:ext>
              </c:extLst>
            </c:dLbl>
            <c:dLbl>
              <c:idx val="6"/>
              <c:layout>
                <c:manualLayout>
                  <c:x val="0"/>
                  <c:y val="0"/>
                </c:manualLayout>
              </c:layout>
              <c:numFmt formatCode="#,##0&quot;%&quot;;&quot;-&quot;#,##0&quot;%&quot;;0&quot;%&quot;" sourceLinked="0"/>
              <c:spPr>
                <a:noFill/>
                <a:ln>
                  <a:noFill/>
                </a:ln>
              </c:spPr>
              <c:txPr>
                <a:bodyPr wrap="none"/>
                <a:lstStyle/>
                <a:p>
                  <a:pPr>
                    <a:defRPr sz="1400" b="1"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2F0-4564-9767-0CAC19F9CAE1}"/>
                </c:ext>
              </c:extLst>
            </c:dLbl>
            <c:dLbl>
              <c:idx val="7"/>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2F0-4564-9767-0CAC19F9CAE1}"/>
                </c:ext>
              </c:extLst>
            </c:dLbl>
            <c:dLbl>
              <c:idx val="8"/>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2F0-4564-9767-0CAC19F9CAE1}"/>
                </c:ext>
              </c:extLst>
            </c:dLbl>
            <c:dLbl>
              <c:idx val="9"/>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2F0-4564-9767-0CAC19F9CAE1}"/>
                </c:ext>
              </c:extLst>
            </c:dLbl>
            <c:dLbl>
              <c:idx val="1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2F0-4564-9767-0CAC19F9CAE1}"/>
                </c:ext>
              </c:extLst>
            </c:dLbl>
            <c:dLbl>
              <c:idx val="11"/>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2F0-4564-9767-0CAC19F9C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63</c:v>
                </c:pt>
                <c:pt idx="1">
                  <c:v>56.999999999999993</c:v>
                </c:pt>
                <c:pt idx="2">
                  <c:v>56.999999999999993</c:v>
                </c:pt>
                <c:pt idx="3">
                  <c:v>40</c:v>
                </c:pt>
                <c:pt idx="4">
                  <c:v>37</c:v>
                </c:pt>
                <c:pt idx="5">
                  <c:v>36</c:v>
                </c:pt>
                <c:pt idx="6">
                  <c:v>33.000000000000007</c:v>
                </c:pt>
                <c:pt idx="7">
                  <c:v>30.000000000000004</c:v>
                </c:pt>
                <c:pt idx="8">
                  <c:v>29.000000000000004</c:v>
                </c:pt>
                <c:pt idx="9">
                  <c:v>28.000000000000004</c:v>
                </c:pt>
                <c:pt idx="10">
                  <c:v>28.000000000000004</c:v>
                </c:pt>
                <c:pt idx="11">
                  <c:v>28.000000000000004</c:v>
                </c:pt>
              </c:numCache>
            </c:numRef>
          </c:val>
          <c:extLst>
            <c:ext xmlns:c16="http://schemas.microsoft.com/office/drawing/2014/chart" uri="{C3380CC4-5D6E-409C-BE32-E72D297353CC}">
              <c16:uniqueId val="{00000019-72F0-4564-9767-0CAC19F9CAE1}"/>
            </c:ext>
          </c:extLst>
        </c:ser>
        <c:dLbls>
          <c:showLegendKey val="0"/>
          <c:showVal val="0"/>
          <c:showCatName val="0"/>
          <c:showSerName val="0"/>
          <c:showPercent val="0"/>
          <c:showBubbleSize val="0"/>
        </c:dLbls>
        <c:gapWidth val="40"/>
        <c:overlap val="100"/>
        <c:axId val="830850527"/>
        <c:axId val="1"/>
      </c:barChart>
      <c:catAx>
        <c:axId val="83085052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30850527"/>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65626772546796E-2"/>
          <c:y val="2.0692399522483088E-2"/>
          <c:w val="0.96908678389109471"/>
          <c:h val="0.95861520095503383"/>
        </c:manualLayout>
      </c:layout>
      <c:barChart>
        <c:barDir val="bar"/>
        <c:grouping val="stacked"/>
        <c:varyColors val="0"/>
        <c:ser>
          <c:idx val="0"/>
          <c:order val="0"/>
          <c:spPr>
            <a:noFill/>
            <a:ln>
              <a:noFill/>
            </a:ln>
          </c:spPr>
          <c:invertIfNegative val="0"/>
          <c:dPt>
            <c:idx val="0"/>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6582-424A-94DA-E733B8268FDF}"/>
              </c:ext>
            </c:extLst>
          </c:dPt>
          <c:dPt>
            <c:idx val="3"/>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1-6582-424A-94DA-E733B8268FDF}"/>
              </c:ext>
            </c:extLst>
          </c:dPt>
          <c:val>
            <c:numRef>
              <c:f>Sheet1!$A$1:$D$1</c:f>
              <c:numCache>
                <c:formatCode>General</c:formatCode>
                <c:ptCount val="4"/>
                <c:pt idx="0">
                  <c:v>34928</c:v>
                </c:pt>
                <c:pt idx="1">
                  <c:v>59200</c:v>
                </c:pt>
                <c:pt idx="2">
                  <c:v>82702</c:v>
                </c:pt>
                <c:pt idx="3">
                  <c:v>62963.02</c:v>
                </c:pt>
              </c:numCache>
            </c:numRef>
          </c:val>
          <c:extLst>
            <c:ext xmlns:c16="http://schemas.microsoft.com/office/drawing/2014/chart" uri="{C3380CC4-5D6E-409C-BE32-E72D297353CC}">
              <c16:uniqueId val="{00000002-6582-424A-94DA-E733B8268FDF}"/>
            </c:ext>
          </c:extLst>
        </c:ser>
        <c:ser>
          <c:idx val="1"/>
          <c:order val="1"/>
          <c:spPr>
            <a:solidFill>
              <a:schemeClr val="accent1"/>
            </a:solidFill>
            <a:ln w="9525" cmpd="sng" algn="ctr">
              <a:solidFill>
                <a:schemeClr val="bg1"/>
              </a:solidFill>
              <a:prstDash val="solid"/>
            </a:ln>
          </c:spPr>
          <c:invertIfNegative val="0"/>
          <c:dPt>
            <c:idx val="0"/>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3-6582-424A-94DA-E733B8268FDF}"/>
              </c:ext>
            </c:extLst>
          </c:dPt>
          <c:dPt>
            <c:idx val="3"/>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4-6582-424A-94DA-E733B8268FDF}"/>
              </c:ext>
            </c:extLst>
          </c:dPt>
          <c:val>
            <c:numRef>
              <c:f>Sheet1!$A$2:$D$2</c:f>
              <c:numCache>
                <c:formatCode>General</c:formatCode>
                <c:ptCount val="4"/>
                <c:pt idx="0">
                  <c:v>24272</c:v>
                </c:pt>
                <c:pt idx="1">
                  <c:v>15746.339999999997</c:v>
                </c:pt>
                <c:pt idx="2">
                  <c:v>12288.679999999993</c:v>
                </c:pt>
                <c:pt idx="3">
                  <c:v>37046.980000000003</c:v>
                </c:pt>
              </c:numCache>
            </c:numRef>
          </c:val>
          <c:extLst>
            <c:ext xmlns:c16="http://schemas.microsoft.com/office/drawing/2014/chart" uri="{C3380CC4-5D6E-409C-BE32-E72D297353CC}">
              <c16:uniqueId val="{00000005-6582-424A-94DA-E733B8268FDF}"/>
            </c:ext>
          </c:extLst>
        </c:ser>
        <c:ser>
          <c:idx val="2"/>
          <c:order val="2"/>
          <c:spPr>
            <a:solidFill>
              <a:schemeClr val="accent3"/>
            </a:solidFill>
            <a:ln w="9525" cmpd="sng" algn="ctr">
              <a:solidFill>
                <a:schemeClr val="bg1"/>
              </a:solidFill>
              <a:prstDash val="solid"/>
            </a:ln>
          </c:spPr>
          <c:invertIfNegative val="0"/>
          <c:val>
            <c:numRef>
              <c:f>Sheet1!$A$3:$D$3</c:f>
              <c:numCache>
                <c:formatCode>General</c:formatCode>
                <c:ptCount val="4"/>
                <c:pt idx="1">
                  <c:v>7755.6600000000035</c:v>
                </c:pt>
                <c:pt idx="2">
                  <c:v>5019.320000000007</c:v>
                </c:pt>
              </c:numCache>
            </c:numRef>
          </c:val>
          <c:extLst>
            <c:ext xmlns:c16="http://schemas.microsoft.com/office/drawing/2014/chart" uri="{C3380CC4-5D6E-409C-BE32-E72D297353CC}">
              <c16:uniqueId val="{00000006-6582-424A-94DA-E733B8268FDF}"/>
            </c:ext>
          </c:extLst>
        </c:ser>
        <c:dLbls>
          <c:showLegendKey val="0"/>
          <c:showVal val="0"/>
          <c:showCatName val="0"/>
          <c:showSerName val="0"/>
          <c:showPercent val="0"/>
          <c:showBubbleSize val="0"/>
        </c:dLbls>
        <c:gapWidth val="40"/>
        <c:overlap val="100"/>
        <c:axId val="866328032"/>
        <c:axId val="1"/>
      </c:barChart>
      <c:catAx>
        <c:axId val="86632803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10"/>
          <c:min val="0"/>
        </c:scaling>
        <c:delete val="1"/>
        <c:axPos val="t"/>
        <c:numFmt formatCode="General" sourceLinked="1"/>
        <c:majorTickMark val="out"/>
        <c:minorTickMark val="none"/>
        <c:tickLblPos val="nextTo"/>
        <c:crossAx val="866328032"/>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7 January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7 January 2026</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145029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68421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86CBB-34FD-C3DC-84B2-839795122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E9B56-B2D4-3911-B3F1-7218FCE1D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13205-219A-C0D3-AA56-C8AFDE0ECD9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D901A45-BFDF-9303-5AF7-44A1BE37E41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BE7E116-B31D-2F15-60A1-67D3171372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075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18077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4654-7F02-F862-FF31-9E8794407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EDC99-F63E-4FA8-9941-221437E33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8DA8C-0E37-9814-3727-17D636EECA4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212A233-2AED-28BB-4AE3-120C79AC082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666CAF9D-7EA8-E9C8-5254-F2A736A65F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063850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690A7-4A47-61EA-3BF8-6B194A5F4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8AAD9-D580-81C1-33F4-00B0CA6B7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F820F-C021-A870-DBA1-2D693AB170C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298EF01-319A-10C7-FB7C-A6DF50725D6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CDB94DC-E387-E483-7079-0C9D4D1DDC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647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7D38-5048-6ABB-9267-258D60DF8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F3762-E035-2AE5-E8B8-DE0A41F966F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BDE25467-4118-DA4F-EF6D-33DAD15C291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FEF777E-B883-99B0-5D16-B0F227F5C18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DD54E-0B1C-416C-896D-EAC3DE48F4EC}"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069B193-6EE4-4B34-0147-7CEEC4B25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3166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37661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318078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43FFD-AC66-F5C0-4A12-3DDDA4776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6C5FD-EBDA-4A41-1147-E85ECE50C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42228-F1AA-30E0-58DE-C5845767600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F851DD0-FA43-F06D-10CE-DE528F8B65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196141B-F571-018F-2AA3-3E4814996A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58365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6CE33-9766-16C6-4DA8-241C10FF6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47E94-B528-6AE0-6C21-E30A1809C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684B7-BB98-AD2A-7690-DF6B5D4C710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F338659-3938-6C10-DA4F-BD9780B158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A0B086E-6D6A-F8F1-E2E2-8139DC7301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044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10906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7653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799D2-EBDA-FF31-5711-F8ECF8227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75C3C-F1B9-D658-6571-6F6F84AC5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5C084-A2F9-AA01-5A5A-6A9307A96D1A}"/>
              </a:ext>
            </a:extLst>
          </p:cNvPr>
          <p:cNvSpPr>
            <a:spLocks noGrp="1"/>
          </p:cNvSpPr>
          <p:nvPr>
            <p:ph type="body" idx="1"/>
          </p:nvPr>
        </p:nvSpPr>
        <p:spPr/>
        <p:txBody>
          <a:bodyPr/>
          <a:lstStyle/>
          <a:p>
            <a:endParaRPr lang="nl-NL"/>
          </a:p>
        </p:txBody>
      </p:sp>
      <p:sp>
        <p:nvSpPr>
          <p:cNvPr id="4" name="Date Placeholder 3">
            <a:extLst>
              <a:ext uri="{FF2B5EF4-FFF2-40B4-BE49-F238E27FC236}">
                <a16:creationId xmlns:a16="http://schemas.microsoft.com/office/drawing/2014/main" id="{FBC9FD80-1CF5-A972-116E-62CB4A198E6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E8FA69E-AC9D-811B-75EC-C5F595FB24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7160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C23B-AF37-39FC-0E0C-52DACD922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4E7A6-6B88-E278-6E97-E38F1D4D1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63306-BFF7-6A6E-88B9-0CDE824793D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FD1FBBC-CCD5-7AE7-3BE0-AD734B25B9C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76A2711-D73D-80FE-160C-1AD8F9E4D4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6170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29</a:t>
            </a:fld>
            <a:endParaRPr lang="en-US"/>
          </a:p>
        </p:txBody>
      </p:sp>
    </p:spTree>
    <p:extLst>
      <p:ext uri="{BB962C8B-B14F-4D97-AF65-F5344CB8AC3E}">
        <p14:creationId xmlns:p14="http://schemas.microsoft.com/office/powerpoint/2010/main" val="2660102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14495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6728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584779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34</a:t>
            </a:fld>
            <a:endParaRPr lang="en-US"/>
          </a:p>
        </p:txBody>
      </p:sp>
    </p:spTree>
    <p:extLst>
      <p:ext uri="{BB962C8B-B14F-4D97-AF65-F5344CB8AC3E}">
        <p14:creationId xmlns:p14="http://schemas.microsoft.com/office/powerpoint/2010/main" val="1859743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18B1D-23DF-7C5E-53A5-0DA3DB893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529D2-44DF-83CC-FBA2-5DF268551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386B3-078E-B42D-1B50-D4179061CE1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B750C2C-A577-F652-BB74-8B5445A8EBFD}"/>
              </a:ext>
            </a:extLst>
          </p:cNvPr>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a:extLst>
              <a:ext uri="{FF2B5EF4-FFF2-40B4-BE49-F238E27FC236}">
                <a16:creationId xmlns:a16="http://schemas.microsoft.com/office/drawing/2014/main" id="{BA38C148-E7EB-760B-6066-7633433A33EE}"/>
              </a:ext>
            </a:extLst>
          </p:cNvPr>
          <p:cNvSpPr>
            <a:spLocks noGrp="1"/>
          </p:cNvSpPr>
          <p:nvPr>
            <p:ph type="sldNum" sz="quarter" idx="5"/>
          </p:nvPr>
        </p:nvSpPr>
        <p:spPr/>
        <p:txBody>
          <a:bodyPr/>
          <a:lstStyle/>
          <a:p>
            <a:fld id="{CF5EBCF4-26FC-4F76-8DA1-52FDDC328D44}" type="slidenum">
              <a:rPr lang="en-US" smtClean="0"/>
              <a:pPr/>
              <a:t>35</a:t>
            </a:fld>
            <a:endParaRPr lang="en-US"/>
          </a:p>
        </p:txBody>
      </p:sp>
    </p:spTree>
    <p:extLst>
      <p:ext uri="{BB962C8B-B14F-4D97-AF65-F5344CB8AC3E}">
        <p14:creationId xmlns:p14="http://schemas.microsoft.com/office/powerpoint/2010/main" val="329279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4807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3251587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318078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126648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DD54E-0B1C-416C-896D-EAC3DE48F4EC}"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8413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DB7D8-F378-3D90-2333-DE0114A84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0A9F6-A8A0-0110-89C8-865FD81DE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8A32D-DF6F-8F62-79FA-8216D2C95D61}"/>
              </a:ext>
            </a:extLst>
          </p:cNvPr>
          <p:cNvSpPr>
            <a:spLocks noGrp="1"/>
          </p:cNvSpPr>
          <p:nvPr>
            <p:ph type="body" idx="1"/>
          </p:nvPr>
        </p:nvSpPr>
        <p:spPr/>
        <p:txBody>
          <a:bodyPr/>
          <a:lstStyle/>
          <a:p>
            <a:endParaRPr lang="en-US" b="0" dirty="0"/>
          </a:p>
        </p:txBody>
      </p:sp>
      <p:sp>
        <p:nvSpPr>
          <p:cNvPr id="4" name="Date Placeholder 3">
            <a:extLst>
              <a:ext uri="{FF2B5EF4-FFF2-40B4-BE49-F238E27FC236}">
                <a16:creationId xmlns:a16="http://schemas.microsoft.com/office/drawing/2014/main" id="{84D10672-C4DF-4C05-311B-661AC2573C4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DD54E-0B1C-416C-896D-EAC3DE48F4EC}"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0776652-3BD4-A1B4-9D8D-4B535C3FC6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264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693B-ADAE-3E82-02B6-DB6FDCB4B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DDD5-FA93-5C44-B4C7-AC05915FD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01A7C8-B2A8-131D-A57D-D6D32AAA964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8DFB95A-C088-537B-6DCF-B357049FA8A0}"/>
              </a:ext>
            </a:extLst>
          </p:cNvPr>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a:extLst>
              <a:ext uri="{FF2B5EF4-FFF2-40B4-BE49-F238E27FC236}">
                <a16:creationId xmlns:a16="http://schemas.microsoft.com/office/drawing/2014/main" id="{AA90E4C2-7CA6-71D4-300D-33DBAFB5F99A}"/>
              </a:ext>
            </a:extLst>
          </p:cNvPr>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77440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199978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40B4-FCE5-68A8-04CB-83298956B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73051-098A-2885-E4B2-A7F7E854C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57B63-1A87-48B7-C627-DE50BF610D6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3823535-1E62-FE38-0CBD-9540F53F89FF}"/>
              </a:ext>
            </a:extLst>
          </p:cNvPr>
          <p:cNvSpPr>
            <a:spLocks noGrp="1"/>
          </p:cNvSpPr>
          <p:nvPr>
            <p:ph type="dt" idx="1"/>
          </p:nvPr>
        </p:nvSpPr>
        <p:spPr/>
        <p:txBody>
          <a:bodyPr/>
          <a:lstStyle/>
          <a:p>
            <a:fld id="{1DF34805-1F01-4BDA-A8CA-FCEA2B4BC8D0}" type="datetime3">
              <a:rPr lang="en-US" smtClean="0"/>
              <a:pPr/>
              <a:t>7 January 2026</a:t>
            </a:fld>
            <a:endParaRPr lang="en-US"/>
          </a:p>
        </p:txBody>
      </p:sp>
      <p:sp>
        <p:nvSpPr>
          <p:cNvPr id="5" name="Slide Number Placeholder 4">
            <a:extLst>
              <a:ext uri="{FF2B5EF4-FFF2-40B4-BE49-F238E27FC236}">
                <a16:creationId xmlns:a16="http://schemas.microsoft.com/office/drawing/2014/main" id="{2D68F7CF-EE13-DDC0-69C2-01A141A95EB9}"/>
              </a:ext>
            </a:extLst>
          </p:cNvPr>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333148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a:cs typeface="Calibri"/>
              </a:rPr>
              <a:t>(1)</a:t>
            </a:r>
            <a:r>
              <a:rPr lang="en-US" sz="1100" baseline="0">
                <a:cs typeface="Calibri"/>
              </a:rPr>
              <a:t> </a:t>
            </a:r>
            <a:r>
              <a:rPr lang="en-US" sz="1100">
                <a:cs typeface="Calibri"/>
              </a:rPr>
              <a:t>FROM:</a:t>
            </a:r>
            <a:r>
              <a:rPr lang="en-US" sz="1100" baseline="0">
                <a:cs typeface="Calibri"/>
              </a:rPr>
              <a:t> </a:t>
            </a:r>
            <a:r>
              <a:rPr lang="en-US" sz="1100">
                <a:cs typeface="Calibri"/>
              </a:rPr>
              <a:t>Under-paid, u</a:t>
            </a:r>
            <a:r>
              <a:rPr lang="en-US" sz="1100">
                <a:cs typeface="Arial"/>
              </a:rPr>
              <a:t>nder-resourced, under-supported workforce</a:t>
            </a:r>
            <a:endParaRPr lang="en-US" sz="1100"/>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a:t>+ </a:t>
            </a:r>
            <a:r>
              <a:rPr lang="en-US" b="0"/>
              <a:t>No</a:t>
            </a:r>
            <a:r>
              <a:rPr lang="en-US" b="0" baseline="0"/>
              <a:t> statewide strategy to innovate and support on </a:t>
            </a:r>
            <a:r>
              <a:rPr lang="en-US">
                <a:solidFill>
                  <a:srgbClr val="000000"/>
                </a:solidFill>
              </a:rPr>
              <a:t>talent attraction</a:t>
            </a:r>
            <a:endParaRPr kumimoji="0" lang="en-US" i="0" u="none" strike="noStrike" kern="1200" cap="none" spc="0" normalizeH="0" baseline="0" noProof="0">
              <a:ln>
                <a:noFill/>
              </a:ln>
              <a:solidFill>
                <a:srgbClr val="00000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a:t>+ </a:t>
            </a:r>
            <a:r>
              <a:rPr lang="en-US">
                <a:solidFill>
                  <a:srgbClr val="000000"/>
                </a:solidFill>
              </a:rPr>
              <a:t>Lack of competitive compensation with other paths which have lower credential requirements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a:t>+ </a:t>
            </a:r>
            <a:r>
              <a:rPr lang="en-US">
                <a:solidFill>
                  <a:srgbClr val="000000"/>
                </a:solidFill>
              </a:rPr>
              <a:t>FSS roles have turnover rate of 40%+ for early tenure staff</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1"/>
              <a:t>+ </a:t>
            </a:r>
            <a:r>
              <a:rPr lang="en-US">
                <a:solidFill>
                  <a:srgbClr val="000000"/>
                </a:solidFill>
              </a:rPr>
              <a:t>Limited engagement with training and significant skill gaps across the workforce</a:t>
            </a:r>
          </a:p>
          <a:p>
            <a:pPr>
              <a:buNone/>
            </a:pPr>
            <a:r>
              <a:rPr lang="en-US" sz="1100">
                <a:ea typeface="Calibri"/>
                <a:cs typeface="Arial"/>
              </a:rPr>
              <a:t>TO: </a:t>
            </a:r>
            <a:r>
              <a:rPr lang="en-US" sz="1100">
                <a:ea typeface="Calibri"/>
                <a:cs typeface="Calibri"/>
              </a:rPr>
              <a:t> Workforce trained, retained, and compensated at level commensurate with demands of role</a:t>
            </a:r>
            <a:endParaRPr lang="en-US">
              <a:ea typeface="Calibri"/>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a:ea typeface="Calibri"/>
              <a:cs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a:ea typeface="Calibri"/>
                <a:cs typeface="Arial"/>
              </a:rPr>
              <a:t>(2) FROM: Highly variable intake processes for Child Protective Services putting at risk the most vulnerable</a:t>
            </a:r>
            <a:endParaRPr lang="en-US"/>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Validity assessment outcomes are inconsistent across LDSS (regional screen in rates range from ~10% to ~80%) </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The</a:t>
            </a:r>
            <a:r>
              <a:rPr lang="en-US" b="0" baseline="0"/>
              <a:t> youth in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23% of child fatalities had been referred to the system – and were screened out as invalid</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Timeliness of </a:t>
            </a:r>
            <a:r>
              <a:rPr lang="en-US" sz="1100">
                <a:solidFill>
                  <a:srgbClr val="000000"/>
                </a:solidFill>
                <a:latin typeface="Calibri"/>
              </a:rPr>
              <a:t>assessments and follow-up actions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across LDSS are inconsistent (Only 23% of cases determined high or very high risk were opened to in-home services – that means 77% of high/very high cases were not provided support)</a:t>
            </a:r>
          </a:p>
          <a:p>
            <a:pPr>
              <a:buNone/>
            </a:pPr>
            <a:r>
              <a:rPr lang="en-US" b="0"/>
              <a:t>TO: </a:t>
            </a:r>
            <a:r>
              <a:rPr lang="en-US" sz="1100">
                <a:cs typeface="Calibri"/>
              </a:rPr>
              <a:t>Streamlined and centralized key processes to improve consistency</a:t>
            </a:r>
            <a:endParaRPr lang="en-US"/>
          </a:p>
          <a:p>
            <a:pPr>
              <a:buNone/>
            </a:pPr>
            <a:endParaRPr lang="en-US" sz="1100"/>
          </a:p>
          <a:p>
            <a:pPr>
              <a:buNone/>
            </a:pPr>
            <a:r>
              <a:rPr lang="en-US" sz="1100"/>
              <a:t>(3) FROM: Increasing numbers of youth in congregate care and aging out without achieving permanency</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Placement in congregate care is increasing over time (11% per annum since 2022) and youth have long lengths of stay in congregate settings (24 months)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lang="en-US" sz="1100"/>
              <a:t>Virginia has more age outs than the national average, but decreasing uptake of age out supports (20% aging out in Virginia as compared to 8% nationally)</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lang="en-US" sz="1100"/>
              <a:t>Virginia has a lower proportion of children who exit to reunification (27% exiting to reunification in VA as compared to 44% nationally)</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TO: </a:t>
            </a:r>
            <a:r>
              <a:rPr lang="en-US" sz="1100">
                <a:cs typeface="Calibri"/>
              </a:rPr>
              <a:t>Established support systems and programs to enhance permanency </a:t>
            </a:r>
            <a:endParaRPr lang="en-US"/>
          </a:p>
          <a:p>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a:t>(4) FROM: Reactive not proactive behavioral health care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There is no integrated system to proactively address behavioral health needs foster care </a:t>
            </a:r>
            <a:r>
              <a:rPr lang="en-US">
                <a:solidFill>
                  <a:srgbClr val="000000"/>
                </a:solidFill>
                <a:latin typeface="Calibri"/>
              </a:rPr>
              <a:t>and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at-risk children</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a:solidFill>
                  <a:srgbClr val="000000"/>
                </a:solidFill>
                <a:latin typeface="Calibri"/>
              </a:rPr>
              <a:t>+ </a:t>
            </a: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There is inconsistent availability and accessibility of behavioral health resources across Virginia</a:t>
            </a:r>
            <a:endParaRPr lang="en-US">
              <a:solidFill>
                <a:srgbClr val="000000"/>
              </a:solidFill>
              <a:latin typeface="Calibri"/>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a:solidFill>
                  <a:srgbClr val="000000"/>
                </a:solidFill>
                <a:latin typeface="Calibri"/>
              </a:rPr>
              <a:t>+ Services are only offered once children are in crisis situations</a:t>
            </a:r>
            <a:endPar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lang="en-US">
                <a:solidFill>
                  <a:srgbClr val="000000"/>
                </a:solidFill>
                <a:latin typeface="Calibri"/>
              </a:rPr>
              <a:t>Substance use was a factor in 36% of Virginia’s child fatalities and over 800 substance-exposed infants were reported to CPS</a:t>
            </a:r>
            <a:r>
              <a:rPr lang="en-US"/>
              <a:t> </a:t>
            </a:r>
            <a:r>
              <a:rPr lang="en-US">
                <a:solidFill>
                  <a:srgbClr val="000000"/>
                </a:solidFill>
                <a:latin typeface="Calibri"/>
              </a:rPr>
              <a:t>in FY 2023</a:t>
            </a:r>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TO: </a:t>
            </a:r>
            <a:r>
              <a:rPr lang="en-US" sz="1100">
                <a:cs typeface="Arial"/>
              </a:rPr>
              <a:t>Behavioral health care provided as prevention</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100">
              <a:cs typeface="Arial"/>
            </a:endParaRPr>
          </a:p>
          <a:p>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a:cs typeface="Arial"/>
              </a:rPr>
              <a:t>(5) FROM: Narrow aperture on prevention</a:t>
            </a:r>
          </a:p>
          <a:p>
            <a:pPr marL="0" marR="0" lvl="0" indent="0" algn="l" defTabSz="914400" rtl="0" eaLnBrk="1" fontAlgn="auto" latinLnBrk="0" hangingPunct="1">
              <a:lnSpc>
                <a:spcPct val="100000"/>
              </a:lnSpc>
              <a:spcBef>
                <a:spcPts val="400"/>
              </a:spcBef>
              <a:spcAft>
                <a:spcPts val="300"/>
              </a:spcAft>
              <a:buClr>
                <a:srgbClr val="000000"/>
              </a:buClr>
              <a:buSzPct val="100000"/>
              <a:buFont typeface="Segoe UI" panose="020B0502040204020203" pitchFamily="34" charset="0"/>
              <a:buNone/>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Admin barriers limit LDSS ability to claim IV-E prevention funds</a:t>
            </a:r>
          </a:p>
          <a:p>
            <a:pPr marL="0" marR="0" lvl="0" indent="0" algn="l" defTabSz="914400" rtl="0" eaLnBrk="1" fontAlgn="auto" latinLnBrk="0" hangingPunct="1">
              <a:lnSpc>
                <a:spcPct val="100000"/>
              </a:lnSpc>
              <a:spcBef>
                <a:spcPts val="400"/>
              </a:spcBef>
              <a:spcAft>
                <a:spcPts val="300"/>
              </a:spcAft>
              <a:buClr>
                <a:srgbClr val="000000"/>
              </a:buClr>
              <a:buSzPct val="100000"/>
              <a:buFont typeface="Segoe UI" panose="020B0502040204020203" pitchFamily="34" charset="0"/>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Virginia FY 2025 IV-E prevention draw down to date is 83% below the average of top five ranked states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kumimoji="0" lang="en-US"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Definition of “imminent risk” and “candidate for foster care”</a:t>
            </a:r>
            <a:r>
              <a:rPr lang="en-US" sz="1100">
                <a:solidFill>
                  <a:srgbClr val="000000"/>
                </a:solidFill>
                <a:latin typeface="Calibri" panose="020F0502020204030204" pitchFamily="34" charset="0"/>
              </a:rPr>
              <a:t> limits access to prevention services </a:t>
            </a:r>
            <a:endPar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TO: </a:t>
            </a:r>
            <a:r>
              <a:rPr lang="en-US" sz="1100">
                <a:cs typeface="Arial"/>
              </a:rPr>
              <a:t>Services moved upstream and into communities</a:t>
            </a:r>
            <a:endParaRPr lang="en-US"/>
          </a:p>
          <a:p>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a:cs typeface="Arial"/>
              </a:rPr>
              <a:t>(6) FROM: 120 different ways of working</a:t>
            </a:r>
            <a:endParaRPr lang="en-US" sz="1100" b="0">
              <a:ea typeface="Calibri"/>
              <a:cs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 </a:t>
            </a:r>
            <a:r>
              <a:rPr lang="en-US">
                <a:solidFill>
                  <a:srgbClr val="000000"/>
                </a:solidFill>
              </a:rPr>
              <a:t>No systematic</a:t>
            </a:r>
            <a:r>
              <a:rPr lang="en-US" baseline="0">
                <a:solidFill>
                  <a:srgbClr val="000000"/>
                </a:solidFill>
              </a:rPr>
              <a:t> approach to setting performance expectations for LDSS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baseline="0">
                <a:solidFill>
                  <a:srgbClr val="000000"/>
                </a:solidFill>
              </a:rPr>
              <a:t>+ Data is tracked and availability but not used for performance management</a:t>
            </a:r>
            <a:endParaRPr lang="en-US">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i="0" u="none" strike="noStrike" kern="1200" cap="none" spc="0" normalizeH="0" baseline="0" noProof="0">
                <a:ln>
                  <a:noFill/>
                </a:ln>
                <a:solidFill>
                  <a:srgbClr val="000000"/>
                </a:solidFill>
                <a:effectLst/>
                <a:uLnTx/>
                <a:uFillTx/>
                <a:ea typeface="+mn-ea"/>
                <a:cs typeface="Arial" panose="020B0604020202020204" pitchFamily="34" charset="0"/>
              </a:rPr>
              <a:t>+ Limited ability to hold LDSS accountable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lang="en-US">
                <a:solidFill>
                  <a:srgbClr val="000000"/>
                </a:solidFill>
              </a:rPr>
              <a:t>+ Reactive rather than proactive oversight</a:t>
            </a:r>
            <a:endParaRPr lang="en-US" b="0"/>
          </a:p>
          <a:p>
            <a:pPr marL="0" marR="0" lvl="0" indent="0" algn="l" defTabSz="914400" rtl="0" eaLnBrk="1" fontAlgn="auto" latinLnBrk="0" hangingPunct="1">
              <a:lnSpc>
                <a:spcPct val="100000"/>
              </a:lnSpc>
              <a:spcBef>
                <a:spcPts val="300"/>
              </a:spcBef>
              <a:spcAft>
                <a:spcPts val="300"/>
              </a:spcAft>
              <a:buClrTx/>
              <a:buSzTx/>
              <a:buFontTx/>
              <a:buNone/>
              <a:tabLst/>
              <a:defRPr/>
            </a:pPr>
            <a:r>
              <a:rPr lang="en-US" b="0"/>
              <a:t>TO: </a:t>
            </a:r>
            <a:r>
              <a:rPr lang="en-US" sz="1100">
                <a:cs typeface="Arial"/>
              </a:rPr>
              <a:t>Clear</a:t>
            </a:r>
            <a:r>
              <a:rPr lang="en-US" sz="1100" baseline="0">
                <a:cs typeface="Arial"/>
              </a:rPr>
              <a:t> expectations with tools to support</a:t>
            </a:r>
            <a:endParaRPr lang="en-US"/>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a:p>
          <a:p>
            <a:endParaRPr lang="en-US" b="0"/>
          </a:p>
        </p:txBody>
      </p:sp>
      <p:sp>
        <p:nvSpPr>
          <p:cNvPr id="4" name="Date Placeholder 3"/>
          <p:cNvSpPr>
            <a:spLocks noGrp="1"/>
          </p:cNvSpPr>
          <p:nvPr>
            <p:ph type="dt" idx="1"/>
          </p:nvPr>
        </p:nvSpPr>
        <p:spPr/>
        <p:txBody>
          <a:bodyPr/>
          <a:lstStyle/>
          <a:p>
            <a:fld id="{F09DD54E-0B1C-416C-896D-EAC3DE48F4EC}" type="datetime3">
              <a:rPr lang="en-US" smtClean="0"/>
              <a:t>7 January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10</a:t>
            </a:fld>
            <a:endParaRPr lang="en-US"/>
          </a:p>
        </p:txBody>
      </p:sp>
    </p:spTree>
    <p:extLst>
      <p:ext uri="{BB962C8B-B14F-4D97-AF65-F5344CB8AC3E}">
        <p14:creationId xmlns:p14="http://schemas.microsoft.com/office/powerpoint/2010/main" val="108413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31198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DD54E-0B1C-416C-896D-EAC3DE48F4EC}"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 January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111749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10" Type="http://schemas.openxmlformats.org/officeDocument/2006/relationships/image" Target="../media/image5.png"/><Relationship Id="rId4" Type="http://schemas.openxmlformats.org/officeDocument/2006/relationships/tags" Target="../tags/tag26.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9.png"/><Relationship Id="rId5" Type="http://schemas.openxmlformats.org/officeDocument/2006/relationships/tags" Target="../tags/tag76.xml"/><Relationship Id="rId10" Type="http://schemas.openxmlformats.org/officeDocument/2006/relationships/image" Target="../media/image1.emf"/><Relationship Id="rId4" Type="http://schemas.openxmlformats.org/officeDocument/2006/relationships/tags" Target="../tags/tag75.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9.png"/><Relationship Id="rId5" Type="http://schemas.openxmlformats.org/officeDocument/2006/relationships/tags" Target="../tags/tag83.xml"/><Relationship Id="rId10" Type="http://schemas.openxmlformats.org/officeDocument/2006/relationships/image" Target="../media/image1.emf"/><Relationship Id="rId4" Type="http://schemas.openxmlformats.org/officeDocument/2006/relationships/tags" Target="../tags/tag82.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9.png"/><Relationship Id="rId5" Type="http://schemas.openxmlformats.org/officeDocument/2006/relationships/tags" Target="../tags/tag90.xml"/><Relationship Id="rId10" Type="http://schemas.openxmlformats.org/officeDocument/2006/relationships/image" Target="../media/image10.emf"/><Relationship Id="rId4" Type="http://schemas.openxmlformats.org/officeDocument/2006/relationships/tags" Target="../tags/tag89.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9.png"/><Relationship Id="rId5" Type="http://schemas.openxmlformats.org/officeDocument/2006/relationships/tags" Target="../tags/tag97.xml"/><Relationship Id="rId10" Type="http://schemas.openxmlformats.org/officeDocument/2006/relationships/image" Target="../media/image1.emf"/><Relationship Id="rId4" Type="http://schemas.openxmlformats.org/officeDocument/2006/relationships/tags" Target="../tags/tag96.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2.xml"/><Relationship Id="rId7" Type="http://schemas.openxmlformats.org/officeDocument/2006/relationships/oleObject" Target="../embeddings/oleObject15.bin"/><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3.xml"/><Relationship Id="rId7" Type="http://schemas.openxmlformats.org/officeDocument/2006/relationships/oleObject" Target="../embeddings/oleObject2.bin"/><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Master" Target="../slideMasters/slideMaster2.xml"/><Relationship Id="rId5" Type="http://schemas.openxmlformats.org/officeDocument/2006/relationships/tags" Target="../tags/tag135.xml"/><Relationship Id="rId10" Type="http://schemas.openxmlformats.org/officeDocument/2006/relationships/image" Target="../media/image5.png"/><Relationship Id="rId4" Type="http://schemas.openxmlformats.org/officeDocument/2006/relationships/tags" Target="../tags/tag134.xml"/><Relationship Id="rId9"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8.xml"/><Relationship Id="rId7" Type="http://schemas.openxmlformats.org/officeDocument/2006/relationships/oleObject" Target="../embeddings/oleObject3.bin"/><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2.xml"/><Relationship Id="rId5" Type="http://schemas.openxmlformats.org/officeDocument/2006/relationships/tags" Target="../tags/tag140.xml"/><Relationship Id="rId10" Type="http://schemas.openxmlformats.org/officeDocument/2006/relationships/image" Target="../media/image7.png"/><Relationship Id="rId4" Type="http://schemas.openxmlformats.org/officeDocument/2006/relationships/tags" Target="../tags/tag139.xml"/><Relationship Id="rId9"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43.xml"/><Relationship Id="rId7" Type="http://schemas.openxmlformats.org/officeDocument/2006/relationships/oleObject" Target="../embeddings/oleObject4.bin"/><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2.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0.xml"/><Relationship Id="rId7" Type="http://schemas.openxmlformats.org/officeDocument/2006/relationships/oleObject" Target="../embeddings/oleObject3.bin"/><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48.xml"/><Relationship Id="rId7"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4.xml"/><Relationship Id="rId7" Type="http://schemas.openxmlformats.org/officeDocument/2006/relationships/oleObject" Target="../embeddings/oleObject6.bin"/><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Master" Target="../slideMasters/slideMaster2.xml"/><Relationship Id="rId5" Type="http://schemas.openxmlformats.org/officeDocument/2006/relationships/tags" Target="../tags/tag156.xml"/><Relationship Id="rId4" Type="http://schemas.openxmlformats.org/officeDocument/2006/relationships/tags" Target="../tags/tag155.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9.xml"/><Relationship Id="rId7" Type="http://schemas.openxmlformats.org/officeDocument/2006/relationships/oleObject" Target="../embeddings/oleObject7.bin"/><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4.xml"/><Relationship Id="rId7" Type="http://schemas.openxmlformats.org/officeDocument/2006/relationships/oleObject" Target="../embeddings/oleObject8.bin"/><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69.xml"/><Relationship Id="rId7"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5.xml"/><Relationship Id="rId7" Type="http://schemas.openxmlformats.org/officeDocument/2006/relationships/tags" Target="../tags/tag179.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9.png"/><Relationship Id="rId5" Type="http://schemas.openxmlformats.org/officeDocument/2006/relationships/tags" Target="../tags/tag177.xml"/><Relationship Id="rId10" Type="http://schemas.openxmlformats.org/officeDocument/2006/relationships/image" Target="../media/image1.emf"/><Relationship Id="rId4" Type="http://schemas.openxmlformats.org/officeDocument/2006/relationships/tags" Target="../tags/tag176.xml"/><Relationship Id="rId9"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2.xml"/><Relationship Id="rId7" Type="http://schemas.openxmlformats.org/officeDocument/2006/relationships/tags" Target="../tags/tag18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image" Target="../media/image9.png"/><Relationship Id="rId5" Type="http://schemas.openxmlformats.org/officeDocument/2006/relationships/tags" Target="../tags/tag184.xml"/><Relationship Id="rId10" Type="http://schemas.openxmlformats.org/officeDocument/2006/relationships/image" Target="../media/image1.emf"/><Relationship Id="rId4" Type="http://schemas.openxmlformats.org/officeDocument/2006/relationships/tags" Target="../tags/tag183.xml"/><Relationship Id="rId9"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9.png"/><Relationship Id="rId5" Type="http://schemas.openxmlformats.org/officeDocument/2006/relationships/tags" Target="../tags/tag191.xml"/><Relationship Id="rId10" Type="http://schemas.openxmlformats.org/officeDocument/2006/relationships/image" Target="../media/image1.emf"/><Relationship Id="rId4" Type="http://schemas.openxmlformats.org/officeDocument/2006/relationships/tags" Target="../tags/tag190.xml"/><Relationship Id="rId9"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9.png"/><Relationship Id="rId5" Type="http://schemas.openxmlformats.org/officeDocument/2006/relationships/tags" Target="../tags/tag198.xml"/><Relationship Id="rId10" Type="http://schemas.openxmlformats.org/officeDocument/2006/relationships/image" Target="../media/image10.emf"/><Relationship Id="rId4" Type="http://schemas.openxmlformats.org/officeDocument/2006/relationships/tags" Target="../tags/tag197.xml"/><Relationship Id="rId9" Type="http://schemas.openxmlformats.org/officeDocument/2006/relationships/oleObject" Target="../embeddings/oleObject13.bin"/></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9.png"/><Relationship Id="rId5" Type="http://schemas.openxmlformats.org/officeDocument/2006/relationships/tags" Target="../tags/tag205.xml"/><Relationship Id="rId10" Type="http://schemas.openxmlformats.org/officeDocument/2006/relationships/image" Target="../media/image1.emf"/><Relationship Id="rId4" Type="http://schemas.openxmlformats.org/officeDocument/2006/relationships/tags" Target="../tags/tag204.xml"/><Relationship Id="rId9"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5.xml"/><Relationship Id="rId7" Type="http://schemas.openxmlformats.org/officeDocument/2006/relationships/oleObject" Target="../embeddings/oleObject4.bin"/><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1.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10.xml"/><Relationship Id="rId7" Type="http://schemas.openxmlformats.org/officeDocument/2006/relationships/oleObject" Target="../embeddings/oleObject15.bin"/><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Master" Target="../slideMasters/slideMaster2.xml"/><Relationship Id="rId5" Type="http://schemas.openxmlformats.org/officeDocument/2006/relationships/tags" Target="../tags/tag212.xml"/><Relationship Id="rId4" Type="http://schemas.openxmlformats.org/officeDocument/2006/relationships/tags" Target="../tags/tag211.xml"/><Relationship Id="rId9"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6.xml"/><Relationship Id="rId7" Type="http://schemas.openxmlformats.org/officeDocument/2006/relationships/oleObject" Target="../embeddings/oleObject6.bin"/><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1.xml"/><Relationship Id="rId7" Type="http://schemas.openxmlformats.org/officeDocument/2006/relationships/oleObject" Target="../embeddings/oleObject7.bin"/><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6.xml"/><Relationship Id="rId7" Type="http://schemas.openxmlformats.org/officeDocument/2006/relationships/oleObject" Target="../embeddings/oleObject8.bin"/><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1.xml"/><Relationship Id="rId7"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9.png"/><Relationship Id="rId5" Type="http://schemas.openxmlformats.org/officeDocument/2006/relationships/tags" Target="../tags/tag69.xml"/><Relationship Id="rId10" Type="http://schemas.openxmlformats.org/officeDocument/2006/relationships/image" Target="../media/image1.emf"/><Relationship Id="rId4" Type="http://schemas.openxmlformats.org/officeDocument/2006/relationships/tags" Target="../tags/tag68.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433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Google Shape;173;p18">
            <a:extLst>
              <a:ext uri="{FF2B5EF4-FFF2-40B4-BE49-F238E27FC236}">
                <a16:creationId xmlns:a16="http://schemas.microsoft.com/office/drawing/2014/main" id="{157CF6A8-EC12-4909-3BD0-0EE3017127CD}"/>
              </a:ext>
            </a:extLst>
          </p:cNvPr>
          <p:cNvPicPr preferRelativeResize="0"/>
          <p:nvPr userDrawn="1"/>
        </p:nvPicPr>
        <p:blipFill rotWithShape="1">
          <a:blip r:embed="rId9">
            <a:alphaModFix/>
          </a:blip>
          <a:srcRect/>
          <a:stretch/>
        </p:blipFill>
        <p:spPr bwMode="ltGray">
          <a:xfrm>
            <a:off x="0" y="0"/>
            <a:ext cx="12192000" cy="6858000"/>
          </a:xfrm>
          <a:prstGeom prst="rect">
            <a:avLst/>
          </a:prstGeom>
          <a:noFill/>
          <a:ln>
            <a:noFill/>
          </a:ln>
        </p:spPr>
      </p:pic>
      <p:sp>
        <p:nvSpPr>
          <p:cNvPr id="11" name="Google Shape;178;p18">
            <a:extLst>
              <a:ext uri="{FF2B5EF4-FFF2-40B4-BE49-F238E27FC236}">
                <a16:creationId xmlns:a16="http://schemas.microsoft.com/office/drawing/2014/main" id="{E859D443-6994-7032-254C-ED7315179FA7}"/>
              </a:ext>
            </a:extLst>
          </p:cNvPr>
          <p:cNvSpPr/>
          <p:nvPr userDrawn="1"/>
        </p:nvSpPr>
        <p:spPr bwMode="ltGray">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p18">
            <a:extLst>
              <a:ext uri="{FF2B5EF4-FFF2-40B4-BE49-F238E27FC236}">
                <a16:creationId xmlns:a16="http://schemas.microsoft.com/office/drawing/2014/main" id="{4F6B0FC3-F1A0-29FE-EE46-D8BEEA498BCE}"/>
              </a:ext>
            </a:extLst>
          </p:cNvPr>
          <p:cNvSpPr/>
          <p:nvPr userDrawn="1"/>
        </p:nvSpPr>
        <p:spPr bwMode="ltGray">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5;p18">
            <a:extLst>
              <a:ext uri="{FF2B5EF4-FFF2-40B4-BE49-F238E27FC236}">
                <a16:creationId xmlns:a16="http://schemas.microsoft.com/office/drawing/2014/main" id="{B32258C4-2682-AC53-1B9D-9952EF04DBD2}"/>
              </a:ext>
            </a:extLst>
          </p:cNvPr>
          <p:cNvSpPr/>
          <p:nvPr userDrawn="1"/>
        </p:nvSpPr>
        <p:spPr bwMode="ltGray">
          <a:xfrm>
            <a:off x="1944397" y="3373120"/>
            <a:ext cx="8608006" cy="2499360"/>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a:extLst>
              <a:ext uri="{FF2B5EF4-FFF2-40B4-BE49-F238E27FC236}">
                <a16:creationId xmlns:a16="http://schemas.microsoft.com/office/drawing/2014/main" id="{D04A3CE2-FF51-2CA9-045B-99293AB681DF}"/>
              </a:ext>
            </a:extLst>
          </p:cNvPr>
          <p:cNvSpPr/>
          <p:nvPr userDrawn="1"/>
        </p:nvSpPr>
        <p:spPr bwMode="ltGray">
          <a:xfrm>
            <a:off x="1944397" y="3373120"/>
            <a:ext cx="8608006" cy="1574019"/>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2228609" y="5465701"/>
            <a:ext cx="803958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2228609" y="5048092"/>
            <a:ext cx="803958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b="1" dirty="0">
                <a:solidFill>
                  <a:schemeClr val="accent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2228609" y="3476507"/>
            <a:ext cx="8039582" cy="136073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ctr">
              <a:defRPr lang="en-US" sz="4400" dirty="0">
                <a:solidFill>
                  <a:schemeClr val="tx1"/>
                </a:solidFill>
              </a:defRPr>
            </a:lvl1pPr>
          </a:lstStyle>
          <a:p>
            <a:pPr lvl="0"/>
            <a:r>
              <a:rPr lang="en-US"/>
              <a:t>Click to edit Master title style</a:t>
            </a:r>
          </a:p>
        </p:txBody>
      </p:sp>
      <p:pic>
        <p:nvPicPr>
          <p:cNvPr id="13" name="Picture 12">
            <a:extLst>
              <a:ext uri="{FF2B5EF4-FFF2-40B4-BE49-F238E27FC236}">
                <a16:creationId xmlns:a16="http://schemas.microsoft.com/office/drawing/2014/main" id="{FF60A037-7155-FAB0-E14D-72B726B1D777}"/>
              </a:ext>
            </a:extLst>
          </p:cNvPr>
          <p:cNvPicPr>
            <a:picLocks noChangeAspect="1"/>
          </p:cNvPicPr>
          <p:nvPr userDrawn="1"/>
        </p:nvPicPr>
        <p:blipFill>
          <a:blip r:embed="rId10"/>
          <a:srcRect r="4128" b="5716"/>
          <a:stretch/>
        </p:blipFill>
        <p:spPr>
          <a:xfrm>
            <a:off x="186717" y="368203"/>
            <a:ext cx="2133573" cy="1049118"/>
          </a:xfrm>
          <a:prstGeom prst="rect">
            <a:avLst/>
          </a:prstGeom>
        </p:spPr>
      </p:pic>
    </p:spTree>
    <p:extLst>
      <p:ext uri="{BB962C8B-B14F-4D97-AF65-F5344CB8AC3E}">
        <p14:creationId xmlns:p14="http://schemas.microsoft.com/office/powerpoint/2010/main" val="54762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676837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13591"/>
            <a:ext cx="3465576" cy="800219"/>
          </a:xfrm>
          <a:prstGeom prst="rect">
            <a:avLst/>
          </a:prstGeom>
        </p:spPr>
        <p:txBody>
          <a:bodyPr vert="horz" wrap="square" lIns="0" tIns="0" rIns="0" bIns="0" rtlCol="0" anchor="b" anchorCtr="0">
            <a:sp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5" name="Slide Number">
            <a:extLst>
              <a:ext uri="{FF2B5EF4-FFF2-40B4-BE49-F238E27FC236}">
                <a16:creationId xmlns:a16="http://schemas.microsoft.com/office/drawing/2014/main" id="{D6C1412D-C01E-19EF-8203-6C7D8DFAE178}"/>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Text Box">
            <a:extLst>
              <a:ext uri="{FF2B5EF4-FFF2-40B4-BE49-F238E27FC236}">
                <a16:creationId xmlns:a16="http://schemas.microsoft.com/office/drawing/2014/main" id="{A25C553C-18D4-068C-A42A-74C471D10F8D}"/>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9141936D-3FE0-B99F-0154-925E6674F63C}"/>
              </a:ext>
            </a:extLst>
          </p:cNvPr>
          <p:cNvSpPr txBox="1">
            <a:spLocks/>
          </p:cNvSpPr>
          <p:nvPr userDrawn="1"/>
        </p:nvSpPr>
        <p:spPr bwMode="ltGray">
          <a:xfrm>
            <a:off x="1083311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9" name="Picture 8">
            <a:extLst>
              <a:ext uri="{FF2B5EF4-FFF2-40B4-BE49-F238E27FC236}">
                <a16:creationId xmlns:a16="http://schemas.microsoft.com/office/drawing/2014/main" id="{BC67B689-120A-184F-B37F-C1E65E89582A}"/>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F89945D1-D83F-4B75-2742-3128F4DABB0B}"/>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138561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7836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2" name="Slide Number">
            <a:extLst>
              <a:ext uri="{FF2B5EF4-FFF2-40B4-BE49-F238E27FC236}">
                <a16:creationId xmlns:a16="http://schemas.microsoft.com/office/drawing/2014/main" id="{9C0DD34B-DA96-8E8C-729B-A5A481A6DCCB}"/>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2E2275BE-3695-EAD6-055B-D1B72AB2AB8A}"/>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9" name="Date Placeholder 5">
            <a:extLst>
              <a:ext uri="{FF2B5EF4-FFF2-40B4-BE49-F238E27FC236}">
                <a16:creationId xmlns:a16="http://schemas.microsoft.com/office/drawing/2014/main" id="{4802F8B8-679A-A852-BCFF-4497326EDA11}"/>
              </a:ext>
            </a:extLst>
          </p:cNvPr>
          <p:cNvSpPr txBox="1">
            <a:spLocks/>
          </p:cNvSpPr>
          <p:nvPr userDrawn="1"/>
        </p:nvSpPr>
        <p:spPr bwMode="ltGray">
          <a:xfrm>
            <a:off x="1082168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8" name="Picture 7">
            <a:extLst>
              <a:ext uri="{FF2B5EF4-FFF2-40B4-BE49-F238E27FC236}">
                <a16:creationId xmlns:a16="http://schemas.microsoft.com/office/drawing/2014/main" id="{F720B6BF-AE6A-F051-A3A2-726A9B61BACB}"/>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E253F220-692C-F0CA-064C-7C93694FEDB5}"/>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13090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2771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7181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2" name="Slide Number">
            <a:extLst>
              <a:ext uri="{FF2B5EF4-FFF2-40B4-BE49-F238E27FC236}">
                <a16:creationId xmlns:a16="http://schemas.microsoft.com/office/drawing/2014/main" id="{6A232CA2-BCD0-E24E-B288-EF5E1679B9CA}"/>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C69824AD-E3A1-77C4-7191-C8BAA6CED771}"/>
              </a:ext>
            </a:extLst>
          </p:cNvPr>
          <p:cNvSpPr txBox="1">
            <a:spLocks/>
          </p:cNvSpPr>
          <p:nvPr userDrawn="1"/>
        </p:nvSpPr>
        <p:spPr bwMode="ltGray">
          <a:xfrm>
            <a:off x="8111794" y="25301"/>
            <a:ext cx="352547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9" name="Date Placeholder 5">
            <a:extLst>
              <a:ext uri="{FF2B5EF4-FFF2-40B4-BE49-F238E27FC236}">
                <a16:creationId xmlns:a16="http://schemas.microsoft.com/office/drawing/2014/main" id="{767EC5D6-2580-33B7-9CFE-966C7B36C06F}"/>
              </a:ext>
            </a:extLst>
          </p:cNvPr>
          <p:cNvSpPr txBox="1">
            <a:spLocks/>
          </p:cNvSpPr>
          <p:nvPr userDrawn="1"/>
        </p:nvSpPr>
        <p:spPr bwMode="ltGray">
          <a:xfrm>
            <a:off x="6942571" y="2530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8" name="Picture 7">
            <a:extLst>
              <a:ext uri="{FF2B5EF4-FFF2-40B4-BE49-F238E27FC236}">
                <a16:creationId xmlns:a16="http://schemas.microsoft.com/office/drawing/2014/main" id="{19EA36CC-90DE-8CE3-9D49-2C4B1C24E79C}"/>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092F9012-00BC-31CF-2A73-CC45157E9071}"/>
              </a:ext>
            </a:extLst>
          </p:cNvPr>
          <p:cNvSpPr txBox="1">
            <a:spLocks/>
          </p:cNvSpPr>
          <p:nvPr userDrawn="1"/>
        </p:nvSpPr>
        <p:spPr bwMode="ltGray">
          <a:xfrm>
            <a:off x="6096000" y="2530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95152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51520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noProof="0">
              <a:solidFill>
                <a:schemeClr val="bg1"/>
              </a:solidFill>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2" name="Slide Number">
            <a:extLst>
              <a:ext uri="{FF2B5EF4-FFF2-40B4-BE49-F238E27FC236}">
                <a16:creationId xmlns:a16="http://schemas.microsoft.com/office/drawing/2014/main" id="{B61F9546-17DB-0C18-CE7E-4EA615C12913}"/>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7A2271EA-FA79-5983-CF21-53FDC97A6ABF}"/>
              </a:ext>
            </a:extLst>
          </p:cNvPr>
          <p:cNvSpPr txBox="1">
            <a:spLocks/>
          </p:cNvSpPr>
          <p:nvPr userDrawn="1"/>
        </p:nvSpPr>
        <p:spPr bwMode="ltGray">
          <a:xfrm>
            <a:off x="9020175" y="25301"/>
            <a:ext cx="2617088"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6" name="Date Placeholder 5">
            <a:extLst>
              <a:ext uri="{FF2B5EF4-FFF2-40B4-BE49-F238E27FC236}">
                <a16:creationId xmlns:a16="http://schemas.microsoft.com/office/drawing/2014/main" id="{8A2B68B2-224E-77DA-E237-25871187BCAF}"/>
              </a:ext>
            </a:extLst>
          </p:cNvPr>
          <p:cNvSpPr>
            <a:spLocks noGrp="1"/>
          </p:cNvSpPr>
          <p:nvPr>
            <p:ph type="dt" sz="half" idx="2"/>
          </p:nvPr>
        </p:nvSpPr>
        <p:spPr bwMode="ltGray">
          <a:xfrm>
            <a:off x="561949" y="135023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4E5615D4-5EBF-49FC-B8B0-7E9A2F3C8E1D}" type="datetime4">
              <a:rPr lang="en-US" smtClean="0"/>
              <a:t>January 7, 2026</a:t>
            </a:fld>
            <a:endParaRPr lang="en-US"/>
          </a:p>
        </p:txBody>
      </p:sp>
      <p:sp>
        <p:nvSpPr>
          <p:cNvPr id="7" name="Date Placeholder 5">
            <a:extLst>
              <a:ext uri="{FF2B5EF4-FFF2-40B4-BE49-F238E27FC236}">
                <a16:creationId xmlns:a16="http://schemas.microsoft.com/office/drawing/2014/main" id="{7A0B0ED5-8490-D5FB-0B3F-4A599C3D579D}"/>
              </a:ext>
            </a:extLst>
          </p:cNvPr>
          <p:cNvSpPr txBox="1">
            <a:spLocks/>
          </p:cNvSpPr>
          <p:nvPr userDrawn="1"/>
        </p:nvSpPr>
        <p:spPr bwMode="ltGray">
          <a:xfrm>
            <a:off x="7960251" y="24668"/>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9" name="Picture 8">
            <a:extLst>
              <a:ext uri="{FF2B5EF4-FFF2-40B4-BE49-F238E27FC236}">
                <a16:creationId xmlns:a16="http://schemas.microsoft.com/office/drawing/2014/main" id="{BE8F0FBF-5E42-D78C-03E9-D3B813368DC6}"/>
              </a:ext>
            </a:extLst>
          </p:cNvPr>
          <p:cNvPicPr>
            <a:picLocks/>
          </p:cNvPicPr>
          <p:nvPr userDrawn="1"/>
        </p:nvPicPr>
        <p:blipFill>
          <a:blip r:embed="rId11"/>
          <a:stretch>
            <a:fillRect/>
          </a:stretch>
        </p:blipFill>
        <p:spPr>
          <a:xfrm>
            <a:off x="10241280" y="6456545"/>
            <a:ext cx="1108110" cy="295606"/>
          </a:xfrm>
          <a:prstGeom prst="rect">
            <a:avLst/>
          </a:prstGeom>
        </p:spPr>
      </p:pic>
      <p:sp>
        <p:nvSpPr>
          <p:cNvPr id="11" name="Date Placeholder 5">
            <a:extLst>
              <a:ext uri="{FF2B5EF4-FFF2-40B4-BE49-F238E27FC236}">
                <a16:creationId xmlns:a16="http://schemas.microsoft.com/office/drawing/2014/main" id="{5E0AC75F-DAFD-8D85-E51F-320AEA0BC235}"/>
              </a:ext>
            </a:extLst>
          </p:cNvPr>
          <p:cNvSpPr txBox="1">
            <a:spLocks/>
          </p:cNvSpPr>
          <p:nvPr userDrawn="1"/>
        </p:nvSpPr>
        <p:spPr bwMode="ltGray">
          <a:xfrm>
            <a:off x="7071287" y="24668"/>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128140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43869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4" name="Google Shape;45;p5">
            <a:extLst>
              <a:ext uri="{FF2B5EF4-FFF2-40B4-BE49-F238E27FC236}">
                <a16:creationId xmlns:a16="http://schemas.microsoft.com/office/drawing/2014/main" id="{46E9C08C-E84A-2B4D-00ED-6991DEBF5262}"/>
              </a:ext>
            </a:extLst>
          </p:cNvPr>
          <p:cNvSpPr/>
          <p:nvPr userDrawn="1"/>
        </p:nvSpPr>
        <p:spPr bwMode="ltGray">
          <a:xfrm>
            <a:off x="0" y="6504583"/>
            <a:ext cx="12192000" cy="353416"/>
          </a:xfrm>
          <a:prstGeom prst="rect">
            <a:avLst/>
          </a:prstGeom>
          <a:solidFill>
            <a:srgbClr val="174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53252"/>
            <a:ext cx="11082528" cy="1154162"/>
          </a:xfrm>
        </p:spPr>
        <p:txBody>
          <a:bodyPr vert="horz" anchor="b">
            <a:no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5" name="Slide Number">
            <a:extLst>
              <a:ext uri="{FF2B5EF4-FFF2-40B4-BE49-F238E27FC236}">
                <a16:creationId xmlns:a16="http://schemas.microsoft.com/office/drawing/2014/main" id="{864614E3-7298-4EA3-08A1-BA10A0107F95}"/>
              </a:ext>
            </a:extLst>
          </p:cNvPr>
          <p:cNvSpPr>
            <a:spLocks noChangeArrowheads="1"/>
          </p:cNvSpPr>
          <p:nvPr userDrawn="1">
            <p:custDataLst>
              <p:tags r:id="rId4"/>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6" name="Text Box">
            <a:extLst>
              <a:ext uri="{FF2B5EF4-FFF2-40B4-BE49-F238E27FC236}">
                <a16:creationId xmlns:a16="http://schemas.microsoft.com/office/drawing/2014/main" id="{B27D3DE6-260F-1816-ABF5-667D915E2161}"/>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pic>
        <p:nvPicPr>
          <p:cNvPr id="15" name="Picture 14">
            <a:extLst>
              <a:ext uri="{FF2B5EF4-FFF2-40B4-BE49-F238E27FC236}">
                <a16:creationId xmlns:a16="http://schemas.microsoft.com/office/drawing/2014/main" id="{BE2A40FC-E232-4B75-820D-2F2E50DC308B}"/>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bwMode="ltGray">
          <a:xfrm>
            <a:off x="9838563" y="6548127"/>
            <a:ext cx="1473200" cy="257583"/>
          </a:xfrm>
          <a:prstGeom prst="rect">
            <a:avLst/>
          </a:prstGeom>
        </p:spPr>
      </p:pic>
      <p:sp>
        <p:nvSpPr>
          <p:cNvPr id="8" name="Date Placeholder 5">
            <a:extLst>
              <a:ext uri="{FF2B5EF4-FFF2-40B4-BE49-F238E27FC236}">
                <a16:creationId xmlns:a16="http://schemas.microsoft.com/office/drawing/2014/main" id="{D9F0FB68-A671-A687-4233-EF56C2D2D6ED}"/>
              </a:ext>
            </a:extLst>
          </p:cNvPr>
          <p:cNvSpPr>
            <a:spLocks noGrp="1"/>
          </p:cNvSpPr>
          <p:nvPr>
            <p:ph type="dt" sz="half" idx="2"/>
          </p:nvPr>
        </p:nvSpPr>
        <p:spPr bwMode="ltGray">
          <a:xfrm>
            <a:off x="6263673" y="3358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t>January 7, 2026</a:t>
            </a:fld>
            <a:endParaRPr lang="en-US"/>
          </a:p>
        </p:txBody>
      </p:sp>
      <p:sp>
        <p:nvSpPr>
          <p:cNvPr id="11" name="Date Placeholder 5">
            <a:extLst>
              <a:ext uri="{FF2B5EF4-FFF2-40B4-BE49-F238E27FC236}">
                <a16:creationId xmlns:a16="http://schemas.microsoft.com/office/drawing/2014/main" id="{F491C08E-CB94-FC05-FB62-170F75BEF80A}"/>
              </a:ext>
            </a:extLst>
          </p:cNvPr>
          <p:cNvSpPr txBox="1">
            <a:spLocks/>
          </p:cNvSpPr>
          <p:nvPr userDrawn="1"/>
        </p:nvSpPr>
        <p:spPr bwMode="ltGray">
          <a:xfrm>
            <a:off x="5350856" y="26962"/>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167863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Slide Number">
            <a:extLst>
              <a:ext uri="{FF2B5EF4-FFF2-40B4-BE49-F238E27FC236}">
                <a16:creationId xmlns:a16="http://schemas.microsoft.com/office/drawing/2014/main" id="{EA48648F-4A04-5F5C-EAD3-0E2BEA0A8208}"/>
              </a:ext>
            </a:extLst>
          </p:cNvPr>
          <p:cNvSpPr>
            <a:spLocks noChangeArrowheads="1"/>
          </p:cNvSpPr>
          <p:nvPr userDrawn="1">
            <p:custDataLst>
              <p:tags r:id="rId3"/>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Text Box">
            <a:extLst>
              <a:ext uri="{FF2B5EF4-FFF2-40B4-BE49-F238E27FC236}">
                <a16:creationId xmlns:a16="http://schemas.microsoft.com/office/drawing/2014/main" id="{32448E83-49EE-DE6D-A0EB-7C2A851336F6}"/>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AF772A3E-0754-9577-D1A8-2AE1812F89CE}"/>
              </a:ext>
            </a:extLst>
          </p:cNvPr>
          <p:cNvSpPr txBox="1">
            <a:spLocks/>
          </p:cNvSpPr>
          <p:nvPr userDrawn="1"/>
        </p:nvSpPr>
        <p:spPr bwMode="ltGray">
          <a:xfrm>
            <a:off x="10844544" y="155376"/>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3A17110A-2B4F-0097-3E45-317788E5C872}"/>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1307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0" name="Picture 9">
            <a:extLst>
              <a:ext uri="{FF2B5EF4-FFF2-40B4-BE49-F238E27FC236}">
                <a16:creationId xmlns:a16="http://schemas.microsoft.com/office/drawing/2014/main" id="{FFE03975-B88A-7896-E139-A7D99801CA60}"/>
              </a:ext>
            </a:extLst>
          </p:cNvPr>
          <p:cNvPicPr>
            <a:picLocks noChangeAspect="1"/>
          </p:cNvPicPr>
          <p:nvPr userDrawn="1"/>
        </p:nvPicPr>
        <p:blipFill>
          <a:blip r:embed="rId6"/>
          <a:stretch>
            <a:fillRect/>
          </a:stretch>
        </p:blipFill>
        <p:spPr>
          <a:xfrm>
            <a:off x="3715047" y="2238524"/>
            <a:ext cx="4761905" cy="2380952"/>
          </a:xfrm>
          <a:prstGeom prst="rect">
            <a:avLst/>
          </a:prstGeom>
        </p:spPr>
      </p:pic>
    </p:spTree>
    <p:extLst>
      <p:ext uri="{BB962C8B-B14F-4D97-AF65-F5344CB8AC3E}">
        <p14:creationId xmlns:p14="http://schemas.microsoft.com/office/powerpoint/2010/main" val="3473347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433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 name="Google Shape;173;p18">
            <a:extLst>
              <a:ext uri="{FF2B5EF4-FFF2-40B4-BE49-F238E27FC236}">
                <a16:creationId xmlns:a16="http://schemas.microsoft.com/office/drawing/2014/main" id="{157CF6A8-EC12-4909-3BD0-0EE3017127CD}"/>
              </a:ext>
            </a:extLst>
          </p:cNvPr>
          <p:cNvPicPr preferRelativeResize="0"/>
          <p:nvPr userDrawn="1"/>
        </p:nvPicPr>
        <p:blipFill rotWithShape="1">
          <a:blip r:embed="rId9">
            <a:alphaModFix/>
          </a:blip>
          <a:srcRect/>
          <a:stretch/>
        </p:blipFill>
        <p:spPr bwMode="ltGray">
          <a:xfrm>
            <a:off x="0" y="0"/>
            <a:ext cx="12192000" cy="6858000"/>
          </a:xfrm>
          <a:prstGeom prst="rect">
            <a:avLst/>
          </a:prstGeom>
          <a:noFill/>
          <a:ln>
            <a:noFill/>
          </a:ln>
        </p:spPr>
      </p:pic>
      <p:sp>
        <p:nvSpPr>
          <p:cNvPr id="11" name="Google Shape;178;p18">
            <a:extLst>
              <a:ext uri="{FF2B5EF4-FFF2-40B4-BE49-F238E27FC236}">
                <a16:creationId xmlns:a16="http://schemas.microsoft.com/office/drawing/2014/main" id="{E859D443-6994-7032-254C-ED7315179FA7}"/>
              </a:ext>
            </a:extLst>
          </p:cNvPr>
          <p:cNvSpPr/>
          <p:nvPr userDrawn="1"/>
        </p:nvSpPr>
        <p:spPr bwMode="ltGray">
          <a:xfrm rot="10800000" flipH="1">
            <a:off x="0" y="-1"/>
            <a:ext cx="4838700" cy="3381494"/>
          </a:xfrm>
          <a:prstGeom prst="rtTriangle">
            <a:avLst/>
          </a:prstGeom>
          <a:solidFill>
            <a:schemeClr val="tx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p18">
            <a:extLst>
              <a:ext uri="{FF2B5EF4-FFF2-40B4-BE49-F238E27FC236}">
                <a16:creationId xmlns:a16="http://schemas.microsoft.com/office/drawing/2014/main" id="{4F6B0FC3-F1A0-29FE-EE46-D8BEEA498BCE}"/>
              </a:ext>
            </a:extLst>
          </p:cNvPr>
          <p:cNvSpPr/>
          <p:nvPr userDrawn="1"/>
        </p:nvSpPr>
        <p:spPr bwMode="ltGray">
          <a:xfrm rot="10800000" flipH="1">
            <a:off x="0" y="-151"/>
            <a:ext cx="4384314" cy="3063949"/>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75;p18">
            <a:extLst>
              <a:ext uri="{FF2B5EF4-FFF2-40B4-BE49-F238E27FC236}">
                <a16:creationId xmlns:a16="http://schemas.microsoft.com/office/drawing/2014/main" id="{B32258C4-2682-AC53-1B9D-9952EF04DBD2}"/>
              </a:ext>
            </a:extLst>
          </p:cNvPr>
          <p:cNvSpPr/>
          <p:nvPr userDrawn="1"/>
        </p:nvSpPr>
        <p:spPr bwMode="ltGray">
          <a:xfrm>
            <a:off x="1944397" y="3373120"/>
            <a:ext cx="8608006" cy="2499360"/>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75;p18">
            <a:extLst>
              <a:ext uri="{FF2B5EF4-FFF2-40B4-BE49-F238E27FC236}">
                <a16:creationId xmlns:a16="http://schemas.microsoft.com/office/drawing/2014/main" id="{D04A3CE2-FF51-2CA9-045B-99293AB681DF}"/>
              </a:ext>
            </a:extLst>
          </p:cNvPr>
          <p:cNvSpPr/>
          <p:nvPr userDrawn="1"/>
        </p:nvSpPr>
        <p:spPr bwMode="ltGray">
          <a:xfrm>
            <a:off x="1944397" y="3373120"/>
            <a:ext cx="8608006" cy="1574019"/>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2228609" y="5465701"/>
            <a:ext cx="803958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2228609" y="5048092"/>
            <a:ext cx="803958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b="1" dirty="0">
                <a:solidFill>
                  <a:schemeClr val="accent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2228609" y="3476507"/>
            <a:ext cx="8039582" cy="136073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ctr">
              <a:defRPr lang="en-US" sz="4400" dirty="0">
                <a:solidFill>
                  <a:schemeClr val="tx1"/>
                </a:solidFill>
              </a:defRPr>
            </a:lvl1pPr>
          </a:lstStyle>
          <a:p>
            <a:pPr lvl="0"/>
            <a:r>
              <a:rPr lang="en-US"/>
              <a:t>Click to edit Master title style</a:t>
            </a:r>
          </a:p>
        </p:txBody>
      </p:sp>
      <p:pic>
        <p:nvPicPr>
          <p:cNvPr id="13" name="Picture 12">
            <a:extLst>
              <a:ext uri="{FF2B5EF4-FFF2-40B4-BE49-F238E27FC236}">
                <a16:creationId xmlns:a16="http://schemas.microsoft.com/office/drawing/2014/main" id="{FF60A037-7155-FAB0-E14D-72B726B1D777}"/>
              </a:ext>
            </a:extLst>
          </p:cNvPr>
          <p:cNvPicPr>
            <a:picLocks noChangeAspect="1"/>
          </p:cNvPicPr>
          <p:nvPr userDrawn="1"/>
        </p:nvPicPr>
        <p:blipFill>
          <a:blip r:embed="rId10"/>
          <a:srcRect r="4128" b="5716"/>
          <a:stretch/>
        </p:blipFill>
        <p:spPr>
          <a:xfrm>
            <a:off x="186717" y="368203"/>
            <a:ext cx="2133573" cy="1049118"/>
          </a:xfrm>
          <a:prstGeom prst="rect">
            <a:avLst/>
          </a:prstGeom>
        </p:spPr>
      </p:pic>
    </p:spTree>
    <p:extLst>
      <p:ext uri="{BB962C8B-B14F-4D97-AF65-F5344CB8AC3E}">
        <p14:creationId xmlns:p14="http://schemas.microsoft.com/office/powerpoint/2010/main" val="3824120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52107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Google Shape;10;p2" descr="shutterstock_429987889_edited.jpg">
            <a:extLst>
              <a:ext uri="{FF2B5EF4-FFF2-40B4-BE49-F238E27FC236}">
                <a16:creationId xmlns:a16="http://schemas.microsoft.com/office/drawing/2014/main" id="{8B8A9F8C-FDD8-210B-DC1C-01B69ACBC6A4}"/>
              </a:ext>
            </a:extLst>
          </p:cNvPr>
          <p:cNvPicPr preferRelativeResize="0"/>
          <p:nvPr userDrawn="1"/>
        </p:nvPicPr>
        <p:blipFill rotWithShape="1">
          <a:blip r:embed="rId9">
            <a:alphaModFix/>
          </a:blip>
          <a:srcRect t="21799" b="23591"/>
          <a:stretch/>
        </p:blipFill>
        <p:spPr bwMode="ltGray">
          <a:xfrm>
            <a:off x="0" y="650432"/>
            <a:ext cx="12192000" cy="6207568"/>
          </a:xfrm>
          <a:prstGeom prst="rect">
            <a:avLst/>
          </a:prstGeom>
          <a:noFill/>
          <a:ln>
            <a:noFill/>
          </a:ln>
        </p:spPr>
      </p:pic>
      <p:pic>
        <p:nvPicPr>
          <p:cNvPr id="5" name="Picture 4">
            <a:extLst>
              <a:ext uri="{FF2B5EF4-FFF2-40B4-BE49-F238E27FC236}">
                <a16:creationId xmlns:a16="http://schemas.microsoft.com/office/drawing/2014/main" id="{6BC3ED8A-519D-8437-090C-2A692A17DA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ltGray">
          <a:xfrm>
            <a:off x="554736" y="118642"/>
            <a:ext cx="436091" cy="436091"/>
          </a:xfrm>
          <a:prstGeom prst="rect">
            <a:avLst/>
          </a:prstGeom>
        </p:spPr>
      </p:pic>
      <p:sp>
        <p:nvSpPr>
          <p:cNvPr id="6" name="Google Shape;18;p2">
            <a:extLst>
              <a:ext uri="{FF2B5EF4-FFF2-40B4-BE49-F238E27FC236}">
                <a16:creationId xmlns:a16="http://schemas.microsoft.com/office/drawing/2014/main" id="{50BD0EDF-406B-CEEF-3D56-04E5CA753DE0}"/>
              </a:ext>
            </a:extLst>
          </p:cNvPr>
          <p:cNvSpPr txBox="1"/>
          <p:nvPr userDrawn="1"/>
        </p:nvSpPr>
        <p:spPr bwMode="ltGray">
          <a:xfrm>
            <a:off x="1113814" y="118642"/>
            <a:ext cx="3431746"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b="1">
                <a:latin typeface="Calibri" panose="020F0502020204030204" pitchFamily="34" charset="0"/>
                <a:ea typeface="Source Sans Pro"/>
                <a:cs typeface="Calibri" panose="020F0502020204030204" pitchFamily="34" charset="0"/>
                <a:sym typeface="Source Sans Pro"/>
              </a:rPr>
              <a:t>Virginia Department of Social Services</a:t>
            </a:r>
            <a:endParaRPr sz="1600" b="1">
              <a:latin typeface="Calibri" panose="020F0502020204030204" pitchFamily="34" charset="0"/>
              <a:ea typeface="Source Sans Pro"/>
              <a:cs typeface="Calibri" panose="020F0502020204030204" pitchFamily="34" charset="0"/>
              <a:sym typeface="Source Sans Pro"/>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Documenttype">
            <a:extLst>
              <a:ext uri="{FF2B5EF4-FFF2-40B4-BE49-F238E27FC236}">
                <a16:creationId xmlns:a16="http://schemas.microsoft.com/office/drawing/2014/main" id="{88D44C72-5C0A-F05A-0123-70C7E0027E1C}"/>
              </a:ext>
            </a:extLst>
          </p:cNvPr>
          <p:cNvSpPr>
            <a:spLocks noGrp="1"/>
          </p:cNvSpPr>
          <p:nvPr>
            <p:ph type="body" sz="quarter" idx="13" hasCustomPrompt="1"/>
            <p:custDataLst>
              <p:tags r:id="rId3"/>
            </p:custDataLst>
          </p:nvPr>
        </p:nvSpPr>
        <p:spPr>
          <a:xfrm>
            <a:off x="554736" y="4466705"/>
            <a:ext cx="1108252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solidFill>
                  <a:schemeClr val="tx1"/>
                </a:solidFill>
              </a:defRPr>
            </a:lvl1pPr>
          </a:lstStyle>
          <a:p>
            <a:pPr lvl="0">
              <a:buNone/>
            </a:pPr>
            <a:r>
              <a:rPr lang="en-US"/>
              <a:t>Edit date or title/role</a:t>
            </a:r>
          </a:p>
        </p:txBody>
      </p:sp>
      <p:sp>
        <p:nvSpPr>
          <p:cNvPr id="21" name="Subtitle">
            <a:extLst>
              <a:ext uri="{FF2B5EF4-FFF2-40B4-BE49-F238E27FC236}">
                <a16:creationId xmlns:a16="http://schemas.microsoft.com/office/drawing/2014/main" id="{3749BF96-4D88-2AB4-5F37-30C497380BC9}"/>
              </a:ext>
            </a:extLst>
          </p:cNvPr>
          <p:cNvSpPr>
            <a:spLocks noGrp="1"/>
          </p:cNvSpPr>
          <p:nvPr>
            <p:ph type="subTitle" idx="1"/>
            <p:custDataLst>
              <p:tags r:id="rId4"/>
            </p:custDataLst>
          </p:nvPr>
        </p:nvSpPr>
        <p:spPr>
          <a:xfrm>
            <a:off x="554736" y="3659131"/>
            <a:ext cx="1108252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b="1" dirty="0">
                <a:solidFill>
                  <a:schemeClr val="accent3"/>
                </a:solidFill>
              </a:defRPr>
            </a:lvl1pPr>
          </a:lstStyle>
          <a:p>
            <a:pPr lvl="0">
              <a:buNone/>
            </a:pPr>
            <a:r>
              <a:rPr lang="en-US"/>
              <a:t>Click to edit Master subtitle style</a:t>
            </a:r>
          </a:p>
        </p:txBody>
      </p:sp>
      <p:sp>
        <p:nvSpPr>
          <p:cNvPr id="22" name="Title">
            <a:extLst>
              <a:ext uri="{FF2B5EF4-FFF2-40B4-BE49-F238E27FC236}">
                <a16:creationId xmlns:a16="http://schemas.microsoft.com/office/drawing/2014/main" id="{151318A5-CD85-7E98-C63F-5FA2748FB04C}"/>
              </a:ext>
            </a:extLst>
          </p:cNvPr>
          <p:cNvSpPr>
            <a:spLocks noGrp="1"/>
          </p:cNvSpPr>
          <p:nvPr>
            <p:ph type="title"/>
            <p:custDataLst>
              <p:tags r:id="rId5"/>
            </p:custDataLst>
          </p:nvPr>
        </p:nvSpPr>
        <p:spPr>
          <a:xfrm>
            <a:off x="554736" y="2094060"/>
            <a:ext cx="1108252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4400" dirty="0">
                <a:solidFill>
                  <a:schemeClr val="accent1"/>
                </a:solidFill>
              </a:defRPr>
            </a:lvl1pPr>
          </a:lstStyle>
          <a:p>
            <a:pPr lvl="0"/>
            <a:r>
              <a:rPr lang="en-US"/>
              <a:t>Click to edit Master title style</a:t>
            </a:r>
          </a:p>
        </p:txBody>
      </p:sp>
      <p:grpSp>
        <p:nvGrpSpPr>
          <p:cNvPr id="27" name="Google Shape;266;p31">
            <a:extLst>
              <a:ext uri="{FF2B5EF4-FFF2-40B4-BE49-F238E27FC236}">
                <a16:creationId xmlns:a16="http://schemas.microsoft.com/office/drawing/2014/main" id="{C159E1E0-30B2-6B09-DE27-98DDD98ED38C}"/>
              </a:ext>
            </a:extLst>
          </p:cNvPr>
          <p:cNvGrpSpPr/>
          <p:nvPr userDrawn="1"/>
        </p:nvGrpSpPr>
        <p:grpSpPr>
          <a:xfrm flipV="1">
            <a:off x="554736" y="1901717"/>
            <a:ext cx="951203" cy="51894"/>
            <a:chOff x="4580561" y="2589004"/>
            <a:chExt cx="1064464" cy="25200"/>
          </a:xfrm>
        </p:grpSpPr>
        <p:sp>
          <p:nvSpPr>
            <p:cNvPr id="28" name="Google Shape;267;p31">
              <a:extLst>
                <a:ext uri="{FF2B5EF4-FFF2-40B4-BE49-F238E27FC236}">
                  <a16:creationId xmlns:a16="http://schemas.microsoft.com/office/drawing/2014/main" id="{1F0EBFB7-2B11-0CE6-90B0-4322DD0E199C}"/>
                </a:ext>
              </a:extLst>
            </p:cNvPr>
            <p:cNvSpPr/>
            <p:nvPr/>
          </p:nvSpPr>
          <p:spPr>
            <a:xfrm rot="-5400000">
              <a:off x="5366325" y="2335504"/>
              <a:ext cx="25200" cy="532200"/>
            </a:xfrm>
            <a:prstGeom prst="rect">
              <a:avLst/>
            </a:prstGeom>
            <a:solidFill>
              <a:srgbClr val="10C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9" name="Google Shape;268;p31">
              <a:extLst>
                <a:ext uri="{FF2B5EF4-FFF2-40B4-BE49-F238E27FC236}">
                  <a16:creationId xmlns:a16="http://schemas.microsoft.com/office/drawing/2014/main" id="{573C5557-1547-624C-2AA2-2A4AFA63FB3D}"/>
                </a:ext>
              </a:extLst>
            </p:cNvPr>
            <p:cNvSpPr/>
            <p:nvPr/>
          </p:nvSpPr>
          <p:spPr>
            <a:xfrm rot="-5400000">
              <a:off x="4836311" y="2333254"/>
              <a:ext cx="25200" cy="536700"/>
            </a:xfrm>
            <a:prstGeom prst="rect">
              <a:avLst/>
            </a:prstGeom>
            <a:solidFill>
              <a:srgbClr val="0F6F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070825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807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Google Shape;213;p24">
            <a:extLst>
              <a:ext uri="{FF2B5EF4-FFF2-40B4-BE49-F238E27FC236}">
                <a16:creationId xmlns:a16="http://schemas.microsoft.com/office/drawing/2014/main" id="{B0A35B85-3B34-6E77-B41E-1E559CB8BB56}"/>
              </a:ext>
            </a:extLst>
          </p:cNvPr>
          <p:cNvSpPr/>
          <p:nvPr userDrawn="1"/>
        </p:nvSpPr>
        <p:spPr bwMode="white">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554736" y="5138038"/>
            <a:ext cx="1108252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dirty="0">
                <a:solidFill>
                  <a:schemeClr val="bg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554736" y="3798027"/>
            <a:ext cx="1108252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000" dirty="0">
                <a:solidFill>
                  <a:schemeClr val="bg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554736" y="2232956"/>
            <a:ext cx="1108252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4400" dirty="0">
                <a:solidFill>
                  <a:schemeClr val="bg1"/>
                </a:solidFill>
              </a:defRPr>
            </a:lvl1pPr>
          </a:lstStyle>
          <a:p>
            <a:pPr lvl="0"/>
            <a:r>
              <a:rPr lang="en-US"/>
              <a:t>Click to edit Master title style</a:t>
            </a:r>
          </a:p>
        </p:txBody>
      </p:sp>
      <p:pic>
        <p:nvPicPr>
          <p:cNvPr id="8" name="Picture 7">
            <a:extLst>
              <a:ext uri="{FF2B5EF4-FFF2-40B4-BE49-F238E27FC236}">
                <a16:creationId xmlns:a16="http://schemas.microsoft.com/office/drawing/2014/main" id="{55F4D61A-52C1-D35E-BFF9-DDAA70C3535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10164064" y="6331058"/>
            <a:ext cx="1473200" cy="257583"/>
          </a:xfrm>
          <a:prstGeom prst="rect">
            <a:avLst/>
          </a:prstGeom>
        </p:spPr>
      </p:pic>
      <p:grpSp>
        <p:nvGrpSpPr>
          <p:cNvPr id="17" name="Google Shape;266;p31">
            <a:extLst>
              <a:ext uri="{FF2B5EF4-FFF2-40B4-BE49-F238E27FC236}">
                <a16:creationId xmlns:a16="http://schemas.microsoft.com/office/drawing/2014/main" id="{97C1116F-FF64-FD7E-29C9-C8528B84B2EF}"/>
              </a:ext>
            </a:extLst>
          </p:cNvPr>
          <p:cNvGrpSpPr/>
          <p:nvPr userDrawn="1"/>
        </p:nvGrpSpPr>
        <p:grpSpPr>
          <a:xfrm flipV="1">
            <a:off x="554736" y="1901717"/>
            <a:ext cx="951203" cy="51894"/>
            <a:chOff x="4580561" y="2589004"/>
            <a:chExt cx="1064464" cy="25200"/>
          </a:xfrm>
        </p:grpSpPr>
        <p:sp>
          <p:nvSpPr>
            <p:cNvPr id="19" name="Google Shape;267;p31">
              <a:extLst>
                <a:ext uri="{FF2B5EF4-FFF2-40B4-BE49-F238E27FC236}">
                  <a16:creationId xmlns:a16="http://schemas.microsoft.com/office/drawing/2014/main" id="{DCB759D5-A4BC-C381-58CF-964F6295DC51}"/>
                </a:ext>
              </a:extLst>
            </p:cNvPr>
            <p:cNvSpPr/>
            <p:nvPr/>
          </p:nvSpPr>
          <p:spPr>
            <a:xfrm rot="-5400000">
              <a:off x="5366325" y="2335504"/>
              <a:ext cx="25200" cy="532200"/>
            </a:xfrm>
            <a:prstGeom prst="rect">
              <a:avLst/>
            </a:prstGeom>
            <a:solidFill>
              <a:srgbClr val="10C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1" name="Google Shape;268;p31">
              <a:extLst>
                <a:ext uri="{FF2B5EF4-FFF2-40B4-BE49-F238E27FC236}">
                  <a16:creationId xmlns:a16="http://schemas.microsoft.com/office/drawing/2014/main" id="{E4900C2B-57D4-3BC6-A7E0-1EE585BE6ADA}"/>
                </a:ext>
              </a:extLst>
            </p:cNvPr>
            <p:cNvSpPr/>
            <p:nvPr/>
          </p:nvSpPr>
          <p:spPr>
            <a:xfrm rot="-5400000">
              <a:off x="4836311" y="2333254"/>
              <a:ext cx="25200" cy="536700"/>
            </a:xfrm>
            <a:prstGeom prst="rect">
              <a:avLst/>
            </a:prstGeom>
            <a:solidFill>
              <a:srgbClr val="0F6F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80893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52107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Google Shape;10;p2" descr="shutterstock_429987889_edited.jpg">
            <a:extLst>
              <a:ext uri="{FF2B5EF4-FFF2-40B4-BE49-F238E27FC236}">
                <a16:creationId xmlns:a16="http://schemas.microsoft.com/office/drawing/2014/main" id="{8B8A9F8C-FDD8-210B-DC1C-01B69ACBC6A4}"/>
              </a:ext>
            </a:extLst>
          </p:cNvPr>
          <p:cNvPicPr preferRelativeResize="0"/>
          <p:nvPr userDrawn="1"/>
        </p:nvPicPr>
        <p:blipFill rotWithShape="1">
          <a:blip r:embed="rId9">
            <a:alphaModFix/>
          </a:blip>
          <a:srcRect t="21799" b="23591"/>
          <a:stretch/>
        </p:blipFill>
        <p:spPr bwMode="ltGray">
          <a:xfrm>
            <a:off x="0" y="650432"/>
            <a:ext cx="12192000" cy="6207568"/>
          </a:xfrm>
          <a:prstGeom prst="rect">
            <a:avLst/>
          </a:prstGeom>
          <a:noFill/>
          <a:ln>
            <a:noFill/>
          </a:ln>
        </p:spPr>
      </p:pic>
      <p:pic>
        <p:nvPicPr>
          <p:cNvPr id="5" name="Picture 4">
            <a:extLst>
              <a:ext uri="{FF2B5EF4-FFF2-40B4-BE49-F238E27FC236}">
                <a16:creationId xmlns:a16="http://schemas.microsoft.com/office/drawing/2014/main" id="{6BC3ED8A-519D-8437-090C-2A692A17DA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ltGray">
          <a:xfrm>
            <a:off x="554736" y="118642"/>
            <a:ext cx="436091" cy="436091"/>
          </a:xfrm>
          <a:prstGeom prst="rect">
            <a:avLst/>
          </a:prstGeom>
        </p:spPr>
      </p:pic>
      <p:sp>
        <p:nvSpPr>
          <p:cNvPr id="6" name="Google Shape;18;p2">
            <a:extLst>
              <a:ext uri="{FF2B5EF4-FFF2-40B4-BE49-F238E27FC236}">
                <a16:creationId xmlns:a16="http://schemas.microsoft.com/office/drawing/2014/main" id="{50BD0EDF-406B-CEEF-3D56-04E5CA753DE0}"/>
              </a:ext>
            </a:extLst>
          </p:cNvPr>
          <p:cNvSpPr txBox="1"/>
          <p:nvPr userDrawn="1"/>
        </p:nvSpPr>
        <p:spPr bwMode="ltGray">
          <a:xfrm>
            <a:off x="1113814" y="118642"/>
            <a:ext cx="3431746" cy="4360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b="1">
                <a:latin typeface="Calibri" panose="020F0502020204030204" pitchFamily="34" charset="0"/>
                <a:ea typeface="Source Sans Pro"/>
                <a:cs typeface="Calibri" panose="020F0502020204030204" pitchFamily="34" charset="0"/>
                <a:sym typeface="Source Sans Pro"/>
              </a:rPr>
              <a:t>Virginia Department of Social Services</a:t>
            </a:r>
            <a:endParaRPr sz="1600" b="1">
              <a:latin typeface="Calibri" panose="020F0502020204030204" pitchFamily="34" charset="0"/>
              <a:ea typeface="Source Sans Pro"/>
              <a:cs typeface="Calibri" panose="020F0502020204030204" pitchFamily="34" charset="0"/>
              <a:sym typeface="Source Sans Pro"/>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Documenttype">
            <a:extLst>
              <a:ext uri="{FF2B5EF4-FFF2-40B4-BE49-F238E27FC236}">
                <a16:creationId xmlns:a16="http://schemas.microsoft.com/office/drawing/2014/main" id="{88D44C72-5C0A-F05A-0123-70C7E0027E1C}"/>
              </a:ext>
            </a:extLst>
          </p:cNvPr>
          <p:cNvSpPr>
            <a:spLocks noGrp="1"/>
          </p:cNvSpPr>
          <p:nvPr>
            <p:ph type="body" sz="quarter" idx="13" hasCustomPrompt="1"/>
            <p:custDataLst>
              <p:tags r:id="rId3"/>
            </p:custDataLst>
          </p:nvPr>
        </p:nvSpPr>
        <p:spPr>
          <a:xfrm>
            <a:off x="554736" y="4466705"/>
            <a:ext cx="1108252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solidFill>
                  <a:schemeClr val="tx1"/>
                </a:solidFill>
              </a:defRPr>
            </a:lvl1pPr>
          </a:lstStyle>
          <a:p>
            <a:pPr lvl="0">
              <a:buNone/>
            </a:pPr>
            <a:r>
              <a:rPr lang="en-US"/>
              <a:t>Edit date or title/role</a:t>
            </a:r>
          </a:p>
        </p:txBody>
      </p:sp>
      <p:sp>
        <p:nvSpPr>
          <p:cNvPr id="21" name="Subtitle">
            <a:extLst>
              <a:ext uri="{FF2B5EF4-FFF2-40B4-BE49-F238E27FC236}">
                <a16:creationId xmlns:a16="http://schemas.microsoft.com/office/drawing/2014/main" id="{3749BF96-4D88-2AB4-5F37-30C497380BC9}"/>
              </a:ext>
            </a:extLst>
          </p:cNvPr>
          <p:cNvSpPr>
            <a:spLocks noGrp="1"/>
          </p:cNvSpPr>
          <p:nvPr>
            <p:ph type="subTitle" idx="1"/>
            <p:custDataLst>
              <p:tags r:id="rId4"/>
            </p:custDataLst>
          </p:nvPr>
        </p:nvSpPr>
        <p:spPr>
          <a:xfrm>
            <a:off x="554736" y="3659131"/>
            <a:ext cx="1108252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b="1" dirty="0">
                <a:solidFill>
                  <a:schemeClr val="accent3"/>
                </a:solidFill>
              </a:defRPr>
            </a:lvl1pPr>
          </a:lstStyle>
          <a:p>
            <a:pPr lvl="0">
              <a:buNone/>
            </a:pPr>
            <a:r>
              <a:rPr lang="en-US"/>
              <a:t>Click to edit Master subtitle style</a:t>
            </a:r>
          </a:p>
        </p:txBody>
      </p:sp>
      <p:sp>
        <p:nvSpPr>
          <p:cNvPr id="22" name="Title">
            <a:extLst>
              <a:ext uri="{FF2B5EF4-FFF2-40B4-BE49-F238E27FC236}">
                <a16:creationId xmlns:a16="http://schemas.microsoft.com/office/drawing/2014/main" id="{151318A5-CD85-7E98-C63F-5FA2748FB04C}"/>
              </a:ext>
            </a:extLst>
          </p:cNvPr>
          <p:cNvSpPr>
            <a:spLocks noGrp="1"/>
          </p:cNvSpPr>
          <p:nvPr>
            <p:ph type="title"/>
            <p:custDataLst>
              <p:tags r:id="rId5"/>
            </p:custDataLst>
          </p:nvPr>
        </p:nvSpPr>
        <p:spPr>
          <a:xfrm>
            <a:off x="554736" y="2094060"/>
            <a:ext cx="1108252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4400" dirty="0">
                <a:solidFill>
                  <a:schemeClr val="accent1"/>
                </a:solidFill>
              </a:defRPr>
            </a:lvl1pPr>
          </a:lstStyle>
          <a:p>
            <a:pPr lvl="0"/>
            <a:r>
              <a:rPr lang="en-US"/>
              <a:t>Click to edit Master title style</a:t>
            </a:r>
          </a:p>
        </p:txBody>
      </p:sp>
      <p:grpSp>
        <p:nvGrpSpPr>
          <p:cNvPr id="27" name="Google Shape;266;p31">
            <a:extLst>
              <a:ext uri="{FF2B5EF4-FFF2-40B4-BE49-F238E27FC236}">
                <a16:creationId xmlns:a16="http://schemas.microsoft.com/office/drawing/2014/main" id="{C159E1E0-30B2-6B09-DE27-98DDD98ED38C}"/>
              </a:ext>
            </a:extLst>
          </p:cNvPr>
          <p:cNvGrpSpPr/>
          <p:nvPr userDrawn="1"/>
        </p:nvGrpSpPr>
        <p:grpSpPr>
          <a:xfrm flipV="1">
            <a:off x="554736" y="1901717"/>
            <a:ext cx="951203" cy="51894"/>
            <a:chOff x="4580561" y="2589004"/>
            <a:chExt cx="1064464" cy="25200"/>
          </a:xfrm>
        </p:grpSpPr>
        <p:sp>
          <p:nvSpPr>
            <p:cNvPr id="28" name="Google Shape;267;p31">
              <a:extLst>
                <a:ext uri="{FF2B5EF4-FFF2-40B4-BE49-F238E27FC236}">
                  <a16:creationId xmlns:a16="http://schemas.microsoft.com/office/drawing/2014/main" id="{1F0EBFB7-2B11-0CE6-90B0-4322DD0E199C}"/>
                </a:ext>
              </a:extLst>
            </p:cNvPr>
            <p:cNvSpPr/>
            <p:nvPr/>
          </p:nvSpPr>
          <p:spPr>
            <a:xfrm rot="-5400000">
              <a:off x="5366325" y="2335504"/>
              <a:ext cx="25200" cy="532200"/>
            </a:xfrm>
            <a:prstGeom prst="rect">
              <a:avLst/>
            </a:prstGeom>
            <a:solidFill>
              <a:srgbClr val="10C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9" name="Google Shape;268;p31">
              <a:extLst>
                <a:ext uri="{FF2B5EF4-FFF2-40B4-BE49-F238E27FC236}">
                  <a16:creationId xmlns:a16="http://schemas.microsoft.com/office/drawing/2014/main" id="{573C5557-1547-624C-2AA2-2A4AFA63FB3D}"/>
                </a:ext>
              </a:extLst>
            </p:cNvPr>
            <p:cNvSpPr/>
            <p:nvPr/>
          </p:nvSpPr>
          <p:spPr>
            <a:xfrm rot="-5400000">
              <a:off x="4836311" y="2333254"/>
              <a:ext cx="25200" cy="536700"/>
            </a:xfrm>
            <a:prstGeom prst="rect">
              <a:avLst/>
            </a:prstGeom>
            <a:solidFill>
              <a:srgbClr val="0F6F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549571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2961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2"/>
            </p:custDataLst>
          </p:nvPr>
        </p:nvSpPr>
        <p:spPr>
          <a:xfrm>
            <a:off x="554736" y="240452"/>
            <a:ext cx="11082528" cy="731520"/>
          </a:xfrm>
          <a:prstGeom prst="rect">
            <a:avLst/>
          </a:prstGeom>
        </p:spPr>
        <p:txBody>
          <a:bodyPr vert="horz" wrap="square" lIns="0" tIns="0" rIns="0" bIns="0" rtlCol="0" anchor="b" anchorCtr="0">
            <a:noAutofit/>
          </a:bodyPr>
          <a:lstStyle>
            <a:lvl1pPr>
              <a:defRPr lang="en-US" sz="2600" dirty="0"/>
            </a:lvl1pPr>
          </a:lstStyle>
          <a:p>
            <a:pPr lvl="0"/>
            <a:r>
              <a:rPr lang="en-US"/>
              <a:t>Click to edit Master title style</a:t>
            </a:r>
          </a:p>
        </p:txBody>
      </p:sp>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749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2"/>
                </a:solidFill>
              </a:rPr>
              <a:t>Source: …</a:t>
            </a:r>
          </a:p>
        </p:txBody>
      </p:sp>
      <p:sp>
        <p:nvSpPr>
          <p:cNvPr id="6" name="Slide Number">
            <a:extLst>
              <a:ext uri="{FF2B5EF4-FFF2-40B4-BE49-F238E27FC236}">
                <a16:creationId xmlns:a16="http://schemas.microsoft.com/office/drawing/2014/main" id="{2ABB0E7A-D391-0682-5768-25A2FFDDE881}"/>
              </a:ext>
            </a:extLst>
          </p:cNvPr>
          <p:cNvSpPr>
            <a:spLocks noChangeArrowheads="1"/>
          </p:cNvSpPr>
          <p:nvPr userDrawn="1">
            <p:custDataLst>
              <p:tags r:id="rId6"/>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2" name="Date Placeholder 5">
            <a:extLst>
              <a:ext uri="{FF2B5EF4-FFF2-40B4-BE49-F238E27FC236}">
                <a16:creationId xmlns:a16="http://schemas.microsoft.com/office/drawing/2014/main" id="{8EBDE392-0E57-EF5C-C725-AADD4CC286C5}"/>
              </a:ext>
            </a:extLst>
          </p:cNvPr>
          <p:cNvSpPr>
            <a:spLocks noGrp="1"/>
          </p:cNvSpPr>
          <p:nvPr>
            <p:ph type="dt" sz="half" idx="2"/>
          </p:nvPr>
        </p:nvSpPr>
        <p:spPr bwMode="ltGray">
          <a:xfrm>
            <a:off x="6263673" y="3358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t>January 7, 2026</a:t>
            </a:fld>
            <a:endParaRPr lang="en-US"/>
          </a:p>
        </p:txBody>
      </p:sp>
      <p:sp>
        <p:nvSpPr>
          <p:cNvPr id="52" name="Date Placeholder 5">
            <a:extLst>
              <a:ext uri="{FF2B5EF4-FFF2-40B4-BE49-F238E27FC236}">
                <a16:creationId xmlns:a16="http://schemas.microsoft.com/office/drawing/2014/main" id="{F6C2D901-E1FC-03D9-8D08-567F002CD6EB}"/>
              </a:ext>
            </a:extLst>
          </p:cNvPr>
          <p:cNvSpPr txBox="1">
            <a:spLocks/>
          </p:cNvSpPr>
          <p:nvPr userDrawn="1"/>
        </p:nvSpPr>
        <p:spPr bwMode="ltGray">
          <a:xfrm>
            <a:off x="5350856" y="26962"/>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783758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618128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923330"/>
          </a:xfrm>
          <a:prstGeom prst="rect">
            <a:avLst/>
          </a:prstGeom>
        </p:spPr>
        <p:txBody>
          <a:bodyPr vert="horz" anchor="t">
            <a:spAutoFit/>
          </a:bodyPr>
          <a:lstStyle>
            <a:lvl1pPr rtl="0">
              <a:lnSpc>
                <a:spcPct val="100000"/>
              </a:lnSpc>
              <a:defRPr lang="en-US" sz="30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2" name="Slide Number">
            <a:extLst>
              <a:ext uri="{FF2B5EF4-FFF2-40B4-BE49-F238E27FC236}">
                <a16:creationId xmlns:a16="http://schemas.microsoft.com/office/drawing/2014/main" id="{2160335A-4E7F-1271-A962-BED47292F56F}"/>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5" name="Date Placeholder 5">
            <a:extLst>
              <a:ext uri="{FF2B5EF4-FFF2-40B4-BE49-F238E27FC236}">
                <a16:creationId xmlns:a16="http://schemas.microsoft.com/office/drawing/2014/main" id="{B50A03FE-DA9B-6D93-A5E5-63F1D3AB30BB}"/>
              </a:ext>
            </a:extLst>
          </p:cNvPr>
          <p:cNvSpPr txBox="1">
            <a:spLocks/>
          </p:cNvSpPr>
          <p:nvPr userDrawn="1"/>
        </p:nvSpPr>
        <p:spPr bwMode="ltGray">
          <a:xfrm>
            <a:off x="10890264" y="169953"/>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4" name="Date Placeholder 5">
            <a:extLst>
              <a:ext uri="{FF2B5EF4-FFF2-40B4-BE49-F238E27FC236}">
                <a16:creationId xmlns:a16="http://schemas.microsoft.com/office/drawing/2014/main" id="{5DEFC961-6D1B-3212-1AFC-12C9387315BC}"/>
              </a:ext>
            </a:extLst>
          </p:cNvPr>
          <p:cNvSpPr txBox="1">
            <a:spLocks/>
          </p:cNvSpPr>
          <p:nvPr userDrawn="1"/>
        </p:nvSpPr>
        <p:spPr bwMode="ltGray">
          <a:xfrm>
            <a:off x="9977447" y="169953"/>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93258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5686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b">
            <a:noAutofit/>
          </a:bodyPr>
          <a:lstStyle>
            <a:lvl1pPr rtl="0">
              <a:defRPr lang="en-US" sz="30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5" name="Slide Number">
            <a:extLst>
              <a:ext uri="{FF2B5EF4-FFF2-40B4-BE49-F238E27FC236}">
                <a16:creationId xmlns:a16="http://schemas.microsoft.com/office/drawing/2014/main" id="{8CEE0636-8B56-C274-29AC-99E22CBE6A19}"/>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9" name="Date Placeholder 5">
            <a:extLst>
              <a:ext uri="{FF2B5EF4-FFF2-40B4-BE49-F238E27FC236}">
                <a16:creationId xmlns:a16="http://schemas.microsoft.com/office/drawing/2014/main" id="{8DD74A27-9E14-2F4D-2E25-CD80D2DB540D}"/>
              </a:ext>
            </a:extLst>
          </p:cNvPr>
          <p:cNvSpPr txBox="1">
            <a:spLocks/>
          </p:cNvSpPr>
          <p:nvPr userDrawn="1"/>
        </p:nvSpPr>
        <p:spPr bwMode="ltGray">
          <a:xfrm>
            <a:off x="1089026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6" name="Date Placeholder 5">
            <a:extLst>
              <a:ext uri="{FF2B5EF4-FFF2-40B4-BE49-F238E27FC236}">
                <a16:creationId xmlns:a16="http://schemas.microsoft.com/office/drawing/2014/main" id="{2E7090EA-4180-1018-7A0F-DDAAEA82F210}"/>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55250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4" name="Slide Number">
            <a:extLst>
              <a:ext uri="{FF2B5EF4-FFF2-40B4-BE49-F238E27FC236}">
                <a16:creationId xmlns:a16="http://schemas.microsoft.com/office/drawing/2014/main" id="{EB1F6BD0-A5D2-8D30-357F-AAAA9EAD7C53}"/>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8" name="Date Placeholder 5">
            <a:extLst>
              <a:ext uri="{FF2B5EF4-FFF2-40B4-BE49-F238E27FC236}">
                <a16:creationId xmlns:a16="http://schemas.microsoft.com/office/drawing/2014/main" id="{57CA50BD-3DC0-E546-800A-3E2501649CB4}"/>
              </a:ext>
            </a:extLst>
          </p:cNvPr>
          <p:cNvSpPr txBox="1">
            <a:spLocks/>
          </p:cNvSpPr>
          <p:nvPr userDrawn="1"/>
        </p:nvSpPr>
        <p:spPr bwMode="ltGray">
          <a:xfrm>
            <a:off x="10829177"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7CF800CF-F97A-9971-CACD-4F0145AF070D}"/>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98099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1452"/>
            <a:ext cx="9180576" cy="532775"/>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4" name="Slide Number">
            <a:extLst>
              <a:ext uri="{FF2B5EF4-FFF2-40B4-BE49-F238E27FC236}">
                <a16:creationId xmlns:a16="http://schemas.microsoft.com/office/drawing/2014/main" id="{8C32CA3C-3B70-8D9D-D89A-803F5CCCCA75}"/>
              </a:ext>
            </a:extLst>
          </p:cNvPr>
          <p:cNvSpPr>
            <a:spLocks noChangeArrowheads="1"/>
          </p:cNvSpPr>
          <p:nvPr userDrawn="1">
            <p:custDataLst>
              <p:tags r:id="rId6"/>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9" name="Date Placeholder 5">
            <a:extLst>
              <a:ext uri="{FF2B5EF4-FFF2-40B4-BE49-F238E27FC236}">
                <a16:creationId xmlns:a16="http://schemas.microsoft.com/office/drawing/2014/main" id="{CA0CA3F9-B854-802D-B63F-D9916467A97B}"/>
              </a:ext>
            </a:extLst>
          </p:cNvPr>
          <p:cNvSpPr txBox="1">
            <a:spLocks/>
          </p:cNvSpPr>
          <p:nvPr userDrawn="1"/>
        </p:nvSpPr>
        <p:spPr bwMode="ltGray">
          <a:xfrm>
            <a:off x="1083311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5B563370-9D42-D2CD-CEF1-B4300DE39725}"/>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2969272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400267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13591"/>
            <a:ext cx="2514600" cy="800219"/>
          </a:xfrm>
        </p:spPr>
        <p:txBody>
          <a:bodyPr vert="horz" wrap="square" lIns="0" tIns="0" rIns="0" bIns="0" rtlCol="0" anchor="b" anchorCtr="0">
            <a:sp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5" name="Slide Number">
            <a:extLst>
              <a:ext uri="{FF2B5EF4-FFF2-40B4-BE49-F238E27FC236}">
                <a16:creationId xmlns:a16="http://schemas.microsoft.com/office/drawing/2014/main" id="{E88FEF3E-C1E4-C375-0944-13143281BDF9}"/>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Text Box">
            <a:extLst>
              <a:ext uri="{FF2B5EF4-FFF2-40B4-BE49-F238E27FC236}">
                <a16:creationId xmlns:a16="http://schemas.microsoft.com/office/drawing/2014/main" id="{359C38E6-0700-A99F-6FF4-BDA1953758B9}"/>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ED4A440E-6659-1524-D0C2-DA1F07C0C386}"/>
              </a:ext>
            </a:extLst>
          </p:cNvPr>
          <p:cNvSpPr txBox="1">
            <a:spLocks/>
          </p:cNvSpPr>
          <p:nvPr userDrawn="1"/>
        </p:nvSpPr>
        <p:spPr bwMode="ltGray">
          <a:xfrm>
            <a:off x="1085597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11" name="Picture 10">
            <a:extLst>
              <a:ext uri="{FF2B5EF4-FFF2-40B4-BE49-F238E27FC236}">
                <a16:creationId xmlns:a16="http://schemas.microsoft.com/office/drawing/2014/main" id="{20773B72-66E0-6CD8-250E-10F07A0D9CEF}"/>
              </a:ext>
            </a:extLst>
          </p:cNvPr>
          <p:cNvPicPr>
            <a:picLocks/>
          </p:cNvPicPr>
          <p:nvPr userDrawn="1"/>
        </p:nvPicPr>
        <p:blipFill>
          <a:blip r:embed="rId11"/>
          <a:stretch>
            <a:fillRect/>
          </a:stretch>
        </p:blipFill>
        <p:spPr>
          <a:xfrm>
            <a:off x="10241280" y="6456545"/>
            <a:ext cx="1108110" cy="295606"/>
          </a:xfrm>
          <a:prstGeom prst="rect">
            <a:avLst/>
          </a:prstGeom>
        </p:spPr>
      </p:pic>
      <p:sp>
        <p:nvSpPr>
          <p:cNvPr id="15" name="Date Placeholder 5">
            <a:extLst>
              <a:ext uri="{FF2B5EF4-FFF2-40B4-BE49-F238E27FC236}">
                <a16:creationId xmlns:a16="http://schemas.microsoft.com/office/drawing/2014/main" id="{11D6F33C-BBCA-E8DE-5676-07AC8D205C3E}"/>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565693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676837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13591"/>
            <a:ext cx="3465576" cy="800219"/>
          </a:xfrm>
          <a:prstGeom prst="rect">
            <a:avLst/>
          </a:prstGeom>
        </p:spPr>
        <p:txBody>
          <a:bodyPr vert="horz" wrap="square" lIns="0" tIns="0" rIns="0" bIns="0" rtlCol="0" anchor="b" anchorCtr="0">
            <a:sp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5" name="Slide Number">
            <a:extLst>
              <a:ext uri="{FF2B5EF4-FFF2-40B4-BE49-F238E27FC236}">
                <a16:creationId xmlns:a16="http://schemas.microsoft.com/office/drawing/2014/main" id="{D6C1412D-C01E-19EF-8203-6C7D8DFAE178}"/>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Text Box">
            <a:extLst>
              <a:ext uri="{FF2B5EF4-FFF2-40B4-BE49-F238E27FC236}">
                <a16:creationId xmlns:a16="http://schemas.microsoft.com/office/drawing/2014/main" id="{A25C553C-18D4-068C-A42A-74C471D10F8D}"/>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9141936D-3FE0-B99F-0154-925E6674F63C}"/>
              </a:ext>
            </a:extLst>
          </p:cNvPr>
          <p:cNvSpPr txBox="1">
            <a:spLocks/>
          </p:cNvSpPr>
          <p:nvPr userDrawn="1"/>
        </p:nvSpPr>
        <p:spPr bwMode="ltGray">
          <a:xfrm>
            <a:off x="1083311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9" name="Picture 8">
            <a:extLst>
              <a:ext uri="{FF2B5EF4-FFF2-40B4-BE49-F238E27FC236}">
                <a16:creationId xmlns:a16="http://schemas.microsoft.com/office/drawing/2014/main" id="{BC67B689-120A-184F-B37F-C1E65E89582A}"/>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F89945D1-D83F-4B75-2742-3128F4DABB0B}"/>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2775567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147836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2" name="Slide Number">
            <a:extLst>
              <a:ext uri="{FF2B5EF4-FFF2-40B4-BE49-F238E27FC236}">
                <a16:creationId xmlns:a16="http://schemas.microsoft.com/office/drawing/2014/main" id="{9C0DD34B-DA96-8E8C-729B-A5A481A6DCCB}"/>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2E2275BE-3695-EAD6-055B-D1B72AB2AB8A}"/>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9" name="Date Placeholder 5">
            <a:extLst>
              <a:ext uri="{FF2B5EF4-FFF2-40B4-BE49-F238E27FC236}">
                <a16:creationId xmlns:a16="http://schemas.microsoft.com/office/drawing/2014/main" id="{4802F8B8-679A-A852-BCFF-4497326EDA11}"/>
              </a:ext>
            </a:extLst>
          </p:cNvPr>
          <p:cNvSpPr txBox="1">
            <a:spLocks/>
          </p:cNvSpPr>
          <p:nvPr userDrawn="1"/>
        </p:nvSpPr>
        <p:spPr bwMode="ltGray">
          <a:xfrm>
            <a:off x="1082168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8" name="Picture 7">
            <a:extLst>
              <a:ext uri="{FF2B5EF4-FFF2-40B4-BE49-F238E27FC236}">
                <a16:creationId xmlns:a16="http://schemas.microsoft.com/office/drawing/2014/main" id="{F720B6BF-AE6A-F051-A3A2-726A9B61BACB}"/>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E253F220-692C-F0CA-064C-7C93694FEDB5}"/>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123142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42771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7181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2" name="Slide Number">
            <a:extLst>
              <a:ext uri="{FF2B5EF4-FFF2-40B4-BE49-F238E27FC236}">
                <a16:creationId xmlns:a16="http://schemas.microsoft.com/office/drawing/2014/main" id="{6A232CA2-BCD0-E24E-B288-EF5E1679B9CA}"/>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C69824AD-E3A1-77C4-7191-C8BAA6CED771}"/>
              </a:ext>
            </a:extLst>
          </p:cNvPr>
          <p:cNvSpPr txBox="1">
            <a:spLocks/>
          </p:cNvSpPr>
          <p:nvPr userDrawn="1"/>
        </p:nvSpPr>
        <p:spPr bwMode="ltGray">
          <a:xfrm>
            <a:off x="8111794" y="25301"/>
            <a:ext cx="352547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9" name="Date Placeholder 5">
            <a:extLst>
              <a:ext uri="{FF2B5EF4-FFF2-40B4-BE49-F238E27FC236}">
                <a16:creationId xmlns:a16="http://schemas.microsoft.com/office/drawing/2014/main" id="{767EC5D6-2580-33B7-9CFE-966C7B36C06F}"/>
              </a:ext>
            </a:extLst>
          </p:cNvPr>
          <p:cNvSpPr txBox="1">
            <a:spLocks/>
          </p:cNvSpPr>
          <p:nvPr userDrawn="1"/>
        </p:nvSpPr>
        <p:spPr bwMode="ltGray">
          <a:xfrm>
            <a:off x="6942571" y="2530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8" name="Picture 7">
            <a:extLst>
              <a:ext uri="{FF2B5EF4-FFF2-40B4-BE49-F238E27FC236}">
                <a16:creationId xmlns:a16="http://schemas.microsoft.com/office/drawing/2014/main" id="{19EA36CC-90DE-8CE3-9D49-2C4B1C24E79C}"/>
              </a:ext>
            </a:extLst>
          </p:cNvPr>
          <p:cNvPicPr>
            <a:picLocks/>
          </p:cNvPicPr>
          <p:nvPr userDrawn="1"/>
        </p:nvPicPr>
        <p:blipFill>
          <a:blip r:embed="rId11"/>
          <a:stretch>
            <a:fillRect/>
          </a:stretch>
        </p:blipFill>
        <p:spPr>
          <a:xfrm>
            <a:off x="10241280" y="6456545"/>
            <a:ext cx="1108110" cy="295606"/>
          </a:xfrm>
          <a:prstGeom prst="rect">
            <a:avLst/>
          </a:prstGeom>
        </p:spPr>
      </p:pic>
      <p:sp>
        <p:nvSpPr>
          <p:cNvPr id="10" name="Date Placeholder 5">
            <a:extLst>
              <a:ext uri="{FF2B5EF4-FFF2-40B4-BE49-F238E27FC236}">
                <a16:creationId xmlns:a16="http://schemas.microsoft.com/office/drawing/2014/main" id="{092F9012-00BC-31CF-2A73-CC45157E9071}"/>
              </a:ext>
            </a:extLst>
          </p:cNvPr>
          <p:cNvSpPr txBox="1">
            <a:spLocks/>
          </p:cNvSpPr>
          <p:nvPr userDrawn="1"/>
        </p:nvSpPr>
        <p:spPr bwMode="ltGray">
          <a:xfrm>
            <a:off x="6096000" y="2530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668175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51520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noProof="0">
              <a:solidFill>
                <a:schemeClr val="bg1"/>
              </a:solidFill>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nchor="b"/>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2" name="Slide Number">
            <a:extLst>
              <a:ext uri="{FF2B5EF4-FFF2-40B4-BE49-F238E27FC236}">
                <a16:creationId xmlns:a16="http://schemas.microsoft.com/office/drawing/2014/main" id="{B61F9546-17DB-0C18-CE7E-4EA615C12913}"/>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Text Box">
            <a:extLst>
              <a:ext uri="{FF2B5EF4-FFF2-40B4-BE49-F238E27FC236}">
                <a16:creationId xmlns:a16="http://schemas.microsoft.com/office/drawing/2014/main" id="{7A2271EA-FA79-5983-CF21-53FDC97A6ABF}"/>
              </a:ext>
            </a:extLst>
          </p:cNvPr>
          <p:cNvSpPr txBox="1">
            <a:spLocks/>
          </p:cNvSpPr>
          <p:nvPr userDrawn="1"/>
        </p:nvSpPr>
        <p:spPr bwMode="ltGray">
          <a:xfrm>
            <a:off x="9020175" y="25301"/>
            <a:ext cx="2617088"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6" name="Date Placeholder 5">
            <a:extLst>
              <a:ext uri="{FF2B5EF4-FFF2-40B4-BE49-F238E27FC236}">
                <a16:creationId xmlns:a16="http://schemas.microsoft.com/office/drawing/2014/main" id="{8A2B68B2-224E-77DA-E237-25871187BCAF}"/>
              </a:ext>
            </a:extLst>
          </p:cNvPr>
          <p:cNvSpPr>
            <a:spLocks noGrp="1"/>
          </p:cNvSpPr>
          <p:nvPr>
            <p:ph type="dt" sz="half" idx="2"/>
          </p:nvPr>
        </p:nvSpPr>
        <p:spPr bwMode="ltGray">
          <a:xfrm>
            <a:off x="561949" y="135023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4E5615D4-5EBF-49FC-B8B0-7E9A2F3C8E1D}" type="datetime4">
              <a:rPr lang="en-US" smtClean="0"/>
              <a:t>January 7, 2026</a:t>
            </a:fld>
            <a:endParaRPr lang="en-US"/>
          </a:p>
        </p:txBody>
      </p:sp>
      <p:sp>
        <p:nvSpPr>
          <p:cNvPr id="7" name="Date Placeholder 5">
            <a:extLst>
              <a:ext uri="{FF2B5EF4-FFF2-40B4-BE49-F238E27FC236}">
                <a16:creationId xmlns:a16="http://schemas.microsoft.com/office/drawing/2014/main" id="{7A0B0ED5-8490-D5FB-0B3F-4A599C3D579D}"/>
              </a:ext>
            </a:extLst>
          </p:cNvPr>
          <p:cNvSpPr txBox="1">
            <a:spLocks/>
          </p:cNvSpPr>
          <p:nvPr userDrawn="1"/>
        </p:nvSpPr>
        <p:spPr bwMode="ltGray">
          <a:xfrm>
            <a:off x="7960251" y="24668"/>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9" name="Picture 8">
            <a:extLst>
              <a:ext uri="{FF2B5EF4-FFF2-40B4-BE49-F238E27FC236}">
                <a16:creationId xmlns:a16="http://schemas.microsoft.com/office/drawing/2014/main" id="{BE8F0FBF-5E42-D78C-03E9-D3B813368DC6}"/>
              </a:ext>
            </a:extLst>
          </p:cNvPr>
          <p:cNvPicPr>
            <a:picLocks/>
          </p:cNvPicPr>
          <p:nvPr userDrawn="1"/>
        </p:nvPicPr>
        <p:blipFill>
          <a:blip r:embed="rId11"/>
          <a:stretch>
            <a:fillRect/>
          </a:stretch>
        </p:blipFill>
        <p:spPr>
          <a:xfrm>
            <a:off x="10241280" y="6456545"/>
            <a:ext cx="1108110" cy="295606"/>
          </a:xfrm>
          <a:prstGeom prst="rect">
            <a:avLst/>
          </a:prstGeom>
        </p:spPr>
      </p:pic>
      <p:sp>
        <p:nvSpPr>
          <p:cNvPr id="11" name="Date Placeholder 5">
            <a:extLst>
              <a:ext uri="{FF2B5EF4-FFF2-40B4-BE49-F238E27FC236}">
                <a16:creationId xmlns:a16="http://schemas.microsoft.com/office/drawing/2014/main" id="{5E0AC75F-DAFD-8D85-E51F-320AEA0BC235}"/>
              </a:ext>
            </a:extLst>
          </p:cNvPr>
          <p:cNvSpPr txBox="1">
            <a:spLocks/>
          </p:cNvSpPr>
          <p:nvPr userDrawn="1"/>
        </p:nvSpPr>
        <p:spPr bwMode="ltGray">
          <a:xfrm>
            <a:off x="7071287" y="24668"/>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1242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807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Google Shape;213;p24">
            <a:extLst>
              <a:ext uri="{FF2B5EF4-FFF2-40B4-BE49-F238E27FC236}">
                <a16:creationId xmlns:a16="http://schemas.microsoft.com/office/drawing/2014/main" id="{B0A35B85-3B34-6E77-B41E-1E559CB8BB56}"/>
              </a:ext>
            </a:extLst>
          </p:cNvPr>
          <p:cNvSpPr/>
          <p:nvPr userDrawn="1"/>
        </p:nvSpPr>
        <p:spPr bwMode="white">
          <a:xfrm>
            <a:off x="-1" y="-1"/>
            <a:ext cx="12191993" cy="6858001"/>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554736" y="5138038"/>
            <a:ext cx="1108252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dirty="0">
                <a:solidFill>
                  <a:schemeClr val="bg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554736" y="3798027"/>
            <a:ext cx="1108252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000" dirty="0">
                <a:solidFill>
                  <a:schemeClr val="bg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554736" y="2232956"/>
            <a:ext cx="1108252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4400" dirty="0">
                <a:solidFill>
                  <a:schemeClr val="bg1"/>
                </a:solidFill>
              </a:defRPr>
            </a:lvl1pPr>
          </a:lstStyle>
          <a:p>
            <a:pPr lvl="0"/>
            <a:r>
              <a:rPr lang="en-US"/>
              <a:t>Click to edit Master title style</a:t>
            </a:r>
          </a:p>
        </p:txBody>
      </p:sp>
      <p:pic>
        <p:nvPicPr>
          <p:cNvPr id="8" name="Picture 7">
            <a:extLst>
              <a:ext uri="{FF2B5EF4-FFF2-40B4-BE49-F238E27FC236}">
                <a16:creationId xmlns:a16="http://schemas.microsoft.com/office/drawing/2014/main" id="{55F4D61A-52C1-D35E-BFF9-DDAA70C3535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10164064" y="6331058"/>
            <a:ext cx="1473200" cy="257583"/>
          </a:xfrm>
          <a:prstGeom prst="rect">
            <a:avLst/>
          </a:prstGeom>
        </p:spPr>
      </p:pic>
      <p:grpSp>
        <p:nvGrpSpPr>
          <p:cNvPr id="17" name="Google Shape;266;p31">
            <a:extLst>
              <a:ext uri="{FF2B5EF4-FFF2-40B4-BE49-F238E27FC236}">
                <a16:creationId xmlns:a16="http://schemas.microsoft.com/office/drawing/2014/main" id="{97C1116F-FF64-FD7E-29C9-C8528B84B2EF}"/>
              </a:ext>
            </a:extLst>
          </p:cNvPr>
          <p:cNvGrpSpPr/>
          <p:nvPr userDrawn="1"/>
        </p:nvGrpSpPr>
        <p:grpSpPr>
          <a:xfrm flipV="1">
            <a:off x="554736" y="1901717"/>
            <a:ext cx="951203" cy="51894"/>
            <a:chOff x="4580561" y="2589004"/>
            <a:chExt cx="1064464" cy="25200"/>
          </a:xfrm>
        </p:grpSpPr>
        <p:sp>
          <p:nvSpPr>
            <p:cNvPr id="19" name="Google Shape;267;p31">
              <a:extLst>
                <a:ext uri="{FF2B5EF4-FFF2-40B4-BE49-F238E27FC236}">
                  <a16:creationId xmlns:a16="http://schemas.microsoft.com/office/drawing/2014/main" id="{DCB759D5-A4BC-C381-58CF-964F6295DC51}"/>
                </a:ext>
              </a:extLst>
            </p:cNvPr>
            <p:cNvSpPr/>
            <p:nvPr/>
          </p:nvSpPr>
          <p:spPr>
            <a:xfrm rot="-5400000">
              <a:off x="5366325" y="2335504"/>
              <a:ext cx="25200" cy="532200"/>
            </a:xfrm>
            <a:prstGeom prst="rect">
              <a:avLst/>
            </a:prstGeom>
            <a:solidFill>
              <a:srgbClr val="10CF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1" name="Google Shape;268;p31">
              <a:extLst>
                <a:ext uri="{FF2B5EF4-FFF2-40B4-BE49-F238E27FC236}">
                  <a16:creationId xmlns:a16="http://schemas.microsoft.com/office/drawing/2014/main" id="{E4900C2B-57D4-3BC6-A7E0-1EE585BE6ADA}"/>
                </a:ext>
              </a:extLst>
            </p:cNvPr>
            <p:cNvSpPr/>
            <p:nvPr/>
          </p:nvSpPr>
          <p:spPr>
            <a:xfrm rot="-5400000">
              <a:off x="4836311" y="2333254"/>
              <a:ext cx="25200" cy="536700"/>
            </a:xfrm>
            <a:prstGeom prst="rect">
              <a:avLst/>
            </a:prstGeom>
            <a:solidFill>
              <a:srgbClr val="0F6F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8678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43869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4" name="Google Shape;45;p5">
            <a:extLst>
              <a:ext uri="{FF2B5EF4-FFF2-40B4-BE49-F238E27FC236}">
                <a16:creationId xmlns:a16="http://schemas.microsoft.com/office/drawing/2014/main" id="{46E9C08C-E84A-2B4D-00ED-6991DEBF5262}"/>
              </a:ext>
            </a:extLst>
          </p:cNvPr>
          <p:cNvSpPr/>
          <p:nvPr userDrawn="1"/>
        </p:nvSpPr>
        <p:spPr bwMode="ltGray">
          <a:xfrm>
            <a:off x="0" y="6504583"/>
            <a:ext cx="12192000" cy="353416"/>
          </a:xfrm>
          <a:prstGeom prst="rect">
            <a:avLst/>
          </a:prstGeom>
          <a:solidFill>
            <a:srgbClr val="174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53252"/>
            <a:ext cx="11082528" cy="1154162"/>
          </a:xfrm>
        </p:spPr>
        <p:txBody>
          <a:bodyPr vert="horz" anchor="b">
            <a:no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5" name="Slide Number">
            <a:extLst>
              <a:ext uri="{FF2B5EF4-FFF2-40B4-BE49-F238E27FC236}">
                <a16:creationId xmlns:a16="http://schemas.microsoft.com/office/drawing/2014/main" id="{864614E3-7298-4EA3-08A1-BA10A0107F95}"/>
              </a:ext>
            </a:extLst>
          </p:cNvPr>
          <p:cNvSpPr>
            <a:spLocks noChangeArrowheads="1"/>
          </p:cNvSpPr>
          <p:nvPr userDrawn="1">
            <p:custDataLst>
              <p:tags r:id="rId4"/>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6" name="Text Box">
            <a:extLst>
              <a:ext uri="{FF2B5EF4-FFF2-40B4-BE49-F238E27FC236}">
                <a16:creationId xmlns:a16="http://schemas.microsoft.com/office/drawing/2014/main" id="{B27D3DE6-260F-1816-ABF5-667D915E2161}"/>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pic>
        <p:nvPicPr>
          <p:cNvPr id="15" name="Picture 14">
            <a:extLst>
              <a:ext uri="{FF2B5EF4-FFF2-40B4-BE49-F238E27FC236}">
                <a16:creationId xmlns:a16="http://schemas.microsoft.com/office/drawing/2014/main" id="{BE2A40FC-E232-4B75-820D-2F2E50DC308B}"/>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bwMode="ltGray">
          <a:xfrm>
            <a:off x="9838563" y="6548127"/>
            <a:ext cx="1473200" cy="257583"/>
          </a:xfrm>
          <a:prstGeom prst="rect">
            <a:avLst/>
          </a:prstGeom>
        </p:spPr>
      </p:pic>
      <p:sp>
        <p:nvSpPr>
          <p:cNvPr id="8" name="Date Placeholder 5">
            <a:extLst>
              <a:ext uri="{FF2B5EF4-FFF2-40B4-BE49-F238E27FC236}">
                <a16:creationId xmlns:a16="http://schemas.microsoft.com/office/drawing/2014/main" id="{D9F0FB68-A671-A687-4233-EF56C2D2D6ED}"/>
              </a:ext>
            </a:extLst>
          </p:cNvPr>
          <p:cNvSpPr>
            <a:spLocks noGrp="1"/>
          </p:cNvSpPr>
          <p:nvPr>
            <p:ph type="dt" sz="half" idx="2"/>
          </p:nvPr>
        </p:nvSpPr>
        <p:spPr bwMode="ltGray">
          <a:xfrm>
            <a:off x="6263673" y="3358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t>January 7, 2026</a:t>
            </a:fld>
            <a:endParaRPr lang="en-US"/>
          </a:p>
        </p:txBody>
      </p:sp>
      <p:sp>
        <p:nvSpPr>
          <p:cNvPr id="11" name="Date Placeholder 5">
            <a:extLst>
              <a:ext uri="{FF2B5EF4-FFF2-40B4-BE49-F238E27FC236}">
                <a16:creationId xmlns:a16="http://schemas.microsoft.com/office/drawing/2014/main" id="{F491C08E-CB94-FC05-FB62-170F75BEF80A}"/>
              </a:ext>
            </a:extLst>
          </p:cNvPr>
          <p:cNvSpPr txBox="1">
            <a:spLocks/>
          </p:cNvSpPr>
          <p:nvPr userDrawn="1"/>
        </p:nvSpPr>
        <p:spPr bwMode="ltGray">
          <a:xfrm>
            <a:off x="5350856" y="26962"/>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398106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3" name="Slide Number">
            <a:extLst>
              <a:ext uri="{FF2B5EF4-FFF2-40B4-BE49-F238E27FC236}">
                <a16:creationId xmlns:a16="http://schemas.microsoft.com/office/drawing/2014/main" id="{EA48648F-4A04-5F5C-EAD3-0E2BEA0A8208}"/>
              </a:ext>
            </a:extLst>
          </p:cNvPr>
          <p:cNvSpPr>
            <a:spLocks noChangeArrowheads="1"/>
          </p:cNvSpPr>
          <p:nvPr userDrawn="1">
            <p:custDataLst>
              <p:tags r:id="rId3"/>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Text Box">
            <a:extLst>
              <a:ext uri="{FF2B5EF4-FFF2-40B4-BE49-F238E27FC236}">
                <a16:creationId xmlns:a16="http://schemas.microsoft.com/office/drawing/2014/main" id="{32448E83-49EE-DE6D-A0EB-7C2A851336F6}"/>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AF772A3E-0754-9577-D1A8-2AE1812F89CE}"/>
              </a:ext>
            </a:extLst>
          </p:cNvPr>
          <p:cNvSpPr txBox="1">
            <a:spLocks/>
          </p:cNvSpPr>
          <p:nvPr userDrawn="1"/>
        </p:nvSpPr>
        <p:spPr bwMode="ltGray">
          <a:xfrm>
            <a:off x="10844544" y="155376"/>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3A17110A-2B4F-0097-3E45-317788E5C872}"/>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2621770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0" name="Picture 9">
            <a:extLst>
              <a:ext uri="{FF2B5EF4-FFF2-40B4-BE49-F238E27FC236}">
                <a16:creationId xmlns:a16="http://schemas.microsoft.com/office/drawing/2014/main" id="{FFE03975-B88A-7896-E139-A7D99801CA60}"/>
              </a:ext>
            </a:extLst>
          </p:cNvPr>
          <p:cNvPicPr>
            <a:picLocks noChangeAspect="1"/>
          </p:cNvPicPr>
          <p:nvPr userDrawn="1"/>
        </p:nvPicPr>
        <p:blipFill>
          <a:blip r:embed="rId6"/>
          <a:stretch>
            <a:fillRect/>
          </a:stretch>
        </p:blipFill>
        <p:spPr>
          <a:xfrm>
            <a:off x="3715047" y="2238524"/>
            <a:ext cx="4761905" cy="2380952"/>
          </a:xfrm>
          <a:prstGeom prst="rect">
            <a:avLst/>
          </a:prstGeom>
        </p:spPr>
      </p:pic>
    </p:spTree>
    <p:extLst>
      <p:ext uri="{BB962C8B-B14F-4D97-AF65-F5344CB8AC3E}">
        <p14:creationId xmlns:p14="http://schemas.microsoft.com/office/powerpoint/2010/main" val="395447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2961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2"/>
            </p:custDataLst>
          </p:nvPr>
        </p:nvSpPr>
        <p:spPr>
          <a:xfrm>
            <a:off x="554736" y="240452"/>
            <a:ext cx="11082528" cy="731520"/>
          </a:xfrm>
          <a:prstGeom prst="rect">
            <a:avLst/>
          </a:prstGeom>
        </p:spPr>
        <p:txBody>
          <a:bodyPr vert="horz" wrap="square" lIns="0" tIns="0" rIns="0" bIns="0" rtlCol="0" anchor="b" anchorCtr="0">
            <a:noAutofit/>
          </a:bodyPr>
          <a:lstStyle>
            <a:lvl1pPr>
              <a:defRPr lang="en-US" sz="2600" dirty="0"/>
            </a:lvl1pPr>
          </a:lstStyle>
          <a:p>
            <a:pPr lvl="0"/>
            <a:r>
              <a:rPr lang="en-US"/>
              <a:t>Click to edit Master title style</a:t>
            </a:r>
          </a:p>
        </p:txBody>
      </p:sp>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8749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2"/>
                </a:solidFill>
              </a:rPr>
              <a:t>Source: …</a:t>
            </a:r>
          </a:p>
        </p:txBody>
      </p:sp>
      <p:sp>
        <p:nvSpPr>
          <p:cNvPr id="6" name="Slide Number">
            <a:extLst>
              <a:ext uri="{FF2B5EF4-FFF2-40B4-BE49-F238E27FC236}">
                <a16:creationId xmlns:a16="http://schemas.microsoft.com/office/drawing/2014/main" id="{2ABB0E7A-D391-0682-5768-25A2FFDDE881}"/>
              </a:ext>
            </a:extLst>
          </p:cNvPr>
          <p:cNvSpPr>
            <a:spLocks noChangeArrowheads="1"/>
          </p:cNvSpPr>
          <p:nvPr userDrawn="1">
            <p:custDataLst>
              <p:tags r:id="rId6"/>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2" name="Date Placeholder 5">
            <a:extLst>
              <a:ext uri="{FF2B5EF4-FFF2-40B4-BE49-F238E27FC236}">
                <a16:creationId xmlns:a16="http://schemas.microsoft.com/office/drawing/2014/main" id="{8EBDE392-0E57-EF5C-C725-AADD4CC286C5}"/>
              </a:ext>
            </a:extLst>
          </p:cNvPr>
          <p:cNvSpPr>
            <a:spLocks noGrp="1"/>
          </p:cNvSpPr>
          <p:nvPr>
            <p:ph type="dt" sz="half" idx="2"/>
          </p:nvPr>
        </p:nvSpPr>
        <p:spPr bwMode="ltGray">
          <a:xfrm>
            <a:off x="6263673" y="33583"/>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t>January 7, 2026</a:t>
            </a:fld>
            <a:endParaRPr lang="en-US"/>
          </a:p>
        </p:txBody>
      </p:sp>
      <p:sp>
        <p:nvSpPr>
          <p:cNvPr id="52" name="Date Placeholder 5">
            <a:extLst>
              <a:ext uri="{FF2B5EF4-FFF2-40B4-BE49-F238E27FC236}">
                <a16:creationId xmlns:a16="http://schemas.microsoft.com/office/drawing/2014/main" id="{F6C2D901-E1FC-03D9-8D08-567F002CD6EB}"/>
              </a:ext>
            </a:extLst>
          </p:cNvPr>
          <p:cNvSpPr txBox="1">
            <a:spLocks/>
          </p:cNvSpPr>
          <p:nvPr userDrawn="1"/>
        </p:nvSpPr>
        <p:spPr bwMode="ltGray">
          <a:xfrm>
            <a:off x="5350856" y="26962"/>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57242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618128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923330"/>
          </a:xfrm>
          <a:prstGeom prst="rect">
            <a:avLst/>
          </a:prstGeom>
        </p:spPr>
        <p:txBody>
          <a:bodyPr vert="horz" anchor="t">
            <a:spAutoFit/>
          </a:bodyPr>
          <a:lstStyle>
            <a:lvl1pPr rtl="0">
              <a:lnSpc>
                <a:spcPct val="100000"/>
              </a:lnSpc>
              <a:defRPr lang="en-US" sz="30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2" name="Slide Number">
            <a:extLst>
              <a:ext uri="{FF2B5EF4-FFF2-40B4-BE49-F238E27FC236}">
                <a16:creationId xmlns:a16="http://schemas.microsoft.com/office/drawing/2014/main" id="{2160335A-4E7F-1271-A962-BED47292F56F}"/>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5" name="Date Placeholder 5">
            <a:extLst>
              <a:ext uri="{FF2B5EF4-FFF2-40B4-BE49-F238E27FC236}">
                <a16:creationId xmlns:a16="http://schemas.microsoft.com/office/drawing/2014/main" id="{B50A03FE-DA9B-6D93-A5E5-63F1D3AB30BB}"/>
              </a:ext>
            </a:extLst>
          </p:cNvPr>
          <p:cNvSpPr txBox="1">
            <a:spLocks/>
          </p:cNvSpPr>
          <p:nvPr userDrawn="1"/>
        </p:nvSpPr>
        <p:spPr bwMode="ltGray">
          <a:xfrm>
            <a:off x="10890264" y="169953"/>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4" name="Date Placeholder 5">
            <a:extLst>
              <a:ext uri="{FF2B5EF4-FFF2-40B4-BE49-F238E27FC236}">
                <a16:creationId xmlns:a16="http://schemas.microsoft.com/office/drawing/2014/main" id="{5DEFC961-6D1B-3212-1AFC-12C9387315BC}"/>
              </a:ext>
            </a:extLst>
          </p:cNvPr>
          <p:cNvSpPr txBox="1">
            <a:spLocks/>
          </p:cNvSpPr>
          <p:nvPr userDrawn="1"/>
        </p:nvSpPr>
        <p:spPr bwMode="ltGray">
          <a:xfrm>
            <a:off x="9977447" y="169953"/>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00809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5686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b">
            <a:noAutofit/>
          </a:bodyPr>
          <a:lstStyle>
            <a:lvl1pPr rtl="0">
              <a:defRPr lang="en-US" sz="30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5" name="Slide Number">
            <a:extLst>
              <a:ext uri="{FF2B5EF4-FFF2-40B4-BE49-F238E27FC236}">
                <a16:creationId xmlns:a16="http://schemas.microsoft.com/office/drawing/2014/main" id="{8CEE0636-8B56-C274-29AC-99E22CBE6A19}"/>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9" name="Date Placeholder 5">
            <a:extLst>
              <a:ext uri="{FF2B5EF4-FFF2-40B4-BE49-F238E27FC236}">
                <a16:creationId xmlns:a16="http://schemas.microsoft.com/office/drawing/2014/main" id="{8DD74A27-9E14-2F4D-2E25-CD80D2DB540D}"/>
              </a:ext>
            </a:extLst>
          </p:cNvPr>
          <p:cNvSpPr txBox="1">
            <a:spLocks/>
          </p:cNvSpPr>
          <p:nvPr userDrawn="1"/>
        </p:nvSpPr>
        <p:spPr bwMode="ltGray">
          <a:xfrm>
            <a:off x="1089026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6" name="Date Placeholder 5">
            <a:extLst>
              <a:ext uri="{FF2B5EF4-FFF2-40B4-BE49-F238E27FC236}">
                <a16:creationId xmlns:a16="http://schemas.microsoft.com/office/drawing/2014/main" id="{2E7090EA-4180-1018-7A0F-DDAAEA82F210}"/>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3774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4" name="Slide Number">
            <a:extLst>
              <a:ext uri="{FF2B5EF4-FFF2-40B4-BE49-F238E27FC236}">
                <a16:creationId xmlns:a16="http://schemas.microsoft.com/office/drawing/2014/main" id="{EB1F6BD0-A5D2-8D30-357F-AAAA9EAD7C53}"/>
              </a:ext>
            </a:extLst>
          </p:cNvPr>
          <p:cNvSpPr>
            <a:spLocks noChangeArrowheads="1"/>
          </p:cNvSpPr>
          <p:nvPr userDrawn="1">
            <p:custDataLst>
              <p:tags r:id="rId5"/>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8" name="Date Placeholder 5">
            <a:extLst>
              <a:ext uri="{FF2B5EF4-FFF2-40B4-BE49-F238E27FC236}">
                <a16:creationId xmlns:a16="http://schemas.microsoft.com/office/drawing/2014/main" id="{57CA50BD-3DC0-E546-800A-3E2501649CB4}"/>
              </a:ext>
            </a:extLst>
          </p:cNvPr>
          <p:cNvSpPr txBox="1">
            <a:spLocks/>
          </p:cNvSpPr>
          <p:nvPr userDrawn="1"/>
        </p:nvSpPr>
        <p:spPr bwMode="ltGray">
          <a:xfrm>
            <a:off x="10829177"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7CF800CF-F97A-9971-CACD-4F0145AF070D}"/>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246316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1452"/>
            <a:ext cx="9180576" cy="532775"/>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2"/>
                </a:solidFill>
              </a:rPr>
              <a:t>Source: …</a:t>
            </a:r>
          </a:p>
        </p:txBody>
      </p:sp>
      <p:sp>
        <p:nvSpPr>
          <p:cNvPr id="4" name="Slide Number">
            <a:extLst>
              <a:ext uri="{FF2B5EF4-FFF2-40B4-BE49-F238E27FC236}">
                <a16:creationId xmlns:a16="http://schemas.microsoft.com/office/drawing/2014/main" id="{8C32CA3C-3B70-8D9D-D89A-803F5CCCCA75}"/>
              </a:ext>
            </a:extLst>
          </p:cNvPr>
          <p:cNvSpPr>
            <a:spLocks noChangeArrowheads="1"/>
          </p:cNvSpPr>
          <p:nvPr userDrawn="1">
            <p:custDataLst>
              <p:tags r:id="rId6"/>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2"/>
              </a:solidFill>
              <a:latin typeface="+mn-lt"/>
              <a:ea typeface="+mn-ea"/>
              <a:cs typeface="Arial" panose="020B0604020202020204" pitchFamily="34" charset="0"/>
            </a:endParaRPr>
          </a:p>
        </p:txBody>
      </p:sp>
      <p:sp>
        <p:nvSpPr>
          <p:cNvPr id="9" name="Date Placeholder 5">
            <a:extLst>
              <a:ext uri="{FF2B5EF4-FFF2-40B4-BE49-F238E27FC236}">
                <a16:creationId xmlns:a16="http://schemas.microsoft.com/office/drawing/2014/main" id="{CA0CA3F9-B854-802D-B63F-D9916467A97B}"/>
              </a:ext>
            </a:extLst>
          </p:cNvPr>
          <p:cNvSpPr txBox="1">
            <a:spLocks/>
          </p:cNvSpPr>
          <p:nvPr userDrawn="1"/>
        </p:nvSpPr>
        <p:spPr bwMode="ltGray">
          <a:xfrm>
            <a:off x="1083311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sp>
        <p:nvSpPr>
          <p:cNvPr id="5" name="Date Placeholder 5">
            <a:extLst>
              <a:ext uri="{FF2B5EF4-FFF2-40B4-BE49-F238E27FC236}">
                <a16:creationId xmlns:a16="http://schemas.microsoft.com/office/drawing/2014/main" id="{5B563370-9D42-D2CD-CEF1-B4300DE39725}"/>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5211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400267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BEFF9"/>
          </a:solidFill>
          <a:ln>
            <a:noFill/>
          </a:ln>
        </p:spPr>
        <p:txBody>
          <a:bodyPr spcFirstLastPara="1" wrap="square" lIns="91425" tIns="91425" rIns="91425" bIns="91425" anchor="ctr" anchorCtr="0">
            <a:noAutofit/>
          </a:bodyPr>
          <a:lstStyle/>
          <a:p>
            <a:pPr lvl="0" indent="0">
              <a:spcBef>
                <a:spcPts val="0"/>
              </a:spcBef>
              <a:spcAft>
                <a:spcPts val="0"/>
              </a:spcAft>
              <a:buNone/>
            </a:pPr>
            <a:endParaRPr lang="en-US">
              <a:solidFill>
                <a:schemeClr val="bg1"/>
              </a:solidFill>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13591"/>
            <a:ext cx="2514600" cy="800219"/>
          </a:xfrm>
        </p:spPr>
        <p:txBody>
          <a:bodyPr vert="horz" wrap="square" lIns="0" tIns="0" rIns="0" bIns="0" rtlCol="0" anchor="b" anchorCtr="0">
            <a:spAutoFit/>
          </a:bodyPr>
          <a:lstStyle>
            <a:lvl1pPr rtl="0">
              <a:defRPr lang="en-US" sz="2600" b="1" kern="1200" spc="0" baseline="0" dirty="0">
                <a:ln w="6350" cap="flat">
                  <a:noFill/>
                  <a:miter lim="800000"/>
                </a:ln>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7181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5" name="Slide Number">
            <a:extLst>
              <a:ext uri="{FF2B5EF4-FFF2-40B4-BE49-F238E27FC236}">
                <a16:creationId xmlns:a16="http://schemas.microsoft.com/office/drawing/2014/main" id="{E88FEF3E-C1E4-C375-0944-13143281BDF9}"/>
              </a:ext>
            </a:extLst>
          </p:cNvPr>
          <p:cNvSpPr>
            <a:spLocks noChangeArrowheads="1"/>
          </p:cNvSpPr>
          <p:nvPr userDrawn="1">
            <p:custDataLst>
              <p:tags r:id="rId7"/>
            </p:custDataLst>
          </p:nvPr>
        </p:nvSpPr>
        <p:spPr bwMode="black">
          <a:xfrm>
            <a:off x="11311763" y="65641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Text Box">
            <a:extLst>
              <a:ext uri="{FF2B5EF4-FFF2-40B4-BE49-F238E27FC236}">
                <a16:creationId xmlns:a16="http://schemas.microsoft.com/office/drawing/2014/main" id="{359C38E6-0700-A99F-6FF4-BDA1953758B9}"/>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sp>
        <p:nvSpPr>
          <p:cNvPr id="8" name="Date Placeholder 5">
            <a:extLst>
              <a:ext uri="{FF2B5EF4-FFF2-40B4-BE49-F238E27FC236}">
                <a16:creationId xmlns:a16="http://schemas.microsoft.com/office/drawing/2014/main" id="{ED4A440E-6659-1524-D0C2-DA1F07C0C386}"/>
              </a:ext>
            </a:extLst>
          </p:cNvPr>
          <p:cNvSpPr txBox="1">
            <a:spLocks/>
          </p:cNvSpPr>
          <p:nvPr userDrawn="1"/>
        </p:nvSpPr>
        <p:spPr bwMode="ltGray">
          <a:xfrm>
            <a:off x="10855974" y="160741"/>
            <a:ext cx="747000"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As of </a:t>
            </a:r>
            <a:fld id="{8250A122-70ED-470A-941E-47EE28FF3E51}" type="datetime4">
              <a:rPr lang="en-US" smtClean="0"/>
              <a:pPr algn="ctr">
                <a:spcBef>
                  <a:spcPts val="300"/>
                </a:spcBef>
                <a:spcAft>
                  <a:spcPts val="300"/>
                </a:spcAft>
                <a:buClr>
                  <a:schemeClr val="tx1"/>
                </a:buClr>
                <a:buSzPct val="100000"/>
                <a:buFont typeface="Segoe UI" panose="020B0502040204020203" pitchFamily="34" charset="0"/>
                <a:buChar char="​"/>
              </a:pPr>
              <a:t>January 7, 2026</a:t>
            </a:fld>
            <a:endParaRPr lang="en-US"/>
          </a:p>
        </p:txBody>
      </p:sp>
      <p:pic>
        <p:nvPicPr>
          <p:cNvPr id="11" name="Picture 10">
            <a:extLst>
              <a:ext uri="{FF2B5EF4-FFF2-40B4-BE49-F238E27FC236}">
                <a16:creationId xmlns:a16="http://schemas.microsoft.com/office/drawing/2014/main" id="{20773B72-66E0-6CD8-250E-10F07A0D9CEF}"/>
              </a:ext>
            </a:extLst>
          </p:cNvPr>
          <p:cNvPicPr>
            <a:picLocks/>
          </p:cNvPicPr>
          <p:nvPr userDrawn="1"/>
        </p:nvPicPr>
        <p:blipFill>
          <a:blip r:embed="rId11"/>
          <a:stretch>
            <a:fillRect/>
          </a:stretch>
        </p:blipFill>
        <p:spPr>
          <a:xfrm>
            <a:off x="10241280" y="6456545"/>
            <a:ext cx="1108110" cy="295606"/>
          </a:xfrm>
          <a:prstGeom prst="rect">
            <a:avLst/>
          </a:prstGeom>
        </p:spPr>
      </p:pic>
      <p:sp>
        <p:nvSpPr>
          <p:cNvPr id="15" name="Date Placeholder 5">
            <a:extLst>
              <a:ext uri="{FF2B5EF4-FFF2-40B4-BE49-F238E27FC236}">
                <a16:creationId xmlns:a16="http://schemas.microsoft.com/office/drawing/2014/main" id="{11D6F33C-BBCA-E8DE-5676-07AC8D205C3E}"/>
              </a:ext>
            </a:extLst>
          </p:cNvPr>
          <p:cNvSpPr txBox="1">
            <a:spLocks/>
          </p:cNvSpPr>
          <p:nvPr userDrawn="1"/>
        </p:nvSpPr>
        <p:spPr bwMode="ltGray">
          <a:xfrm>
            <a:off x="9977447" y="160741"/>
            <a:ext cx="668453"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chemeClr val="tx1"/>
              </a:buClr>
              <a:buSzPct val="100000"/>
              <a:buFont typeface="Segoe UI" panose="020B0502040204020203" pitchFamily="34" charset="0"/>
              <a:buChar char="​"/>
            </a:pPr>
            <a:r>
              <a:rPr lang="en-US"/>
              <a:t>Non-exhaustive</a:t>
            </a:r>
          </a:p>
        </p:txBody>
      </p:sp>
    </p:spTree>
    <p:extLst>
      <p:ext uri="{BB962C8B-B14F-4D97-AF65-F5344CB8AC3E}">
        <p14:creationId xmlns:p14="http://schemas.microsoft.com/office/powerpoint/2010/main" val="13154496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tags" Target="../tags/tag10.xml"/><Relationship Id="rId39" Type="http://schemas.openxmlformats.org/officeDocument/2006/relationships/oleObject" Target="../embeddings/oleObject1.bin"/><Relationship Id="rId21" Type="http://schemas.openxmlformats.org/officeDocument/2006/relationships/tags" Target="../tags/tag5.xml"/><Relationship Id="rId34"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29" Type="http://schemas.openxmlformats.org/officeDocument/2006/relationships/tags" Target="../tags/tag13.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32" Type="http://schemas.openxmlformats.org/officeDocument/2006/relationships/tags" Target="../tags/tag16.xml"/><Relationship Id="rId37" Type="http://schemas.openxmlformats.org/officeDocument/2006/relationships/tags" Target="../tags/tag2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10" Type="http://schemas.openxmlformats.org/officeDocument/2006/relationships/slideLayout" Target="../slideLayouts/slideLayout10.xml"/><Relationship Id="rId19" Type="http://schemas.openxmlformats.org/officeDocument/2006/relationships/tags" Target="../tags/tag3.xml"/><Relationship Id="rId31"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tags" Target="../tags/tag11.xml"/><Relationship Id="rId30" Type="http://schemas.openxmlformats.org/officeDocument/2006/relationships/tags" Target="../tags/tag14.xml"/><Relationship Id="rId35"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tags" Target="../tags/tag9.xml"/><Relationship Id="rId33" Type="http://schemas.openxmlformats.org/officeDocument/2006/relationships/tags" Target="../tags/tag17.xml"/><Relationship Id="rId38" Type="http://schemas.openxmlformats.org/officeDocument/2006/relationships/tags" Target="../tags/tag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tags" Target="../tags/tag110.xml"/><Relationship Id="rId26" Type="http://schemas.openxmlformats.org/officeDocument/2006/relationships/tags" Target="../tags/tag118.xml"/><Relationship Id="rId39" Type="http://schemas.openxmlformats.org/officeDocument/2006/relationships/oleObject" Target="../embeddings/oleObject1.bin"/><Relationship Id="rId21" Type="http://schemas.openxmlformats.org/officeDocument/2006/relationships/tags" Target="../tags/tag113.xml"/><Relationship Id="rId34" Type="http://schemas.openxmlformats.org/officeDocument/2006/relationships/tags" Target="../tags/tag126.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ags" Target="../tags/tag112.xml"/><Relationship Id="rId29" Type="http://schemas.openxmlformats.org/officeDocument/2006/relationships/tags" Target="../tags/tag121.xml"/><Relationship Id="rId41"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116.xml"/><Relationship Id="rId32" Type="http://schemas.openxmlformats.org/officeDocument/2006/relationships/tags" Target="../tags/tag124.xml"/><Relationship Id="rId37" Type="http://schemas.openxmlformats.org/officeDocument/2006/relationships/tags" Target="../tags/tag129.xml"/><Relationship Id="rId40" Type="http://schemas.openxmlformats.org/officeDocument/2006/relationships/image" Target="../media/image1.emf"/><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tags" Target="../tags/tag128.xml"/><Relationship Id="rId10" Type="http://schemas.openxmlformats.org/officeDocument/2006/relationships/slideLayout" Target="../slideLayouts/slideLayout26.xml"/><Relationship Id="rId19" Type="http://schemas.openxmlformats.org/officeDocument/2006/relationships/tags" Target="../tags/tag111.xml"/><Relationship Id="rId31" Type="http://schemas.openxmlformats.org/officeDocument/2006/relationships/tags" Target="../tags/tag12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tags" Target="../tags/tag127.xml"/><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theme" Target="../theme/theme2.xml"/><Relationship Id="rId25" Type="http://schemas.openxmlformats.org/officeDocument/2006/relationships/tags" Target="../tags/tag117.xml"/><Relationship Id="rId33" Type="http://schemas.openxmlformats.org/officeDocument/2006/relationships/tags" Target="../tags/tag125.xml"/><Relationship Id="rId38" Type="http://schemas.openxmlformats.org/officeDocument/2006/relationships/tags" Target="../tags/tag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3836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grpSp>
        <p:nvGrpSpPr>
          <p:cNvPr id="4" name="Grid" hidden="1">
            <a:extLst>
              <a:ext uri="{FF2B5EF4-FFF2-40B4-BE49-F238E27FC236}">
                <a16:creationId xmlns:a16="http://schemas.microsoft.com/office/drawing/2014/main" id="{69A052C8-C018-4A06-4F69-A28F48D25966}"/>
              </a:ext>
            </a:extLst>
          </p:cNvPr>
          <p:cNvGrpSpPr>
            <a:grpSpLocks/>
          </p:cNvGrpSpPr>
          <p:nvPr userDrawn="1">
            <p:custDataLst>
              <p:tags r:id="rId19"/>
            </p:custDataLst>
          </p:nvPr>
        </p:nvGrpSpPr>
        <p:grpSpPr>
          <a:xfrm>
            <a:off x="0" y="0"/>
            <a:ext cx="12190476" cy="6858000"/>
            <a:chOff x="0" y="0"/>
            <a:chExt cx="12190476" cy="6858000"/>
          </a:xfrm>
        </p:grpSpPr>
        <p:sp>
          <p:nvSpPr>
            <p:cNvPr id="47" name="slide margin">
              <a:extLst>
                <a:ext uri="{FF2B5EF4-FFF2-40B4-BE49-F238E27FC236}">
                  <a16:creationId xmlns:a16="http://schemas.microsoft.com/office/drawing/2014/main" id="{A2529FA9-2438-BC1A-D801-5404B37CAA32}"/>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5" name="Straight Connector 64">
              <a:extLst>
                <a:ext uri="{FF2B5EF4-FFF2-40B4-BE49-F238E27FC236}">
                  <a16:creationId xmlns:a16="http://schemas.microsoft.com/office/drawing/2014/main" id="{DD79E1F2-6EFF-BC08-0091-4A2EFF94933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B34669D-C62D-04B5-0814-460D1236A063}"/>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DD68FDE-F13E-CF9B-D18F-8DCA93B6FA39}"/>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33E9FF-B4C7-C9EB-51CF-EAB8E291E78A}"/>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8969C5B-8545-2BCE-E928-C415A8055820}"/>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BB701C3-40D6-6506-E2AE-A0A769D16F57}"/>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0E524C-2B84-3804-CF87-760DAB21A4FF}"/>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3B0ACF5-F65F-D554-02C7-318E85498531}"/>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544183-A3C5-D1F6-4A74-526B42898979}"/>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0B5A799-EEC9-FA79-7690-AF324B83A7F5}"/>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AEB15C6-ED8F-78C6-BAFE-C0F6A495D527}"/>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0F6C8A-9616-EE71-B114-A8F59EB7E964}"/>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89" name="Freeform: Shape 88">
              <a:extLst>
                <a:ext uri="{FF2B5EF4-FFF2-40B4-BE49-F238E27FC236}">
                  <a16:creationId xmlns:a16="http://schemas.microsoft.com/office/drawing/2014/main" id="{27136F96-4CCB-C7A6-A507-B5D9B7A7E351}"/>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A2D4EC2B-8E86-85DD-D051-D90B5E9729FF}"/>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99A6922E-7BBF-ECFB-6BDA-7425700C4EAD}"/>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93830FBD-0C86-9185-8BA6-47DEED7676C3}"/>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6E0D2926-B47F-6914-5835-D73C070AB215}"/>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5AB24177-B86D-21BF-B24C-9226B5D0625B}"/>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12C0DA31-FAE8-2F9B-029B-4E2C4E2AAB76}"/>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EDEDDE28-6596-8B70-80BA-72C993C50D52}"/>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4F3585A1-0CA5-D9AA-EB6C-0FC9D9A40EDB}"/>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8" name="Freeform: Shape 97">
              <a:extLst>
                <a:ext uri="{FF2B5EF4-FFF2-40B4-BE49-F238E27FC236}">
                  <a16:creationId xmlns:a16="http://schemas.microsoft.com/office/drawing/2014/main" id="{674C7CFF-EBBD-3EC3-5B11-A6A7AA6CAB5E}"/>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9" name="Freeform: Shape 98">
              <a:extLst>
                <a:ext uri="{FF2B5EF4-FFF2-40B4-BE49-F238E27FC236}">
                  <a16:creationId xmlns:a16="http://schemas.microsoft.com/office/drawing/2014/main" id="{49955875-B524-64E0-B4F8-2C2BB1E8EF3C}"/>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0" name="Freeform: Shape 99">
              <a:extLst>
                <a:ext uri="{FF2B5EF4-FFF2-40B4-BE49-F238E27FC236}">
                  <a16:creationId xmlns:a16="http://schemas.microsoft.com/office/drawing/2014/main" id="{C5AC5187-CB9D-20C6-3EC3-091C6A47CCA4}"/>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1" name="Freeform: Shape 100">
              <a:extLst>
                <a:ext uri="{FF2B5EF4-FFF2-40B4-BE49-F238E27FC236}">
                  <a16:creationId xmlns:a16="http://schemas.microsoft.com/office/drawing/2014/main" id="{F03C9CCC-395F-CA19-2B28-27F1DCD09267}"/>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2" name="Freeform: Shape 101">
              <a:extLst>
                <a:ext uri="{FF2B5EF4-FFF2-40B4-BE49-F238E27FC236}">
                  <a16:creationId xmlns:a16="http://schemas.microsoft.com/office/drawing/2014/main" id="{B23354B5-B807-102A-F2B8-D252E3FA3AD6}"/>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3" name="Freeform: Shape 102">
              <a:extLst>
                <a:ext uri="{FF2B5EF4-FFF2-40B4-BE49-F238E27FC236}">
                  <a16:creationId xmlns:a16="http://schemas.microsoft.com/office/drawing/2014/main" id="{B01C3F75-2129-A221-FAD3-CE1606C92A8C}"/>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4" name="Freeform: Shape 103">
              <a:extLst>
                <a:ext uri="{FF2B5EF4-FFF2-40B4-BE49-F238E27FC236}">
                  <a16:creationId xmlns:a16="http://schemas.microsoft.com/office/drawing/2014/main" id="{8C94955E-D057-DF19-3B02-72608C361309}"/>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5" name="Freeform: Shape 104">
              <a:extLst>
                <a:ext uri="{FF2B5EF4-FFF2-40B4-BE49-F238E27FC236}">
                  <a16:creationId xmlns:a16="http://schemas.microsoft.com/office/drawing/2014/main" id="{ADA211C9-4F74-CF43-4B87-4DC1298FC382}"/>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6" name="Freeform: Shape 105">
              <a:extLst>
                <a:ext uri="{FF2B5EF4-FFF2-40B4-BE49-F238E27FC236}">
                  <a16:creationId xmlns:a16="http://schemas.microsoft.com/office/drawing/2014/main" id="{23830C02-62BC-648C-0626-C1C09308504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7" name="Freeform: Shape 106">
              <a:extLst>
                <a:ext uri="{FF2B5EF4-FFF2-40B4-BE49-F238E27FC236}">
                  <a16:creationId xmlns:a16="http://schemas.microsoft.com/office/drawing/2014/main" id="{7C3F16C8-E570-49C9-E610-6CBDB31AA8F0}"/>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8" name="Freeform: Shape 107">
              <a:extLst>
                <a:ext uri="{FF2B5EF4-FFF2-40B4-BE49-F238E27FC236}">
                  <a16:creationId xmlns:a16="http://schemas.microsoft.com/office/drawing/2014/main" id="{5AE8EDA9-99A2-18A4-8324-61B261201E18}"/>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9" name="Freeform: Shape 108">
              <a:extLst>
                <a:ext uri="{FF2B5EF4-FFF2-40B4-BE49-F238E27FC236}">
                  <a16:creationId xmlns:a16="http://schemas.microsoft.com/office/drawing/2014/main" id="{3E4C633E-B912-9FF7-097A-293DB4C57771}"/>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0" name="Freeform: Shape 109">
              <a:extLst>
                <a:ext uri="{FF2B5EF4-FFF2-40B4-BE49-F238E27FC236}">
                  <a16:creationId xmlns:a16="http://schemas.microsoft.com/office/drawing/2014/main" id="{1797DAE9-E98E-565D-DCE8-6ED9BDD431E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1" name="Freeform: Shape 110">
              <a:extLst>
                <a:ext uri="{FF2B5EF4-FFF2-40B4-BE49-F238E27FC236}">
                  <a16:creationId xmlns:a16="http://schemas.microsoft.com/office/drawing/2014/main" id="{D8BE4B5E-624E-7D55-8811-6DBE4A34C5BE}"/>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2" name="Freeform: Shape 111">
              <a:extLst>
                <a:ext uri="{FF2B5EF4-FFF2-40B4-BE49-F238E27FC236}">
                  <a16:creationId xmlns:a16="http://schemas.microsoft.com/office/drawing/2014/main" id="{100F1002-37E4-DBD6-2470-BF366E7A2EE1}"/>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3" name="Freeform: Shape 112">
              <a:extLst>
                <a:ext uri="{FF2B5EF4-FFF2-40B4-BE49-F238E27FC236}">
                  <a16:creationId xmlns:a16="http://schemas.microsoft.com/office/drawing/2014/main" id="{68E593EA-29F3-86C1-F55C-9155A238EC44}"/>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114" name="Straight Connector 113">
              <a:extLst>
                <a:ext uri="{FF2B5EF4-FFF2-40B4-BE49-F238E27FC236}">
                  <a16:creationId xmlns:a16="http://schemas.microsoft.com/office/drawing/2014/main" id="{134429EE-9D51-3B1F-9AA3-BCFF48275560}"/>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F392460-2F94-8D83-BDF1-FF03166F0D29}"/>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0AC6A1F-4B78-0E37-048F-B6812EDB2EE1}"/>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C3360AE-7772-0B61-FD1C-EEE0621107F3}"/>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59F567-2E75-1EC1-487F-313FA14EC813}"/>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29B79B4-C9E7-356C-2F29-F5DBCFA6DA7F}"/>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BF9CA4B-F01C-A6D7-13EB-98F7021F9EE1}"/>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41C1DE2-ED22-C64D-DA58-A284C90BF0DE}"/>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6770804-47E2-F938-0A8B-791DD3BF62BB}"/>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F6E4B71-C468-D226-437C-C7E48C97D586}"/>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81FCA6A-7732-96B5-0D51-84FCEC90335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8CC0A2C-365C-D625-C8F1-F5EFB98E1CA3}"/>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C78A13F-C7CA-4151-F209-F5DBD82D64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9BF916A-CD87-24AD-BED9-A3CAF7B52A3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80F6C6B-30C5-92BF-E676-3566D92818E3}"/>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3CBF802-EA4E-03E2-6F1A-3042EFC63A78}"/>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9C0D0CC-B0F9-EA63-567D-8D4CABCC166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4755099-E45B-712F-40BC-CB13568A1F0A}"/>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BB6DC8F-4DFA-A003-3159-BEDEF569E4A9}"/>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70FBDB3-ED91-E904-16E9-AA79FF9F0A92}"/>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5B035A1-E8C5-6686-A461-D1DD8CAC6359}"/>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F9F1F8E-9777-AAB8-8ACB-3D46633B3F6D}"/>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B7F6026-7A05-5721-31EF-E6DFBDE8CEAA}"/>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F8E98E7-8A00-F693-8518-98CCCC93545E}"/>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9ABA57B-E56E-0CC6-DF3B-FDB3FEFCA70A}"/>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24F277D-85EF-04ED-4C9B-E10534932DFA}"/>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B4F5A27-ABA0-0895-5BB1-F2CA8AACFFD3}"/>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24414C3-48DE-D9A3-1BFD-88B48EE19BD6}"/>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1C32ED-24A3-3B82-1AA8-90474CF8BA0C}"/>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97416E-EBA8-F867-0231-CA51521B7D3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EB1C0F2-B821-C92F-E380-5C79E91AB4B0}"/>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111A9DE-6E46-B7C1-4EB5-F1EAFCF65917}"/>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9DC4665-5AC8-C444-D1C5-1881E1A4F93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225F771-77F9-39B8-24A0-686DEA1939F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6603EA7-E611-C72B-BE98-1348C730D756}"/>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B8D584A-B237-5927-8E4E-25E89D5A2FDE}"/>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A03007D-1922-85FD-C5B1-018BE31F9A3A}"/>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A779691-7D99-E907-C2C7-50299447A367}"/>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1687194-76AA-65B6-9438-6B183192E4A7}"/>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E38B0B4-AC6F-4546-4E16-C12DB4B8233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D45DCA4-C146-79C3-78BA-CC67D46FCFA5}"/>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5731B9-5C93-CC24-87BA-C9B40B385ADA}"/>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4617956-7004-5088-83F7-5130A3A46AA4}"/>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C26DAE6-58BE-2C96-0CBF-6ED85FF39ED2}"/>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58" name="main body box">
              <a:extLst>
                <a:ext uri="{FF2B5EF4-FFF2-40B4-BE49-F238E27FC236}">
                  <a16:creationId xmlns:a16="http://schemas.microsoft.com/office/drawing/2014/main" id="{59F38AEF-5551-FC71-E927-997FAC05ABC8}"/>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59" name="Straight Connector 158">
              <a:extLst>
                <a:ext uri="{FF2B5EF4-FFF2-40B4-BE49-F238E27FC236}">
                  <a16:creationId xmlns:a16="http://schemas.microsoft.com/office/drawing/2014/main" id="{F08922B5-8BFD-533B-5FA6-09141AE79BF6}"/>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60" name="Straight Connector 159">
              <a:extLst>
                <a:ext uri="{FF2B5EF4-FFF2-40B4-BE49-F238E27FC236}">
                  <a16:creationId xmlns:a16="http://schemas.microsoft.com/office/drawing/2014/main" id="{EBD0697C-4E82-95D5-D2F1-7D2BA1579F11}"/>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65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723125"/>
            <a:ext cx="2463688"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003C8F27-1AA3-4188-FE97-EEAE4A4B06C9}"/>
              </a:ext>
            </a:extLst>
          </p:cNvPr>
          <p:cNvGrpSpPr/>
          <p:nvPr userDrawn="1"/>
        </p:nvGrpSpPr>
        <p:grpSpPr>
          <a:xfrm>
            <a:off x="10317304" y="3150223"/>
            <a:ext cx="1251160" cy="958286"/>
            <a:chOff x="10162879" y="3243772"/>
            <a:chExt cx="1251160" cy="958286"/>
          </a:xfrm>
        </p:grpSpPr>
        <p:sp>
          <p:nvSpPr>
            <p:cNvPr id="8" name="Legend1" hidden="1">
              <a:extLst>
                <a:ext uri="{FF2B5EF4-FFF2-40B4-BE49-F238E27FC236}">
                  <a16:creationId xmlns:a16="http://schemas.microsoft.com/office/drawing/2014/main" id="{2A6D5BD1-3B9B-60B2-3F03-24B66A2092DB}"/>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654EDE0E-C1CE-1E27-8AAA-63F143D0A593}"/>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824B9028-8D6F-59A0-AB8E-BAEA6FF9573D}"/>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7732ECF1-2D65-7957-2DE0-D169FE591D0E}"/>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5F443DA2-A973-D16E-9849-B95999D98A8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E820F181-D35E-753B-2282-3E122BA97E5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99985641-7249-B1D3-2562-8BE7F2B2EACE}"/>
              </a:ext>
            </a:extLst>
          </p:cNvPr>
          <p:cNvGrpSpPr/>
          <p:nvPr userDrawn="1"/>
        </p:nvGrpSpPr>
        <p:grpSpPr>
          <a:xfrm>
            <a:off x="10688315" y="1145373"/>
            <a:ext cx="880149" cy="1731859"/>
            <a:chOff x="7723680" y="1702457"/>
            <a:chExt cx="880149" cy="1731859"/>
          </a:xfrm>
        </p:grpSpPr>
        <p:sp>
          <p:nvSpPr>
            <p:cNvPr id="15" name="Legend1" hidden="1">
              <a:extLst>
                <a:ext uri="{FF2B5EF4-FFF2-40B4-BE49-F238E27FC236}">
                  <a16:creationId xmlns:a16="http://schemas.microsoft.com/office/drawing/2014/main" id="{313B75FC-66CA-A48E-79F0-F391861B189B}"/>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DA03A9FC-A86C-DE0F-0208-EBBBA0E2165F}"/>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F6770A8E-BAA3-5C1F-C36B-330870BC592D}"/>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DB5AC7AA-C45D-28F6-570C-0E20C14488BE}"/>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EE25E740-BBFE-3EAE-A757-BFE3B35F2E42}"/>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96F087EB-E8F9-3A4A-0813-FC718358E653}"/>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6A4061C7-C524-FDFC-80E4-15422866057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41A5381A-F0F0-134B-D6CB-CCC0FFDCB628}"/>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4C7BDEBF-2AB1-4783-FC86-DA8B22E76AA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6B85150E-6987-C5E9-835F-176C6A4FEC1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F264D223-D0D0-964A-B911-30F38F4BDA7E}"/>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01714B3C-4D12-578B-7649-1FA4397D7B20}"/>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950F2AF7-C2B1-4CC4-6AE3-A4E4D39F4BF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FAE59114-9C8E-1EF2-1855-190A80ABDDC5}"/>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6E5A5E5E-CE84-0569-9FE3-903C7EE2ED3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E52D1320-6413-C0D7-EC64-866F8D7F0A5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22E680FA-2E61-1CAC-EF48-004834F60AD9}"/>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ADD086BD-153D-7852-A3F9-60C338935B2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6906CFD1-BB01-AE94-DB77-B4E46908C83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93C276F3-EB05-0BF9-1B3B-F25F60B4B67B}"/>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276FECFB-0332-8AD4-3AE0-01202E667AFC}"/>
              </a:ext>
            </a:extLst>
          </p:cNvPr>
          <p:cNvGrpSpPr/>
          <p:nvPr userDrawn="1"/>
        </p:nvGrpSpPr>
        <p:grpSpPr>
          <a:xfrm>
            <a:off x="10714801" y="4381500"/>
            <a:ext cx="853663" cy="1717282"/>
            <a:chOff x="10652400" y="4322824"/>
            <a:chExt cx="853663" cy="1717282"/>
          </a:xfrm>
        </p:grpSpPr>
        <p:sp>
          <p:nvSpPr>
            <p:cNvPr id="37" name="RectangleLegend1" hidden="1">
              <a:extLst>
                <a:ext uri="{FF2B5EF4-FFF2-40B4-BE49-F238E27FC236}">
                  <a16:creationId xmlns:a16="http://schemas.microsoft.com/office/drawing/2014/main" id="{7D00C68E-0DE6-83CC-7A22-0BA54B77A75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79FB564-7BDB-802D-A22D-A57C60F2EE1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68001C2A-4CAA-ACD2-2D4E-E62787D79BC3}"/>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DFFBBDE7-4EE1-307C-62FD-6E5F7FDFCE62}"/>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8E562E42-6C07-B388-6253-C9A4AC96DB7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F27197F1-7155-CE8E-C5FC-CF89C4C9E4EA}"/>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E53BE31C-9D72-63C6-859C-B2AD0A657A6E}"/>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C2C4FB6D-A7C1-40CD-F16D-B2755E46ABFF}"/>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7742312D-D6D0-31AC-EB6C-BB5F783AB400}"/>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FE7A6C95-53B7-3338-F893-6876D69D66F5}"/>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6" name="Date Placeholder 5">
            <a:extLst>
              <a:ext uri="{FF2B5EF4-FFF2-40B4-BE49-F238E27FC236}">
                <a16:creationId xmlns:a16="http://schemas.microsoft.com/office/drawing/2014/main" id="{EB18130D-988B-9A17-F280-D1D9935124DB}"/>
              </a:ext>
            </a:extLst>
          </p:cNvPr>
          <p:cNvSpPr>
            <a:spLocks noGrp="1"/>
          </p:cNvSpPr>
          <p:nvPr>
            <p:ph type="dt" sz="half" idx="2"/>
          </p:nvPr>
        </p:nvSpPr>
        <p:spPr bwMode="ltGray">
          <a:xfrm>
            <a:off x="10821464" y="165550"/>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48" name="Google Shape;45;p5">
            <a:extLst>
              <a:ext uri="{FF2B5EF4-FFF2-40B4-BE49-F238E27FC236}">
                <a16:creationId xmlns:a16="http://schemas.microsoft.com/office/drawing/2014/main" id="{A441ED94-8B29-43EA-5BC5-2021EA6B9434}"/>
              </a:ext>
            </a:extLst>
          </p:cNvPr>
          <p:cNvSpPr/>
          <p:nvPr userDrawn="1"/>
        </p:nvSpPr>
        <p:spPr bwMode="ltGray">
          <a:xfrm>
            <a:off x="0" y="6519097"/>
            <a:ext cx="12192000" cy="353416"/>
          </a:xfrm>
          <a:prstGeom prst="rect">
            <a:avLst/>
          </a:prstGeom>
          <a:solidFill>
            <a:srgbClr val="174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1" name="Text Box">
            <a:extLst>
              <a:ext uri="{FF2B5EF4-FFF2-40B4-BE49-F238E27FC236}">
                <a16:creationId xmlns:a16="http://schemas.microsoft.com/office/drawing/2014/main" id="{FAECE2B6-F5BE-DA3A-01CC-560BC5EA9828}"/>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pic>
        <p:nvPicPr>
          <p:cNvPr id="51" name="Picture 50">
            <a:extLst>
              <a:ext uri="{FF2B5EF4-FFF2-40B4-BE49-F238E27FC236}">
                <a16:creationId xmlns:a16="http://schemas.microsoft.com/office/drawing/2014/main" id="{AD8205FC-1FC0-654D-D833-940AC4EAFEFB}"/>
              </a:ext>
            </a:extLst>
          </p:cNvPr>
          <p:cNvPicPr>
            <a:picLocks noChangeAspect="1"/>
          </p:cNvPicPr>
          <p:nvPr userDrawn="1"/>
        </p:nvPicPr>
        <p:blipFill>
          <a:blip r:embed="rId41"/>
          <a:stretch>
            <a:fillRect/>
          </a:stretch>
        </p:blipFill>
        <p:spPr>
          <a:xfrm>
            <a:off x="10269398" y="6528815"/>
            <a:ext cx="1079992" cy="288105"/>
          </a:xfrm>
          <a:prstGeom prst="rect">
            <a:avLst/>
          </a:prstGeom>
        </p:spPr>
      </p:pic>
    </p:spTree>
    <p:extLst>
      <p:ext uri="{BB962C8B-B14F-4D97-AF65-F5344CB8AC3E}">
        <p14:creationId xmlns:p14="http://schemas.microsoft.com/office/powerpoint/2010/main" val="365712529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hf sldNum="0" hdr="0" ftr="0"/>
  <p:txStyles>
    <p:titleStyle>
      <a:lvl1pPr algn="l" defTabSz="914400" rtl="0" eaLnBrk="1" latinLnBrk="0" hangingPunct="1">
        <a:lnSpc>
          <a:spcPct val="100000"/>
        </a:lnSpc>
        <a:spcBef>
          <a:spcPct val="0"/>
        </a:spcBef>
        <a:buNone/>
        <a:defRPr lang="en-US" sz="28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3836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grpSp>
        <p:nvGrpSpPr>
          <p:cNvPr id="4" name="Grid" hidden="1">
            <a:extLst>
              <a:ext uri="{FF2B5EF4-FFF2-40B4-BE49-F238E27FC236}">
                <a16:creationId xmlns:a16="http://schemas.microsoft.com/office/drawing/2014/main" id="{69A052C8-C018-4A06-4F69-A28F48D25966}"/>
              </a:ext>
            </a:extLst>
          </p:cNvPr>
          <p:cNvGrpSpPr>
            <a:grpSpLocks/>
          </p:cNvGrpSpPr>
          <p:nvPr userDrawn="1">
            <p:custDataLst>
              <p:tags r:id="rId19"/>
            </p:custDataLst>
          </p:nvPr>
        </p:nvGrpSpPr>
        <p:grpSpPr>
          <a:xfrm>
            <a:off x="0" y="0"/>
            <a:ext cx="12190476" cy="6858000"/>
            <a:chOff x="0" y="0"/>
            <a:chExt cx="12190476" cy="6858000"/>
          </a:xfrm>
        </p:grpSpPr>
        <p:sp>
          <p:nvSpPr>
            <p:cNvPr id="47" name="slide margin">
              <a:extLst>
                <a:ext uri="{FF2B5EF4-FFF2-40B4-BE49-F238E27FC236}">
                  <a16:creationId xmlns:a16="http://schemas.microsoft.com/office/drawing/2014/main" id="{A2529FA9-2438-BC1A-D801-5404B37CAA32}"/>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5" name="Straight Connector 64">
              <a:extLst>
                <a:ext uri="{FF2B5EF4-FFF2-40B4-BE49-F238E27FC236}">
                  <a16:creationId xmlns:a16="http://schemas.microsoft.com/office/drawing/2014/main" id="{DD79E1F2-6EFF-BC08-0091-4A2EFF94933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B34669D-C62D-04B5-0814-460D1236A063}"/>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DD68FDE-F13E-CF9B-D18F-8DCA93B6FA39}"/>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33E9FF-B4C7-C9EB-51CF-EAB8E291E78A}"/>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8969C5B-8545-2BCE-E928-C415A8055820}"/>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BB701C3-40D6-6506-E2AE-A0A769D16F57}"/>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0E524C-2B84-3804-CF87-760DAB21A4FF}"/>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3B0ACF5-F65F-D554-02C7-318E85498531}"/>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544183-A3C5-D1F6-4A74-526B42898979}"/>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0B5A799-EEC9-FA79-7690-AF324B83A7F5}"/>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AEB15C6-ED8F-78C6-BAFE-C0F6A495D527}"/>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0F6C8A-9616-EE71-B114-A8F59EB7E964}"/>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89" name="Freeform: Shape 88">
              <a:extLst>
                <a:ext uri="{FF2B5EF4-FFF2-40B4-BE49-F238E27FC236}">
                  <a16:creationId xmlns:a16="http://schemas.microsoft.com/office/drawing/2014/main" id="{27136F96-4CCB-C7A6-A507-B5D9B7A7E351}"/>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A2D4EC2B-8E86-85DD-D051-D90B5E9729FF}"/>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99A6922E-7BBF-ECFB-6BDA-7425700C4EAD}"/>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93830FBD-0C86-9185-8BA6-47DEED7676C3}"/>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6E0D2926-B47F-6914-5835-D73C070AB215}"/>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5AB24177-B86D-21BF-B24C-9226B5D0625B}"/>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12C0DA31-FAE8-2F9B-029B-4E2C4E2AAB76}"/>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EDEDDE28-6596-8B70-80BA-72C993C50D52}"/>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4F3585A1-0CA5-D9AA-EB6C-0FC9D9A40EDB}"/>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8" name="Freeform: Shape 97">
              <a:extLst>
                <a:ext uri="{FF2B5EF4-FFF2-40B4-BE49-F238E27FC236}">
                  <a16:creationId xmlns:a16="http://schemas.microsoft.com/office/drawing/2014/main" id="{674C7CFF-EBBD-3EC3-5B11-A6A7AA6CAB5E}"/>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9" name="Freeform: Shape 98">
              <a:extLst>
                <a:ext uri="{FF2B5EF4-FFF2-40B4-BE49-F238E27FC236}">
                  <a16:creationId xmlns:a16="http://schemas.microsoft.com/office/drawing/2014/main" id="{49955875-B524-64E0-B4F8-2C2BB1E8EF3C}"/>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0" name="Freeform: Shape 99">
              <a:extLst>
                <a:ext uri="{FF2B5EF4-FFF2-40B4-BE49-F238E27FC236}">
                  <a16:creationId xmlns:a16="http://schemas.microsoft.com/office/drawing/2014/main" id="{C5AC5187-CB9D-20C6-3EC3-091C6A47CCA4}"/>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1" name="Freeform: Shape 100">
              <a:extLst>
                <a:ext uri="{FF2B5EF4-FFF2-40B4-BE49-F238E27FC236}">
                  <a16:creationId xmlns:a16="http://schemas.microsoft.com/office/drawing/2014/main" id="{F03C9CCC-395F-CA19-2B28-27F1DCD09267}"/>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2" name="Freeform: Shape 101">
              <a:extLst>
                <a:ext uri="{FF2B5EF4-FFF2-40B4-BE49-F238E27FC236}">
                  <a16:creationId xmlns:a16="http://schemas.microsoft.com/office/drawing/2014/main" id="{B23354B5-B807-102A-F2B8-D252E3FA3AD6}"/>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3" name="Freeform: Shape 102">
              <a:extLst>
                <a:ext uri="{FF2B5EF4-FFF2-40B4-BE49-F238E27FC236}">
                  <a16:creationId xmlns:a16="http://schemas.microsoft.com/office/drawing/2014/main" id="{B01C3F75-2129-A221-FAD3-CE1606C92A8C}"/>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4" name="Freeform: Shape 103">
              <a:extLst>
                <a:ext uri="{FF2B5EF4-FFF2-40B4-BE49-F238E27FC236}">
                  <a16:creationId xmlns:a16="http://schemas.microsoft.com/office/drawing/2014/main" id="{8C94955E-D057-DF19-3B02-72608C361309}"/>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5" name="Freeform: Shape 104">
              <a:extLst>
                <a:ext uri="{FF2B5EF4-FFF2-40B4-BE49-F238E27FC236}">
                  <a16:creationId xmlns:a16="http://schemas.microsoft.com/office/drawing/2014/main" id="{ADA211C9-4F74-CF43-4B87-4DC1298FC382}"/>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6" name="Freeform: Shape 105">
              <a:extLst>
                <a:ext uri="{FF2B5EF4-FFF2-40B4-BE49-F238E27FC236}">
                  <a16:creationId xmlns:a16="http://schemas.microsoft.com/office/drawing/2014/main" id="{23830C02-62BC-648C-0626-C1C09308504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7" name="Freeform: Shape 106">
              <a:extLst>
                <a:ext uri="{FF2B5EF4-FFF2-40B4-BE49-F238E27FC236}">
                  <a16:creationId xmlns:a16="http://schemas.microsoft.com/office/drawing/2014/main" id="{7C3F16C8-E570-49C9-E610-6CBDB31AA8F0}"/>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8" name="Freeform: Shape 107">
              <a:extLst>
                <a:ext uri="{FF2B5EF4-FFF2-40B4-BE49-F238E27FC236}">
                  <a16:creationId xmlns:a16="http://schemas.microsoft.com/office/drawing/2014/main" id="{5AE8EDA9-99A2-18A4-8324-61B261201E18}"/>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09" name="Freeform: Shape 108">
              <a:extLst>
                <a:ext uri="{FF2B5EF4-FFF2-40B4-BE49-F238E27FC236}">
                  <a16:creationId xmlns:a16="http://schemas.microsoft.com/office/drawing/2014/main" id="{3E4C633E-B912-9FF7-097A-293DB4C57771}"/>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0" name="Freeform: Shape 109">
              <a:extLst>
                <a:ext uri="{FF2B5EF4-FFF2-40B4-BE49-F238E27FC236}">
                  <a16:creationId xmlns:a16="http://schemas.microsoft.com/office/drawing/2014/main" id="{1797DAE9-E98E-565D-DCE8-6ED9BDD431E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1" name="Freeform: Shape 110">
              <a:extLst>
                <a:ext uri="{FF2B5EF4-FFF2-40B4-BE49-F238E27FC236}">
                  <a16:creationId xmlns:a16="http://schemas.microsoft.com/office/drawing/2014/main" id="{D8BE4B5E-624E-7D55-8811-6DBE4A34C5BE}"/>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2" name="Freeform: Shape 111">
              <a:extLst>
                <a:ext uri="{FF2B5EF4-FFF2-40B4-BE49-F238E27FC236}">
                  <a16:creationId xmlns:a16="http://schemas.microsoft.com/office/drawing/2014/main" id="{100F1002-37E4-DBD6-2470-BF366E7A2EE1}"/>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113" name="Freeform: Shape 112">
              <a:extLst>
                <a:ext uri="{FF2B5EF4-FFF2-40B4-BE49-F238E27FC236}">
                  <a16:creationId xmlns:a16="http://schemas.microsoft.com/office/drawing/2014/main" id="{68E593EA-29F3-86C1-F55C-9155A238EC44}"/>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114" name="Straight Connector 113">
              <a:extLst>
                <a:ext uri="{FF2B5EF4-FFF2-40B4-BE49-F238E27FC236}">
                  <a16:creationId xmlns:a16="http://schemas.microsoft.com/office/drawing/2014/main" id="{134429EE-9D51-3B1F-9AA3-BCFF48275560}"/>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F392460-2F94-8D83-BDF1-FF03166F0D29}"/>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0AC6A1F-4B78-0E37-048F-B6812EDB2EE1}"/>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C3360AE-7772-0B61-FD1C-EEE0621107F3}"/>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59F567-2E75-1EC1-487F-313FA14EC813}"/>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29B79B4-C9E7-356C-2F29-F5DBCFA6DA7F}"/>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BF9CA4B-F01C-A6D7-13EB-98F7021F9EE1}"/>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41C1DE2-ED22-C64D-DA58-A284C90BF0DE}"/>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6770804-47E2-F938-0A8B-791DD3BF62BB}"/>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F6E4B71-C468-D226-437C-C7E48C97D586}"/>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81FCA6A-7732-96B5-0D51-84FCEC90335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8CC0A2C-365C-D625-C8F1-F5EFB98E1CA3}"/>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C78A13F-C7CA-4151-F209-F5DBD82D64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9BF916A-CD87-24AD-BED9-A3CAF7B52A3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80F6C6B-30C5-92BF-E676-3566D92818E3}"/>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3CBF802-EA4E-03E2-6F1A-3042EFC63A78}"/>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9C0D0CC-B0F9-EA63-567D-8D4CABCC166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4755099-E45B-712F-40BC-CB13568A1F0A}"/>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BB6DC8F-4DFA-A003-3159-BEDEF569E4A9}"/>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70FBDB3-ED91-E904-16E9-AA79FF9F0A92}"/>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5B035A1-E8C5-6686-A461-D1DD8CAC6359}"/>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F9F1F8E-9777-AAB8-8ACB-3D46633B3F6D}"/>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B7F6026-7A05-5721-31EF-E6DFBDE8CEAA}"/>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F8E98E7-8A00-F693-8518-98CCCC93545E}"/>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9ABA57B-E56E-0CC6-DF3B-FDB3FEFCA70A}"/>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24F277D-85EF-04ED-4C9B-E10534932DFA}"/>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B4F5A27-ABA0-0895-5BB1-F2CA8AACFFD3}"/>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24414C3-48DE-D9A3-1BFD-88B48EE19BD6}"/>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1C32ED-24A3-3B82-1AA8-90474CF8BA0C}"/>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97416E-EBA8-F867-0231-CA51521B7D3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EB1C0F2-B821-C92F-E380-5C79E91AB4B0}"/>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111A9DE-6E46-B7C1-4EB5-F1EAFCF65917}"/>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9DC4665-5AC8-C444-D1C5-1881E1A4F93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225F771-77F9-39B8-24A0-686DEA1939F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6603EA7-E611-C72B-BE98-1348C730D756}"/>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B8D584A-B237-5927-8E4E-25E89D5A2FDE}"/>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A03007D-1922-85FD-C5B1-018BE31F9A3A}"/>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A779691-7D99-E907-C2C7-50299447A367}"/>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1687194-76AA-65B6-9438-6B183192E4A7}"/>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E38B0B4-AC6F-4546-4E16-C12DB4B8233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D45DCA4-C146-79C3-78BA-CC67D46FCFA5}"/>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C5731B9-5C93-CC24-87BA-C9B40B385ADA}"/>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4617956-7004-5088-83F7-5130A3A46AA4}"/>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C26DAE6-58BE-2C96-0CBF-6ED85FF39ED2}"/>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58" name="main body box">
              <a:extLst>
                <a:ext uri="{FF2B5EF4-FFF2-40B4-BE49-F238E27FC236}">
                  <a16:creationId xmlns:a16="http://schemas.microsoft.com/office/drawing/2014/main" id="{59F38AEF-5551-FC71-E927-997FAC05ABC8}"/>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59" name="Straight Connector 158">
              <a:extLst>
                <a:ext uri="{FF2B5EF4-FFF2-40B4-BE49-F238E27FC236}">
                  <a16:creationId xmlns:a16="http://schemas.microsoft.com/office/drawing/2014/main" id="{F08922B5-8BFD-533B-5FA6-09141AE79BF6}"/>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60" name="Straight Connector 159">
              <a:extLst>
                <a:ext uri="{FF2B5EF4-FFF2-40B4-BE49-F238E27FC236}">
                  <a16:creationId xmlns:a16="http://schemas.microsoft.com/office/drawing/2014/main" id="{EBD0697C-4E82-95D5-D2F1-7D2BA1579F11}"/>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65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723125"/>
            <a:ext cx="2463688"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003C8F27-1AA3-4188-FE97-EEAE4A4B06C9}"/>
              </a:ext>
            </a:extLst>
          </p:cNvPr>
          <p:cNvGrpSpPr/>
          <p:nvPr userDrawn="1"/>
        </p:nvGrpSpPr>
        <p:grpSpPr>
          <a:xfrm>
            <a:off x="10317304" y="3150223"/>
            <a:ext cx="1251160" cy="958286"/>
            <a:chOff x="10162879" y="3243772"/>
            <a:chExt cx="1251160" cy="958286"/>
          </a:xfrm>
        </p:grpSpPr>
        <p:sp>
          <p:nvSpPr>
            <p:cNvPr id="8" name="Legend1" hidden="1">
              <a:extLst>
                <a:ext uri="{FF2B5EF4-FFF2-40B4-BE49-F238E27FC236}">
                  <a16:creationId xmlns:a16="http://schemas.microsoft.com/office/drawing/2014/main" id="{2A6D5BD1-3B9B-60B2-3F03-24B66A2092DB}"/>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654EDE0E-C1CE-1E27-8AAA-63F143D0A593}"/>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824B9028-8D6F-59A0-AB8E-BAEA6FF9573D}"/>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7732ECF1-2D65-7957-2DE0-D169FE591D0E}"/>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5F443DA2-A973-D16E-9849-B95999D98A8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E820F181-D35E-753B-2282-3E122BA97E5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99985641-7249-B1D3-2562-8BE7F2B2EACE}"/>
              </a:ext>
            </a:extLst>
          </p:cNvPr>
          <p:cNvGrpSpPr/>
          <p:nvPr userDrawn="1"/>
        </p:nvGrpSpPr>
        <p:grpSpPr>
          <a:xfrm>
            <a:off x="10688315" y="1145373"/>
            <a:ext cx="880149" cy="1731859"/>
            <a:chOff x="7723680" y="1702457"/>
            <a:chExt cx="880149" cy="1731859"/>
          </a:xfrm>
        </p:grpSpPr>
        <p:sp>
          <p:nvSpPr>
            <p:cNvPr id="15" name="Legend1" hidden="1">
              <a:extLst>
                <a:ext uri="{FF2B5EF4-FFF2-40B4-BE49-F238E27FC236}">
                  <a16:creationId xmlns:a16="http://schemas.microsoft.com/office/drawing/2014/main" id="{313B75FC-66CA-A48E-79F0-F391861B189B}"/>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DA03A9FC-A86C-DE0F-0208-EBBBA0E2165F}"/>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F6770A8E-BAA3-5C1F-C36B-330870BC592D}"/>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DB5AC7AA-C45D-28F6-570C-0E20C14488BE}"/>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EE25E740-BBFE-3EAE-A757-BFE3B35F2E42}"/>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96F087EB-E8F9-3A4A-0813-FC718358E653}"/>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6A4061C7-C524-FDFC-80E4-15422866057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41A5381A-F0F0-134B-D6CB-CCC0FFDCB628}"/>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4C7BDEBF-2AB1-4783-FC86-DA8B22E76AAB}"/>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6B85150E-6987-C5E9-835F-176C6A4FEC1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F264D223-D0D0-964A-B911-30F38F4BDA7E}"/>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01714B3C-4D12-578B-7649-1FA4397D7B20}"/>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950F2AF7-C2B1-4CC4-6AE3-A4E4D39F4BF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FAE59114-9C8E-1EF2-1855-190A80ABDDC5}"/>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6E5A5E5E-CE84-0569-9FE3-903C7EE2ED3A}"/>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E52D1320-6413-C0D7-EC64-866F8D7F0A5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22E680FA-2E61-1CAC-EF48-004834F60AD9}"/>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ADD086BD-153D-7852-A3F9-60C338935B2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6906CFD1-BB01-AE94-DB77-B4E46908C83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93C276F3-EB05-0BF9-1B3B-F25F60B4B67B}"/>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276FECFB-0332-8AD4-3AE0-01202E667AFC}"/>
              </a:ext>
            </a:extLst>
          </p:cNvPr>
          <p:cNvGrpSpPr/>
          <p:nvPr userDrawn="1"/>
        </p:nvGrpSpPr>
        <p:grpSpPr>
          <a:xfrm>
            <a:off x="10714801" y="4381500"/>
            <a:ext cx="853663" cy="1717282"/>
            <a:chOff x="10652400" y="4322824"/>
            <a:chExt cx="853663" cy="1717282"/>
          </a:xfrm>
        </p:grpSpPr>
        <p:sp>
          <p:nvSpPr>
            <p:cNvPr id="37" name="RectangleLegend1" hidden="1">
              <a:extLst>
                <a:ext uri="{FF2B5EF4-FFF2-40B4-BE49-F238E27FC236}">
                  <a16:creationId xmlns:a16="http://schemas.microsoft.com/office/drawing/2014/main" id="{7D00C68E-0DE6-83CC-7A22-0BA54B77A75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79FB564-7BDB-802D-A22D-A57C60F2EE1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68001C2A-4CAA-ACD2-2D4E-E62787D79BC3}"/>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DFFBBDE7-4EE1-307C-62FD-6E5F7FDFCE62}"/>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8E562E42-6C07-B388-6253-C9A4AC96DB7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F27197F1-7155-CE8E-C5FC-CF89C4C9E4EA}"/>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E53BE31C-9D72-63C6-859C-B2AD0A657A6E}"/>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C2C4FB6D-A7C1-40CD-F16D-B2755E46ABFF}"/>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7742312D-D6D0-31AC-EB6C-BB5F783AB400}"/>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FE7A6C95-53B7-3338-F893-6876D69D66F5}"/>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6" name="Date Placeholder 5">
            <a:extLst>
              <a:ext uri="{FF2B5EF4-FFF2-40B4-BE49-F238E27FC236}">
                <a16:creationId xmlns:a16="http://schemas.microsoft.com/office/drawing/2014/main" id="{EB18130D-988B-9A17-F280-D1D9935124DB}"/>
              </a:ext>
            </a:extLst>
          </p:cNvPr>
          <p:cNvSpPr>
            <a:spLocks noGrp="1"/>
          </p:cNvSpPr>
          <p:nvPr>
            <p:ph type="dt" sz="half" idx="2"/>
          </p:nvPr>
        </p:nvSpPr>
        <p:spPr bwMode="ltGray">
          <a:xfrm>
            <a:off x="10821464" y="165550"/>
            <a:ext cx="747000" cy="123111"/>
          </a:xfrm>
          <a:prstGeom prst="rect">
            <a:avLst/>
          </a:prstGeom>
        </p:spPr>
        <p:txBody>
          <a:bodyPr vert="horz" wrap="none" lIns="0" tIns="0" rIns="0" bIns="0" rtlCol="0">
            <a:spAutoFit/>
          </a:bodyPr>
          <a:lstStyle>
            <a:lvl1pPr algn="r">
              <a:defRPr lang="en-US" sz="800" b="1" u="sng" smtClean="0">
                <a:cs typeface="Arial" panose="020B0604020202020204" pitchFamily="34" charset="0"/>
              </a:defRPr>
            </a:lvl1p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48" name="Google Shape;45;p5">
            <a:extLst>
              <a:ext uri="{FF2B5EF4-FFF2-40B4-BE49-F238E27FC236}">
                <a16:creationId xmlns:a16="http://schemas.microsoft.com/office/drawing/2014/main" id="{A441ED94-8B29-43EA-5BC5-2021EA6B9434}"/>
              </a:ext>
            </a:extLst>
          </p:cNvPr>
          <p:cNvSpPr/>
          <p:nvPr userDrawn="1"/>
        </p:nvSpPr>
        <p:spPr bwMode="ltGray">
          <a:xfrm>
            <a:off x="0" y="6519097"/>
            <a:ext cx="12192000" cy="353416"/>
          </a:xfrm>
          <a:prstGeom prst="rect">
            <a:avLst/>
          </a:prstGeom>
          <a:solidFill>
            <a:srgbClr val="1740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1" name="Text Box">
            <a:extLst>
              <a:ext uri="{FF2B5EF4-FFF2-40B4-BE49-F238E27FC236}">
                <a16:creationId xmlns:a16="http://schemas.microsoft.com/office/drawing/2014/main" id="{FAECE2B6-F5BE-DA3A-01CC-560BC5EA9828}"/>
              </a:ext>
            </a:extLst>
          </p:cNvPr>
          <p:cNvSpPr txBox="1">
            <a:spLocks/>
          </p:cNvSpPr>
          <p:nvPr userDrawn="1"/>
        </p:nvSpPr>
        <p:spPr bwMode="ltGray">
          <a:xfrm>
            <a:off x="7219429" y="25301"/>
            <a:ext cx="4417835"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000" b="0" i="1" u="none">
                <a:latin typeface="Arial" panose="020B0604020202020204" pitchFamily="34" charset="0"/>
                <a:cs typeface="Arial" panose="020B0604020202020204" pitchFamily="34" charset="0"/>
              </a:rPr>
              <a:t>Information contained in this file is confidential, preliminary, and pre-decisional</a:t>
            </a:r>
          </a:p>
        </p:txBody>
      </p:sp>
      <p:pic>
        <p:nvPicPr>
          <p:cNvPr id="51" name="Picture 50">
            <a:extLst>
              <a:ext uri="{FF2B5EF4-FFF2-40B4-BE49-F238E27FC236}">
                <a16:creationId xmlns:a16="http://schemas.microsoft.com/office/drawing/2014/main" id="{AD8205FC-1FC0-654D-D833-940AC4EAFEFB}"/>
              </a:ext>
            </a:extLst>
          </p:cNvPr>
          <p:cNvPicPr>
            <a:picLocks noChangeAspect="1"/>
          </p:cNvPicPr>
          <p:nvPr userDrawn="1"/>
        </p:nvPicPr>
        <p:blipFill>
          <a:blip r:embed="rId41"/>
          <a:stretch>
            <a:fillRect/>
          </a:stretch>
        </p:blipFill>
        <p:spPr>
          <a:xfrm>
            <a:off x="10269398" y="6528815"/>
            <a:ext cx="1079992" cy="288105"/>
          </a:xfrm>
          <a:prstGeom prst="rect">
            <a:avLst/>
          </a:prstGeom>
        </p:spPr>
      </p:pic>
    </p:spTree>
    <p:extLst>
      <p:ext uri="{BB962C8B-B14F-4D97-AF65-F5344CB8AC3E}">
        <p14:creationId xmlns:p14="http://schemas.microsoft.com/office/powerpoint/2010/main" val="323772065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hf sldNum="0" hdr="0" ftr="0"/>
  <p:txStyles>
    <p:titleStyle>
      <a:lvl1pPr algn="l" defTabSz="914400" rtl="0" eaLnBrk="1" latinLnBrk="0" hangingPunct="1">
        <a:lnSpc>
          <a:spcPct val="100000"/>
        </a:lnSpc>
        <a:spcBef>
          <a:spcPct val="0"/>
        </a:spcBef>
        <a:buNone/>
        <a:defRPr lang="en-US" sz="28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20.xml"/><Relationship Id="rId7" Type="http://schemas.openxmlformats.org/officeDocument/2006/relationships/oleObject" Target="../embeddings/oleObject18.bin"/><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21.xml"/></Relationships>
</file>

<file path=ppt/slides/_rels/slide10.xml.rels><?xml version="1.0" encoding="UTF-8" standalone="yes"?>
<Relationships xmlns="http://schemas.openxmlformats.org/package/2006/relationships"><Relationship Id="rId13" Type="http://schemas.openxmlformats.org/officeDocument/2006/relationships/tags" Target="../tags/tag299.xml"/><Relationship Id="rId18" Type="http://schemas.openxmlformats.org/officeDocument/2006/relationships/tags" Target="../tags/tag304.xml"/><Relationship Id="rId26" Type="http://schemas.openxmlformats.org/officeDocument/2006/relationships/tags" Target="../tags/tag312.xml"/><Relationship Id="rId21" Type="http://schemas.openxmlformats.org/officeDocument/2006/relationships/tags" Target="../tags/tag307.xml"/><Relationship Id="rId34" Type="http://schemas.openxmlformats.org/officeDocument/2006/relationships/oleObject" Target="../embeddings/oleObject27.bin"/><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tags" Target="../tags/tag303.xml"/><Relationship Id="rId25" Type="http://schemas.openxmlformats.org/officeDocument/2006/relationships/tags" Target="../tags/tag311.xml"/><Relationship Id="rId33" Type="http://schemas.openxmlformats.org/officeDocument/2006/relationships/notesSlide" Target="../notesSlides/notesSlide7.xml"/><Relationship Id="rId2" Type="http://schemas.openxmlformats.org/officeDocument/2006/relationships/tags" Target="../tags/tag288.xml"/><Relationship Id="rId16" Type="http://schemas.openxmlformats.org/officeDocument/2006/relationships/tags" Target="../tags/tag302.xml"/><Relationship Id="rId20" Type="http://schemas.openxmlformats.org/officeDocument/2006/relationships/tags" Target="../tags/tag306.xml"/><Relationship Id="rId29" Type="http://schemas.openxmlformats.org/officeDocument/2006/relationships/tags" Target="../tags/tag315.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24" Type="http://schemas.openxmlformats.org/officeDocument/2006/relationships/tags" Target="../tags/tag310.xml"/><Relationship Id="rId32" Type="http://schemas.openxmlformats.org/officeDocument/2006/relationships/slideLayout" Target="../slideLayouts/slideLayout4.xml"/><Relationship Id="rId37" Type="http://schemas.openxmlformats.org/officeDocument/2006/relationships/image" Target="../media/image16.svg"/><Relationship Id="rId5" Type="http://schemas.openxmlformats.org/officeDocument/2006/relationships/tags" Target="../tags/tag291.xml"/><Relationship Id="rId15" Type="http://schemas.openxmlformats.org/officeDocument/2006/relationships/tags" Target="../tags/tag301.xml"/><Relationship Id="rId23" Type="http://schemas.openxmlformats.org/officeDocument/2006/relationships/tags" Target="../tags/tag309.xml"/><Relationship Id="rId28" Type="http://schemas.openxmlformats.org/officeDocument/2006/relationships/tags" Target="../tags/tag314.xml"/><Relationship Id="rId36" Type="http://schemas.openxmlformats.org/officeDocument/2006/relationships/image" Target="../media/image15.png"/><Relationship Id="rId10" Type="http://schemas.openxmlformats.org/officeDocument/2006/relationships/tags" Target="../tags/tag296.xml"/><Relationship Id="rId19" Type="http://schemas.openxmlformats.org/officeDocument/2006/relationships/tags" Target="../tags/tag305.xml"/><Relationship Id="rId31" Type="http://schemas.openxmlformats.org/officeDocument/2006/relationships/tags" Target="../tags/tag317.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tags" Target="../tags/tag308.xml"/><Relationship Id="rId27" Type="http://schemas.openxmlformats.org/officeDocument/2006/relationships/tags" Target="../tags/tag313.xml"/><Relationship Id="rId30" Type="http://schemas.openxmlformats.org/officeDocument/2006/relationships/tags" Target="../tags/tag316.xml"/><Relationship Id="rId35" Type="http://schemas.openxmlformats.org/officeDocument/2006/relationships/image" Target="../media/image14.emf"/><Relationship Id="rId8" Type="http://schemas.openxmlformats.org/officeDocument/2006/relationships/tags" Target="../tags/tag294.xml"/><Relationship Id="rId3" Type="http://schemas.openxmlformats.org/officeDocument/2006/relationships/tags" Target="../tags/tag289.xml"/></Relationships>
</file>

<file path=ppt/slides/_rels/slide11.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slide" Target="slide6.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slide" Target="slide3.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12.emf"/><Relationship Id="rId5" Type="http://schemas.openxmlformats.org/officeDocument/2006/relationships/tags" Target="../tags/tag322.xml"/><Relationship Id="rId15" Type="http://schemas.openxmlformats.org/officeDocument/2006/relationships/slide" Target="slide43.xml"/><Relationship Id="rId10" Type="http://schemas.openxmlformats.org/officeDocument/2006/relationships/oleObject" Target="../embeddings/oleObject28.bin"/><Relationship Id="rId4" Type="http://schemas.openxmlformats.org/officeDocument/2006/relationships/tags" Target="../tags/tag321.xml"/><Relationship Id="rId9" Type="http://schemas.openxmlformats.org/officeDocument/2006/relationships/slideLayout" Target="../slideLayouts/slideLayout5.xml"/><Relationship Id="rId14" Type="http://schemas.openxmlformats.org/officeDocument/2006/relationships/slide" Target="slide33.xml"/></Relationships>
</file>

<file path=ppt/slides/_rels/slide12.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tags" Target="../tags/tag338.xml"/><Relationship Id="rId18" Type="http://schemas.openxmlformats.org/officeDocument/2006/relationships/image" Target="../media/image11.emf"/><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tags" Target="../tags/tag337.xml"/><Relationship Id="rId17" Type="http://schemas.openxmlformats.org/officeDocument/2006/relationships/oleObject" Target="../embeddings/oleObject29.bin"/><Relationship Id="rId2" Type="http://schemas.openxmlformats.org/officeDocument/2006/relationships/tags" Target="../tags/tag327.xml"/><Relationship Id="rId16" Type="http://schemas.openxmlformats.org/officeDocument/2006/relationships/notesSlide" Target="../notesSlides/notesSlide8.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tags" Target="../tags/tag336.xml"/><Relationship Id="rId5" Type="http://schemas.openxmlformats.org/officeDocument/2006/relationships/tags" Target="../tags/tag330.xml"/><Relationship Id="rId15" Type="http://schemas.openxmlformats.org/officeDocument/2006/relationships/slideLayout" Target="../slideLayouts/slideLayout4.xml"/><Relationship Id="rId10" Type="http://schemas.openxmlformats.org/officeDocument/2006/relationships/tags" Target="../tags/tag335.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tags" Target="../tags/tag339.xml"/></Relationships>
</file>

<file path=ppt/slides/_rels/slide13.xml.rels><?xml version="1.0" encoding="UTF-8" standalone="yes"?>
<Relationships xmlns="http://schemas.openxmlformats.org/package/2006/relationships"><Relationship Id="rId8" Type="http://schemas.openxmlformats.org/officeDocument/2006/relationships/tags" Target="../tags/tag347.xml"/><Relationship Id="rId13" Type="http://schemas.openxmlformats.org/officeDocument/2006/relationships/tags" Target="../tags/tag352.xml"/><Relationship Id="rId18" Type="http://schemas.openxmlformats.org/officeDocument/2006/relationships/tags" Target="../tags/tag357.xml"/><Relationship Id="rId26" Type="http://schemas.openxmlformats.org/officeDocument/2006/relationships/image" Target="../media/image17.emf"/><Relationship Id="rId3" Type="http://schemas.openxmlformats.org/officeDocument/2006/relationships/tags" Target="../tags/tag342.xml"/><Relationship Id="rId21" Type="http://schemas.openxmlformats.org/officeDocument/2006/relationships/tags" Target="../tags/tag360.xml"/><Relationship Id="rId7" Type="http://schemas.openxmlformats.org/officeDocument/2006/relationships/tags" Target="../tags/tag346.xml"/><Relationship Id="rId12" Type="http://schemas.openxmlformats.org/officeDocument/2006/relationships/tags" Target="../tags/tag351.xml"/><Relationship Id="rId17" Type="http://schemas.openxmlformats.org/officeDocument/2006/relationships/tags" Target="../tags/tag356.xml"/><Relationship Id="rId25" Type="http://schemas.openxmlformats.org/officeDocument/2006/relationships/oleObject" Target="../embeddings/oleObject30.bin"/><Relationship Id="rId2" Type="http://schemas.openxmlformats.org/officeDocument/2006/relationships/tags" Target="../tags/tag341.xml"/><Relationship Id="rId16" Type="http://schemas.openxmlformats.org/officeDocument/2006/relationships/tags" Target="../tags/tag355.xml"/><Relationship Id="rId20" Type="http://schemas.openxmlformats.org/officeDocument/2006/relationships/tags" Target="../tags/tag359.xml"/><Relationship Id="rId29" Type="http://schemas.openxmlformats.org/officeDocument/2006/relationships/image" Target="../media/image19.svg"/><Relationship Id="rId1" Type="http://schemas.openxmlformats.org/officeDocument/2006/relationships/tags" Target="../tags/tag340.xml"/><Relationship Id="rId6" Type="http://schemas.openxmlformats.org/officeDocument/2006/relationships/tags" Target="../tags/tag345.xml"/><Relationship Id="rId11" Type="http://schemas.openxmlformats.org/officeDocument/2006/relationships/tags" Target="../tags/tag350.xml"/><Relationship Id="rId24" Type="http://schemas.openxmlformats.org/officeDocument/2006/relationships/notesSlide" Target="../notesSlides/notesSlide9.xml"/><Relationship Id="rId5" Type="http://schemas.openxmlformats.org/officeDocument/2006/relationships/tags" Target="../tags/tag344.xml"/><Relationship Id="rId15" Type="http://schemas.openxmlformats.org/officeDocument/2006/relationships/tags" Target="../tags/tag354.xml"/><Relationship Id="rId23" Type="http://schemas.openxmlformats.org/officeDocument/2006/relationships/slideLayout" Target="../slideLayouts/slideLayout4.xml"/><Relationship Id="rId28" Type="http://schemas.openxmlformats.org/officeDocument/2006/relationships/image" Target="../media/image18.png"/><Relationship Id="rId10" Type="http://schemas.openxmlformats.org/officeDocument/2006/relationships/tags" Target="../tags/tag349.xml"/><Relationship Id="rId19" Type="http://schemas.openxmlformats.org/officeDocument/2006/relationships/tags" Target="../tags/tag358.xml"/><Relationship Id="rId31" Type="http://schemas.openxmlformats.org/officeDocument/2006/relationships/image" Target="../media/image21.svg"/><Relationship Id="rId4" Type="http://schemas.openxmlformats.org/officeDocument/2006/relationships/tags" Target="../tags/tag343.xml"/><Relationship Id="rId9" Type="http://schemas.openxmlformats.org/officeDocument/2006/relationships/tags" Target="../tags/tag348.xml"/><Relationship Id="rId14" Type="http://schemas.openxmlformats.org/officeDocument/2006/relationships/tags" Target="../tags/tag353.xml"/><Relationship Id="rId22" Type="http://schemas.openxmlformats.org/officeDocument/2006/relationships/tags" Target="../tags/tag361.xml"/><Relationship Id="rId27" Type="http://schemas.openxmlformats.org/officeDocument/2006/relationships/chart" Target="../charts/chart1.xml"/><Relationship Id="rId30"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slideLayout" Target="../slideLayouts/slideLayout4.xml"/><Relationship Id="rId3" Type="http://schemas.openxmlformats.org/officeDocument/2006/relationships/tags" Target="../tags/tag364.xml"/><Relationship Id="rId21" Type="http://schemas.openxmlformats.org/officeDocument/2006/relationships/tags" Target="../tags/tag382.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29" Type="http://schemas.openxmlformats.org/officeDocument/2006/relationships/image" Target="../media/image17.emf"/><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oleObject" Target="../embeddings/oleObject31.bin"/><Relationship Id="rId10" Type="http://schemas.openxmlformats.org/officeDocument/2006/relationships/tags" Target="../tags/tag371.xml"/><Relationship Id="rId19" Type="http://schemas.openxmlformats.org/officeDocument/2006/relationships/tags" Target="../tags/tag380.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notesSlide" Target="../notesSlides/notesSlide10.xml"/><Relationship Id="rId30" Type="http://schemas.openxmlformats.org/officeDocument/2006/relationships/chart" Target="../charts/chart2.xml"/></Relationships>
</file>

<file path=ppt/slides/_rels/slide15.xml.rels><?xml version="1.0" encoding="UTF-8" standalone="yes"?>
<Relationships xmlns="http://schemas.openxmlformats.org/package/2006/relationships"><Relationship Id="rId26" Type="http://schemas.openxmlformats.org/officeDocument/2006/relationships/tags" Target="../tags/tag412.xml"/><Relationship Id="rId21" Type="http://schemas.openxmlformats.org/officeDocument/2006/relationships/tags" Target="../tags/tag407.xml"/><Relationship Id="rId42" Type="http://schemas.openxmlformats.org/officeDocument/2006/relationships/tags" Target="../tags/tag428.xml"/><Relationship Id="rId47" Type="http://schemas.openxmlformats.org/officeDocument/2006/relationships/tags" Target="../tags/tag433.xml"/><Relationship Id="rId63" Type="http://schemas.openxmlformats.org/officeDocument/2006/relationships/tags" Target="../tags/tag449.xml"/><Relationship Id="rId68" Type="http://schemas.openxmlformats.org/officeDocument/2006/relationships/tags" Target="../tags/tag454.xml"/><Relationship Id="rId16" Type="http://schemas.openxmlformats.org/officeDocument/2006/relationships/tags" Target="../tags/tag402.xml"/><Relationship Id="rId11" Type="http://schemas.openxmlformats.org/officeDocument/2006/relationships/tags" Target="../tags/tag397.xml"/><Relationship Id="rId24" Type="http://schemas.openxmlformats.org/officeDocument/2006/relationships/tags" Target="../tags/tag410.xml"/><Relationship Id="rId32" Type="http://schemas.openxmlformats.org/officeDocument/2006/relationships/tags" Target="../tags/tag418.xml"/><Relationship Id="rId37" Type="http://schemas.openxmlformats.org/officeDocument/2006/relationships/tags" Target="../tags/tag423.xml"/><Relationship Id="rId40" Type="http://schemas.openxmlformats.org/officeDocument/2006/relationships/tags" Target="../tags/tag426.xml"/><Relationship Id="rId45" Type="http://schemas.openxmlformats.org/officeDocument/2006/relationships/tags" Target="../tags/tag431.xml"/><Relationship Id="rId53" Type="http://schemas.openxmlformats.org/officeDocument/2006/relationships/tags" Target="../tags/tag439.xml"/><Relationship Id="rId58" Type="http://schemas.openxmlformats.org/officeDocument/2006/relationships/tags" Target="../tags/tag444.xml"/><Relationship Id="rId66" Type="http://schemas.openxmlformats.org/officeDocument/2006/relationships/tags" Target="../tags/tag452.xml"/><Relationship Id="rId74" Type="http://schemas.openxmlformats.org/officeDocument/2006/relationships/oleObject" Target="../embeddings/oleObject32.bin"/><Relationship Id="rId5" Type="http://schemas.openxmlformats.org/officeDocument/2006/relationships/tags" Target="../tags/tag391.xml"/><Relationship Id="rId61" Type="http://schemas.openxmlformats.org/officeDocument/2006/relationships/tags" Target="../tags/tag447.xml"/><Relationship Id="rId19" Type="http://schemas.openxmlformats.org/officeDocument/2006/relationships/tags" Target="../tags/tag405.xml"/><Relationship Id="rId14" Type="http://schemas.openxmlformats.org/officeDocument/2006/relationships/tags" Target="../tags/tag400.xml"/><Relationship Id="rId22" Type="http://schemas.openxmlformats.org/officeDocument/2006/relationships/tags" Target="../tags/tag408.xml"/><Relationship Id="rId27" Type="http://schemas.openxmlformats.org/officeDocument/2006/relationships/tags" Target="../tags/tag413.xml"/><Relationship Id="rId30" Type="http://schemas.openxmlformats.org/officeDocument/2006/relationships/tags" Target="../tags/tag416.xml"/><Relationship Id="rId35" Type="http://schemas.openxmlformats.org/officeDocument/2006/relationships/tags" Target="../tags/tag421.xml"/><Relationship Id="rId43" Type="http://schemas.openxmlformats.org/officeDocument/2006/relationships/tags" Target="../tags/tag429.xml"/><Relationship Id="rId48" Type="http://schemas.openxmlformats.org/officeDocument/2006/relationships/tags" Target="../tags/tag434.xml"/><Relationship Id="rId56" Type="http://schemas.openxmlformats.org/officeDocument/2006/relationships/tags" Target="../tags/tag442.xml"/><Relationship Id="rId64" Type="http://schemas.openxmlformats.org/officeDocument/2006/relationships/tags" Target="../tags/tag450.xml"/><Relationship Id="rId69" Type="http://schemas.openxmlformats.org/officeDocument/2006/relationships/tags" Target="../tags/tag455.xml"/><Relationship Id="rId77" Type="http://schemas.openxmlformats.org/officeDocument/2006/relationships/chart" Target="../charts/chart4.xml"/><Relationship Id="rId8" Type="http://schemas.openxmlformats.org/officeDocument/2006/relationships/tags" Target="../tags/tag394.xml"/><Relationship Id="rId51" Type="http://schemas.openxmlformats.org/officeDocument/2006/relationships/tags" Target="../tags/tag437.xml"/><Relationship Id="rId72" Type="http://schemas.openxmlformats.org/officeDocument/2006/relationships/slideLayout" Target="../slideLayouts/slideLayout4.xml"/><Relationship Id="rId3" Type="http://schemas.openxmlformats.org/officeDocument/2006/relationships/tags" Target="../tags/tag389.xml"/><Relationship Id="rId12" Type="http://schemas.openxmlformats.org/officeDocument/2006/relationships/tags" Target="../tags/tag398.xml"/><Relationship Id="rId17" Type="http://schemas.openxmlformats.org/officeDocument/2006/relationships/tags" Target="../tags/tag403.xml"/><Relationship Id="rId25" Type="http://schemas.openxmlformats.org/officeDocument/2006/relationships/tags" Target="../tags/tag411.xml"/><Relationship Id="rId33" Type="http://schemas.openxmlformats.org/officeDocument/2006/relationships/tags" Target="../tags/tag419.xml"/><Relationship Id="rId38" Type="http://schemas.openxmlformats.org/officeDocument/2006/relationships/tags" Target="../tags/tag424.xml"/><Relationship Id="rId46" Type="http://schemas.openxmlformats.org/officeDocument/2006/relationships/tags" Target="../tags/tag432.xml"/><Relationship Id="rId59" Type="http://schemas.openxmlformats.org/officeDocument/2006/relationships/tags" Target="../tags/tag445.xml"/><Relationship Id="rId67" Type="http://schemas.openxmlformats.org/officeDocument/2006/relationships/tags" Target="../tags/tag453.xml"/><Relationship Id="rId20" Type="http://schemas.openxmlformats.org/officeDocument/2006/relationships/tags" Target="../tags/tag406.xml"/><Relationship Id="rId41" Type="http://schemas.openxmlformats.org/officeDocument/2006/relationships/tags" Target="../tags/tag427.xml"/><Relationship Id="rId54" Type="http://schemas.openxmlformats.org/officeDocument/2006/relationships/tags" Target="../tags/tag440.xml"/><Relationship Id="rId62" Type="http://schemas.openxmlformats.org/officeDocument/2006/relationships/tags" Target="../tags/tag448.xml"/><Relationship Id="rId70" Type="http://schemas.openxmlformats.org/officeDocument/2006/relationships/tags" Target="../tags/tag456.xml"/><Relationship Id="rId75" Type="http://schemas.openxmlformats.org/officeDocument/2006/relationships/image" Target="../media/image17.emf"/><Relationship Id="rId1" Type="http://schemas.openxmlformats.org/officeDocument/2006/relationships/tags" Target="../tags/tag387.xml"/><Relationship Id="rId6" Type="http://schemas.openxmlformats.org/officeDocument/2006/relationships/tags" Target="../tags/tag392.xml"/><Relationship Id="rId15" Type="http://schemas.openxmlformats.org/officeDocument/2006/relationships/tags" Target="../tags/tag401.xml"/><Relationship Id="rId23" Type="http://schemas.openxmlformats.org/officeDocument/2006/relationships/tags" Target="../tags/tag409.xml"/><Relationship Id="rId28" Type="http://schemas.openxmlformats.org/officeDocument/2006/relationships/tags" Target="../tags/tag414.xml"/><Relationship Id="rId36" Type="http://schemas.openxmlformats.org/officeDocument/2006/relationships/tags" Target="../tags/tag422.xml"/><Relationship Id="rId49" Type="http://schemas.openxmlformats.org/officeDocument/2006/relationships/tags" Target="../tags/tag435.xml"/><Relationship Id="rId57" Type="http://schemas.openxmlformats.org/officeDocument/2006/relationships/tags" Target="../tags/tag443.xml"/><Relationship Id="rId10" Type="http://schemas.openxmlformats.org/officeDocument/2006/relationships/tags" Target="../tags/tag396.xml"/><Relationship Id="rId31" Type="http://schemas.openxmlformats.org/officeDocument/2006/relationships/tags" Target="../tags/tag417.xml"/><Relationship Id="rId44" Type="http://schemas.openxmlformats.org/officeDocument/2006/relationships/tags" Target="../tags/tag430.xml"/><Relationship Id="rId52" Type="http://schemas.openxmlformats.org/officeDocument/2006/relationships/tags" Target="../tags/tag438.xml"/><Relationship Id="rId60" Type="http://schemas.openxmlformats.org/officeDocument/2006/relationships/tags" Target="../tags/tag446.xml"/><Relationship Id="rId65" Type="http://schemas.openxmlformats.org/officeDocument/2006/relationships/tags" Target="../tags/tag451.xml"/><Relationship Id="rId73" Type="http://schemas.openxmlformats.org/officeDocument/2006/relationships/notesSlide" Target="../notesSlides/notesSlide11.xml"/><Relationship Id="rId78" Type="http://schemas.openxmlformats.org/officeDocument/2006/relationships/chart" Target="../charts/chart5.xml"/><Relationship Id="rId4" Type="http://schemas.openxmlformats.org/officeDocument/2006/relationships/tags" Target="../tags/tag390.xml"/><Relationship Id="rId9" Type="http://schemas.openxmlformats.org/officeDocument/2006/relationships/tags" Target="../tags/tag395.xml"/><Relationship Id="rId13" Type="http://schemas.openxmlformats.org/officeDocument/2006/relationships/tags" Target="../tags/tag399.xml"/><Relationship Id="rId18" Type="http://schemas.openxmlformats.org/officeDocument/2006/relationships/tags" Target="../tags/tag404.xml"/><Relationship Id="rId39" Type="http://schemas.openxmlformats.org/officeDocument/2006/relationships/tags" Target="../tags/tag425.xml"/><Relationship Id="rId34" Type="http://schemas.openxmlformats.org/officeDocument/2006/relationships/tags" Target="../tags/tag420.xml"/><Relationship Id="rId50" Type="http://schemas.openxmlformats.org/officeDocument/2006/relationships/tags" Target="../tags/tag436.xml"/><Relationship Id="rId55" Type="http://schemas.openxmlformats.org/officeDocument/2006/relationships/tags" Target="../tags/tag441.xml"/><Relationship Id="rId76" Type="http://schemas.openxmlformats.org/officeDocument/2006/relationships/chart" Target="../charts/chart3.xml"/><Relationship Id="rId7" Type="http://schemas.openxmlformats.org/officeDocument/2006/relationships/tags" Target="../tags/tag393.xml"/><Relationship Id="rId71" Type="http://schemas.openxmlformats.org/officeDocument/2006/relationships/tags" Target="../tags/tag457.xml"/><Relationship Id="rId2" Type="http://schemas.openxmlformats.org/officeDocument/2006/relationships/tags" Target="../tags/tag388.xml"/><Relationship Id="rId29" Type="http://schemas.openxmlformats.org/officeDocument/2006/relationships/tags" Target="../tags/tag415.xml"/></Relationships>
</file>

<file path=ppt/slides/_rels/slide16.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tags" Target="../tags/tag475.xml"/><Relationship Id="rId26" Type="http://schemas.openxmlformats.org/officeDocument/2006/relationships/hyperlink" Target="../../DSS%20Manual%20Sec.%204" TargetMode="External"/><Relationship Id="rId3" Type="http://schemas.openxmlformats.org/officeDocument/2006/relationships/tags" Target="../tags/tag460.xml"/><Relationship Id="rId21" Type="http://schemas.openxmlformats.org/officeDocument/2006/relationships/slideLayout" Target="../slideLayouts/slideLayout4.xml"/><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tags" Target="../tags/tag474.xml"/><Relationship Id="rId25" Type="http://schemas.openxmlformats.org/officeDocument/2006/relationships/hyperlink" Target="https://cpsaccountability.dss.virginia.gov/index-social-services.html" TargetMode="External"/><Relationship Id="rId2" Type="http://schemas.openxmlformats.org/officeDocument/2006/relationships/tags" Target="../tags/tag459.xml"/><Relationship Id="rId16" Type="http://schemas.openxmlformats.org/officeDocument/2006/relationships/tags" Target="../tags/tag473.xml"/><Relationship Id="rId20" Type="http://schemas.openxmlformats.org/officeDocument/2006/relationships/tags" Target="../tags/tag477.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24" Type="http://schemas.openxmlformats.org/officeDocument/2006/relationships/image" Target="../media/image11.emf"/><Relationship Id="rId5" Type="http://schemas.openxmlformats.org/officeDocument/2006/relationships/tags" Target="../tags/tag462.xml"/><Relationship Id="rId15" Type="http://schemas.openxmlformats.org/officeDocument/2006/relationships/tags" Target="../tags/tag472.xml"/><Relationship Id="rId23" Type="http://schemas.openxmlformats.org/officeDocument/2006/relationships/oleObject" Target="../embeddings/oleObject33.bin"/><Relationship Id="rId10" Type="http://schemas.openxmlformats.org/officeDocument/2006/relationships/tags" Target="../tags/tag467.xml"/><Relationship Id="rId19" Type="http://schemas.openxmlformats.org/officeDocument/2006/relationships/tags" Target="../tags/tag476.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 Id="rId22" Type="http://schemas.openxmlformats.org/officeDocument/2006/relationships/notesSlide" Target="../notesSlides/notesSlide12.xml"/><Relationship Id="rId27" Type="http://schemas.openxmlformats.org/officeDocument/2006/relationships/hyperlink" Target="https://www.dss.virginia.gov/files/about/reports/children/cps/all_other/2024/Child_Maltreatment_Death__Inv_SFY2023_REPORT_final.pdf"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tags" Target="../tags/tag490.xml"/><Relationship Id="rId18" Type="http://schemas.openxmlformats.org/officeDocument/2006/relationships/tags" Target="../tags/tag495.xml"/><Relationship Id="rId26" Type="http://schemas.openxmlformats.org/officeDocument/2006/relationships/slideLayout" Target="../slideLayouts/slideLayout4.xml"/><Relationship Id="rId3" Type="http://schemas.openxmlformats.org/officeDocument/2006/relationships/tags" Target="../tags/tag480.xml"/><Relationship Id="rId21" Type="http://schemas.openxmlformats.org/officeDocument/2006/relationships/tags" Target="../tags/tag498.xml"/><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tags" Target="../tags/tag497.xml"/><Relationship Id="rId29" Type="http://schemas.openxmlformats.org/officeDocument/2006/relationships/chart" Target="../charts/chart6.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tags" Target="../tags/tag501.xml"/><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image" Target="../media/image11.emf"/><Relationship Id="rId10" Type="http://schemas.openxmlformats.org/officeDocument/2006/relationships/tags" Target="../tags/tag487.xml"/><Relationship Id="rId19" Type="http://schemas.openxmlformats.org/officeDocument/2006/relationships/tags" Target="../tags/tag496.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oleObject" Target="../embeddings/oleObject34.bin"/><Relationship Id="rId30" Type="http://schemas.openxmlformats.org/officeDocument/2006/relationships/hyperlink" Target="https://acf.gov/sites/default/files/documents/cb/cm2022.pdf" TargetMode="External"/></Relationships>
</file>

<file path=ppt/slides/_rels/slide18.xml.rels><?xml version="1.0" encoding="UTF-8" standalone="yes"?>
<Relationships xmlns="http://schemas.openxmlformats.org/package/2006/relationships"><Relationship Id="rId13" Type="http://schemas.openxmlformats.org/officeDocument/2006/relationships/tags" Target="../tags/tag515.xml"/><Relationship Id="rId18" Type="http://schemas.openxmlformats.org/officeDocument/2006/relationships/tags" Target="../tags/tag520.xml"/><Relationship Id="rId26" Type="http://schemas.openxmlformats.org/officeDocument/2006/relationships/tags" Target="../tags/tag528.xml"/><Relationship Id="rId3" Type="http://schemas.openxmlformats.org/officeDocument/2006/relationships/tags" Target="../tags/tag505.xml"/><Relationship Id="rId21" Type="http://schemas.openxmlformats.org/officeDocument/2006/relationships/tags" Target="../tags/tag523.xml"/><Relationship Id="rId34" Type="http://schemas.openxmlformats.org/officeDocument/2006/relationships/hyperlink" Target="https://cpsaccountability.dss.virginia.gov/index-social-services.html" TargetMode="External"/><Relationship Id="rId7" Type="http://schemas.openxmlformats.org/officeDocument/2006/relationships/tags" Target="../tags/tag509.xml"/><Relationship Id="rId12" Type="http://schemas.openxmlformats.org/officeDocument/2006/relationships/tags" Target="../tags/tag514.xml"/><Relationship Id="rId17" Type="http://schemas.openxmlformats.org/officeDocument/2006/relationships/tags" Target="../tags/tag519.xml"/><Relationship Id="rId25" Type="http://schemas.openxmlformats.org/officeDocument/2006/relationships/tags" Target="../tags/tag527.xml"/><Relationship Id="rId33" Type="http://schemas.openxmlformats.org/officeDocument/2006/relationships/image" Target="../media/image12.emf"/><Relationship Id="rId2" Type="http://schemas.openxmlformats.org/officeDocument/2006/relationships/tags" Target="../tags/tag504.xml"/><Relationship Id="rId16" Type="http://schemas.openxmlformats.org/officeDocument/2006/relationships/tags" Target="../tags/tag518.xml"/><Relationship Id="rId20" Type="http://schemas.openxmlformats.org/officeDocument/2006/relationships/tags" Target="../tags/tag522.xml"/><Relationship Id="rId29" Type="http://schemas.openxmlformats.org/officeDocument/2006/relationships/tags" Target="../tags/tag531.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24" Type="http://schemas.openxmlformats.org/officeDocument/2006/relationships/tags" Target="../tags/tag526.xml"/><Relationship Id="rId32" Type="http://schemas.openxmlformats.org/officeDocument/2006/relationships/oleObject" Target="../embeddings/oleObject35.bin"/><Relationship Id="rId5" Type="http://schemas.openxmlformats.org/officeDocument/2006/relationships/tags" Target="../tags/tag507.xml"/><Relationship Id="rId15" Type="http://schemas.openxmlformats.org/officeDocument/2006/relationships/tags" Target="../tags/tag517.xml"/><Relationship Id="rId23" Type="http://schemas.openxmlformats.org/officeDocument/2006/relationships/tags" Target="../tags/tag525.xml"/><Relationship Id="rId28" Type="http://schemas.openxmlformats.org/officeDocument/2006/relationships/tags" Target="../tags/tag530.xml"/><Relationship Id="rId10" Type="http://schemas.openxmlformats.org/officeDocument/2006/relationships/tags" Target="../tags/tag512.xml"/><Relationship Id="rId19" Type="http://schemas.openxmlformats.org/officeDocument/2006/relationships/tags" Target="../tags/tag521.xml"/><Relationship Id="rId31" Type="http://schemas.openxmlformats.org/officeDocument/2006/relationships/notesSlide" Target="../notesSlides/notesSlide13.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 Id="rId22" Type="http://schemas.openxmlformats.org/officeDocument/2006/relationships/tags" Target="../tags/tag524.xml"/><Relationship Id="rId27" Type="http://schemas.openxmlformats.org/officeDocument/2006/relationships/tags" Target="../tags/tag529.xml"/><Relationship Id="rId30" Type="http://schemas.openxmlformats.org/officeDocument/2006/relationships/slideLayout" Target="../slideLayouts/slideLayout4.xml"/><Relationship Id="rId35" Type="http://schemas.openxmlformats.org/officeDocument/2006/relationships/chart" Target="../charts/chart7.xml"/><Relationship Id="rId8" Type="http://schemas.openxmlformats.org/officeDocument/2006/relationships/tags" Target="../tags/tag510.xml"/></Relationships>
</file>

<file path=ppt/slides/_rels/slide19.xml.rels><?xml version="1.0" encoding="UTF-8" standalone="yes"?>
<Relationships xmlns="http://schemas.openxmlformats.org/package/2006/relationships"><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9" Type="http://schemas.openxmlformats.org/officeDocument/2006/relationships/hyperlink" Target="https://acf.gov/sites/default/files/documents/cb/cm2023.pdf" TargetMode="External"/><Relationship Id="rId21" Type="http://schemas.openxmlformats.org/officeDocument/2006/relationships/tags" Target="../tags/tag552.xml"/><Relationship Id="rId34" Type="http://schemas.openxmlformats.org/officeDocument/2006/relationships/notesSlide" Target="../notesSlides/notesSlide14.xml"/><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slideLayout" Target="../slideLayouts/slideLayout4.xml"/><Relationship Id="rId38" Type="http://schemas.openxmlformats.org/officeDocument/2006/relationships/hyperlink" Target="https://www.childtrends.org/publications/state-level-data-for-understanding-child-welfare-in-the-united-states" TargetMode="Externa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29" Type="http://schemas.openxmlformats.org/officeDocument/2006/relationships/tags" Target="../tags/tag560.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tags" Target="../tags/tag563.xml"/><Relationship Id="rId37" Type="http://schemas.openxmlformats.org/officeDocument/2006/relationships/chart" Target="../charts/chart8.xml"/><Relationship Id="rId40" Type="http://schemas.openxmlformats.org/officeDocument/2006/relationships/hyperlink" Target="https://cpsaccountability.dss.virginia.gov/index-social-services.html" TargetMode="Externa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36" Type="http://schemas.openxmlformats.org/officeDocument/2006/relationships/image" Target="../media/image11.emf"/><Relationship Id="rId10" Type="http://schemas.openxmlformats.org/officeDocument/2006/relationships/tags" Target="../tags/tag541.xml"/><Relationship Id="rId19" Type="http://schemas.openxmlformats.org/officeDocument/2006/relationships/tags" Target="../tags/tag550.xml"/><Relationship Id="rId31" Type="http://schemas.openxmlformats.org/officeDocument/2006/relationships/tags" Target="../tags/tag562.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oleObject" Target="../embeddings/oleObject36.bin"/><Relationship Id="rId8" Type="http://schemas.openxmlformats.org/officeDocument/2006/relationships/tags" Target="../tags/tag539.xml"/><Relationship Id="rId3" Type="http://schemas.openxmlformats.org/officeDocument/2006/relationships/tags" Target="../tags/tag534.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224.xml"/><Relationship Id="rId7" Type="http://schemas.openxmlformats.org/officeDocument/2006/relationships/notesSlide" Target="../notesSlides/notesSlide2.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4.xml"/><Relationship Id="rId5" Type="http://schemas.openxmlformats.org/officeDocument/2006/relationships/tags" Target="../tags/tag226.xml"/><Relationship Id="rId4" Type="http://schemas.openxmlformats.org/officeDocument/2006/relationships/tags" Target="../tags/tag225.xml"/><Relationship Id="rId9" Type="http://schemas.openxmlformats.org/officeDocument/2006/relationships/image" Target="../media/image12.emf"/></Relationships>
</file>

<file path=ppt/slides/_rels/slide20.xml.rels><?xml version="1.0" encoding="UTF-8" standalone="yes"?>
<Relationships xmlns="http://schemas.openxmlformats.org/package/2006/relationships"><Relationship Id="rId13" Type="http://schemas.openxmlformats.org/officeDocument/2006/relationships/tags" Target="../tags/tag576.xml"/><Relationship Id="rId18" Type="http://schemas.openxmlformats.org/officeDocument/2006/relationships/tags" Target="../tags/tag581.xml"/><Relationship Id="rId26" Type="http://schemas.openxmlformats.org/officeDocument/2006/relationships/tags" Target="../tags/tag589.xml"/><Relationship Id="rId39" Type="http://schemas.openxmlformats.org/officeDocument/2006/relationships/image" Target="../media/image11.emf"/><Relationship Id="rId21" Type="http://schemas.openxmlformats.org/officeDocument/2006/relationships/tags" Target="../tags/tag584.xml"/><Relationship Id="rId34" Type="http://schemas.openxmlformats.org/officeDocument/2006/relationships/tags" Target="../tags/tag597.xml"/><Relationship Id="rId7" Type="http://schemas.openxmlformats.org/officeDocument/2006/relationships/tags" Target="../tags/tag570.xml"/><Relationship Id="rId2" Type="http://schemas.openxmlformats.org/officeDocument/2006/relationships/tags" Target="../tags/tag565.xml"/><Relationship Id="rId16" Type="http://schemas.openxmlformats.org/officeDocument/2006/relationships/tags" Target="../tags/tag579.xml"/><Relationship Id="rId20" Type="http://schemas.openxmlformats.org/officeDocument/2006/relationships/tags" Target="../tags/tag583.xml"/><Relationship Id="rId29" Type="http://schemas.openxmlformats.org/officeDocument/2006/relationships/tags" Target="../tags/tag592.xml"/><Relationship Id="rId41" Type="http://schemas.openxmlformats.org/officeDocument/2006/relationships/chart" Target="../charts/chart9.xml"/><Relationship Id="rId1" Type="http://schemas.openxmlformats.org/officeDocument/2006/relationships/tags" Target="../tags/tag564.xml"/><Relationship Id="rId6" Type="http://schemas.openxmlformats.org/officeDocument/2006/relationships/tags" Target="../tags/tag569.xml"/><Relationship Id="rId11" Type="http://schemas.openxmlformats.org/officeDocument/2006/relationships/tags" Target="../tags/tag574.xml"/><Relationship Id="rId24" Type="http://schemas.openxmlformats.org/officeDocument/2006/relationships/tags" Target="../tags/tag587.xml"/><Relationship Id="rId32" Type="http://schemas.openxmlformats.org/officeDocument/2006/relationships/tags" Target="../tags/tag595.xml"/><Relationship Id="rId37" Type="http://schemas.openxmlformats.org/officeDocument/2006/relationships/notesSlide" Target="../notesSlides/notesSlide15.xml"/><Relationship Id="rId40" Type="http://schemas.openxmlformats.org/officeDocument/2006/relationships/hyperlink" Target="https://www.dss.virginia.gov/files/division/dfs/cps/intro_page/manuals/03-2025/March_2025__section_3_complaints_reports.pdf" TargetMode="External"/><Relationship Id="rId5" Type="http://schemas.openxmlformats.org/officeDocument/2006/relationships/tags" Target="../tags/tag568.xml"/><Relationship Id="rId15" Type="http://schemas.openxmlformats.org/officeDocument/2006/relationships/tags" Target="../tags/tag578.xml"/><Relationship Id="rId23" Type="http://schemas.openxmlformats.org/officeDocument/2006/relationships/tags" Target="../tags/tag586.xml"/><Relationship Id="rId28" Type="http://schemas.openxmlformats.org/officeDocument/2006/relationships/tags" Target="../tags/tag591.xml"/><Relationship Id="rId36" Type="http://schemas.openxmlformats.org/officeDocument/2006/relationships/slideLayout" Target="../slideLayouts/slideLayout4.xml"/><Relationship Id="rId10" Type="http://schemas.openxmlformats.org/officeDocument/2006/relationships/tags" Target="../tags/tag573.xml"/><Relationship Id="rId19" Type="http://schemas.openxmlformats.org/officeDocument/2006/relationships/tags" Target="../tags/tag582.xml"/><Relationship Id="rId31" Type="http://schemas.openxmlformats.org/officeDocument/2006/relationships/tags" Target="../tags/tag594.xml"/><Relationship Id="rId4" Type="http://schemas.openxmlformats.org/officeDocument/2006/relationships/tags" Target="../tags/tag567.xml"/><Relationship Id="rId9" Type="http://schemas.openxmlformats.org/officeDocument/2006/relationships/tags" Target="../tags/tag572.xml"/><Relationship Id="rId14" Type="http://schemas.openxmlformats.org/officeDocument/2006/relationships/tags" Target="../tags/tag577.xml"/><Relationship Id="rId22" Type="http://schemas.openxmlformats.org/officeDocument/2006/relationships/tags" Target="../tags/tag585.xml"/><Relationship Id="rId27" Type="http://schemas.openxmlformats.org/officeDocument/2006/relationships/tags" Target="../tags/tag590.xml"/><Relationship Id="rId30" Type="http://schemas.openxmlformats.org/officeDocument/2006/relationships/tags" Target="../tags/tag593.xml"/><Relationship Id="rId35" Type="http://schemas.openxmlformats.org/officeDocument/2006/relationships/tags" Target="../tags/tag598.xml"/><Relationship Id="rId8" Type="http://schemas.openxmlformats.org/officeDocument/2006/relationships/tags" Target="../tags/tag571.xml"/><Relationship Id="rId3" Type="http://schemas.openxmlformats.org/officeDocument/2006/relationships/tags" Target="../tags/tag566.xml"/><Relationship Id="rId12" Type="http://schemas.openxmlformats.org/officeDocument/2006/relationships/tags" Target="../tags/tag575.xml"/><Relationship Id="rId17" Type="http://schemas.openxmlformats.org/officeDocument/2006/relationships/tags" Target="../tags/tag580.xml"/><Relationship Id="rId25" Type="http://schemas.openxmlformats.org/officeDocument/2006/relationships/tags" Target="../tags/tag588.xml"/><Relationship Id="rId33" Type="http://schemas.openxmlformats.org/officeDocument/2006/relationships/tags" Target="../tags/tag596.xml"/><Relationship Id="rId38"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notesSlide" Target="../notesSlides/notesSlide16.xml"/><Relationship Id="rId3" Type="http://schemas.openxmlformats.org/officeDocument/2006/relationships/tags" Target="../tags/tag601.xml"/><Relationship Id="rId21" Type="http://schemas.openxmlformats.org/officeDocument/2006/relationships/tags" Target="../tags/tag619.xml"/><Relationship Id="rId7" Type="http://schemas.openxmlformats.org/officeDocument/2006/relationships/tags" Target="../tags/tag605.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slideLayout" Target="../slideLayouts/slideLayout4.xml"/><Relationship Id="rId2" Type="http://schemas.openxmlformats.org/officeDocument/2006/relationships/tags" Target="../tags/tag600.xml"/><Relationship Id="rId16" Type="http://schemas.openxmlformats.org/officeDocument/2006/relationships/tags" Target="../tags/tag614.xml"/><Relationship Id="rId20" Type="http://schemas.openxmlformats.org/officeDocument/2006/relationships/tags" Target="../tags/tag618.xml"/><Relationship Id="rId29" Type="http://schemas.openxmlformats.org/officeDocument/2006/relationships/chart" Target="../charts/chart1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24" Type="http://schemas.openxmlformats.org/officeDocument/2006/relationships/tags" Target="../tags/tag622.xml"/><Relationship Id="rId5" Type="http://schemas.openxmlformats.org/officeDocument/2006/relationships/tags" Target="../tags/tag603.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image" Target="../media/image11.emf"/><Relationship Id="rId10" Type="http://schemas.openxmlformats.org/officeDocument/2006/relationships/tags" Target="../tags/tag608.xml"/><Relationship Id="rId19" Type="http://schemas.openxmlformats.org/officeDocument/2006/relationships/tags" Target="../tags/tag617.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18" Type="http://schemas.openxmlformats.org/officeDocument/2006/relationships/tags" Target="../tags/tag640.xml"/><Relationship Id="rId26" Type="http://schemas.openxmlformats.org/officeDocument/2006/relationships/image" Target="../media/image24.png"/><Relationship Id="rId3" Type="http://schemas.openxmlformats.org/officeDocument/2006/relationships/tags" Target="../tags/tag625.xml"/><Relationship Id="rId21" Type="http://schemas.openxmlformats.org/officeDocument/2006/relationships/notesSlide" Target="../notesSlides/notesSlide17.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tags" Target="../tags/tag639.xml"/><Relationship Id="rId25" Type="http://schemas.openxmlformats.org/officeDocument/2006/relationships/image" Target="../media/image23.svg"/><Relationship Id="rId2" Type="http://schemas.openxmlformats.org/officeDocument/2006/relationships/tags" Target="../tags/tag624.xml"/><Relationship Id="rId16" Type="http://schemas.openxmlformats.org/officeDocument/2006/relationships/tags" Target="../tags/tag638.xml"/><Relationship Id="rId20" Type="http://schemas.openxmlformats.org/officeDocument/2006/relationships/slideLayout" Target="../slideLayouts/slideLayout4.xml"/><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tags" Target="../tags/tag633.xml"/><Relationship Id="rId24" Type="http://schemas.openxmlformats.org/officeDocument/2006/relationships/image" Target="../media/image22.png"/><Relationship Id="rId5" Type="http://schemas.openxmlformats.org/officeDocument/2006/relationships/tags" Target="../tags/tag627.xml"/><Relationship Id="rId15" Type="http://schemas.openxmlformats.org/officeDocument/2006/relationships/tags" Target="../tags/tag637.xml"/><Relationship Id="rId23" Type="http://schemas.openxmlformats.org/officeDocument/2006/relationships/image" Target="../media/image11.emf"/><Relationship Id="rId10" Type="http://schemas.openxmlformats.org/officeDocument/2006/relationships/tags" Target="../tags/tag632.xml"/><Relationship Id="rId19" Type="http://schemas.openxmlformats.org/officeDocument/2006/relationships/tags" Target="../tags/tag641.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tags" Target="../tags/tag636.xml"/><Relationship Id="rId22" Type="http://schemas.openxmlformats.org/officeDocument/2006/relationships/oleObject" Target="../embeddings/oleObject39.bin"/><Relationship Id="rId27"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tags" Target="../tags/tag649.xml"/><Relationship Id="rId13" Type="http://schemas.openxmlformats.org/officeDocument/2006/relationships/tags" Target="../tags/tag654.xml"/><Relationship Id="rId18" Type="http://schemas.openxmlformats.org/officeDocument/2006/relationships/tags" Target="../tags/tag659.xml"/><Relationship Id="rId26" Type="http://schemas.openxmlformats.org/officeDocument/2006/relationships/image" Target="../media/image11.emf"/><Relationship Id="rId3" Type="http://schemas.openxmlformats.org/officeDocument/2006/relationships/tags" Target="../tags/tag644.xml"/><Relationship Id="rId21" Type="http://schemas.openxmlformats.org/officeDocument/2006/relationships/tags" Target="../tags/tag662.xml"/><Relationship Id="rId7" Type="http://schemas.openxmlformats.org/officeDocument/2006/relationships/tags" Target="../tags/tag648.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oleObject" Target="../embeddings/oleObject40.bin"/><Relationship Id="rId2" Type="http://schemas.openxmlformats.org/officeDocument/2006/relationships/tags" Target="../tags/tag643.xml"/><Relationship Id="rId16" Type="http://schemas.openxmlformats.org/officeDocument/2006/relationships/tags" Target="../tags/tag657.xml"/><Relationship Id="rId20" Type="http://schemas.openxmlformats.org/officeDocument/2006/relationships/tags" Target="../tags/tag661.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tags" Target="../tags/tag652.xml"/><Relationship Id="rId24" Type="http://schemas.openxmlformats.org/officeDocument/2006/relationships/notesSlide" Target="../notesSlides/notesSlide18.xml"/><Relationship Id="rId5" Type="http://schemas.openxmlformats.org/officeDocument/2006/relationships/tags" Target="../tags/tag646.xml"/><Relationship Id="rId15" Type="http://schemas.openxmlformats.org/officeDocument/2006/relationships/tags" Target="../tags/tag656.xml"/><Relationship Id="rId23" Type="http://schemas.openxmlformats.org/officeDocument/2006/relationships/slideLayout" Target="../slideLayouts/slideLayout4.xml"/><Relationship Id="rId28" Type="http://schemas.openxmlformats.org/officeDocument/2006/relationships/chart" Target="../charts/chart12.xml"/><Relationship Id="rId10" Type="http://schemas.openxmlformats.org/officeDocument/2006/relationships/tags" Target="../tags/tag651.xml"/><Relationship Id="rId19" Type="http://schemas.openxmlformats.org/officeDocument/2006/relationships/tags" Target="../tags/tag660.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chart" Target="../charts/chart11.xml"/></Relationships>
</file>

<file path=ppt/slides/_rels/slide24.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9" Type="http://schemas.openxmlformats.org/officeDocument/2006/relationships/chart" Target="../charts/chart13.xml"/><Relationship Id="rId21" Type="http://schemas.openxmlformats.org/officeDocument/2006/relationships/tags" Target="../tags/tag684.xml"/><Relationship Id="rId34" Type="http://schemas.openxmlformats.org/officeDocument/2006/relationships/oleObject" Target="../embeddings/oleObject41.bin"/><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notesSlide" Target="../notesSlides/notesSlide19.xml"/><Relationship Id="rId38" Type="http://schemas.openxmlformats.org/officeDocument/2006/relationships/hyperlink" Target="https://www.fostercarecapacity.com/data/foster-youth-living-in-congregate-care" TargetMode="Externa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slideLayout" Target="../slideLayouts/slideLayout4.xml"/><Relationship Id="rId37" Type="http://schemas.openxmlformats.org/officeDocument/2006/relationships/hyperlink" Target="https://www.dss.virginia.gov/geninfo/reports/children/fc.cgi" TargetMode="Externa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36" Type="http://schemas.openxmlformats.org/officeDocument/2006/relationships/hyperlink" Target="https://familyfirstact.org/sites/default/files/AAP%2050%20state%20Review%20of%20Congregate%20Care%20Reform%20Across%20America.pdf" TargetMode="Externa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17.emf"/><Relationship Id="rId8" Type="http://schemas.openxmlformats.org/officeDocument/2006/relationships/tags" Target="../tags/tag671.xml"/><Relationship Id="rId3" Type="http://schemas.openxmlformats.org/officeDocument/2006/relationships/tags" Target="../tags/tag666.xml"/></Relationships>
</file>

<file path=ppt/slides/_rels/slide25.xml.rels><?xml version="1.0" encoding="UTF-8" standalone="yes"?>
<Relationships xmlns="http://schemas.openxmlformats.org/package/2006/relationships"><Relationship Id="rId13" Type="http://schemas.openxmlformats.org/officeDocument/2006/relationships/tags" Target="../tags/tag707.xml"/><Relationship Id="rId18" Type="http://schemas.openxmlformats.org/officeDocument/2006/relationships/tags" Target="../tags/tag712.xml"/><Relationship Id="rId26" Type="http://schemas.openxmlformats.org/officeDocument/2006/relationships/tags" Target="../tags/tag720.xml"/><Relationship Id="rId39" Type="http://schemas.openxmlformats.org/officeDocument/2006/relationships/chart" Target="../charts/chart14.xml"/><Relationship Id="rId21" Type="http://schemas.openxmlformats.org/officeDocument/2006/relationships/tags" Target="../tags/tag715.xml"/><Relationship Id="rId34" Type="http://schemas.openxmlformats.org/officeDocument/2006/relationships/oleObject" Target="../embeddings/oleObject42.bin"/><Relationship Id="rId7" Type="http://schemas.openxmlformats.org/officeDocument/2006/relationships/tags" Target="../tags/tag701.xml"/><Relationship Id="rId12" Type="http://schemas.openxmlformats.org/officeDocument/2006/relationships/tags" Target="../tags/tag706.xml"/><Relationship Id="rId17" Type="http://schemas.openxmlformats.org/officeDocument/2006/relationships/tags" Target="../tags/tag711.xml"/><Relationship Id="rId25" Type="http://schemas.openxmlformats.org/officeDocument/2006/relationships/tags" Target="../tags/tag719.xml"/><Relationship Id="rId33" Type="http://schemas.openxmlformats.org/officeDocument/2006/relationships/notesSlide" Target="../notesSlides/notesSlide20.xml"/><Relationship Id="rId38" Type="http://schemas.openxmlformats.org/officeDocument/2006/relationships/hyperlink" Target="https://www.cdc.gov/mmwr/volumes/72/wr/mm7243a5.htm#:~:text=The%20percentage%20of%20children%20and,%25)%20to%202022%20(9.3%25)." TargetMode="External"/><Relationship Id="rId2" Type="http://schemas.openxmlformats.org/officeDocument/2006/relationships/tags" Target="../tags/tag696.xml"/><Relationship Id="rId16" Type="http://schemas.openxmlformats.org/officeDocument/2006/relationships/tags" Target="../tags/tag710.xml"/><Relationship Id="rId20" Type="http://schemas.openxmlformats.org/officeDocument/2006/relationships/tags" Target="../tags/tag714.xml"/><Relationship Id="rId29" Type="http://schemas.openxmlformats.org/officeDocument/2006/relationships/tags" Target="../tags/tag723.xml"/><Relationship Id="rId1" Type="http://schemas.openxmlformats.org/officeDocument/2006/relationships/tags" Target="../tags/tag695.xml"/><Relationship Id="rId6" Type="http://schemas.openxmlformats.org/officeDocument/2006/relationships/tags" Target="../tags/tag700.xml"/><Relationship Id="rId11" Type="http://schemas.openxmlformats.org/officeDocument/2006/relationships/tags" Target="../tags/tag705.xml"/><Relationship Id="rId24" Type="http://schemas.openxmlformats.org/officeDocument/2006/relationships/tags" Target="../tags/tag718.xml"/><Relationship Id="rId32" Type="http://schemas.openxmlformats.org/officeDocument/2006/relationships/slideLayout" Target="../slideLayouts/slideLayout4.xml"/><Relationship Id="rId37" Type="http://schemas.openxmlformats.org/officeDocument/2006/relationships/hyperlink" Target="chrome-extension://efaidnbmnnnibpcajpcglclefindmkaj/https:/www.dss.virginia.gov/files/division/dfs/cfs/apsr/2024/Virginia_2024_APSR-Final.pdf" TargetMode="External"/><Relationship Id="rId5" Type="http://schemas.openxmlformats.org/officeDocument/2006/relationships/tags" Target="../tags/tag699.xml"/><Relationship Id="rId15" Type="http://schemas.openxmlformats.org/officeDocument/2006/relationships/tags" Target="../tags/tag709.xml"/><Relationship Id="rId23" Type="http://schemas.openxmlformats.org/officeDocument/2006/relationships/tags" Target="../tags/tag717.xml"/><Relationship Id="rId28" Type="http://schemas.openxmlformats.org/officeDocument/2006/relationships/tags" Target="../tags/tag722.xml"/><Relationship Id="rId36" Type="http://schemas.openxmlformats.org/officeDocument/2006/relationships/hyperlink" Target="https://www.fosterva.org/blog/facts-about-mental-health-in-foster-care" TargetMode="External"/><Relationship Id="rId10" Type="http://schemas.openxmlformats.org/officeDocument/2006/relationships/tags" Target="../tags/tag704.xml"/><Relationship Id="rId19" Type="http://schemas.openxmlformats.org/officeDocument/2006/relationships/tags" Target="../tags/tag713.xml"/><Relationship Id="rId31" Type="http://schemas.openxmlformats.org/officeDocument/2006/relationships/tags" Target="../tags/tag725.xml"/><Relationship Id="rId4" Type="http://schemas.openxmlformats.org/officeDocument/2006/relationships/tags" Target="../tags/tag698.xml"/><Relationship Id="rId9" Type="http://schemas.openxmlformats.org/officeDocument/2006/relationships/tags" Target="../tags/tag703.xml"/><Relationship Id="rId14" Type="http://schemas.openxmlformats.org/officeDocument/2006/relationships/tags" Target="../tags/tag708.xml"/><Relationship Id="rId22" Type="http://schemas.openxmlformats.org/officeDocument/2006/relationships/tags" Target="../tags/tag716.xml"/><Relationship Id="rId27" Type="http://schemas.openxmlformats.org/officeDocument/2006/relationships/tags" Target="../tags/tag721.xml"/><Relationship Id="rId30" Type="http://schemas.openxmlformats.org/officeDocument/2006/relationships/tags" Target="../tags/tag724.xml"/><Relationship Id="rId35" Type="http://schemas.openxmlformats.org/officeDocument/2006/relationships/image" Target="../media/image17.emf"/><Relationship Id="rId8" Type="http://schemas.openxmlformats.org/officeDocument/2006/relationships/tags" Target="../tags/tag702.xml"/><Relationship Id="rId3" Type="http://schemas.openxmlformats.org/officeDocument/2006/relationships/tags" Target="../tags/tag697.xml"/></Relationships>
</file>

<file path=ppt/slides/_rels/slide26.xml.rels><?xml version="1.0" encoding="UTF-8" standalone="yes"?>
<Relationships xmlns="http://schemas.openxmlformats.org/package/2006/relationships"><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9" Type="http://schemas.openxmlformats.org/officeDocument/2006/relationships/image" Target="../media/image16.svg"/><Relationship Id="rId21" Type="http://schemas.openxmlformats.org/officeDocument/2006/relationships/tags" Target="../tags/tag746.xml"/><Relationship Id="rId34" Type="http://schemas.openxmlformats.org/officeDocument/2006/relationships/oleObject" Target="../embeddings/oleObject43.bin"/><Relationship Id="rId7" Type="http://schemas.openxmlformats.org/officeDocument/2006/relationships/tags" Target="../tags/tag732.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tags" Target="../tags/tag745.xml"/><Relationship Id="rId29" Type="http://schemas.openxmlformats.org/officeDocument/2006/relationships/tags" Target="../tags/tag754.xml"/><Relationship Id="rId41" Type="http://schemas.openxmlformats.org/officeDocument/2006/relationships/chart" Target="../charts/chart16.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hyperlink" Target="https://www.dmas.virginia.gov/media/5464/2021-2022-child-welfare-focus-study.pdf" TargetMode="External"/><Relationship Id="rId40" Type="http://schemas.openxmlformats.org/officeDocument/2006/relationships/chart" Target="../charts/chart15.xml"/><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hyperlink" Target="https://www.dmas.virginia.gov/media/qdlbpfdp/2024-virginia-medicaid-and-chip-data-book.pdf" TargetMode="External"/><Relationship Id="rId10" Type="http://schemas.openxmlformats.org/officeDocument/2006/relationships/tags" Target="../tags/tag735.xml"/><Relationship Id="rId19" Type="http://schemas.openxmlformats.org/officeDocument/2006/relationships/tags" Target="../tags/tag744.xml"/><Relationship Id="rId31" Type="http://schemas.openxmlformats.org/officeDocument/2006/relationships/tags" Target="../tags/tag756.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image" Target="../media/image12.emf"/><Relationship Id="rId8" Type="http://schemas.openxmlformats.org/officeDocument/2006/relationships/tags" Target="../tags/tag733.xml"/><Relationship Id="rId3" Type="http://schemas.openxmlformats.org/officeDocument/2006/relationships/tags" Target="../tags/tag728.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33" Type="http://schemas.openxmlformats.org/officeDocument/2006/relationships/slideLayout" Target="../slideLayouts/slideLayout4.xml"/><Relationship Id="rId38" Type="http://schemas.openxmlformats.org/officeDocument/2006/relationships/image" Target="../media/image15.png"/></Relationships>
</file>

<file path=ppt/slides/_rels/slide27.xml.rels><?xml version="1.0" encoding="UTF-8" standalone="yes"?>
<Relationships xmlns="http://schemas.openxmlformats.org/package/2006/relationships"><Relationship Id="rId26" Type="http://schemas.openxmlformats.org/officeDocument/2006/relationships/tags" Target="../tags/tag783.xml"/><Relationship Id="rId21" Type="http://schemas.openxmlformats.org/officeDocument/2006/relationships/tags" Target="../tags/tag778.xml"/><Relationship Id="rId42" Type="http://schemas.openxmlformats.org/officeDocument/2006/relationships/tags" Target="../tags/tag799.xml"/><Relationship Id="rId47" Type="http://schemas.openxmlformats.org/officeDocument/2006/relationships/tags" Target="../tags/tag804.xml"/><Relationship Id="rId63" Type="http://schemas.openxmlformats.org/officeDocument/2006/relationships/tags" Target="../tags/tag820.xml"/><Relationship Id="rId68" Type="http://schemas.openxmlformats.org/officeDocument/2006/relationships/tags" Target="../tags/tag825.xml"/><Relationship Id="rId84" Type="http://schemas.openxmlformats.org/officeDocument/2006/relationships/tags" Target="../tags/tag841.xml"/><Relationship Id="rId89" Type="http://schemas.openxmlformats.org/officeDocument/2006/relationships/slideLayout" Target="../slideLayouts/slideLayout4.xml"/><Relationship Id="rId16" Type="http://schemas.openxmlformats.org/officeDocument/2006/relationships/tags" Target="../tags/tag773.xml"/><Relationship Id="rId11" Type="http://schemas.openxmlformats.org/officeDocument/2006/relationships/tags" Target="../tags/tag768.xml"/><Relationship Id="rId32" Type="http://schemas.openxmlformats.org/officeDocument/2006/relationships/tags" Target="../tags/tag789.xml"/><Relationship Id="rId37" Type="http://schemas.openxmlformats.org/officeDocument/2006/relationships/tags" Target="../tags/tag794.xml"/><Relationship Id="rId53" Type="http://schemas.openxmlformats.org/officeDocument/2006/relationships/tags" Target="../tags/tag810.xml"/><Relationship Id="rId58" Type="http://schemas.openxmlformats.org/officeDocument/2006/relationships/tags" Target="../tags/tag815.xml"/><Relationship Id="rId74" Type="http://schemas.openxmlformats.org/officeDocument/2006/relationships/tags" Target="../tags/tag831.xml"/><Relationship Id="rId79" Type="http://schemas.openxmlformats.org/officeDocument/2006/relationships/tags" Target="../tags/tag836.xml"/><Relationship Id="rId5" Type="http://schemas.openxmlformats.org/officeDocument/2006/relationships/tags" Target="../tags/tag762.xml"/><Relationship Id="rId90" Type="http://schemas.openxmlformats.org/officeDocument/2006/relationships/notesSlide" Target="../notesSlides/notesSlide21.xml"/><Relationship Id="rId22" Type="http://schemas.openxmlformats.org/officeDocument/2006/relationships/tags" Target="../tags/tag779.xml"/><Relationship Id="rId27" Type="http://schemas.openxmlformats.org/officeDocument/2006/relationships/tags" Target="../tags/tag784.xml"/><Relationship Id="rId43" Type="http://schemas.openxmlformats.org/officeDocument/2006/relationships/tags" Target="../tags/tag800.xml"/><Relationship Id="rId48" Type="http://schemas.openxmlformats.org/officeDocument/2006/relationships/tags" Target="../tags/tag805.xml"/><Relationship Id="rId64" Type="http://schemas.openxmlformats.org/officeDocument/2006/relationships/tags" Target="../tags/tag821.xml"/><Relationship Id="rId69" Type="http://schemas.openxmlformats.org/officeDocument/2006/relationships/tags" Target="../tags/tag826.xml"/><Relationship Id="rId8" Type="http://schemas.openxmlformats.org/officeDocument/2006/relationships/tags" Target="../tags/tag765.xml"/><Relationship Id="rId51" Type="http://schemas.openxmlformats.org/officeDocument/2006/relationships/tags" Target="../tags/tag808.xml"/><Relationship Id="rId72" Type="http://schemas.openxmlformats.org/officeDocument/2006/relationships/tags" Target="../tags/tag829.xml"/><Relationship Id="rId80" Type="http://schemas.openxmlformats.org/officeDocument/2006/relationships/tags" Target="../tags/tag837.xml"/><Relationship Id="rId85" Type="http://schemas.openxmlformats.org/officeDocument/2006/relationships/tags" Target="../tags/tag842.xml"/><Relationship Id="rId93" Type="http://schemas.openxmlformats.org/officeDocument/2006/relationships/chart" Target="../charts/chart17.xml"/><Relationship Id="rId3" Type="http://schemas.openxmlformats.org/officeDocument/2006/relationships/tags" Target="../tags/tag760.xml"/><Relationship Id="rId12" Type="http://schemas.openxmlformats.org/officeDocument/2006/relationships/tags" Target="../tags/tag769.xml"/><Relationship Id="rId17" Type="http://schemas.openxmlformats.org/officeDocument/2006/relationships/tags" Target="../tags/tag774.xml"/><Relationship Id="rId25" Type="http://schemas.openxmlformats.org/officeDocument/2006/relationships/tags" Target="../tags/tag782.xml"/><Relationship Id="rId33" Type="http://schemas.openxmlformats.org/officeDocument/2006/relationships/tags" Target="../tags/tag790.xml"/><Relationship Id="rId38" Type="http://schemas.openxmlformats.org/officeDocument/2006/relationships/tags" Target="../tags/tag795.xml"/><Relationship Id="rId46" Type="http://schemas.openxmlformats.org/officeDocument/2006/relationships/tags" Target="../tags/tag803.xml"/><Relationship Id="rId59" Type="http://schemas.openxmlformats.org/officeDocument/2006/relationships/tags" Target="../tags/tag816.xml"/><Relationship Id="rId67" Type="http://schemas.openxmlformats.org/officeDocument/2006/relationships/tags" Target="../tags/tag824.xml"/><Relationship Id="rId20" Type="http://schemas.openxmlformats.org/officeDocument/2006/relationships/tags" Target="../tags/tag777.xml"/><Relationship Id="rId41" Type="http://schemas.openxmlformats.org/officeDocument/2006/relationships/tags" Target="../tags/tag798.xml"/><Relationship Id="rId54" Type="http://schemas.openxmlformats.org/officeDocument/2006/relationships/tags" Target="../tags/tag811.xml"/><Relationship Id="rId62" Type="http://schemas.openxmlformats.org/officeDocument/2006/relationships/tags" Target="../tags/tag819.xml"/><Relationship Id="rId70" Type="http://schemas.openxmlformats.org/officeDocument/2006/relationships/tags" Target="../tags/tag827.xml"/><Relationship Id="rId75" Type="http://schemas.openxmlformats.org/officeDocument/2006/relationships/tags" Target="../tags/tag832.xml"/><Relationship Id="rId83" Type="http://schemas.openxmlformats.org/officeDocument/2006/relationships/tags" Target="../tags/tag840.xml"/><Relationship Id="rId88" Type="http://schemas.openxmlformats.org/officeDocument/2006/relationships/tags" Target="../tags/tag845.xml"/><Relationship Id="rId91" Type="http://schemas.openxmlformats.org/officeDocument/2006/relationships/oleObject" Target="../embeddings/oleObject44.bin"/><Relationship Id="rId1" Type="http://schemas.openxmlformats.org/officeDocument/2006/relationships/tags" Target="../tags/tag758.xml"/><Relationship Id="rId6" Type="http://schemas.openxmlformats.org/officeDocument/2006/relationships/tags" Target="../tags/tag763.xml"/><Relationship Id="rId15" Type="http://schemas.openxmlformats.org/officeDocument/2006/relationships/tags" Target="../tags/tag772.xml"/><Relationship Id="rId23" Type="http://schemas.openxmlformats.org/officeDocument/2006/relationships/tags" Target="../tags/tag780.xml"/><Relationship Id="rId28" Type="http://schemas.openxmlformats.org/officeDocument/2006/relationships/tags" Target="../tags/tag785.xml"/><Relationship Id="rId36" Type="http://schemas.openxmlformats.org/officeDocument/2006/relationships/tags" Target="../tags/tag793.xml"/><Relationship Id="rId49" Type="http://schemas.openxmlformats.org/officeDocument/2006/relationships/tags" Target="../tags/tag806.xml"/><Relationship Id="rId57" Type="http://schemas.openxmlformats.org/officeDocument/2006/relationships/tags" Target="../tags/tag814.xml"/><Relationship Id="rId10" Type="http://schemas.openxmlformats.org/officeDocument/2006/relationships/tags" Target="../tags/tag767.xml"/><Relationship Id="rId31" Type="http://schemas.openxmlformats.org/officeDocument/2006/relationships/tags" Target="../tags/tag788.xml"/><Relationship Id="rId44" Type="http://schemas.openxmlformats.org/officeDocument/2006/relationships/tags" Target="../tags/tag801.xml"/><Relationship Id="rId52" Type="http://schemas.openxmlformats.org/officeDocument/2006/relationships/tags" Target="../tags/tag809.xml"/><Relationship Id="rId60" Type="http://schemas.openxmlformats.org/officeDocument/2006/relationships/tags" Target="../tags/tag817.xml"/><Relationship Id="rId65" Type="http://schemas.openxmlformats.org/officeDocument/2006/relationships/tags" Target="../tags/tag822.xml"/><Relationship Id="rId73" Type="http://schemas.openxmlformats.org/officeDocument/2006/relationships/tags" Target="../tags/tag830.xml"/><Relationship Id="rId78" Type="http://schemas.openxmlformats.org/officeDocument/2006/relationships/tags" Target="../tags/tag835.xml"/><Relationship Id="rId81" Type="http://schemas.openxmlformats.org/officeDocument/2006/relationships/tags" Target="../tags/tag838.xml"/><Relationship Id="rId86" Type="http://schemas.openxmlformats.org/officeDocument/2006/relationships/tags" Target="../tags/tag843.xml"/><Relationship Id="rId4" Type="http://schemas.openxmlformats.org/officeDocument/2006/relationships/tags" Target="../tags/tag761.xml"/><Relationship Id="rId9" Type="http://schemas.openxmlformats.org/officeDocument/2006/relationships/tags" Target="../tags/tag766.xml"/><Relationship Id="rId13" Type="http://schemas.openxmlformats.org/officeDocument/2006/relationships/tags" Target="../tags/tag770.xml"/><Relationship Id="rId18" Type="http://schemas.openxmlformats.org/officeDocument/2006/relationships/tags" Target="../tags/tag775.xml"/><Relationship Id="rId39" Type="http://schemas.openxmlformats.org/officeDocument/2006/relationships/tags" Target="../tags/tag796.xml"/><Relationship Id="rId34" Type="http://schemas.openxmlformats.org/officeDocument/2006/relationships/tags" Target="../tags/tag791.xml"/><Relationship Id="rId50" Type="http://schemas.openxmlformats.org/officeDocument/2006/relationships/tags" Target="../tags/tag807.xml"/><Relationship Id="rId55" Type="http://schemas.openxmlformats.org/officeDocument/2006/relationships/tags" Target="../tags/tag812.xml"/><Relationship Id="rId76" Type="http://schemas.openxmlformats.org/officeDocument/2006/relationships/tags" Target="../tags/tag833.xml"/><Relationship Id="rId7" Type="http://schemas.openxmlformats.org/officeDocument/2006/relationships/tags" Target="../tags/tag764.xml"/><Relationship Id="rId71" Type="http://schemas.openxmlformats.org/officeDocument/2006/relationships/tags" Target="../tags/tag828.xml"/><Relationship Id="rId92" Type="http://schemas.openxmlformats.org/officeDocument/2006/relationships/image" Target="../media/image17.emf"/><Relationship Id="rId2" Type="http://schemas.openxmlformats.org/officeDocument/2006/relationships/tags" Target="../tags/tag759.xml"/><Relationship Id="rId29" Type="http://schemas.openxmlformats.org/officeDocument/2006/relationships/tags" Target="../tags/tag786.xml"/><Relationship Id="rId24" Type="http://schemas.openxmlformats.org/officeDocument/2006/relationships/tags" Target="../tags/tag781.xml"/><Relationship Id="rId40" Type="http://schemas.openxmlformats.org/officeDocument/2006/relationships/tags" Target="../tags/tag797.xml"/><Relationship Id="rId45" Type="http://schemas.openxmlformats.org/officeDocument/2006/relationships/tags" Target="../tags/tag802.xml"/><Relationship Id="rId66" Type="http://schemas.openxmlformats.org/officeDocument/2006/relationships/tags" Target="../tags/tag823.xml"/><Relationship Id="rId87" Type="http://schemas.openxmlformats.org/officeDocument/2006/relationships/tags" Target="../tags/tag844.xml"/><Relationship Id="rId61" Type="http://schemas.openxmlformats.org/officeDocument/2006/relationships/tags" Target="../tags/tag818.xml"/><Relationship Id="rId82" Type="http://schemas.openxmlformats.org/officeDocument/2006/relationships/tags" Target="../tags/tag839.xml"/><Relationship Id="rId19" Type="http://schemas.openxmlformats.org/officeDocument/2006/relationships/tags" Target="../tags/tag776.xml"/><Relationship Id="rId14" Type="http://schemas.openxmlformats.org/officeDocument/2006/relationships/tags" Target="../tags/tag771.xml"/><Relationship Id="rId30" Type="http://schemas.openxmlformats.org/officeDocument/2006/relationships/tags" Target="../tags/tag787.xml"/><Relationship Id="rId35" Type="http://schemas.openxmlformats.org/officeDocument/2006/relationships/tags" Target="../tags/tag792.xml"/><Relationship Id="rId56" Type="http://schemas.openxmlformats.org/officeDocument/2006/relationships/tags" Target="../tags/tag813.xml"/><Relationship Id="rId77" Type="http://schemas.openxmlformats.org/officeDocument/2006/relationships/tags" Target="../tags/tag834.xml"/></Relationships>
</file>

<file path=ppt/slides/_rels/slide28.xml.rels><?xml version="1.0" encoding="UTF-8" standalone="yes"?>
<Relationships xmlns="http://schemas.openxmlformats.org/package/2006/relationships"><Relationship Id="rId117" Type="http://schemas.openxmlformats.org/officeDocument/2006/relationships/tags" Target="../tags/tag962.xml"/><Relationship Id="rId21" Type="http://schemas.openxmlformats.org/officeDocument/2006/relationships/tags" Target="../tags/tag866.xml"/><Relationship Id="rId63" Type="http://schemas.openxmlformats.org/officeDocument/2006/relationships/tags" Target="../tags/tag908.xml"/><Relationship Id="rId159" Type="http://schemas.openxmlformats.org/officeDocument/2006/relationships/tags" Target="../tags/tag1004.xml"/><Relationship Id="rId170" Type="http://schemas.openxmlformats.org/officeDocument/2006/relationships/tags" Target="../tags/tag1015.xml"/><Relationship Id="rId226" Type="http://schemas.openxmlformats.org/officeDocument/2006/relationships/tags" Target="../tags/tag1071.xml"/><Relationship Id="rId268" Type="http://schemas.openxmlformats.org/officeDocument/2006/relationships/tags" Target="../tags/tag1113.xml"/><Relationship Id="rId32" Type="http://schemas.openxmlformats.org/officeDocument/2006/relationships/tags" Target="../tags/tag877.xml"/><Relationship Id="rId74" Type="http://schemas.openxmlformats.org/officeDocument/2006/relationships/tags" Target="../tags/tag919.xml"/><Relationship Id="rId128" Type="http://schemas.openxmlformats.org/officeDocument/2006/relationships/tags" Target="../tags/tag973.xml"/><Relationship Id="rId5" Type="http://schemas.openxmlformats.org/officeDocument/2006/relationships/tags" Target="../tags/tag850.xml"/><Relationship Id="rId181" Type="http://schemas.openxmlformats.org/officeDocument/2006/relationships/tags" Target="../tags/tag1026.xml"/><Relationship Id="rId237" Type="http://schemas.openxmlformats.org/officeDocument/2006/relationships/tags" Target="../tags/tag1082.xml"/><Relationship Id="rId279" Type="http://schemas.openxmlformats.org/officeDocument/2006/relationships/notesSlide" Target="../notesSlides/notesSlide22.xml"/><Relationship Id="rId22" Type="http://schemas.openxmlformats.org/officeDocument/2006/relationships/tags" Target="../tags/tag867.xml"/><Relationship Id="rId43" Type="http://schemas.openxmlformats.org/officeDocument/2006/relationships/tags" Target="../tags/tag888.xml"/><Relationship Id="rId64" Type="http://schemas.openxmlformats.org/officeDocument/2006/relationships/tags" Target="../tags/tag909.xml"/><Relationship Id="rId118" Type="http://schemas.openxmlformats.org/officeDocument/2006/relationships/tags" Target="../tags/tag963.xml"/><Relationship Id="rId139" Type="http://schemas.openxmlformats.org/officeDocument/2006/relationships/tags" Target="../tags/tag984.xml"/><Relationship Id="rId85" Type="http://schemas.openxmlformats.org/officeDocument/2006/relationships/tags" Target="../tags/tag930.xml"/><Relationship Id="rId150" Type="http://schemas.openxmlformats.org/officeDocument/2006/relationships/tags" Target="../tags/tag995.xml"/><Relationship Id="rId171" Type="http://schemas.openxmlformats.org/officeDocument/2006/relationships/tags" Target="../tags/tag1016.xml"/><Relationship Id="rId192" Type="http://schemas.openxmlformats.org/officeDocument/2006/relationships/tags" Target="../tags/tag1037.xml"/><Relationship Id="rId206" Type="http://schemas.openxmlformats.org/officeDocument/2006/relationships/tags" Target="../tags/tag1051.xml"/><Relationship Id="rId227" Type="http://schemas.openxmlformats.org/officeDocument/2006/relationships/tags" Target="../tags/tag1072.xml"/><Relationship Id="rId248" Type="http://schemas.openxmlformats.org/officeDocument/2006/relationships/tags" Target="../tags/tag1093.xml"/><Relationship Id="rId269" Type="http://schemas.openxmlformats.org/officeDocument/2006/relationships/tags" Target="../tags/tag1114.xml"/><Relationship Id="rId12" Type="http://schemas.openxmlformats.org/officeDocument/2006/relationships/tags" Target="../tags/tag857.xml"/><Relationship Id="rId33" Type="http://schemas.openxmlformats.org/officeDocument/2006/relationships/tags" Target="../tags/tag878.xml"/><Relationship Id="rId108" Type="http://schemas.openxmlformats.org/officeDocument/2006/relationships/tags" Target="../tags/tag953.xml"/><Relationship Id="rId129" Type="http://schemas.openxmlformats.org/officeDocument/2006/relationships/tags" Target="../tags/tag974.xml"/><Relationship Id="rId280" Type="http://schemas.openxmlformats.org/officeDocument/2006/relationships/oleObject" Target="../embeddings/oleObject45.bin"/><Relationship Id="rId54" Type="http://schemas.openxmlformats.org/officeDocument/2006/relationships/tags" Target="../tags/tag899.xml"/><Relationship Id="rId75" Type="http://schemas.openxmlformats.org/officeDocument/2006/relationships/tags" Target="../tags/tag920.xml"/><Relationship Id="rId96" Type="http://schemas.openxmlformats.org/officeDocument/2006/relationships/tags" Target="../tags/tag941.xml"/><Relationship Id="rId140" Type="http://schemas.openxmlformats.org/officeDocument/2006/relationships/tags" Target="../tags/tag985.xml"/><Relationship Id="rId161" Type="http://schemas.openxmlformats.org/officeDocument/2006/relationships/tags" Target="../tags/tag1006.xml"/><Relationship Id="rId182" Type="http://schemas.openxmlformats.org/officeDocument/2006/relationships/tags" Target="../tags/tag1027.xml"/><Relationship Id="rId217" Type="http://schemas.openxmlformats.org/officeDocument/2006/relationships/tags" Target="../tags/tag1062.xml"/><Relationship Id="rId6" Type="http://schemas.openxmlformats.org/officeDocument/2006/relationships/tags" Target="../tags/tag851.xml"/><Relationship Id="rId238" Type="http://schemas.openxmlformats.org/officeDocument/2006/relationships/tags" Target="../tags/tag1083.xml"/><Relationship Id="rId259" Type="http://schemas.openxmlformats.org/officeDocument/2006/relationships/tags" Target="../tags/tag1104.xml"/><Relationship Id="rId23" Type="http://schemas.openxmlformats.org/officeDocument/2006/relationships/tags" Target="../tags/tag868.xml"/><Relationship Id="rId119" Type="http://schemas.openxmlformats.org/officeDocument/2006/relationships/tags" Target="../tags/tag964.xml"/><Relationship Id="rId270" Type="http://schemas.openxmlformats.org/officeDocument/2006/relationships/tags" Target="../tags/tag1115.xml"/><Relationship Id="rId44" Type="http://schemas.openxmlformats.org/officeDocument/2006/relationships/tags" Target="../tags/tag889.xml"/><Relationship Id="rId65" Type="http://schemas.openxmlformats.org/officeDocument/2006/relationships/tags" Target="../tags/tag910.xml"/><Relationship Id="rId86" Type="http://schemas.openxmlformats.org/officeDocument/2006/relationships/tags" Target="../tags/tag931.xml"/><Relationship Id="rId130" Type="http://schemas.openxmlformats.org/officeDocument/2006/relationships/tags" Target="../tags/tag975.xml"/><Relationship Id="rId151" Type="http://schemas.openxmlformats.org/officeDocument/2006/relationships/tags" Target="../tags/tag996.xml"/><Relationship Id="rId172" Type="http://schemas.openxmlformats.org/officeDocument/2006/relationships/tags" Target="../tags/tag1017.xml"/><Relationship Id="rId193" Type="http://schemas.openxmlformats.org/officeDocument/2006/relationships/tags" Target="../tags/tag1038.xml"/><Relationship Id="rId207" Type="http://schemas.openxmlformats.org/officeDocument/2006/relationships/tags" Target="../tags/tag1052.xml"/><Relationship Id="rId228" Type="http://schemas.openxmlformats.org/officeDocument/2006/relationships/tags" Target="../tags/tag1073.xml"/><Relationship Id="rId249" Type="http://schemas.openxmlformats.org/officeDocument/2006/relationships/tags" Target="../tags/tag1094.xml"/><Relationship Id="rId13" Type="http://schemas.openxmlformats.org/officeDocument/2006/relationships/tags" Target="../tags/tag858.xml"/><Relationship Id="rId109" Type="http://schemas.openxmlformats.org/officeDocument/2006/relationships/tags" Target="../tags/tag954.xml"/><Relationship Id="rId260" Type="http://schemas.openxmlformats.org/officeDocument/2006/relationships/tags" Target="../tags/tag1105.xml"/><Relationship Id="rId281" Type="http://schemas.openxmlformats.org/officeDocument/2006/relationships/image" Target="../media/image17.emf"/><Relationship Id="rId34" Type="http://schemas.openxmlformats.org/officeDocument/2006/relationships/tags" Target="../tags/tag879.xml"/><Relationship Id="rId55" Type="http://schemas.openxmlformats.org/officeDocument/2006/relationships/tags" Target="../tags/tag900.xml"/><Relationship Id="rId76" Type="http://schemas.openxmlformats.org/officeDocument/2006/relationships/tags" Target="../tags/tag921.xml"/><Relationship Id="rId97" Type="http://schemas.openxmlformats.org/officeDocument/2006/relationships/tags" Target="../tags/tag942.xml"/><Relationship Id="rId120" Type="http://schemas.openxmlformats.org/officeDocument/2006/relationships/tags" Target="../tags/tag965.xml"/><Relationship Id="rId141" Type="http://schemas.openxmlformats.org/officeDocument/2006/relationships/tags" Target="../tags/tag986.xml"/><Relationship Id="rId7" Type="http://schemas.openxmlformats.org/officeDocument/2006/relationships/tags" Target="../tags/tag852.xml"/><Relationship Id="rId162" Type="http://schemas.openxmlformats.org/officeDocument/2006/relationships/tags" Target="../tags/tag1007.xml"/><Relationship Id="rId183" Type="http://schemas.openxmlformats.org/officeDocument/2006/relationships/tags" Target="../tags/tag1028.xml"/><Relationship Id="rId218" Type="http://schemas.openxmlformats.org/officeDocument/2006/relationships/tags" Target="../tags/tag1063.xml"/><Relationship Id="rId239" Type="http://schemas.openxmlformats.org/officeDocument/2006/relationships/tags" Target="../tags/tag1084.xml"/><Relationship Id="rId250" Type="http://schemas.openxmlformats.org/officeDocument/2006/relationships/tags" Target="../tags/tag1095.xml"/><Relationship Id="rId271" Type="http://schemas.openxmlformats.org/officeDocument/2006/relationships/tags" Target="../tags/tag1116.xml"/><Relationship Id="rId24" Type="http://schemas.openxmlformats.org/officeDocument/2006/relationships/tags" Target="../tags/tag869.xml"/><Relationship Id="rId45" Type="http://schemas.openxmlformats.org/officeDocument/2006/relationships/tags" Target="../tags/tag890.xml"/><Relationship Id="rId66" Type="http://schemas.openxmlformats.org/officeDocument/2006/relationships/tags" Target="../tags/tag911.xml"/><Relationship Id="rId87" Type="http://schemas.openxmlformats.org/officeDocument/2006/relationships/tags" Target="../tags/tag932.xml"/><Relationship Id="rId110" Type="http://schemas.openxmlformats.org/officeDocument/2006/relationships/tags" Target="../tags/tag955.xml"/><Relationship Id="rId131" Type="http://schemas.openxmlformats.org/officeDocument/2006/relationships/tags" Target="../tags/tag976.xml"/><Relationship Id="rId152" Type="http://schemas.openxmlformats.org/officeDocument/2006/relationships/tags" Target="../tags/tag997.xml"/><Relationship Id="rId173" Type="http://schemas.openxmlformats.org/officeDocument/2006/relationships/tags" Target="../tags/tag1018.xml"/><Relationship Id="rId194" Type="http://schemas.openxmlformats.org/officeDocument/2006/relationships/tags" Target="../tags/tag1039.xml"/><Relationship Id="rId208" Type="http://schemas.openxmlformats.org/officeDocument/2006/relationships/tags" Target="../tags/tag1053.xml"/><Relationship Id="rId229" Type="http://schemas.openxmlformats.org/officeDocument/2006/relationships/tags" Target="../tags/tag1074.xml"/><Relationship Id="rId240" Type="http://schemas.openxmlformats.org/officeDocument/2006/relationships/tags" Target="../tags/tag1085.xml"/><Relationship Id="rId261" Type="http://schemas.openxmlformats.org/officeDocument/2006/relationships/tags" Target="../tags/tag1106.xml"/><Relationship Id="rId14" Type="http://schemas.openxmlformats.org/officeDocument/2006/relationships/tags" Target="../tags/tag859.xml"/><Relationship Id="rId35" Type="http://schemas.openxmlformats.org/officeDocument/2006/relationships/tags" Target="../tags/tag880.xml"/><Relationship Id="rId56" Type="http://schemas.openxmlformats.org/officeDocument/2006/relationships/tags" Target="../tags/tag901.xml"/><Relationship Id="rId77" Type="http://schemas.openxmlformats.org/officeDocument/2006/relationships/tags" Target="../tags/tag922.xml"/><Relationship Id="rId100" Type="http://schemas.openxmlformats.org/officeDocument/2006/relationships/tags" Target="../tags/tag945.xml"/><Relationship Id="rId282" Type="http://schemas.openxmlformats.org/officeDocument/2006/relationships/hyperlink" Target="https://static1.squarespace.com/static/61eac819f3edb10cc299f3d5/t/678ffca67047311ae0e45094/1737489575102/NAGA+Report+3.0+Final.pdf" TargetMode="External"/><Relationship Id="rId8" Type="http://schemas.openxmlformats.org/officeDocument/2006/relationships/tags" Target="../tags/tag853.xml"/><Relationship Id="rId98" Type="http://schemas.openxmlformats.org/officeDocument/2006/relationships/tags" Target="../tags/tag943.xml"/><Relationship Id="rId121" Type="http://schemas.openxmlformats.org/officeDocument/2006/relationships/tags" Target="../tags/tag966.xml"/><Relationship Id="rId142" Type="http://schemas.openxmlformats.org/officeDocument/2006/relationships/tags" Target="../tags/tag987.xml"/><Relationship Id="rId163" Type="http://schemas.openxmlformats.org/officeDocument/2006/relationships/tags" Target="../tags/tag1008.xml"/><Relationship Id="rId184" Type="http://schemas.openxmlformats.org/officeDocument/2006/relationships/tags" Target="../tags/tag1029.xml"/><Relationship Id="rId219" Type="http://schemas.openxmlformats.org/officeDocument/2006/relationships/tags" Target="../tags/tag1064.xml"/><Relationship Id="rId230" Type="http://schemas.openxmlformats.org/officeDocument/2006/relationships/tags" Target="../tags/tag1075.xml"/><Relationship Id="rId251" Type="http://schemas.openxmlformats.org/officeDocument/2006/relationships/tags" Target="../tags/tag1096.xml"/><Relationship Id="rId25" Type="http://schemas.openxmlformats.org/officeDocument/2006/relationships/tags" Target="../tags/tag870.xml"/><Relationship Id="rId46" Type="http://schemas.openxmlformats.org/officeDocument/2006/relationships/tags" Target="../tags/tag891.xml"/><Relationship Id="rId67" Type="http://schemas.openxmlformats.org/officeDocument/2006/relationships/tags" Target="../tags/tag912.xml"/><Relationship Id="rId272" Type="http://schemas.openxmlformats.org/officeDocument/2006/relationships/tags" Target="../tags/tag1117.xml"/><Relationship Id="rId88" Type="http://schemas.openxmlformats.org/officeDocument/2006/relationships/tags" Target="../tags/tag933.xml"/><Relationship Id="rId111" Type="http://schemas.openxmlformats.org/officeDocument/2006/relationships/tags" Target="../tags/tag956.xml"/><Relationship Id="rId132" Type="http://schemas.openxmlformats.org/officeDocument/2006/relationships/tags" Target="../tags/tag977.xml"/><Relationship Id="rId153" Type="http://schemas.openxmlformats.org/officeDocument/2006/relationships/tags" Target="../tags/tag998.xml"/><Relationship Id="rId174" Type="http://schemas.openxmlformats.org/officeDocument/2006/relationships/tags" Target="../tags/tag1019.xml"/><Relationship Id="rId195" Type="http://schemas.openxmlformats.org/officeDocument/2006/relationships/tags" Target="../tags/tag1040.xml"/><Relationship Id="rId209" Type="http://schemas.openxmlformats.org/officeDocument/2006/relationships/tags" Target="../tags/tag1054.xml"/><Relationship Id="rId220" Type="http://schemas.openxmlformats.org/officeDocument/2006/relationships/tags" Target="../tags/tag1065.xml"/><Relationship Id="rId241" Type="http://schemas.openxmlformats.org/officeDocument/2006/relationships/tags" Target="../tags/tag1086.xml"/><Relationship Id="rId15" Type="http://schemas.openxmlformats.org/officeDocument/2006/relationships/tags" Target="../tags/tag860.xml"/><Relationship Id="rId36" Type="http://schemas.openxmlformats.org/officeDocument/2006/relationships/tags" Target="../tags/tag881.xml"/><Relationship Id="rId57" Type="http://schemas.openxmlformats.org/officeDocument/2006/relationships/tags" Target="../tags/tag902.xml"/><Relationship Id="rId262" Type="http://schemas.openxmlformats.org/officeDocument/2006/relationships/tags" Target="../tags/tag1107.xml"/><Relationship Id="rId78" Type="http://schemas.openxmlformats.org/officeDocument/2006/relationships/tags" Target="../tags/tag923.xml"/><Relationship Id="rId99" Type="http://schemas.openxmlformats.org/officeDocument/2006/relationships/tags" Target="../tags/tag944.xml"/><Relationship Id="rId101" Type="http://schemas.openxmlformats.org/officeDocument/2006/relationships/tags" Target="../tags/tag946.xml"/><Relationship Id="rId122" Type="http://schemas.openxmlformats.org/officeDocument/2006/relationships/tags" Target="../tags/tag967.xml"/><Relationship Id="rId143" Type="http://schemas.openxmlformats.org/officeDocument/2006/relationships/tags" Target="../tags/tag988.xml"/><Relationship Id="rId164" Type="http://schemas.openxmlformats.org/officeDocument/2006/relationships/tags" Target="../tags/tag1009.xml"/><Relationship Id="rId185" Type="http://schemas.openxmlformats.org/officeDocument/2006/relationships/tags" Target="../tags/tag1030.xml"/><Relationship Id="rId9" Type="http://schemas.openxmlformats.org/officeDocument/2006/relationships/tags" Target="../tags/tag854.xml"/><Relationship Id="rId210" Type="http://schemas.openxmlformats.org/officeDocument/2006/relationships/tags" Target="../tags/tag1055.xml"/><Relationship Id="rId26" Type="http://schemas.openxmlformats.org/officeDocument/2006/relationships/tags" Target="../tags/tag871.xml"/><Relationship Id="rId231" Type="http://schemas.openxmlformats.org/officeDocument/2006/relationships/tags" Target="../tags/tag1076.xml"/><Relationship Id="rId252" Type="http://schemas.openxmlformats.org/officeDocument/2006/relationships/tags" Target="../tags/tag1097.xml"/><Relationship Id="rId273" Type="http://schemas.openxmlformats.org/officeDocument/2006/relationships/tags" Target="../tags/tag1118.xml"/><Relationship Id="rId47" Type="http://schemas.openxmlformats.org/officeDocument/2006/relationships/tags" Target="../tags/tag892.xml"/><Relationship Id="rId68" Type="http://schemas.openxmlformats.org/officeDocument/2006/relationships/tags" Target="../tags/tag913.xml"/><Relationship Id="rId89" Type="http://schemas.openxmlformats.org/officeDocument/2006/relationships/tags" Target="../tags/tag934.xml"/><Relationship Id="rId112" Type="http://schemas.openxmlformats.org/officeDocument/2006/relationships/tags" Target="../tags/tag957.xml"/><Relationship Id="rId133" Type="http://schemas.openxmlformats.org/officeDocument/2006/relationships/tags" Target="../tags/tag978.xml"/><Relationship Id="rId154" Type="http://schemas.openxmlformats.org/officeDocument/2006/relationships/tags" Target="../tags/tag999.xml"/><Relationship Id="rId175" Type="http://schemas.openxmlformats.org/officeDocument/2006/relationships/tags" Target="../tags/tag1020.xml"/><Relationship Id="rId196" Type="http://schemas.openxmlformats.org/officeDocument/2006/relationships/tags" Target="../tags/tag1041.xml"/><Relationship Id="rId200" Type="http://schemas.openxmlformats.org/officeDocument/2006/relationships/tags" Target="../tags/tag1045.xml"/><Relationship Id="rId16" Type="http://schemas.openxmlformats.org/officeDocument/2006/relationships/tags" Target="../tags/tag861.xml"/><Relationship Id="rId221" Type="http://schemas.openxmlformats.org/officeDocument/2006/relationships/tags" Target="../tags/tag1066.xml"/><Relationship Id="rId242" Type="http://schemas.openxmlformats.org/officeDocument/2006/relationships/tags" Target="../tags/tag1087.xml"/><Relationship Id="rId263" Type="http://schemas.openxmlformats.org/officeDocument/2006/relationships/tags" Target="../tags/tag1108.xml"/><Relationship Id="rId37" Type="http://schemas.openxmlformats.org/officeDocument/2006/relationships/tags" Target="../tags/tag882.xml"/><Relationship Id="rId58" Type="http://schemas.openxmlformats.org/officeDocument/2006/relationships/tags" Target="../tags/tag903.xml"/><Relationship Id="rId79" Type="http://schemas.openxmlformats.org/officeDocument/2006/relationships/tags" Target="../tags/tag924.xml"/><Relationship Id="rId102" Type="http://schemas.openxmlformats.org/officeDocument/2006/relationships/tags" Target="../tags/tag947.xml"/><Relationship Id="rId123" Type="http://schemas.openxmlformats.org/officeDocument/2006/relationships/tags" Target="../tags/tag968.xml"/><Relationship Id="rId144" Type="http://schemas.openxmlformats.org/officeDocument/2006/relationships/tags" Target="../tags/tag989.xml"/><Relationship Id="rId90" Type="http://schemas.openxmlformats.org/officeDocument/2006/relationships/tags" Target="../tags/tag935.xml"/><Relationship Id="rId165" Type="http://schemas.openxmlformats.org/officeDocument/2006/relationships/tags" Target="../tags/tag1010.xml"/><Relationship Id="rId186" Type="http://schemas.openxmlformats.org/officeDocument/2006/relationships/tags" Target="../tags/tag1031.xml"/><Relationship Id="rId211" Type="http://schemas.openxmlformats.org/officeDocument/2006/relationships/tags" Target="../tags/tag1056.xml"/><Relationship Id="rId232" Type="http://schemas.openxmlformats.org/officeDocument/2006/relationships/tags" Target="../tags/tag1077.xml"/><Relationship Id="rId253" Type="http://schemas.openxmlformats.org/officeDocument/2006/relationships/tags" Target="../tags/tag1098.xml"/><Relationship Id="rId274" Type="http://schemas.openxmlformats.org/officeDocument/2006/relationships/tags" Target="../tags/tag1119.xml"/><Relationship Id="rId27" Type="http://schemas.openxmlformats.org/officeDocument/2006/relationships/tags" Target="../tags/tag872.xml"/><Relationship Id="rId48" Type="http://schemas.openxmlformats.org/officeDocument/2006/relationships/tags" Target="../tags/tag893.xml"/><Relationship Id="rId69" Type="http://schemas.openxmlformats.org/officeDocument/2006/relationships/tags" Target="../tags/tag914.xml"/><Relationship Id="rId113" Type="http://schemas.openxmlformats.org/officeDocument/2006/relationships/tags" Target="../tags/tag958.xml"/><Relationship Id="rId134" Type="http://schemas.openxmlformats.org/officeDocument/2006/relationships/tags" Target="../tags/tag979.xml"/><Relationship Id="rId80" Type="http://schemas.openxmlformats.org/officeDocument/2006/relationships/tags" Target="../tags/tag925.xml"/><Relationship Id="rId155" Type="http://schemas.openxmlformats.org/officeDocument/2006/relationships/tags" Target="../tags/tag1000.xml"/><Relationship Id="rId176" Type="http://schemas.openxmlformats.org/officeDocument/2006/relationships/tags" Target="../tags/tag1021.xml"/><Relationship Id="rId197" Type="http://schemas.openxmlformats.org/officeDocument/2006/relationships/tags" Target="../tags/tag1042.xml"/><Relationship Id="rId201" Type="http://schemas.openxmlformats.org/officeDocument/2006/relationships/tags" Target="../tags/tag1046.xml"/><Relationship Id="rId222" Type="http://schemas.openxmlformats.org/officeDocument/2006/relationships/tags" Target="../tags/tag1067.xml"/><Relationship Id="rId243" Type="http://schemas.openxmlformats.org/officeDocument/2006/relationships/tags" Target="../tags/tag1088.xml"/><Relationship Id="rId264" Type="http://schemas.openxmlformats.org/officeDocument/2006/relationships/tags" Target="../tags/tag1109.xml"/><Relationship Id="rId17" Type="http://schemas.openxmlformats.org/officeDocument/2006/relationships/tags" Target="../tags/tag862.xml"/><Relationship Id="rId38" Type="http://schemas.openxmlformats.org/officeDocument/2006/relationships/tags" Target="../tags/tag883.xml"/><Relationship Id="rId59" Type="http://schemas.openxmlformats.org/officeDocument/2006/relationships/tags" Target="../tags/tag904.xml"/><Relationship Id="rId103" Type="http://schemas.openxmlformats.org/officeDocument/2006/relationships/tags" Target="../tags/tag948.xml"/><Relationship Id="rId124" Type="http://schemas.openxmlformats.org/officeDocument/2006/relationships/tags" Target="../tags/tag969.xml"/><Relationship Id="rId70" Type="http://schemas.openxmlformats.org/officeDocument/2006/relationships/tags" Target="../tags/tag915.xml"/><Relationship Id="rId91" Type="http://schemas.openxmlformats.org/officeDocument/2006/relationships/tags" Target="../tags/tag936.xml"/><Relationship Id="rId145" Type="http://schemas.openxmlformats.org/officeDocument/2006/relationships/tags" Target="../tags/tag990.xml"/><Relationship Id="rId166" Type="http://schemas.openxmlformats.org/officeDocument/2006/relationships/tags" Target="../tags/tag1011.xml"/><Relationship Id="rId187" Type="http://schemas.openxmlformats.org/officeDocument/2006/relationships/tags" Target="../tags/tag1032.xml"/><Relationship Id="rId1" Type="http://schemas.openxmlformats.org/officeDocument/2006/relationships/tags" Target="../tags/tag846.xml"/><Relationship Id="rId212" Type="http://schemas.openxmlformats.org/officeDocument/2006/relationships/tags" Target="../tags/tag1057.xml"/><Relationship Id="rId233" Type="http://schemas.openxmlformats.org/officeDocument/2006/relationships/tags" Target="../tags/tag1078.xml"/><Relationship Id="rId254" Type="http://schemas.openxmlformats.org/officeDocument/2006/relationships/tags" Target="../tags/tag1099.xml"/><Relationship Id="rId28" Type="http://schemas.openxmlformats.org/officeDocument/2006/relationships/tags" Target="../tags/tag873.xml"/><Relationship Id="rId49" Type="http://schemas.openxmlformats.org/officeDocument/2006/relationships/tags" Target="../tags/tag894.xml"/><Relationship Id="rId114" Type="http://schemas.openxmlformats.org/officeDocument/2006/relationships/tags" Target="../tags/tag959.xml"/><Relationship Id="rId275" Type="http://schemas.openxmlformats.org/officeDocument/2006/relationships/tags" Target="../tags/tag1120.xml"/><Relationship Id="rId60" Type="http://schemas.openxmlformats.org/officeDocument/2006/relationships/tags" Target="../tags/tag905.xml"/><Relationship Id="rId81" Type="http://schemas.openxmlformats.org/officeDocument/2006/relationships/tags" Target="../tags/tag926.xml"/><Relationship Id="rId135" Type="http://schemas.openxmlformats.org/officeDocument/2006/relationships/tags" Target="../tags/tag980.xml"/><Relationship Id="rId156" Type="http://schemas.openxmlformats.org/officeDocument/2006/relationships/tags" Target="../tags/tag1001.xml"/><Relationship Id="rId177" Type="http://schemas.openxmlformats.org/officeDocument/2006/relationships/tags" Target="../tags/tag1022.xml"/><Relationship Id="rId198" Type="http://schemas.openxmlformats.org/officeDocument/2006/relationships/tags" Target="../tags/tag1043.xml"/><Relationship Id="rId202" Type="http://schemas.openxmlformats.org/officeDocument/2006/relationships/tags" Target="../tags/tag1047.xml"/><Relationship Id="rId223" Type="http://schemas.openxmlformats.org/officeDocument/2006/relationships/tags" Target="../tags/tag1068.xml"/><Relationship Id="rId244" Type="http://schemas.openxmlformats.org/officeDocument/2006/relationships/tags" Target="../tags/tag1089.xml"/><Relationship Id="rId18" Type="http://schemas.openxmlformats.org/officeDocument/2006/relationships/tags" Target="../tags/tag863.xml"/><Relationship Id="rId39" Type="http://schemas.openxmlformats.org/officeDocument/2006/relationships/tags" Target="../tags/tag884.xml"/><Relationship Id="rId265" Type="http://schemas.openxmlformats.org/officeDocument/2006/relationships/tags" Target="../tags/tag1110.xml"/><Relationship Id="rId50" Type="http://schemas.openxmlformats.org/officeDocument/2006/relationships/tags" Target="../tags/tag895.xml"/><Relationship Id="rId104" Type="http://schemas.openxmlformats.org/officeDocument/2006/relationships/tags" Target="../tags/tag949.xml"/><Relationship Id="rId125" Type="http://schemas.openxmlformats.org/officeDocument/2006/relationships/tags" Target="../tags/tag970.xml"/><Relationship Id="rId146" Type="http://schemas.openxmlformats.org/officeDocument/2006/relationships/tags" Target="../tags/tag991.xml"/><Relationship Id="rId167" Type="http://schemas.openxmlformats.org/officeDocument/2006/relationships/tags" Target="../tags/tag1012.xml"/><Relationship Id="rId188" Type="http://schemas.openxmlformats.org/officeDocument/2006/relationships/tags" Target="../tags/tag1033.xml"/><Relationship Id="rId71" Type="http://schemas.openxmlformats.org/officeDocument/2006/relationships/tags" Target="../tags/tag916.xml"/><Relationship Id="rId92" Type="http://schemas.openxmlformats.org/officeDocument/2006/relationships/tags" Target="../tags/tag937.xml"/><Relationship Id="rId213" Type="http://schemas.openxmlformats.org/officeDocument/2006/relationships/tags" Target="../tags/tag1058.xml"/><Relationship Id="rId234" Type="http://schemas.openxmlformats.org/officeDocument/2006/relationships/tags" Target="../tags/tag1079.xml"/><Relationship Id="rId2" Type="http://schemas.openxmlformats.org/officeDocument/2006/relationships/tags" Target="../tags/tag847.xml"/><Relationship Id="rId29" Type="http://schemas.openxmlformats.org/officeDocument/2006/relationships/tags" Target="../tags/tag874.xml"/><Relationship Id="rId255" Type="http://schemas.openxmlformats.org/officeDocument/2006/relationships/tags" Target="../tags/tag1100.xml"/><Relationship Id="rId276" Type="http://schemas.openxmlformats.org/officeDocument/2006/relationships/tags" Target="../tags/tag1121.xml"/><Relationship Id="rId40" Type="http://schemas.openxmlformats.org/officeDocument/2006/relationships/tags" Target="../tags/tag885.xml"/><Relationship Id="rId115" Type="http://schemas.openxmlformats.org/officeDocument/2006/relationships/tags" Target="../tags/tag960.xml"/><Relationship Id="rId136" Type="http://schemas.openxmlformats.org/officeDocument/2006/relationships/tags" Target="../tags/tag981.xml"/><Relationship Id="rId157" Type="http://schemas.openxmlformats.org/officeDocument/2006/relationships/tags" Target="../tags/tag1002.xml"/><Relationship Id="rId178" Type="http://schemas.openxmlformats.org/officeDocument/2006/relationships/tags" Target="../tags/tag1023.xml"/><Relationship Id="rId61" Type="http://schemas.openxmlformats.org/officeDocument/2006/relationships/tags" Target="../tags/tag906.xml"/><Relationship Id="rId82" Type="http://schemas.openxmlformats.org/officeDocument/2006/relationships/tags" Target="../tags/tag927.xml"/><Relationship Id="rId199" Type="http://schemas.openxmlformats.org/officeDocument/2006/relationships/tags" Target="../tags/tag1044.xml"/><Relationship Id="rId203" Type="http://schemas.openxmlformats.org/officeDocument/2006/relationships/tags" Target="../tags/tag1048.xml"/><Relationship Id="rId19" Type="http://schemas.openxmlformats.org/officeDocument/2006/relationships/tags" Target="../tags/tag864.xml"/><Relationship Id="rId224" Type="http://schemas.openxmlformats.org/officeDocument/2006/relationships/tags" Target="../tags/tag1069.xml"/><Relationship Id="rId245" Type="http://schemas.openxmlformats.org/officeDocument/2006/relationships/tags" Target="../tags/tag1090.xml"/><Relationship Id="rId266" Type="http://schemas.openxmlformats.org/officeDocument/2006/relationships/tags" Target="../tags/tag1111.xml"/><Relationship Id="rId30" Type="http://schemas.openxmlformats.org/officeDocument/2006/relationships/tags" Target="../tags/tag875.xml"/><Relationship Id="rId105" Type="http://schemas.openxmlformats.org/officeDocument/2006/relationships/tags" Target="../tags/tag950.xml"/><Relationship Id="rId126" Type="http://schemas.openxmlformats.org/officeDocument/2006/relationships/tags" Target="../tags/tag971.xml"/><Relationship Id="rId147" Type="http://schemas.openxmlformats.org/officeDocument/2006/relationships/tags" Target="../tags/tag992.xml"/><Relationship Id="rId168" Type="http://schemas.openxmlformats.org/officeDocument/2006/relationships/tags" Target="../tags/tag1013.xml"/><Relationship Id="rId51" Type="http://schemas.openxmlformats.org/officeDocument/2006/relationships/tags" Target="../tags/tag896.xml"/><Relationship Id="rId72" Type="http://schemas.openxmlformats.org/officeDocument/2006/relationships/tags" Target="../tags/tag917.xml"/><Relationship Id="rId93" Type="http://schemas.openxmlformats.org/officeDocument/2006/relationships/tags" Target="../tags/tag938.xml"/><Relationship Id="rId189" Type="http://schemas.openxmlformats.org/officeDocument/2006/relationships/tags" Target="../tags/tag1034.xml"/><Relationship Id="rId3" Type="http://schemas.openxmlformats.org/officeDocument/2006/relationships/tags" Target="../tags/tag848.xml"/><Relationship Id="rId214" Type="http://schemas.openxmlformats.org/officeDocument/2006/relationships/tags" Target="../tags/tag1059.xml"/><Relationship Id="rId235" Type="http://schemas.openxmlformats.org/officeDocument/2006/relationships/tags" Target="../tags/tag1080.xml"/><Relationship Id="rId256" Type="http://schemas.openxmlformats.org/officeDocument/2006/relationships/tags" Target="../tags/tag1101.xml"/><Relationship Id="rId277" Type="http://schemas.openxmlformats.org/officeDocument/2006/relationships/tags" Target="../tags/tag1122.xml"/><Relationship Id="rId116" Type="http://schemas.openxmlformats.org/officeDocument/2006/relationships/tags" Target="../tags/tag961.xml"/><Relationship Id="rId137" Type="http://schemas.openxmlformats.org/officeDocument/2006/relationships/tags" Target="../tags/tag982.xml"/><Relationship Id="rId158" Type="http://schemas.openxmlformats.org/officeDocument/2006/relationships/tags" Target="../tags/tag1003.xml"/><Relationship Id="rId20" Type="http://schemas.openxmlformats.org/officeDocument/2006/relationships/tags" Target="../tags/tag865.xml"/><Relationship Id="rId41" Type="http://schemas.openxmlformats.org/officeDocument/2006/relationships/tags" Target="../tags/tag886.xml"/><Relationship Id="rId62" Type="http://schemas.openxmlformats.org/officeDocument/2006/relationships/tags" Target="../tags/tag907.xml"/><Relationship Id="rId83" Type="http://schemas.openxmlformats.org/officeDocument/2006/relationships/tags" Target="../tags/tag928.xml"/><Relationship Id="rId179" Type="http://schemas.openxmlformats.org/officeDocument/2006/relationships/tags" Target="../tags/tag1024.xml"/><Relationship Id="rId190" Type="http://schemas.openxmlformats.org/officeDocument/2006/relationships/tags" Target="../tags/tag1035.xml"/><Relationship Id="rId204" Type="http://schemas.openxmlformats.org/officeDocument/2006/relationships/tags" Target="../tags/tag1049.xml"/><Relationship Id="rId225" Type="http://schemas.openxmlformats.org/officeDocument/2006/relationships/tags" Target="../tags/tag1070.xml"/><Relationship Id="rId246" Type="http://schemas.openxmlformats.org/officeDocument/2006/relationships/tags" Target="../tags/tag1091.xml"/><Relationship Id="rId267" Type="http://schemas.openxmlformats.org/officeDocument/2006/relationships/tags" Target="../tags/tag1112.xml"/><Relationship Id="rId106" Type="http://schemas.openxmlformats.org/officeDocument/2006/relationships/tags" Target="../tags/tag951.xml"/><Relationship Id="rId127" Type="http://schemas.openxmlformats.org/officeDocument/2006/relationships/tags" Target="../tags/tag972.xml"/><Relationship Id="rId10" Type="http://schemas.openxmlformats.org/officeDocument/2006/relationships/tags" Target="../tags/tag855.xml"/><Relationship Id="rId31" Type="http://schemas.openxmlformats.org/officeDocument/2006/relationships/tags" Target="../tags/tag876.xml"/><Relationship Id="rId52" Type="http://schemas.openxmlformats.org/officeDocument/2006/relationships/tags" Target="../tags/tag897.xml"/><Relationship Id="rId73" Type="http://schemas.openxmlformats.org/officeDocument/2006/relationships/tags" Target="../tags/tag918.xml"/><Relationship Id="rId94" Type="http://schemas.openxmlformats.org/officeDocument/2006/relationships/tags" Target="../tags/tag939.xml"/><Relationship Id="rId148" Type="http://schemas.openxmlformats.org/officeDocument/2006/relationships/tags" Target="../tags/tag993.xml"/><Relationship Id="rId169" Type="http://schemas.openxmlformats.org/officeDocument/2006/relationships/tags" Target="../tags/tag1014.xml"/><Relationship Id="rId4" Type="http://schemas.openxmlformats.org/officeDocument/2006/relationships/tags" Target="../tags/tag849.xml"/><Relationship Id="rId180" Type="http://schemas.openxmlformats.org/officeDocument/2006/relationships/tags" Target="../tags/tag1025.xml"/><Relationship Id="rId215" Type="http://schemas.openxmlformats.org/officeDocument/2006/relationships/tags" Target="../tags/tag1060.xml"/><Relationship Id="rId236" Type="http://schemas.openxmlformats.org/officeDocument/2006/relationships/tags" Target="../tags/tag1081.xml"/><Relationship Id="rId257" Type="http://schemas.openxmlformats.org/officeDocument/2006/relationships/tags" Target="../tags/tag1102.xml"/><Relationship Id="rId278" Type="http://schemas.openxmlformats.org/officeDocument/2006/relationships/slideLayout" Target="../slideLayouts/slideLayout4.xml"/><Relationship Id="rId42" Type="http://schemas.openxmlformats.org/officeDocument/2006/relationships/tags" Target="../tags/tag887.xml"/><Relationship Id="rId84" Type="http://schemas.openxmlformats.org/officeDocument/2006/relationships/tags" Target="../tags/tag929.xml"/><Relationship Id="rId138" Type="http://schemas.openxmlformats.org/officeDocument/2006/relationships/tags" Target="../tags/tag983.xml"/><Relationship Id="rId191" Type="http://schemas.openxmlformats.org/officeDocument/2006/relationships/tags" Target="../tags/tag1036.xml"/><Relationship Id="rId205" Type="http://schemas.openxmlformats.org/officeDocument/2006/relationships/tags" Target="../tags/tag1050.xml"/><Relationship Id="rId247" Type="http://schemas.openxmlformats.org/officeDocument/2006/relationships/tags" Target="../tags/tag1092.xml"/><Relationship Id="rId107" Type="http://schemas.openxmlformats.org/officeDocument/2006/relationships/tags" Target="../tags/tag952.xml"/><Relationship Id="rId11" Type="http://schemas.openxmlformats.org/officeDocument/2006/relationships/tags" Target="../tags/tag856.xml"/><Relationship Id="rId53" Type="http://schemas.openxmlformats.org/officeDocument/2006/relationships/tags" Target="../tags/tag898.xml"/><Relationship Id="rId149" Type="http://schemas.openxmlformats.org/officeDocument/2006/relationships/tags" Target="../tags/tag994.xml"/><Relationship Id="rId95" Type="http://schemas.openxmlformats.org/officeDocument/2006/relationships/tags" Target="../tags/tag940.xml"/><Relationship Id="rId160" Type="http://schemas.openxmlformats.org/officeDocument/2006/relationships/tags" Target="../tags/tag1005.xml"/><Relationship Id="rId216" Type="http://schemas.openxmlformats.org/officeDocument/2006/relationships/tags" Target="../tags/tag1061.xml"/><Relationship Id="rId258" Type="http://schemas.openxmlformats.org/officeDocument/2006/relationships/tags" Target="../tags/tag1103.xml"/></Relationships>
</file>

<file path=ppt/slides/_rels/slide29.xml.rels><?xml version="1.0" encoding="UTF-8" standalone="yes"?>
<Relationships xmlns="http://schemas.openxmlformats.org/package/2006/relationships"><Relationship Id="rId13" Type="http://schemas.openxmlformats.org/officeDocument/2006/relationships/tags" Target="../tags/tag1135.xml"/><Relationship Id="rId18" Type="http://schemas.openxmlformats.org/officeDocument/2006/relationships/tags" Target="../tags/tag1140.xml"/><Relationship Id="rId26" Type="http://schemas.openxmlformats.org/officeDocument/2006/relationships/tags" Target="../tags/tag1148.xml"/><Relationship Id="rId39" Type="http://schemas.openxmlformats.org/officeDocument/2006/relationships/tags" Target="../tags/tag1161.xml"/><Relationship Id="rId21" Type="http://schemas.openxmlformats.org/officeDocument/2006/relationships/tags" Target="../tags/tag1143.xml"/><Relationship Id="rId34" Type="http://schemas.openxmlformats.org/officeDocument/2006/relationships/tags" Target="../tags/tag1156.xml"/><Relationship Id="rId42" Type="http://schemas.openxmlformats.org/officeDocument/2006/relationships/notesSlide" Target="../notesSlides/notesSlide23.xml"/><Relationship Id="rId7" Type="http://schemas.openxmlformats.org/officeDocument/2006/relationships/tags" Target="../tags/tag1129.xml"/><Relationship Id="rId2" Type="http://schemas.openxmlformats.org/officeDocument/2006/relationships/tags" Target="../tags/tag1124.xml"/><Relationship Id="rId16" Type="http://schemas.openxmlformats.org/officeDocument/2006/relationships/tags" Target="../tags/tag1138.xml"/><Relationship Id="rId29" Type="http://schemas.openxmlformats.org/officeDocument/2006/relationships/tags" Target="../tags/tag1151.xml"/><Relationship Id="rId1" Type="http://schemas.openxmlformats.org/officeDocument/2006/relationships/tags" Target="../tags/tag1123.xml"/><Relationship Id="rId6" Type="http://schemas.openxmlformats.org/officeDocument/2006/relationships/tags" Target="../tags/tag1128.xml"/><Relationship Id="rId11" Type="http://schemas.openxmlformats.org/officeDocument/2006/relationships/tags" Target="../tags/tag1133.xml"/><Relationship Id="rId24" Type="http://schemas.openxmlformats.org/officeDocument/2006/relationships/tags" Target="../tags/tag1146.xml"/><Relationship Id="rId32" Type="http://schemas.openxmlformats.org/officeDocument/2006/relationships/tags" Target="../tags/tag1154.xml"/><Relationship Id="rId37" Type="http://schemas.openxmlformats.org/officeDocument/2006/relationships/tags" Target="../tags/tag1159.xml"/><Relationship Id="rId40" Type="http://schemas.openxmlformats.org/officeDocument/2006/relationships/tags" Target="../tags/tag1162.xml"/><Relationship Id="rId45" Type="http://schemas.openxmlformats.org/officeDocument/2006/relationships/chart" Target="../charts/chart18.xml"/><Relationship Id="rId5" Type="http://schemas.openxmlformats.org/officeDocument/2006/relationships/tags" Target="../tags/tag1127.xml"/><Relationship Id="rId15" Type="http://schemas.openxmlformats.org/officeDocument/2006/relationships/tags" Target="../tags/tag1137.xml"/><Relationship Id="rId23" Type="http://schemas.openxmlformats.org/officeDocument/2006/relationships/tags" Target="../tags/tag1145.xml"/><Relationship Id="rId28" Type="http://schemas.openxmlformats.org/officeDocument/2006/relationships/tags" Target="../tags/tag1150.xml"/><Relationship Id="rId36" Type="http://schemas.openxmlformats.org/officeDocument/2006/relationships/tags" Target="../tags/tag1158.xml"/><Relationship Id="rId10" Type="http://schemas.openxmlformats.org/officeDocument/2006/relationships/tags" Target="../tags/tag1132.xml"/><Relationship Id="rId19" Type="http://schemas.openxmlformats.org/officeDocument/2006/relationships/tags" Target="../tags/tag1141.xml"/><Relationship Id="rId31" Type="http://schemas.openxmlformats.org/officeDocument/2006/relationships/tags" Target="../tags/tag1153.xml"/><Relationship Id="rId44" Type="http://schemas.openxmlformats.org/officeDocument/2006/relationships/image" Target="../media/image17.emf"/><Relationship Id="rId4" Type="http://schemas.openxmlformats.org/officeDocument/2006/relationships/tags" Target="../tags/tag1126.xml"/><Relationship Id="rId9" Type="http://schemas.openxmlformats.org/officeDocument/2006/relationships/tags" Target="../tags/tag1131.xml"/><Relationship Id="rId14" Type="http://schemas.openxmlformats.org/officeDocument/2006/relationships/tags" Target="../tags/tag1136.xml"/><Relationship Id="rId22" Type="http://schemas.openxmlformats.org/officeDocument/2006/relationships/tags" Target="../tags/tag1144.xml"/><Relationship Id="rId27" Type="http://schemas.openxmlformats.org/officeDocument/2006/relationships/tags" Target="../tags/tag1149.xml"/><Relationship Id="rId30" Type="http://schemas.openxmlformats.org/officeDocument/2006/relationships/tags" Target="../tags/tag1152.xml"/><Relationship Id="rId35" Type="http://schemas.openxmlformats.org/officeDocument/2006/relationships/tags" Target="../tags/tag1157.xml"/><Relationship Id="rId43" Type="http://schemas.openxmlformats.org/officeDocument/2006/relationships/oleObject" Target="../embeddings/oleObject46.bin"/><Relationship Id="rId8" Type="http://schemas.openxmlformats.org/officeDocument/2006/relationships/tags" Target="../tags/tag1130.xml"/><Relationship Id="rId3" Type="http://schemas.openxmlformats.org/officeDocument/2006/relationships/tags" Target="../tags/tag1125.xml"/><Relationship Id="rId12" Type="http://schemas.openxmlformats.org/officeDocument/2006/relationships/tags" Target="../tags/tag1134.xml"/><Relationship Id="rId17" Type="http://schemas.openxmlformats.org/officeDocument/2006/relationships/tags" Target="../tags/tag1139.xml"/><Relationship Id="rId25" Type="http://schemas.openxmlformats.org/officeDocument/2006/relationships/tags" Target="../tags/tag1147.xml"/><Relationship Id="rId33" Type="http://schemas.openxmlformats.org/officeDocument/2006/relationships/tags" Target="../tags/tag1155.xml"/><Relationship Id="rId38" Type="http://schemas.openxmlformats.org/officeDocument/2006/relationships/tags" Target="../tags/tag1160.xml"/><Relationship Id="rId20" Type="http://schemas.openxmlformats.org/officeDocument/2006/relationships/tags" Target="../tags/tag1142.xml"/><Relationship Id="rId4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11.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6.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image" Target="../media/image12.emf"/><Relationship Id="rId5" Type="http://schemas.openxmlformats.org/officeDocument/2006/relationships/tags" Target="../tags/tag231.xml"/><Relationship Id="rId15" Type="http://schemas.openxmlformats.org/officeDocument/2006/relationships/slide" Target="slide43.xml"/><Relationship Id="rId10" Type="http://schemas.openxmlformats.org/officeDocument/2006/relationships/oleObject" Target="../embeddings/oleObject20.bin"/><Relationship Id="rId4" Type="http://schemas.openxmlformats.org/officeDocument/2006/relationships/tags" Target="../tags/tag230.xml"/><Relationship Id="rId9" Type="http://schemas.openxmlformats.org/officeDocument/2006/relationships/slideLayout" Target="../slideLayouts/slideLayout5.xml"/><Relationship Id="rId14" Type="http://schemas.openxmlformats.org/officeDocument/2006/relationships/slide" Target="slide33.xml"/></Relationships>
</file>

<file path=ppt/slides/_rels/slide30.xml.rels><?xml version="1.0" encoding="UTF-8" standalone="yes"?>
<Relationships xmlns="http://schemas.openxmlformats.org/package/2006/relationships"><Relationship Id="rId8" Type="http://schemas.openxmlformats.org/officeDocument/2006/relationships/tags" Target="../tags/tag1170.xml"/><Relationship Id="rId13" Type="http://schemas.openxmlformats.org/officeDocument/2006/relationships/tags" Target="../tags/tag1175.xml"/><Relationship Id="rId18" Type="http://schemas.openxmlformats.org/officeDocument/2006/relationships/oleObject" Target="../embeddings/oleObject47.bin"/><Relationship Id="rId3" Type="http://schemas.openxmlformats.org/officeDocument/2006/relationships/tags" Target="../tags/tag1165.xml"/><Relationship Id="rId7" Type="http://schemas.openxmlformats.org/officeDocument/2006/relationships/tags" Target="../tags/tag1169.xml"/><Relationship Id="rId12" Type="http://schemas.openxmlformats.org/officeDocument/2006/relationships/tags" Target="../tags/tag1174.xml"/><Relationship Id="rId17" Type="http://schemas.openxmlformats.org/officeDocument/2006/relationships/notesSlide" Target="../notesSlides/notesSlide24.xml"/><Relationship Id="rId2" Type="http://schemas.openxmlformats.org/officeDocument/2006/relationships/tags" Target="../tags/tag1164.xml"/><Relationship Id="rId16" Type="http://schemas.openxmlformats.org/officeDocument/2006/relationships/slideLayout" Target="../slideLayouts/slideLayout4.xml"/><Relationship Id="rId1" Type="http://schemas.openxmlformats.org/officeDocument/2006/relationships/tags" Target="../tags/tag1163.xml"/><Relationship Id="rId6" Type="http://schemas.openxmlformats.org/officeDocument/2006/relationships/tags" Target="../tags/tag1168.xml"/><Relationship Id="rId11" Type="http://schemas.openxmlformats.org/officeDocument/2006/relationships/tags" Target="../tags/tag1173.xml"/><Relationship Id="rId5" Type="http://schemas.openxmlformats.org/officeDocument/2006/relationships/tags" Target="../tags/tag1167.xml"/><Relationship Id="rId15" Type="http://schemas.openxmlformats.org/officeDocument/2006/relationships/tags" Target="../tags/tag1177.xml"/><Relationship Id="rId10" Type="http://schemas.openxmlformats.org/officeDocument/2006/relationships/tags" Target="../tags/tag1172.xml"/><Relationship Id="rId19" Type="http://schemas.openxmlformats.org/officeDocument/2006/relationships/image" Target="../media/image17.emf"/><Relationship Id="rId4" Type="http://schemas.openxmlformats.org/officeDocument/2006/relationships/tags" Target="../tags/tag1166.xml"/><Relationship Id="rId9" Type="http://schemas.openxmlformats.org/officeDocument/2006/relationships/tags" Target="../tags/tag1171.xml"/><Relationship Id="rId14" Type="http://schemas.openxmlformats.org/officeDocument/2006/relationships/tags" Target="../tags/tag1176.xml"/></Relationships>
</file>

<file path=ppt/slides/_rels/slide31.xml.rels><?xml version="1.0" encoding="UTF-8" standalone="yes"?>
<Relationships xmlns="http://schemas.openxmlformats.org/package/2006/relationships"><Relationship Id="rId8" Type="http://schemas.openxmlformats.org/officeDocument/2006/relationships/tags" Target="../tags/tag1185.xml"/><Relationship Id="rId13" Type="http://schemas.openxmlformats.org/officeDocument/2006/relationships/tags" Target="../tags/tag1190.xml"/><Relationship Id="rId18" Type="http://schemas.openxmlformats.org/officeDocument/2006/relationships/tags" Target="../tags/tag1195.xml"/><Relationship Id="rId26" Type="http://schemas.openxmlformats.org/officeDocument/2006/relationships/chart" Target="../charts/chart19.xml"/><Relationship Id="rId3" Type="http://schemas.openxmlformats.org/officeDocument/2006/relationships/tags" Target="../tags/tag1180.xml"/><Relationship Id="rId21" Type="http://schemas.openxmlformats.org/officeDocument/2006/relationships/tags" Target="../tags/tag1198.xml"/><Relationship Id="rId7" Type="http://schemas.openxmlformats.org/officeDocument/2006/relationships/tags" Target="../tags/tag1184.xml"/><Relationship Id="rId12" Type="http://schemas.openxmlformats.org/officeDocument/2006/relationships/tags" Target="../tags/tag1189.xml"/><Relationship Id="rId17" Type="http://schemas.openxmlformats.org/officeDocument/2006/relationships/tags" Target="../tags/tag1194.xml"/><Relationship Id="rId25" Type="http://schemas.openxmlformats.org/officeDocument/2006/relationships/image" Target="../media/image26.emf"/><Relationship Id="rId2" Type="http://schemas.openxmlformats.org/officeDocument/2006/relationships/tags" Target="../tags/tag1179.xml"/><Relationship Id="rId16" Type="http://schemas.openxmlformats.org/officeDocument/2006/relationships/tags" Target="../tags/tag1193.xml"/><Relationship Id="rId20" Type="http://schemas.openxmlformats.org/officeDocument/2006/relationships/tags" Target="../tags/tag1197.xml"/><Relationship Id="rId1" Type="http://schemas.openxmlformats.org/officeDocument/2006/relationships/tags" Target="../tags/tag1178.xml"/><Relationship Id="rId6" Type="http://schemas.openxmlformats.org/officeDocument/2006/relationships/tags" Target="../tags/tag1183.xml"/><Relationship Id="rId11" Type="http://schemas.openxmlformats.org/officeDocument/2006/relationships/tags" Target="../tags/tag1188.xml"/><Relationship Id="rId24" Type="http://schemas.openxmlformats.org/officeDocument/2006/relationships/oleObject" Target="../embeddings/oleObject48.bin"/><Relationship Id="rId5" Type="http://schemas.openxmlformats.org/officeDocument/2006/relationships/tags" Target="../tags/tag1182.xml"/><Relationship Id="rId15" Type="http://schemas.openxmlformats.org/officeDocument/2006/relationships/tags" Target="../tags/tag1192.xml"/><Relationship Id="rId23" Type="http://schemas.openxmlformats.org/officeDocument/2006/relationships/notesSlide" Target="../notesSlides/notesSlide25.xml"/><Relationship Id="rId10" Type="http://schemas.openxmlformats.org/officeDocument/2006/relationships/tags" Target="../tags/tag1187.xml"/><Relationship Id="rId19" Type="http://schemas.openxmlformats.org/officeDocument/2006/relationships/tags" Target="../tags/tag1196.xml"/><Relationship Id="rId4" Type="http://schemas.openxmlformats.org/officeDocument/2006/relationships/tags" Target="../tags/tag1181.xml"/><Relationship Id="rId9" Type="http://schemas.openxmlformats.org/officeDocument/2006/relationships/tags" Target="../tags/tag1186.xml"/><Relationship Id="rId14" Type="http://schemas.openxmlformats.org/officeDocument/2006/relationships/tags" Target="../tags/tag1191.xml"/><Relationship Id="rId2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6" Type="http://schemas.openxmlformats.org/officeDocument/2006/relationships/tags" Target="../tags/tag1224.xml"/><Relationship Id="rId21" Type="http://schemas.openxmlformats.org/officeDocument/2006/relationships/tags" Target="../tags/tag1219.xml"/><Relationship Id="rId42" Type="http://schemas.openxmlformats.org/officeDocument/2006/relationships/tags" Target="../tags/tag1240.xml"/><Relationship Id="rId47" Type="http://schemas.openxmlformats.org/officeDocument/2006/relationships/tags" Target="../tags/tag1245.xml"/><Relationship Id="rId63" Type="http://schemas.openxmlformats.org/officeDocument/2006/relationships/tags" Target="../tags/tag1261.xml"/><Relationship Id="rId68" Type="http://schemas.openxmlformats.org/officeDocument/2006/relationships/tags" Target="../tags/tag1266.xml"/><Relationship Id="rId84" Type="http://schemas.openxmlformats.org/officeDocument/2006/relationships/tags" Target="../tags/tag1282.xml"/><Relationship Id="rId89" Type="http://schemas.openxmlformats.org/officeDocument/2006/relationships/tags" Target="../tags/tag1287.xml"/><Relationship Id="rId16" Type="http://schemas.openxmlformats.org/officeDocument/2006/relationships/tags" Target="../tags/tag1214.xml"/><Relationship Id="rId107" Type="http://schemas.openxmlformats.org/officeDocument/2006/relationships/image" Target="../media/image28.svg"/><Relationship Id="rId11" Type="http://schemas.openxmlformats.org/officeDocument/2006/relationships/tags" Target="../tags/tag1209.xml"/><Relationship Id="rId32" Type="http://schemas.openxmlformats.org/officeDocument/2006/relationships/tags" Target="../tags/tag1230.xml"/><Relationship Id="rId37" Type="http://schemas.openxmlformats.org/officeDocument/2006/relationships/tags" Target="../tags/tag1235.xml"/><Relationship Id="rId53" Type="http://schemas.openxmlformats.org/officeDocument/2006/relationships/tags" Target="../tags/tag1251.xml"/><Relationship Id="rId58" Type="http://schemas.openxmlformats.org/officeDocument/2006/relationships/tags" Target="../tags/tag1256.xml"/><Relationship Id="rId74" Type="http://schemas.openxmlformats.org/officeDocument/2006/relationships/tags" Target="../tags/tag1272.xml"/><Relationship Id="rId79" Type="http://schemas.openxmlformats.org/officeDocument/2006/relationships/tags" Target="../tags/tag1277.xml"/><Relationship Id="rId102" Type="http://schemas.openxmlformats.org/officeDocument/2006/relationships/slideLayout" Target="../slideLayouts/slideLayout4.xml"/><Relationship Id="rId5" Type="http://schemas.openxmlformats.org/officeDocument/2006/relationships/tags" Target="../tags/tag1203.xml"/><Relationship Id="rId90" Type="http://schemas.openxmlformats.org/officeDocument/2006/relationships/tags" Target="../tags/tag1288.xml"/><Relationship Id="rId95" Type="http://schemas.openxmlformats.org/officeDocument/2006/relationships/tags" Target="../tags/tag1293.xml"/><Relationship Id="rId22" Type="http://schemas.openxmlformats.org/officeDocument/2006/relationships/tags" Target="../tags/tag1220.xml"/><Relationship Id="rId27" Type="http://schemas.openxmlformats.org/officeDocument/2006/relationships/tags" Target="../tags/tag1225.xml"/><Relationship Id="rId43" Type="http://schemas.openxmlformats.org/officeDocument/2006/relationships/tags" Target="../tags/tag1241.xml"/><Relationship Id="rId48" Type="http://schemas.openxmlformats.org/officeDocument/2006/relationships/tags" Target="../tags/tag1246.xml"/><Relationship Id="rId64" Type="http://schemas.openxmlformats.org/officeDocument/2006/relationships/tags" Target="../tags/tag1262.xml"/><Relationship Id="rId69" Type="http://schemas.openxmlformats.org/officeDocument/2006/relationships/tags" Target="../tags/tag1267.xml"/><Relationship Id="rId80" Type="http://schemas.openxmlformats.org/officeDocument/2006/relationships/tags" Target="../tags/tag1278.xml"/><Relationship Id="rId85" Type="http://schemas.openxmlformats.org/officeDocument/2006/relationships/tags" Target="../tags/tag1283.xml"/><Relationship Id="rId12" Type="http://schemas.openxmlformats.org/officeDocument/2006/relationships/tags" Target="../tags/tag1210.xml"/><Relationship Id="rId17" Type="http://schemas.openxmlformats.org/officeDocument/2006/relationships/tags" Target="../tags/tag1215.xml"/><Relationship Id="rId33" Type="http://schemas.openxmlformats.org/officeDocument/2006/relationships/tags" Target="../tags/tag1231.xml"/><Relationship Id="rId38" Type="http://schemas.openxmlformats.org/officeDocument/2006/relationships/tags" Target="../tags/tag1236.xml"/><Relationship Id="rId59" Type="http://schemas.openxmlformats.org/officeDocument/2006/relationships/tags" Target="../tags/tag1257.xml"/><Relationship Id="rId103" Type="http://schemas.openxmlformats.org/officeDocument/2006/relationships/notesSlide" Target="../notesSlides/notesSlide26.xml"/><Relationship Id="rId108" Type="http://schemas.openxmlformats.org/officeDocument/2006/relationships/image" Target="../media/image29.png"/><Relationship Id="rId54" Type="http://schemas.openxmlformats.org/officeDocument/2006/relationships/tags" Target="../tags/tag1252.xml"/><Relationship Id="rId70" Type="http://schemas.openxmlformats.org/officeDocument/2006/relationships/tags" Target="../tags/tag1268.xml"/><Relationship Id="rId75" Type="http://schemas.openxmlformats.org/officeDocument/2006/relationships/tags" Target="../tags/tag1273.xml"/><Relationship Id="rId91" Type="http://schemas.openxmlformats.org/officeDocument/2006/relationships/tags" Target="../tags/tag1289.xml"/><Relationship Id="rId96" Type="http://schemas.openxmlformats.org/officeDocument/2006/relationships/tags" Target="../tags/tag1294.xml"/><Relationship Id="rId1" Type="http://schemas.openxmlformats.org/officeDocument/2006/relationships/tags" Target="../tags/tag1199.xml"/><Relationship Id="rId6" Type="http://schemas.openxmlformats.org/officeDocument/2006/relationships/tags" Target="../tags/tag1204.xml"/><Relationship Id="rId15" Type="http://schemas.openxmlformats.org/officeDocument/2006/relationships/tags" Target="../tags/tag1213.xml"/><Relationship Id="rId23" Type="http://schemas.openxmlformats.org/officeDocument/2006/relationships/tags" Target="../tags/tag1221.xml"/><Relationship Id="rId28" Type="http://schemas.openxmlformats.org/officeDocument/2006/relationships/tags" Target="../tags/tag1226.xml"/><Relationship Id="rId36" Type="http://schemas.openxmlformats.org/officeDocument/2006/relationships/tags" Target="../tags/tag1234.xml"/><Relationship Id="rId49" Type="http://schemas.openxmlformats.org/officeDocument/2006/relationships/tags" Target="../tags/tag1247.xml"/><Relationship Id="rId57" Type="http://schemas.openxmlformats.org/officeDocument/2006/relationships/tags" Target="../tags/tag1255.xml"/><Relationship Id="rId106" Type="http://schemas.openxmlformats.org/officeDocument/2006/relationships/image" Target="../media/image27.png"/><Relationship Id="rId10" Type="http://schemas.openxmlformats.org/officeDocument/2006/relationships/tags" Target="../tags/tag1208.xml"/><Relationship Id="rId31" Type="http://schemas.openxmlformats.org/officeDocument/2006/relationships/tags" Target="../tags/tag1229.xml"/><Relationship Id="rId44" Type="http://schemas.openxmlformats.org/officeDocument/2006/relationships/tags" Target="../tags/tag1242.xml"/><Relationship Id="rId52" Type="http://schemas.openxmlformats.org/officeDocument/2006/relationships/tags" Target="../tags/tag1250.xml"/><Relationship Id="rId60" Type="http://schemas.openxmlformats.org/officeDocument/2006/relationships/tags" Target="../tags/tag1258.xml"/><Relationship Id="rId65" Type="http://schemas.openxmlformats.org/officeDocument/2006/relationships/tags" Target="../tags/tag1263.xml"/><Relationship Id="rId73" Type="http://schemas.openxmlformats.org/officeDocument/2006/relationships/tags" Target="../tags/tag1271.xml"/><Relationship Id="rId78" Type="http://schemas.openxmlformats.org/officeDocument/2006/relationships/tags" Target="../tags/tag1276.xml"/><Relationship Id="rId81" Type="http://schemas.openxmlformats.org/officeDocument/2006/relationships/tags" Target="../tags/tag1279.xml"/><Relationship Id="rId86" Type="http://schemas.openxmlformats.org/officeDocument/2006/relationships/tags" Target="../tags/tag1284.xml"/><Relationship Id="rId94" Type="http://schemas.openxmlformats.org/officeDocument/2006/relationships/tags" Target="../tags/tag1292.xml"/><Relationship Id="rId99" Type="http://schemas.openxmlformats.org/officeDocument/2006/relationships/tags" Target="../tags/tag1297.xml"/><Relationship Id="rId101" Type="http://schemas.openxmlformats.org/officeDocument/2006/relationships/tags" Target="../tags/tag1299.xml"/><Relationship Id="rId4" Type="http://schemas.openxmlformats.org/officeDocument/2006/relationships/tags" Target="../tags/tag1202.xml"/><Relationship Id="rId9" Type="http://schemas.openxmlformats.org/officeDocument/2006/relationships/tags" Target="../tags/tag1207.xml"/><Relationship Id="rId13" Type="http://schemas.openxmlformats.org/officeDocument/2006/relationships/tags" Target="../tags/tag1211.xml"/><Relationship Id="rId18" Type="http://schemas.openxmlformats.org/officeDocument/2006/relationships/tags" Target="../tags/tag1216.xml"/><Relationship Id="rId39" Type="http://schemas.openxmlformats.org/officeDocument/2006/relationships/tags" Target="../tags/tag1237.xml"/><Relationship Id="rId109" Type="http://schemas.openxmlformats.org/officeDocument/2006/relationships/image" Target="../media/image30.svg"/><Relationship Id="rId34" Type="http://schemas.openxmlformats.org/officeDocument/2006/relationships/tags" Target="../tags/tag1232.xml"/><Relationship Id="rId50" Type="http://schemas.openxmlformats.org/officeDocument/2006/relationships/tags" Target="../tags/tag1248.xml"/><Relationship Id="rId55" Type="http://schemas.openxmlformats.org/officeDocument/2006/relationships/tags" Target="../tags/tag1253.xml"/><Relationship Id="rId76" Type="http://schemas.openxmlformats.org/officeDocument/2006/relationships/tags" Target="../tags/tag1274.xml"/><Relationship Id="rId97" Type="http://schemas.openxmlformats.org/officeDocument/2006/relationships/tags" Target="../tags/tag1295.xml"/><Relationship Id="rId104" Type="http://schemas.openxmlformats.org/officeDocument/2006/relationships/oleObject" Target="../embeddings/oleObject49.bin"/><Relationship Id="rId7" Type="http://schemas.openxmlformats.org/officeDocument/2006/relationships/tags" Target="../tags/tag1205.xml"/><Relationship Id="rId71" Type="http://schemas.openxmlformats.org/officeDocument/2006/relationships/tags" Target="../tags/tag1269.xml"/><Relationship Id="rId92" Type="http://schemas.openxmlformats.org/officeDocument/2006/relationships/tags" Target="../tags/tag1290.xml"/><Relationship Id="rId2" Type="http://schemas.openxmlformats.org/officeDocument/2006/relationships/tags" Target="../tags/tag1200.xml"/><Relationship Id="rId29" Type="http://schemas.openxmlformats.org/officeDocument/2006/relationships/tags" Target="../tags/tag1227.xml"/><Relationship Id="rId24" Type="http://schemas.openxmlformats.org/officeDocument/2006/relationships/tags" Target="../tags/tag1222.xml"/><Relationship Id="rId40" Type="http://schemas.openxmlformats.org/officeDocument/2006/relationships/tags" Target="../tags/tag1238.xml"/><Relationship Id="rId45" Type="http://schemas.openxmlformats.org/officeDocument/2006/relationships/tags" Target="../tags/tag1243.xml"/><Relationship Id="rId66" Type="http://schemas.openxmlformats.org/officeDocument/2006/relationships/tags" Target="../tags/tag1264.xml"/><Relationship Id="rId87" Type="http://schemas.openxmlformats.org/officeDocument/2006/relationships/tags" Target="../tags/tag1285.xml"/><Relationship Id="rId110" Type="http://schemas.openxmlformats.org/officeDocument/2006/relationships/image" Target="../media/image31.png"/><Relationship Id="rId61" Type="http://schemas.openxmlformats.org/officeDocument/2006/relationships/tags" Target="../tags/tag1259.xml"/><Relationship Id="rId82" Type="http://schemas.openxmlformats.org/officeDocument/2006/relationships/tags" Target="../tags/tag1280.xml"/><Relationship Id="rId19" Type="http://schemas.openxmlformats.org/officeDocument/2006/relationships/tags" Target="../tags/tag1217.xml"/><Relationship Id="rId14" Type="http://schemas.openxmlformats.org/officeDocument/2006/relationships/tags" Target="../tags/tag1212.xml"/><Relationship Id="rId30" Type="http://schemas.openxmlformats.org/officeDocument/2006/relationships/tags" Target="../tags/tag1228.xml"/><Relationship Id="rId35" Type="http://schemas.openxmlformats.org/officeDocument/2006/relationships/tags" Target="../tags/tag1233.xml"/><Relationship Id="rId56" Type="http://schemas.openxmlformats.org/officeDocument/2006/relationships/tags" Target="../tags/tag1254.xml"/><Relationship Id="rId77" Type="http://schemas.openxmlformats.org/officeDocument/2006/relationships/tags" Target="../tags/tag1275.xml"/><Relationship Id="rId100" Type="http://schemas.openxmlformats.org/officeDocument/2006/relationships/tags" Target="../tags/tag1298.xml"/><Relationship Id="rId105" Type="http://schemas.openxmlformats.org/officeDocument/2006/relationships/image" Target="../media/image17.emf"/><Relationship Id="rId8" Type="http://schemas.openxmlformats.org/officeDocument/2006/relationships/tags" Target="../tags/tag1206.xml"/><Relationship Id="rId51" Type="http://schemas.openxmlformats.org/officeDocument/2006/relationships/tags" Target="../tags/tag1249.xml"/><Relationship Id="rId72" Type="http://schemas.openxmlformats.org/officeDocument/2006/relationships/tags" Target="../tags/tag1270.xml"/><Relationship Id="rId93" Type="http://schemas.openxmlformats.org/officeDocument/2006/relationships/tags" Target="../tags/tag1291.xml"/><Relationship Id="rId98" Type="http://schemas.openxmlformats.org/officeDocument/2006/relationships/tags" Target="../tags/tag1296.xml"/><Relationship Id="rId3" Type="http://schemas.openxmlformats.org/officeDocument/2006/relationships/tags" Target="../tags/tag1201.xml"/><Relationship Id="rId25" Type="http://schemas.openxmlformats.org/officeDocument/2006/relationships/tags" Target="../tags/tag1223.xml"/><Relationship Id="rId46" Type="http://schemas.openxmlformats.org/officeDocument/2006/relationships/tags" Target="../tags/tag1244.xml"/><Relationship Id="rId67" Type="http://schemas.openxmlformats.org/officeDocument/2006/relationships/tags" Target="../tags/tag1265.xml"/><Relationship Id="rId20" Type="http://schemas.openxmlformats.org/officeDocument/2006/relationships/tags" Target="../tags/tag1218.xml"/><Relationship Id="rId41" Type="http://schemas.openxmlformats.org/officeDocument/2006/relationships/tags" Target="../tags/tag1239.xml"/><Relationship Id="rId62" Type="http://schemas.openxmlformats.org/officeDocument/2006/relationships/tags" Target="../tags/tag1260.xml"/><Relationship Id="rId83" Type="http://schemas.openxmlformats.org/officeDocument/2006/relationships/tags" Target="../tags/tag1281.xml"/><Relationship Id="rId88" Type="http://schemas.openxmlformats.org/officeDocument/2006/relationships/tags" Target="../tags/tag1286.xml"/><Relationship Id="rId111"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tags" Target="../tags/tag1307.xml"/><Relationship Id="rId13" Type="http://schemas.openxmlformats.org/officeDocument/2006/relationships/slide" Target="slide6.xml"/><Relationship Id="rId3" Type="http://schemas.openxmlformats.org/officeDocument/2006/relationships/tags" Target="../tags/tag1302.xml"/><Relationship Id="rId7" Type="http://schemas.openxmlformats.org/officeDocument/2006/relationships/tags" Target="../tags/tag1306.xml"/><Relationship Id="rId12" Type="http://schemas.openxmlformats.org/officeDocument/2006/relationships/slide" Target="slide3.xml"/><Relationship Id="rId2" Type="http://schemas.openxmlformats.org/officeDocument/2006/relationships/tags" Target="../tags/tag1301.xml"/><Relationship Id="rId1" Type="http://schemas.openxmlformats.org/officeDocument/2006/relationships/tags" Target="../tags/tag1300.xml"/><Relationship Id="rId6" Type="http://schemas.openxmlformats.org/officeDocument/2006/relationships/tags" Target="../tags/tag1305.xml"/><Relationship Id="rId11" Type="http://schemas.openxmlformats.org/officeDocument/2006/relationships/image" Target="../media/image12.emf"/><Relationship Id="rId5" Type="http://schemas.openxmlformats.org/officeDocument/2006/relationships/tags" Target="../tags/tag1304.xml"/><Relationship Id="rId15" Type="http://schemas.openxmlformats.org/officeDocument/2006/relationships/slide" Target="slide43.xml"/><Relationship Id="rId10" Type="http://schemas.openxmlformats.org/officeDocument/2006/relationships/oleObject" Target="../embeddings/oleObject50.bin"/><Relationship Id="rId4" Type="http://schemas.openxmlformats.org/officeDocument/2006/relationships/tags" Target="../tags/tag1303.xml"/><Relationship Id="rId9" Type="http://schemas.openxmlformats.org/officeDocument/2006/relationships/slideLayout" Target="../slideLayouts/slideLayout5.xml"/><Relationship Id="rId14" Type="http://schemas.openxmlformats.org/officeDocument/2006/relationships/slide" Target="slide11.xml"/></Relationships>
</file>

<file path=ppt/slides/_rels/slide34.xml.rels><?xml version="1.0" encoding="UTF-8" standalone="yes"?>
<Relationships xmlns="http://schemas.openxmlformats.org/package/2006/relationships"><Relationship Id="rId8" Type="http://schemas.openxmlformats.org/officeDocument/2006/relationships/tags" Target="../tags/tag1315.xml"/><Relationship Id="rId13" Type="http://schemas.openxmlformats.org/officeDocument/2006/relationships/oleObject" Target="../embeddings/oleObject51.bin"/><Relationship Id="rId3" Type="http://schemas.openxmlformats.org/officeDocument/2006/relationships/tags" Target="../tags/tag1310.xml"/><Relationship Id="rId7" Type="http://schemas.openxmlformats.org/officeDocument/2006/relationships/tags" Target="../tags/tag1314.xml"/><Relationship Id="rId12" Type="http://schemas.openxmlformats.org/officeDocument/2006/relationships/notesSlide" Target="../notesSlides/notesSlide27.xml"/><Relationship Id="rId2" Type="http://schemas.openxmlformats.org/officeDocument/2006/relationships/tags" Target="../tags/tag1309.xml"/><Relationship Id="rId1" Type="http://schemas.openxmlformats.org/officeDocument/2006/relationships/tags" Target="../tags/tag1308.xml"/><Relationship Id="rId6" Type="http://schemas.openxmlformats.org/officeDocument/2006/relationships/tags" Target="../tags/tag1313.xml"/><Relationship Id="rId11" Type="http://schemas.openxmlformats.org/officeDocument/2006/relationships/slideLayout" Target="../slideLayouts/slideLayout4.xml"/><Relationship Id="rId5" Type="http://schemas.openxmlformats.org/officeDocument/2006/relationships/tags" Target="../tags/tag1312.xml"/><Relationship Id="rId10" Type="http://schemas.openxmlformats.org/officeDocument/2006/relationships/tags" Target="../tags/tag1317.xml"/><Relationship Id="rId4" Type="http://schemas.openxmlformats.org/officeDocument/2006/relationships/tags" Target="../tags/tag1311.xml"/><Relationship Id="rId9" Type="http://schemas.openxmlformats.org/officeDocument/2006/relationships/tags" Target="../tags/tag1316.xml"/><Relationship Id="rId14" Type="http://schemas.openxmlformats.org/officeDocument/2006/relationships/image" Target="../media/image11.emf"/></Relationships>
</file>

<file path=ppt/slides/_rels/slide35.xml.rels><?xml version="1.0" encoding="UTF-8" standalone="yes"?>
<Relationships xmlns="http://schemas.openxmlformats.org/package/2006/relationships"><Relationship Id="rId8" Type="http://schemas.openxmlformats.org/officeDocument/2006/relationships/tags" Target="../tags/tag1325.xml"/><Relationship Id="rId13" Type="http://schemas.openxmlformats.org/officeDocument/2006/relationships/image" Target="../media/image11.emf"/><Relationship Id="rId3" Type="http://schemas.openxmlformats.org/officeDocument/2006/relationships/tags" Target="../tags/tag1320.xml"/><Relationship Id="rId7" Type="http://schemas.openxmlformats.org/officeDocument/2006/relationships/tags" Target="../tags/tag1324.xml"/><Relationship Id="rId12" Type="http://schemas.openxmlformats.org/officeDocument/2006/relationships/oleObject" Target="../embeddings/oleObject26.bin"/><Relationship Id="rId2" Type="http://schemas.openxmlformats.org/officeDocument/2006/relationships/tags" Target="../tags/tag1319.xml"/><Relationship Id="rId1" Type="http://schemas.openxmlformats.org/officeDocument/2006/relationships/tags" Target="../tags/tag1318.xml"/><Relationship Id="rId6" Type="http://schemas.openxmlformats.org/officeDocument/2006/relationships/tags" Target="../tags/tag1323.xml"/><Relationship Id="rId11" Type="http://schemas.openxmlformats.org/officeDocument/2006/relationships/notesSlide" Target="../notesSlides/notesSlide28.xml"/><Relationship Id="rId5" Type="http://schemas.openxmlformats.org/officeDocument/2006/relationships/tags" Target="../tags/tag1322.xml"/><Relationship Id="rId10" Type="http://schemas.openxmlformats.org/officeDocument/2006/relationships/slideLayout" Target="../slideLayouts/slideLayout4.xml"/><Relationship Id="rId4" Type="http://schemas.openxmlformats.org/officeDocument/2006/relationships/tags" Target="../tags/tag1321.xml"/><Relationship Id="rId9" Type="http://schemas.openxmlformats.org/officeDocument/2006/relationships/tags" Target="../tags/tag1326.xml"/></Relationships>
</file>

<file path=ppt/slides/_rels/slide36.xml.rels><?xml version="1.0" encoding="UTF-8" standalone="yes"?>
<Relationships xmlns="http://schemas.openxmlformats.org/package/2006/relationships"><Relationship Id="rId8" Type="http://schemas.openxmlformats.org/officeDocument/2006/relationships/tags" Target="../tags/tag1334.xml"/><Relationship Id="rId13" Type="http://schemas.openxmlformats.org/officeDocument/2006/relationships/slideLayout" Target="../slideLayouts/slideLayout4.xml"/><Relationship Id="rId18" Type="http://schemas.openxmlformats.org/officeDocument/2006/relationships/hyperlink" Target="https://www.casey.org/workforce-challenges-strategies/" TargetMode="External"/><Relationship Id="rId3" Type="http://schemas.openxmlformats.org/officeDocument/2006/relationships/tags" Target="../tags/tag1329.xml"/><Relationship Id="rId7" Type="http://schemas.openxmlformats.org/officeDocument/2006/relationships/tags" Target="../tags/tag1333.xml"/><Relationship Id="rId12" Type="http://schemas.openxmlformats.org/officeDocument/2006/relationships/tags" Target="../tags/tag1338.xml"/><Relationship Id="rId17" Type="http://schemas.openxmlformats.org/officeDocument/2006/relationships/hyperlink" Target="https://mn.gov/mmb-stat/workforce-reports/2023.pdf" TargetMode="External"/><Relationship Id="rId2" Type="http://schemas.openxmlformats.org/officeDocument/2006/relationships/tags" Target="../tags/tag1328.xml"/><Relationship Id="rId16" Type="http://schemas.openxmlformats.org/officeDocument/2006/relationships/image" Target="../media/image12.emf"/><Relationship Id="rId1" Type="http://schemas.openxmlformats.org/officeDocument/2006/relationships/tags" Target="../tags/tag1327.xml"/><Relationship Id="rId6" Type="http://schemas.openxmlformats.org/officeDocument/2006/relationships/tags" Target="../tags/tag1332.xml"/><Relationship Id="rId11" Type="http://schemas.openxmlformats.org/officeDocument/2006/relationships/tags" Target="../tags/tag1337.xml"/><Relationship Id="rId5" Type="http://schemas.openxmlformats.org/officeDocument/2006/relationships/tags" Target="../tags/tag1331.xml"/><Relationship Id="rId15" Type="http://schemas.openxmlformats.org/officeDocument/2006/relationships/oleObject" Target="../embeddings/oleObject52.bin"/><Relationship Id="rId10" Type="http://schemas.openxmlformats.org/officeDocument/2006/relationships/tags" Target="../tags/tag1336.xml"/><Relationship Id="rId19" Type="http://schemas.openxmlformats.org/officeDocument/2006/relationships/hyperlink" Target="https://ohiocaps.org/ocwtp/rtcs/" TargetMode="External"/><Relationship Id="rId4" Type="http://schemas.openxmlformats.org/officeDocument/2006/relationships/tags" Target="../tags/tag1330.xml"/><Relationship Id="rId9" Type="http://schemas.openxmlformats.org/officeDocument/2006/relationships/tags" Target="../tags/tag1335.xml"/><Relationship Id="rId14"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8" Type="http://schemas.openxmlformats.org/officeDocument/2006/relationships/tags" Target="../tags/tag1346.xml"/><Relationship Id="rId13" Type="http://schemas.openxmlformats.org/officeDocument/2006/relationships/image" Target="../media/image12.emf"/><Relationship Id="rId3" Type="http://schemas.openxmlformats.org/officeDocument/2006/relationships/tags" Target="../tags/tag1341.xml"/><Relationship Id="rId7" Type="http://schemas.openxmlformats.org/officeDocument/2006/relationships/tags" Target="../tags/tag1345.xml"/><Relationship Id="rId12" Type="http://schemas.openxmlformats.org/officeDocument/2006/relationships/oleObject" Target="../embeddings/oleObject53.bin"/><Relationship Id="rId17" Type="http://schemas.openxmlformats.org/officeDocument/2006/relationships/hyperlink" Target="https://www.sos.state.co.us/CCR/GenerateRulePdf.do?ruleVersionId=7351&amp;fileName=12%20CCR%202509-7" TargetMode="External"/><Relationship Id="rId2" Type="http://schemas.openxmlformats.org/officeDocument/2006/relationships/tags" Target="../tags/tag1340.xml"/><Relationship Id="rId16" Type="http://schemas.openxmlformats.org/officeDocument/2006/relationships/hyperlink" Target="https://policies.ncdhhs.gov/wp-content/uploads/PATH-NC-Intake-Policy-March-2025-1.pdf" TargetMode="External"/><Relationship Id="rId1" Type="http://schemas.openxmlformats.org/officeDocument/2006/relationships/tags" Target="../tags/tag1339.xml"/><Relationship Id="rId6" Type="http://schemas.openxmlformats.org/officeDocument/2006/relationships/tags" Target="../tags/tag1344.xml"/><Relationship Id="rId11" Type="http://schemas.openxmlformats.org/officeDocument/2006/relationships/slideLayout" Target="../slideLayouts/slideLayout4.xml"/><Relationship Id="rId5" Type="http://schemas.openxmlformats.org/officeDocument/2006/relationships/tags" Target="../tags/tag1343.xml"/><Relationship Id="rId15" Type="http://schemas.openxmlformats.org/officeDocument/2006/relationships/hyperlink" Target="https://dcfs.lacounty.gov/press-release-new-analysis-of-dcfs-data-shows-improvement-in-safety-with-use-of-data-informed-technology/" TargetMode="External"/><Relationship Id="rId10" Type="http://schemas.openxmlformats.org/officeDocument/2006/relationships/tags" Target="../tags/tag1348.xml"/><Relationship Id="rId4" Type="http://schemas.openxmlformats.org/officeDocument/2006/relationships/tags" Target="../tags/tag1342.xml"/><Relationship Id="rId9" Type="http://schemas.openxmlformats.org/officeDocument/2006/relationships/tags" Target="../tags/tag1347.xml"/><Relationship Id="rId14" Type="http://schemas.openxmlformats.org/officeDocument/2006/relationships/hyperlink" Target="https://www.ncdhhs.gov/sl-2017-41-section-33-oversight-local-administration-county-social-services-1/download?attachment" TargetMode="External"/></Relationships>
</file>

<file path=ppt/slides/_rels/slide38.xml.rels><?xml version="1.0" encoding="UTF-8" standalone="yes"?>
<Relationships xmlns="http://schemas.openxmlformats.org/package/2006/relationships"><Relationship Id="rId8" Type="http://schemas.openxmlformats.org/officeDocument/2006/relationships/tags" Target="../tags/tag1356.xml"/><Relationship Id="rId13" Type="http://schemas.openxmlformats.org/officeDocument/2006/relationships/image" Target="../media/image12.emf"/><Relationship Id="rId3" Type="http://schemas.openxmlformats.org/officeDocument/2006/relationships/tags" Target="../tags/tag1351.xml"/><Relationship Id="rId7" Type="http://schemas.openxmlformats.org/officeDocument/2006/relationships/tags" Target="../tags/tag1355.xml"/><Relationship Id="rId12" Type="http://schemas.openxmlformats.org/officeDocument/2006/relationships/oleObject" Target="../embeddings/oleObject54.bin"/><Relationship Id="rId2" Type="http://schemas.openxmlformats.org/officeDocument/2006/relationships/tags" Target="../tags/tag1350.xml"/><Relationship Id="rId16" Type="http://schemas.openxmlformats.org/officeDocument/2006/relationships/hyperlink" Target="https://www.nj.gov/dcf/adolescent/lifeset.html" TargetMode="External"/><Relationship Id="rId1" Type="http://schemas.openxmlformats.org/officeDocument/2006/relationships/tags" Target="../tags/tag1349.xml"/><Relationship Id="rId6" Type="http://schemas.openxmlformats.org/officeDocument/2006/relationships/tags" Target="../tags/tag1354.xml"/><Relationship Id="rId11" Type="http://schemas.openxmlformats.org/officeDocument/2006/relationships/slideLayout" Target="../slideLayouts/slideLayout4.xml"/><Relationship Id="rId5" Type="http://schemas.openxmlformats.org/officeDocument/2006/relationships/tags" Target="../tags/tag1353.xml"/><Relationship Id="rId15" Type="http://schemas.openxmlformats.org/officeDocument/2006/relationships/hyperlink" Target="https://dcf.wisconsin.gov/mcps/foster-adoptive-family-resources" TargetMode="External"/><Relationship Id="rId10" Type="http://schemas.openxmlformats.org/officeDocument/2006/relationships/tags" Target="../tags/tag1358.xml"/><Relationship Id="rId4" Type="http://schemas.openxmlformats.org/officeDocument/2006/relationships/tags" Target="../tags/tag1352.xml"/><Relationship Id="rId9" Type="http://schemas.openxmlformats.org/officeDocument/2006/relationships/tags" Target="../tags/tag1357.xml"/><Relationship Id="rId14" Type="http://schemas.openxmlformats.org/officeDocument/2006/relationships/hyperlink" Target="https://childrenfirstffa.com/intensive-services-foster-care-isfc/" TargetMode="External"/></Relationships>
</file>

<file path=ppt/slides/_rels/slide39.xml.rels><?xml version="1.0" encoding="UTF-8" standalone="yes"?>
<Relationships xmlns="http://schemas.openxmlformats.org/package/2006/relationships"><Relationship Id="rId8" Type="http://schemas.openxmlformats.org/officeDocument/2006/relationships/tags" Target="../tags/tag1366.xml"/><Relationship Id="rId13" Type="http://schemas.openxmlformats.org/officeDocument/2006/relationships/oleObject" Target="../embeddings/oleObject55.bin"/><Relationship Id="rId18" Type="http://schemas.openxmlformats.org/officeDocument/2006/relationships/hyperlink" Target="https://www.charlotteobserver.com/news/state/north-carolina/article271942312.html" TargetMode="External"/><Relationship Id="rId3" Type="http://schemas.openxmlformats.org/officeDocument/2006/relationships/tags" Target="../tags/tag1361.xml"/><Relationship Id="rId21" Type="http://schemas.openxmlformats.org/officeDocument/2006/relationships/hyperlink" Target="https://ncpal.org/about" TargetMode="External"/><Relationship Id="rId7" Type="http://schemas.openxmlformats.org/officeDocument/2006/relationships/tags" Target="../tags/tag1365.xml"/><Relationship Id="rId12" Type="http://schemas.openxmlformats.org/officeDocument/2006/relationships/slideLayout" Target="../slideLayouts/slideLayout4.xml"/><Relationship Id="rId17" Type="http://schemas.openxmlformats.org/officeDocument/2006/relationships/hyperlink" Target="https://www.dhhs.nh.gov/programs-services/health-care/childrens-behavioral-health" TargetMode="External"/><Relationship Id="rId2" Type="http://schemas.openxmlformats.org/officeDocument/2006/relationships/tags" Target="../tags/tag1360.xml"/><Relationship Id="rId16" Type="http://schemas.openxmlformats.org/officeDocument/2006/relationships/hyperlink" Target="https://www.performcarenj.org/families/behavioral/index.aspx" TargetMode="External"/><Relationship Id="rId20" Type="http://schemas.openxmlformats.org/officeDocument/2006/relationships/hyperlink" Target="https://www.vayahealth.com/wp-content/uploads/2021/03/FCT-Service-Definition.pdf" TargetMode="External"/><Relationship Id="rId1" Type="http://schemas.openxmlformats.org/officeDocument/2006/relationships/tags" Target="../tags/tag1359.xml"/><Relationship Id="rId6" Type="http://schemas.openxmlformats.org/officeDocument/2006/relationships/tags" Target="../tags/tag1364.xml"/><Relationship Id="rId11" Type="http://schemas.openxmlformats.org/officeDocument/2006/relationships/tags" Target="../tags/tag1369.xml"/><Relationship Id="rId5" Type="http://schemas.openxmlformats.org/officeDocument/2006/relationships/tags" Target="../tags/tag1363.xml"/><Relationship Id="rId15" Type="http://schemas.openxmlformats.org/officeDocument/2006/relationships/hyperlink" Target="https://www.nj.gov/dcf/about/divisions/dcsc/" TargetMode="External"/><Relationship Id="rId23" Type="http://schemas.openxmlformats.org/officeDocument/2006/relationships/hyperlink" Target="https://www.myflfamilies.com/sites/default/files/2024-02/CFOP%20170-08%20Plan%20of%20Safe%20Care%20for%20Infants%20Affected%20by%20Prenatal%20Substance%20Use.pdf" TargetMode="External"/><Relationship Id="rId10" Type="http://schemas.openxmlformats.org/officeDocument/2006/relationships/tags" Target="../tags/tag1368.xml"/><Relationship Id="rId19" Type="http://schemas.openxmlformats.org/officeDocument/2006/relationships/hyperlink" Target="https://bhs.unc.edu/sites/default/files/og_files/BHCRSys_SOC_PPT_110617.pdf" TargetMode="External"/><Relationship Id="rId4" Type="http://schemas.openxmlformats.org/officeDocument/2006/relationships/tags" Target="../tags/tag1362.xml"/><Relationship Id="rId9" Type="http://schemas.openxmlformats.org/officeDocument/2006/relationships/tags" Target="../tags/tag1367.xml"/><Relationship Id="rId14" Type="http://schemas.openxmlformats.org/officeDocument/2006/relationships/image" Target="../media/image12.emf"/><Relationship Id="rId22" Type="http://schemas.openxmlformats.org/officeDocument/2006/relationships/hyperlink" Target="https://www.newsargus.com/brunswick_beacon/news/brunswick-county-social-services-recognized-for-participation-in-new-child-welfare-program/article_99ddd301-6937-58d3-82d1-7ce7ca445af0.html"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tags" Target="../tags/tag247.xml"/><Relationship Id="rId18" Type="http://schemas.openxmlformats.org/officeDocument/2006/relationships/tags" Target="../tags/tag252.xml"/><Relationship Id="rId3" Type="http://schemas.openxmlformats.org/officeDocument/2006/relationships/tags" Target="../tags/tag237.xml"/><Relationship Id="rId21" Type="http://schemas.openxmlformats.org/officeDocument/2006/relationships/notesSlide" Target="../notesSlides/notesSlide3.xml"/><Relationship Id="rId7" Type="http://schemas.openxmlformats.org/officeDocument/2006/relationships/tags" Target="../tags/tag241.xml"/><Relationship Id="rId12" Type="http://schemas.openxmlformats.org/officeDocument/2006/relationships/tags" Target="../tags/tag246.xml"/><Relationship Id="rId17" Type="http://schemas.openxmlformats.org/officeDocument/2006/relationships/tags" Target="../tags/tag251.xml"/><Relationship Id="rId2" Type="http://schemas.openxmlformats.org/officeDocument/2006/relationships/tags" Target="../tags/tag236.xml"/><Relationship Id="rId16" Type="http://schemas.openxmlformats.org/officeDocument/2006/relationships/tags" Target="../tags/tag250.xml"/><Relationship Id="rId20" Type="http://schemas.openxmlformats.org/officeDocument/2006/relationships/slideLayout" Target="../slideLayouts/slideLayout4.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5" Type="http://schemas.openxmlformats.org/officeDocument/2006/relationships/tags" Target="../tags/tag239.xml"/><Relationship Id="rId15" Type="http://schemas.openxmlformats.org/officeDocument/2006/relationships/tags" Target="../tags/tag249.xml"/><Relationship Id="rId23" Type="http://schemas.openxmlformats.org/officeDocument/2006/relationships/image" Target="../media/image11.emf"/><Relationship Id="rId10" Type="http://schemas.openxmlformats.org/officeDocument/2006/relationships/tags" Target="../tags/tag244.xml"/><Relationship Id="rId19" Type="http://schemas.openxmlformats.org/officeDocument/2006/relationships/tags" Target="../tags/tag253.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oleObject" Target="../embeddings/oleObject21.bin"/></Relationships>
</file>

<file path=ppt/slides/_rels/slide40.xml.rels><?xml version="1.0" encoding="UTF-8" standalone="yes"?>
<Relationships xmlns="http://schemas.openxmlformats.org/package/2006/relationships"><Relationship Id="rId8" Type="http://schemas.openxmlformats.org/officeDocument/2006/relationships/tags" Target="../tags/tag1377.xml"/><Relationship Id="rId13" Type="http://schemas.openxmlformats.org/officeDocument/2006/relationships/hyperlink" Target="https://urldefense.com/v3/__https:/www.ncdhhs.gov/nc-child-and-family-services-plan-2025-2029/open__;!!EIXh2HjOrYMV!a9QqJsP4VtQdkb9A54l44EMtI2oTg67UqbBdXNVh7i7dBobmcF7yf_lyeJWQs9TTdNDI2sYPNTemDVfc8rL-RCi7zBXMfO952Q$" TargetMode="External"/><Relationship Id="rId18" Type="http://schemas.openxmlformats.org/officeDocument/2006/relationships/hyperlink" Target="https://www.in.gov/dcs/files/Family-Preservation-UPDATE.pdf" TargetMode="External"/><Relationship Id="rId3" Type="http://schemas.openxmlformats.org/officeDocument/2006/relationships/tags" Target="../tags/tag1372.xml"/><Relationship Id="rId7" Type="http://schemas.openxmlformats.org/officeDocument/2006/relationships/tags" Target="../tags/tag1376.xml"/><Relationship Id="rId12" Type="http://schemas.openxmlformats.org/officeDocument/2006/relationships/hyperlink" Target="https://www.ncdhhs.gov/nc-family-first-prevention-plan/download?attachment" TargetMode="External"/><Relationship Id="rId17" Type="http://schemas.openxmlformats.org/officeDocument/2006/relationships/hyperlink" Target="https://www.in.gov/dcs/files/2024-Final-Community-Partners-for-Child-Safety-Service-Standard.pdf" TargetMode="External"/><Relationship Id="rId2" Type="http://schemas.openxmlformats.org/officeDocument/2006/relationships/tags" Target="../tags/tag1371.xml"/><Relationship Id="rId16" Type="http://schemas.openxmlformats.org/officeDocument/2006/relationships/hyperlink" Target="https://bringupnebraska.org/" TargetMode="External"/><Relationship Id="rId1" Type="http://schemas.openxmlformats.org/officeDocument/2006/relationships/tags" Target="../tags/tag1370.xml"/><Relationship Id="rId6" Type="http://schemas.openxmlformats.org/officeDocument/2006/relationships/tags" Target="../tags/tag1375.xml"/><Relationship Id="rId11" Type="http://schemas.openxmlformats.org/officeDocument/2006/relationships/image" Target="../media/image12.emf"/><Relationship Id="rId5" Type="http://schemas.openxmlformats.org/officeDocument/2006/relationships/tags" Target="../tags/tag1374.xml"/><Relationship Id="rId15" Type="http://schemas.openxmlformats.org/officeDocument/2006/relationships/hyperlink" Target="https://www.newsargus.com/brunswick_beacon/news/brunswick-county-social-services-recognized-for-participation-in-new-child-welfare-program/article_99ddd301-6937-58d3-82d1-7ce7ca445af0.html" TargetMode="External"/><Relationship Id="rId10" Type="http://schemas.openxmlformats.org/officeDocument/2006/relationships/oleObject" Target="../embeddings/oleObject56.bin"/><Relationship Id="rId4" Type="http://schemas.openxmlformats.org/officeDocument/2006/relationships/tags" Target="../tags/tag1373.xml"/><Relationship Id="rId9" Type="http://schemas.openxmlformats.org/officeDocument/2006/relationships/slideLayout" Target="../slideLayouts/slideLayout4.xml"/><Relationship Id="rId14" Type="http://schemas.openxmlformats.org/officeDocument/2006/relationships/hyperlink" Target="https://ncpal.org/about" TargetMode="External"/></Relationships>
</file>

<file path=ppt/slides/_rels/slide41.xml.rels><?xml version="1.0" encoding="UTF-8" standalone="yes"?>
<Relationships xmlns="http://schemas.openxmlformats.org/package/2006/relationships"><Relationship Id="rId8" Type="http://schemas.openxmlformats.org/officeDocument/2006/relationships/tags" Target="../tags/tag1385.xml"/><Relationship Id="rId13" Type="http://schemas.openxmlformats.org/officeDocument/2006/relationships/slideLayout" Target="../slideLayouts/slideLayout4.xml"/><Relationship Id="rId18" Type="http://schemas.openxmlformats.org/officeDocument/2006/relationships/hyperlink" Target="https://www.ncdhhs.gov/sl-2017-41-section-33-oversight-local-administration-county-social-services-1/download?attachment" TargetMode="External"/><Relationship Id="rId26" Type="http://schemas.openxmlformats.org/officeDocument/2006/relationships/hyperlink" Target="https://dcfs.nv.gov/uploadedFiles/dcfsnvgov/content/Tips/Reports/Nevada_2020_2024_Final_Report_and_annual_CAPTA_update_FINAL.pdf" TargetMode="External"/><Relationship Id="rId3" Type="http://schemas.openxmlformats.org/officeDocument/2006/relationships/tags" Target="../tags/tag1380.xml"/><Relationship Id="rId21" Type="http://schemas.openxmlformats.org/officeDocument/2006/relationships/hyperlink" Target="https://goc.maryland.gov/Pages/local-management-boards.aspx" TargetMode="External"/><Relationship Id="rId7" Type="http://schemas.openxmlformats.org/officeDocument/2006/relationships/tags" Target="../tags/tag1384.xml"/><Relationship Id="rId12" Type="http://schemas.openxmlformats.org/officeDocument/2006/relationships/tags" Target="../tags/tag1389.xml"/><Relationship Id="rId17" Type="http://schemas.openxmlformats.org/officeDocument/2006/relationships/hyperlink" Target="https://www.sog.unc.edu/sites/default/files/book_chapter/4%20-%20ch%201%20Overview%20of%20the%20North%20Carolina%20Child%20Welfare%20System%202022%20FINAL.pdf" TargetMode="External"/><Relationship Id="rId25" Type="http://schemas.openxmlformats.org/officeDocument/2006/relationships/hyperlink" Target="https://www.leg.state.nv.us/nrs/nrs-432b.html" TargetMode="External"/><Relationship Id="rId2" Type="http://schemas.openxmlformats.org/officeDocument/2006/relationships/tags" Target="../tags/tag1379.xml"/><Relationship Id="rId16" Type="http://schemas.openxmlformats.org/officeDocument/2006/relationships/hyperlink" Target="https://www.ncleg.gov/EnactedLegislation/Statutes/PDF/BySection/Chapter_108A/GS_108A-74.pdf" TargetMode="External"/><Relationship Id="rId20" Type="http://schemas.openxmlformats.org/officeDocument/2006/relationships/hyperlink" Target="https://www.yorkdispatch.com/story/news/2016/04/16/york-county-children-services-issued-3rd-provisional-license/83090066/" TargetMode="External"/><Relationship Id="rId1" Type="http://schemas.openxmlformats.org/officeDocument/2006/relationships/tags" Target="../tags/tag1378.xml"/><Relationship Id="rId6" Type="http://schemas.openxmlformats.org/officeDocument/2006/relationships/tags" Target="../tags/tag1383.xml"/><Relationship Id="rId11" Type="http://schemas.openxmlformats.org/officeDocument/2006/relationships/tags" Target="../tags/tag1388.xml"/><Relationship Id="rId24" Type="http://schemas.openxmlformats.org/officeDocument/2006/relationships/hyperlink" Target="https://mn.gov/dhs/assets/Minnesota%20Child%20and%20Family%20Services%20Plan%202025-2029_tcm1053-646255.pdf" TargetMode="External"/><Relationship Id="rId5" Type="http://schemas.openxmlformats.org/officeDocument/2006/relationships/tags" Target="../tags/tag1382.xml"/><Relationship Id="rId15" Type="http://schemas.openxmlformats.org/officeDocument/2006/relationships/image" Target="../media/image12.emf"/><Relationship Id="rId23" Type="http://schemas.openxmlformats.org/officeDocument/2006/relationships/hyperlink" Target="https://mgaleg.maryland.gov/mgawebsite/laws/StatuteText?article=ghu&amp;section=8-301&amp;enactments=false" TargetMode="External"/><Relationship Id="rId28" Type="http://schemas.openxmlformats.org/officeDocument/2006/relationships/hyperlink" Target="https://urldefense.com/v3/__https:/ocfs.ny.gov/main/sppd/family-first-dashboard/*:*:text=The*20Dashboard*20provides*20an*20interactive,More*20FFPSA*20Data__;I34lJSUlJSU!!EIXh2HjOrYMV!a9QqJsP4VtQdkb9A54l44EMtI2oTg67UqbBdXNVh7i7dBobmcF7yf_lyeJWQs9TTdNDI2sYPNTemDVfc8rL-RCi7zBVqetz6zw$" TargetMode="External"/><Relationship Id="rId10" Type="http://schemas.openxmlformats.org/officeDocument/2006/relationships/tags" Target="../tags/tag1387.xml"/><Relationship Id="rId19" Type="http://schemas.openxmlformats.org/officeDocument/2006/relationships/hyperlink" Target="https://www.pa.gov/content/dam/copapwp-pagov/en/dhs/documents/docs/publications/documents/child-youth-and-family-service-plan/5-year-child-and-family-service-plan-2025-2029.pdf" TargetMode="External"/><Relationship Id="rId4" Type="http://schemas.openxmlformats.org/officeDocument/2006/relationships/tags" Target="../tags/tag1381.xml"/><Relationship Id="rId9" Type="http://schemas.openxmlformats.org/officeDocument/2006/relationships/tags" Target="../tags/tag1386.xml"/><Relationship Id="rId14" Type="http://schemas.openxmlformats.org/officeDocument/2006/relationships/oleObject" Target="../embeddings/oleObject57.bin"/><Relationship Id="rId22" Type="http://schemas.openxmlformats.org/officeDocument/2006/relationships/hyperlink" Target="https://goc.maryland.gov/Pages/CCIF.aspx" TargetMode="External"/><Relationship Id="rId27" Type="http://schemas.openxmlformats.org/officeDocument/2006/relationships/hyperlink" Target="https://urldefense.com/v3/__https:/ocfs.ny.gov/main/reports/cfsp/2020-24-NYS-APSR.pdf__;!!EIXh2HjOrYMV!a9QqJsP4VtQdkb9A54l44EMtI2oTg67UqbBdXNVh7i7dBobmcF7yf_lyeJWQs9TTdNDI2sYPNTemDVfc8rL-RCi7zBWdZMbc3Q$" TargetMode="External"/></Relationships>
</file>

<file path=ppt/slides/_rels/slide42.xml.rels><?xml version="1.0" encoding="UTF-8" standalone="yes"?>
<Relationships xmlns="http://schemas.openxmlformats.org/package/2006/relationships"><Relationship Id="rId13" Type="http://schemas.openxmlformats.org/officeDocument/2006/relationships/tags" Target="../tags/tag1402.xml"/><Relationship Id="rId18" Type="http://schemas.openxmlformats.org/officeDocument/2006/relationships/tags" Target="../tags/tag1407.xml"/><Relationship Id="rId26" Type="http://schemas.openxmlformats.org/officeDocument/2006/relationships/tags" Target="../tags/tag1415.xml"/><Relationship Id="rId39" Type="http://schemas.openxmlformats.org/officeDocument/2006/relationships/tags" Target="../tags/tag1428.xml"/><Relationship Id="rId21" Type="http://schemas.openxmlformats.org/officeDocument/2006/relationships/tags" Target="../tags/tag1410.xml"/><Relationship Id="rId34" Type="http://schemas.openxmlformats.org/officeDocument/2006/relationships/tags" Target="../tags/tag1423.xml"/><Relationship Id="rId42" Type="http://schemas.openxmlformats.org/officeDocument/2006/relationships/tags" Target="../tags/tag1431.xml"/><Relationship Id="rId47" Type="http://schemas.openxmlformats.org/officeDocument/2006/relationships/image" Target="../media/image11.emf"/><Relationship Id="rId7" Type="http://schemas.openxmlformats.org/officeDocument/2006/relationships/tags" Target="../tags/tag1396.xml"/><Relationship Id="rId2" Type="http://schemas.openxmlformats.org/officeDocument/2006/relationships/tags" Target="../tags/tag1391.xml"/><Relationship Id="rId16" Type="http://schemas.openxmlformats.org/officeDocument/2006/relationships/tags" Target="../tags/tag1405.xml"/><Relationship Id="rId29" Type="http://schemas.openxmlformats.org/officeDocument/2006/relationships/tags" Target="../tags/tag1418.xml"/><Relationship Id="rId1" Type="http://schemas.openxmlformats.org/officeDocument/2006/relationships/tags" Target="../tags/tag1390.xml"/><Relationship Id="rId6" Type="http://schemas.openxmlformats.org/officeDocument/2006/relationships/tags" Target="../tags/tag1395.xml"/><Relationship Id="rId11" Type="http://schemas.openxmlformats.org/officeDocument/2006/relationships/tags" Target="../tags/tag1400.xml"/><Relationship Id="rId24" Type="http://schemas.openxmlformats.org/officeDocument/2006/relationships/tags" Target="../tags/tag1413.xml"/><Relationship Id="rId32" Type="http://schemas.openxmlformats.org/officeDocument/2006/relationships/tags" Target="../tags/tag1421.xml"/><Relationship Id="rId37" Type="http://schemas.openxmlformats.org/officeDocument/2006/relationships/tags" Target="../tags/tag1426.xml"/><Relationship Id="rId40" Type="http://schemas.openxmlformats.org/officeDocument/2006/relationships/tags" Target="../tags/tag1429.xml"/><Relationship Id="rId45" Type="http://schemas.openxmlformats.org/officeDocument/2006/relationships/slideLayout" Target="../slideLayouts/slideLayout4.xml"/><Relationship Id="rId5" Type="http://schemas.openxmlformats.org/officeDocument/2006/relationships/tags" Target="../tags/tag1394.xml"/><Relationship Id="rId15" Type="http://schemas.openxmlformats.org/officeDocument/2006/relationships/tags" Target="../tags/tag1404.xml"/><Relationship Id="rId23" Type="http://schemas.openxmlformats.org/officeDocument/2006/relationships/tags" Target="../tags/tag1412.xml"/><Relationship Id="rId28" Type="http://schemas.openxmlformats.org/officeDocument/2006/relationships/tags" Target="../tags/tag1417.xml"/><Relationship Id="rId36" Type="http://schemas.openxmlformats.org/officeDocument/2006/relationships/tags" Target="../tags/tag1425.xml"/><Relationship Id="rId10" Type="http://schemas.openxmlformats.org/officeDocument/2006/relationships/tags" Target="../tags/tag1399.xml"/><Relationship Id="rId19" Type="http://schemas.openxmlformats.org/officeDocument/2006/relationships/tags" Target="../tags/tag1408.xml"/><Relationship Id="rId31" Type="http://schemas.openxmlformats.org/officeDocument/2006/relationships/tags" Target="../tags/tag1420.xml"/><Relationship Id="rId44" Type="http://schemas.openxmlformats.org/officeDocument/2006/relationships/tags" Target="../tags/tag1433.xml"/><Relationship Id="rId4" Type="http://schemas.openxmlformats.org/officeDocument/2006/relationships/tags" Target="../tags/tag1393.xml"/><Relationship Id="rId9" Type="http://schemas.openxmlformats.org/officeDocument/2006/relationships/tags" Target="../tags/tag1398.xml"/><Relationship Id="rId14" Type="http://schemas.openxmlformats.org/officeDocument/2006/relationships/tags" Target="../tags/tag1403.xml"/><Relationship Id="rId22" Type="http://schemas.openxmlformats.org/officeDocument/2006/relationships/tags" Target="../tags/tag1411.xml"/><Relationship Id="rId27" Type="http://schemas.openxmlformats.org/officeDocument/2006/relationships/tags" Target="../tags/tag1416.xml"/><Relationship Id="rId30" Type="http://schemas.openxmlformats.org/officeDocument/2006/relationships/tags" Target="../tags/tag1419.xml"/><Relationship Id="rId35" Type="http://schemas.openxmlformats.org/officeDocument/2006/relationships/tags" Target="../tags/tag1424.xml"/><Relationship Id="rId43" Type="http://schemas.openxmlformats.org/officeDocument/2006/relationships/tags" Target="../tags/tag1432.xml"/><Relationship Id="rId8" Type="http://schemas.openxmlformats.org/officeDocument/2006/relationships/tags" Target="../tags/tag1397.xml"/><Relationship Id="rId3" Type="http://schemas.openxmlformats.org/officeDocument/2006/relationships/tags" Target="../tags/tag1392.xml"/><Relationship Id="rId12" Type="http://schemas.openxmlformats.org/officeDocument/2006/relationships/tags" Target="../tags/tag1401.xml"/><Relationship Id="rId17" Type="http://schemas.openxmlformats.org/officeDocument/2006/relationships/tags" Target="../tags/tag1406.xml"/><Relationship Id="rId25" Type="http://schemas.openxmlformats.org/officeDocument/2006/relationships/tags" Target="../tags/tag1414.xml"/><Relationship Id="rId33" Type="http://schemas.openxmlformats.org/officeDocument/2006/relationships/tags" Target="../tags/tag1422.xml"/><Relationship Id="rId38" Type="http://schemas.openxmlformats.org/officeDocument/2006/relationships/tags" Target="../tags/tag1427.xml"/><Relationship Id="rId46" Type="http://schemas.openxmlformats.org/officeDocument/2006/relationships/oleObject" Target="../embeddings/oleObject58.bin"/><Relationship Id="rId20" Type="http://schemas.openxmlformats.org/officeDocument/2006/relationships/tags" Target="../tags/tag1409.xml"/><Relationship Id="rId41" Type="http://schemas.openxmlformats.org/officeDocument/2006/relationships/tags" Target="../tags/tag1430.xml"/></Relationships>
</file>

<file path=ppt/slides/_rels/slide43.xml.rels><?xml version="1.0" encoding="UTF-8" standalone="yes"?>
<Relationships xmlns="http://schemas.openxmlformats.org/package/2006/relationships"><Relationship Id="rId8" Type="http://schemas.openxmlformats.org/officeDocument/2006/relationships/tags" Target="../tags/tag1441.xml"/><Relationship Id="rId13" Type="http://schemas.openxmlformats.org/officeDocument/2006/relationships/slide" Target="slide6.xml"/><Relationship Id="rId3" Type="http://schemas.openxmlformats.org/officeDocument/2006/relationships/tags" Target="../tags/tag1436.xml"/><Relationship Id="rId7" Type="http://schemas.openxmlformats.org/officeDocument/2006/relationships/tags" Target="../tags/tag1440.xml"/><Relationship Id="rId12" Type="http://schemas.openxmlformats.org/officeDocument/2006/relationships/slide" Target="slide3.xml"/><Relationship Id="rId2" Type="http://schemas.openxmlformats.org/officeDocument/2006/relationships/tags" Target="../tags/tag1435.xml"/><Relationship Id="rId1" Type="http://schemas.openxmlformats.org/officeDocument/2006/relationships/tags" Target="../tags/tag1434.xml"/><Relationship Id="rId6" Type="http://schemas.openxmlformats.org/officeDocument/2006/relationships/tags" Target="../tags/tag1439.xml"/><Relationship Id="rId11" Type="http://schemas.openxmlformats.org/officeDocument/2006/relationships/image" Target="../media/image12.emf"/><Relationship Id="rId5" Type="http://schemas.openxmlformats.org/officeDocument/2006/relationships/tags" Target="../tags/tag1438.xml"/><Relationship Id="rId15" Type="http://schemas.openxmlformats.org/officeDocument/2006/relationships/slide" Target="slide33.xml"/><Relationship Id="rId10" Type="http://schemas.openxmlformats.org/officeDocument/2006/relationships/oleObject" Target="../embeddings/oleObject59.bin"/><Relationship Id="rId4" Type="http://schemas.openxmlformats.org/officeDocument/2006/relationships/tags" Target="../tags/tag1437.xml"/><Relationship Id="rId9" Type="http://schemas.openxmlformats.org/officeDocument/2006/relationships/slideLayout" Target="../slideLayouts/slideLayout5.xml"/><Relationship Id="rId14" Type="http://schemas.openxmlformats.org/officeDocument/2006/relationships/slide" Target="slide11.xml"/></Relationships>
</file>

<file path=ppt/slides/_rels/slide4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444.xml"/><Relationship Id="rId7" Type="http://schemas.openxmlformats.org/officeDocument/2006/relationships/oleObject" Target="../embeddings/oleObject60.bin"/><Relationship Id="rId2" Type="http://schemas.openxmlformats.org/officeDocument/2006/relationships/tags" Target="../tags/tag1443.xml"/><Relationship Id="rId1" Type="http://schemas.openxmlformats.org/officeDocument/2006/relationships/tags" Target="../tags/tag1442.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1445.xml"/></Relationships>
</file>

<file path=ppt/slides/_rels/slide45.xml.rels><?xml version="1.0" encoding="UTF-8" standalone="yes"?>
<Relationships xmlns="http://schemas.openxmlformats.org/package/2006/relationships"><Relationship Id="rId8" Type="http://schemas.openxmlformats.org/officeDocument/2006/relationships/tags" Target="../tags/tag1453.xml"/><Relationship Id="rId3" Type="http://schemas.openxmlformats.org/officeDocument/2006/relationships/tags" Target="../tags/tag1448.xml"/><Relationship Id="rId7" Type="http://schemas.openxmlformats.org/officeDocument/2006/relationships/tags" Target="../tags/tag1452.xml"/><Relationship Id="rId12" Type="http://schemas.openxmlformats.org/officeDocument/2006/relationships/image" Target="../media/image11.emf"/><Relationship Id="rId2" Type="http://schemas.openxmlformats.org/officeDocument/2006/relationships/tags" Target="../tags/tag1447.xml"/><Relationship Id="rId1" Type="http://schemas.openxmlformats.org/officeDocument/2006/relationships/tags" Target="../tags/tag1446.xml"/><Relationship Id="rId6" Type="http://schemas.openxmlformats.org/officeDocument/2006/relationships/tags" Target="../tags/tag1451.xml"/><Relationship Id="rId11" Type="http://schemas.openxmlformats.org/officeDocument/2006/relationships/oleObject" Target="../embeddings/oleObject61.bin"/><Relationship Id="rId5" Type="http://schemas.openxmlformats.org/officeDocument/2006/relationships/tags" Target="../tags/tag1450.xml"/><Relationship Id="rId10" Type="http://schemas.openxmlformats.org/officeDocument/2006/relationships/notesSlide" Target="../notesSlides/notesSlide31.xml"/><Relationship Id="rId4" Type="http://schemas.openxmlformats.org/officeDocument/2006/relationships/tags" Target="../tags/tag1449.xml"/><Relationship Id="rId9"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1456.xml"/><Relationship Id="rId7" Type="http://schemas.openxmlformats.org/officeDocument/2006/relationships/image" Target="../media/image14.emf"/><Relationship Id="rId2" Type="http://schemas.openxmlformats.org/officeDocument/2006/relationships/tags" Target="../tags/tag1455.xml"/><Relationship Id="rId1" Type="http://schemas.openxmlformats.org/officeDocument/2006/relationships/tags" Target="../tags/tag1454.xml"/><Relationship Id="rId6" Type="http://schemas.openxmlformats.org/officeDocument/2006/relationships/oleObject" Target="../embeddings/oleObject62.bin"/><Relationship Id="rId5" Type="http://schemas.openxmlformats.org/officeDocument/2006/relationships/notesSlide" Target="../notesSlides/notesSlide32.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tags" Target="../tags/tag1459.xml"/><Relationship Id="rId7" Type="http://schemas.openxmlformats.org/officeDocument/2006/relationships/image" Target="../media/image14.emf"/><Relationship Id="rId2" Type="http://schemas.openxmlformats.org/officeDocument/2006/relationships/tags" Target="../tags/tag1458.xml"/><Relationship Id="rId1" Type="http://schemas.openxmlformats.org/officeDocument/2006/relationships/tags" Target="../tags/tag1457.xml"/><Relationship Id="rId6" Type="http://schemas.openxmlformats.org/officeDocument/2006/relationships/oleObject" Target="../embeddings/oleObject63.bin"/><Relationship Id="rId5" Type="http://schemas.openxmlformats.org/officeDocument/2006/relationships/notesSlide" Target="../notesSlides/notesSlide3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256.xml"/><Relationship Id="rId7" Type="http://schemas.openxmlformats.org/officeDocument/2006/relationships/notesSlide" Target="../notesSlides/notesSlide4.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4.xml"/><Relationship Id="rId5" Type="http://schemas.openxmlformats.org/officeDocument/2006/relationships/tags" Target="../tags/tag258.xml"/><Relationship Id="rId4" Type="http://schemas.openxmlformats.org/officeDocument/2006/relationships/tags" Target="../tags/tag257.xml"/><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slide" Target="slide11.xml"/><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slide" Target="slide3.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image" Target="../media/image12.emf"/><Relationship Id="rId5" Type="http://schemas.openxmlformats.org/officeDocument/2006/relationships/tags" Target="../tags/tag263.xml"/><Relationship Id="rId15" Type="http://schemas.openxmlformats.org/officeDocument/2006/relationships/slide" Target="slide43.xml"/><Relationship Id="rId10" Type="http://schemas.openxmlformats.org/officeDocument/2006/relationships/oleObject" Target="../embeddings/oleObject23.bin"/><Relationship Id="rId4" Type="http://schemas.openxmlformats.org/officeDocument/2006/relationships/tags" Target="../tags/tag262.xml"/><Relationship Id="rId9" Type="http://schemas.openxmlformats.org/officeDocument/2006/relationships/slideLayout" Target="../slideLayouts/slideLayout5.xml"/><Relationship Id="rId14" Type="http://schemas.openxmlformats.org/officeDocument/2006/relationships/slide" Target="slide3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13.jpg"/><Relationship Id="rId5" Type="http://schemas.openxmlformats.org/officeDocument/2006/relationships/image" Target="../media/image12.e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image" Target="../media/image11.emf"/><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oleObject" Target="../embeddings/oleObject25.bin"/><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notesSlide" Target="../notesSlides/notesSlide5.xml"/><Relationship Id="rId5" Type="http://schemas.openxmlformats.org/officeDocument/2006/relationships/tags" Target="../tags/tag273.xml"/><Relationship Id="rId10" Type="http://schemas.openxmlformats.org/officeDocument/2006/relationships/slideLayout" Target="../slideLayouts/slideLayout4.xml"/><Relationship Id="rId4" Type="http://schemas.openxmlformats.org/officeDocument/2006/relationships/tags" Target="../tags/tag272.xml"/><Relationship Id="rId9" Type="http://schemas.openxmlformats.org/officeDocument/2006/relationships/tags" Target="../tags/tag277.xml"/></Relationships>
</file>

<file path=ppt/slides/_rels/slide9.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image" Target="../media/image11.emf"/><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oleObject" Target="../embeddings/oleObject26.bin"/><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notesSlide" Target="../notesSlides/notesSlide6.xml"/><Relationship Id="rId5" Type="http://schemas.openxmlformats.org/officeDocument/2006/relationships/tags" Target="../tags/tag282.xml"/><Relationship Id="rId10" Type="http://schemas.openxmlformats.org/officeDocument/2006/relationships/slideLayout" Target="../slideLayouts/slideLayout4.xml"/><Relationship Id="rId4" Type="http://schemas.openxmlformats.org/officeDocument/2006/relationships/tags" Target="../tags/tag281.xml"/><Relationship Id="rId9" Type="http://schemas.openxmlformats.org/officeDocument/2006/relationships/tags" Target="../tags/tag2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26B8-435B-2662-4C5D-9622E3D0494A}"/>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2790BE4-1270-0CAA-2A96-F08A3AD4C90E}"/>
              </a:ext>
            </a:extLst>
          </p:cNvPr>
          <p:cNvGraphicFramePr>
            <a:graphicFrameLocks noChangeAspect="1"/>
          </p:cNvGraphicFramePr>
          <p:nvPr>
            <p:custDataLst>
              <p:tags r:id="rId2"/>
            </p:custDataLst>
            <p:extLst>
              <p:ext uri="{D42A27DB-BD31-4B8C-83A1-F6EECF244321}">
                <p14:modId xmlns:p14="http://schemas.microsoft.com/office/powerpoint/2010/main" val="4158417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6" name="Object 6" hidden="1">
                        <a:extLst>
                          <a:ext uri="{FF2B5EF4-FFF2-40B4-BE49-F238E27FC236}">
                            <a16:creationId xmlns:a16="http://schemas.microsoft.com/office/drawing/2014/main" id="{B2790BE4-1270-0CAA-2A96-F08A3AD4C90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ubtitle">
            <a:extLst>
              <a:ext uri="{FF2B5EF4-FFF2-40B4-BE49-F238E27FC236}">
                <a16:creationId xmlns:a16="http://schemas.microsoft.com/office/drawing/2014/main" id="{27BBE659-F44A-098D-62AE-BF27EF7FE330}"/>
              </a:ext>
            </a:extLst>
          </p:cNvPr>
          <p:cNvSpPr>
            <a:spLocks noGrp="1"/>
          </p:cNvSpPr>
          <p:nvPr>
            <p:ph type="subTitle" idx="1"/>
            <p:custDataLst>
              <p:tags r:id="rId3"/>
            </p:custDataLst>
          </p:nvPr>
        </p:nvSpPr>
        <p:spPr>
          <a:xfrm>
            <a:off x="2228609" y="5048092"/>
            <a:ext cx="8039582" cy="307777"/>
          </a:xfrm>
          <a:noFill/>
          <a:ln/>
          <a:extLst>
            <a:ext uri="{909E8E84-426E-40DD-AFC4-6F175D3DCCD1}">
              <a14:hiddenFill xmlns:a14="http://schemas.microsoft.com/office/drawing/2010/main">
                <a:solidFill>
                  <a:srgbClr val="FFFFFF"/>
                </a:solidFill>
              </a14:hiddenFill>
            </a:ext>
          </a:extLst>
        </p:spPr>
        <p:txBody>
          <a:bodyPr>
            <a:spAutoFit/>
          </a:bodyPr>
          <a:lstStyle/>
          <a:p>
            <a:r>
              <a:rPr lang="en-US" dirty="0"/>
              <a:t>Summary of Final Report</a:t>
            </a:r>
          </a:p>
        </p:txBody>
      </p:sp>
      <p:sp>
        <p:nvSpPr>
          <p:cNvPr id="4" name="Title">
            <a:extLst>
              <a:ext uri="{FF2B5EF4-FFF2-40B4-BE49-F238E27FC236}">
                <a16:creationId xmlns:a16="http://schemas.microsoft.com/office/drawing/2014/main" id="{4941D538-7B43-51DE-3C97-9F0976A42D70}"/>
              </a:ext>
            </a:extLst>
          </p:cNvPr>
          <p:cNvSpPr>
            <a:spLocks noGrp="1"/>
          </p:cNvSpPr>
          <p:nvPr>
            <p:ph type="title"/>
            <p:custDataLst>
              <p:tags r:id="rId4"/>
            </p:custDataLst>
          </p:nvPr>
        </p:nvSpPr>
        <p:spPr>
          <a:xfrm>
            <a:off x="2228609" y="3818318"/>
            <a:ext cx="8039582" cy="677108"/>
          </a:xfrm>
          <a:noFill/>
          <a:ln/>
          <a:extLst>
            <a:ext uri="{909E8E84-426E-40DD-AFC4-6F175D3DCCD1}">
              <a14:hiddenFill xmlns:a14="http://schemas.microsoft.com/office/drawing/2010/main">
                <a:solidFill>
                  <a:srgbClr val="FFFFFF"/>
                </a:solidFill>
              </a14:hiddenFill>
            </a:ext>
          </a:extLst>
        </p:spPr>
        <p:txBody>
          <a:bodyPr vert="horz">
            <a:spAutoFit/>
          </a:bodyPr>
          <a:lstStyle/>
          <a:p>
            <a:pPr>
              <a:lnSpc>
                <a:spcPct val="100000"/>
              </a:lnSpc>
            </a:pPr>
            <a:r>
              <a:rPr lang="en-US"/>
              <a:t>Safe Kids, Strong Families</a:t>
            </a:r>
          </a:p>
        </p:txBody>
      </p:sp>
    </p:spTree>
    <p:custDataLst>
      <p:tags r:id="rId1"/>
    </p:custDataLst>
    <p:extLst>
      <p:ext uri="{BB962C8B-B14F-4D97-AF65-F5344CB8AC3E}">
        <p14:creationId xmlns:p14="http://schemas.microsoft.com/office/powerpoint/2010/main" val="418982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6" hidden="1">
            <a:extLst>
              <a:ext uri="{FF2B5EF4-FFF2-40B4-BE49-F238E27FC236}">
                <a16:creationId xmlns:a16="http://schemas.microsoft.com/office/drawing/2014/main" id="{1F773E5F-440F-6659-DB17-022DCC4DA081}"/>
              </a:ext>
            </a:extLst>
          </p:cNvPr>
          <p:cNvGraphicFramePr>
            <a:graphicFrameLocks noChangeAspect="1"/>
          </p:cNvGraphicFramePr>
          <p:nvPr>
            <p:custDataLst>
              <p:tags r:id="rId2"/>
            </p:custDataLst>
            <p:extLst>
              <p:ext uri="{D42A27DB-BD31-4B8C-83A1-F6EECF244321}">
                <p14:modId xmlns:p14="http://schemas.microsoft.com/office/powerpoint/2010/main" val="762995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101" imgH="101" progId="TCLayout.ActiveDocument.1">
                  <p:embed/>
                </p:oleObj>
              </mc:Choice>
              <mc:Fallback>
                <p:oleObj name="think-cell Slide" r:id="rId34" imgW="101" imgH="101" progId="TCLayout.ActiveDocument.1">
                  <p:embed/>
                  <p:pic>
                    <p:nvPicPr>
                      <p:cNvPr id="23" name="Object 6" hidden="1">
                        <a:extLst>
                          <a:ext uri="{FF2B5EF4-FFF2-40B4-BE49-F238E27FC236}">
                            <a16:creationId xmlns:a16="http://schemas.microsoft.com/office/drawing/2014/main" id="{1F773E5F-440F-6659-DB17-022DCC4DA081}"/>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1" name="2. Slide Title">
            <a:extLst>
              <a:ext uri="{FF2B5EF4-FFF2-40B4-BE49-F238E27FC236}">
                <a16:creationId xmlns:a16="http://schemas.microsoft.com/office/drawing/2014/main" id="{1E494F41-AA98-D182-7C8A-64AB1C78F073}"/>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Virginia's aspiration for child welfare</a:t>
            </a:r>
          </a:p>
        </p:txBody>
      </p:sp>
      <p:sp>
        <p:nvSpPr>
          <p:cNvPr id="63" name="Date Placeholder 5">
            <a:extLst>
              <a:ext uri="{FF2B5EF4-FFF2-40B4-BE49-F238E27FC236}">
                <a16:creationId xmlns:a16="http://schemas.microsoft.com/office/drawing/2014/main" id="{2F9CC056-44AB-7AF0-14BC-04A6948D42FF}"/>
              </a:ext>
            </a:extLst>
          </p:cNvPr>
          <p:cNvSpPr txBox="1">
            <a:spLocks/>
          </p:cNvSpPr>
          <p:nvPr/>
        </p:nvSpPr>
        <p:spPr bwMode="ltGray">
          <a:xfrm>
            <a:off x="6248447" y="33583"/>
            <a:ext cx="777457"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solidFill>
                  <a:srgbClr val="000000"/>
                </a:solidFill>
                <a:latin typeface="Calibri"/>
              </a:rPr>
              <a:t>As of July 23, 2025</a:t>
            </a:r>
          </a:p>
        </p:txBody>
      </p:sp>
      <p:grpSp>
        <p:nvGrpSpPr>
          <p:cNvPr id="58" name="Group 57">
            <a:extLst>
              <a:ext uri="{FF2B5EF4-FFF2-40B4-BE49-F238E27FC236}">
                <a16:creationId xmlns:a16="http://schemas.microsoft.com/office/drawing/2014/main" id="{B8B354FF-5AF8-AC24-66CE-BDAE1EB0C419}"/>
              </a:ext>
            </a:extLst>
          </p:cNvPr>
          <p:cNvGrpSpPr/>
          <p:nvPr/>
        </p:nvGrpSpPr>
        <p:grpSpPr>
          <a:xfrm>
            <a:off x="554736" y="2152529"/>
            <a:ext cx="11074290" cy="615553"/>
            <a:chOff x="554736" y="2039263"/>
            <a:chExt cx="11074290" cy="615553"/>
          </a:xfrm>
        </p:grpSpPr>
        <p:sp>
          <p:nvSpPr>
            <p:cNvPr id="39" name="TextBox 38">
              <a:extLst>
                <a:ext uri="{FF2B5EF4-FFF2-40B4-BE49-F238E27FC236}">
                  <a16:creationId xmlns:a16="http://schemas.microsoft.com/office/drawing/2014/main" id="{F5E85470-590D-3046-E851-F62E20546A0D}"/>
                </a:ext>
              </a:extLst>
            </p:cNvPr>
            <p:cNvSpPr txBox="1">
              <a:spLocks/>
            </p:cNvSpPr>
            <p:nvPr>
              <p:custDataLst>
                <p:tags r:id="rId30"/>
              </p:custDataLst>
            </p:nvPr>
          </p:nvSpPr>
          <p:spPr>
            <a:xfrm>
              <a:off x="554736" y="2039263"/>
              <a:ext cx="4918364" cy="61555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a:cs typeface="Calibri"/>
                </a:rPr>
                <a:t>Under-paid, under-resourced</a:t>
              </a:r>
              <a:r>
                <a:rPr lang="en-US" sz="2000">
                  <a:cs typeface="Arial"/>
                </a:rPr>
                <a:t>, under-supported workforce</a:t>
              </a:r>
              <a:endParaRPr lang="en-US" sz="2000"/>
            </a:p>
          </p:txBody>
        </p:sp>
        <p:sp>
          <p:nvSpPr>
            <p:cNvPr id="46" name="TextBox 45">
              <a:extLst>
                <a:ext uri="{FF2B5EF4-FFF2-40B4-BE49-F238E27FC236}">
                  <a16:creationId xmlns:a16="http://schemas.microsoft.com/office/drawing/2014/main" id="{F13A9D2B-E8DB-2803-1F38-79479D16EA19}"/>
                </a:ext>
              </a:extLst>
            </p:cNvPr>
            <p:cNvSpPr txBox="1">
              <a:spLocks/>
            </p:cNvSpPr>
            <p:nvPr>
              <p:custDataLst>
                <p:tags r:id="rId31"/>
              </p:custDataLst>
            </p:nvPr>
          </p:nvSpPr>
          <p:spPr>
            <a:xfrm>
              <a:off x="6265857" y="2039263"/>
              <a:ext cx="5363169" cy="61555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ea typeface="Calibri"/>
                  <a:cs typeface="Calibri"/>
                </a:rPr>
                <a:t>Workforce trained, retained, and compensated at level commensurate with demands of role</a:t>
              </a:r>
              <a:endParaRPr lang="en-US">
                <a:ea typeface="Calibri"/>
              </a:endParaRPr>
            </a:p>
          </p:txBody>
        </p:sp>
      </p:grpSp>
      <p:grpSp>
        <p:nvGrpSpPr>
          <p:cNvPr id="59" name="Group 58">
            <a:extLst>
              <a:ext uri="{FF2B5EF4-FFF2-40B4-BE49-F238E27FC236}">
                <a16:creationId xmlns:a16="http://schemas.microsoft.com/office/drawing/2014/main" id="{CD8FD236-F4B1-F9EE-7C07-D488FA8F665A}"/>
              </a:ext>
            </a:extLst>
          </p:cNvPr>
          <p:cNvGrpSpPr/>
          <p:nvPr/>
        </p:nvGrpSpPr>
        <p:grpSpPr>
          <a:xfrm>
            <a:off x="554736" y="2936432"/>
            <a:ext cx="11074290" cy="923330"/>
            <a:chOff x="554736" y="2907374"/>
            <a:chExt cx="11074290" cy="923330"/>
          </a:xfrm>
        </p:grpSpPr>
        <p:sp>
          <p:nvSpPr>
            <p:cNvPr id="40" name="TextBox 39">
              <a:extLst>
                <a:ext uri="{FF2B5EF4-FFF2-40B4-BE49-F238E27FC236}">
                  <a16:creationId xmlns:a16="http://schemas.microsoft.com/office/drawing/2014/main" id="{AD659CE8-87E5-715D-3E32-CC95568E0569}"/>
                </a:ext>
              </a:extLst>
            </p:cNvPr>
            <p:cNvSpPr txBox="1">
              <a:spLocks/>
            </p:cNvSpPr>
            <p:nvPr>
              <p:custDataLst>
                <p:tags r:id="rId28"/>
              </p:custDataLst>
            </p:nvPr>
          </p:nvSpPr>
          <p:spPr>
            <a:xfrm>
              <a:off x="554736" y="2907374"/>
              <a:ext cx="4918364" cy="92333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ea typeface="Calibri"/>
                  <a:cs typeface="Arial"/>
                </a:rPr>
                <a:t>Highly variable intake processes for Child Protective Services putting at risk the most vulnerable</a:t>
              </a:r>
              <a:endParaRPr lang="en-US"/>
            </a:p>
          </p:txBody>
        </p:sp>
        <p:sp>
          <p:nvSpPr>
            <p:cNvPr id="47" name="TextBox 46">
              <a:extLst>
                <a:ext uri="{FF2B5EF4-FFF2-40B4-BE49-F238E27FC236}">
                  <a16:creationId xmlns:a16="http://schemas.microsoft.com/office/drawing/2014/main" id="{B0CE3D47-3B40-A39F-7D92-8393C4864D5D}"/>
                </a:ext>
              </a:extLst>
            </p:cNvPr>
            <p:cNvSpPr txBox="1">
              <a:spLocks/>
            </p:cNvSpPr>
            <p:nvPr>
              <p:custDataLst>
                <p:tags r:id="rId29"/>
              </p:custDataLst>
            </p:nvPr>
          </p:nvSpPr>
          <p:spPr>
            <a:xfrm>
              <a:off x="6265857" y="2907374"/>
              <a:ext cx="5363169"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Calibri"/>
                </a:rPr>
                <a:t>Streamlined and centralized key processes to improve consistency</a:t>
              </a:r>
              <a:endParaRPr lang="en-US"/>
            </a:p>
          </p:txBody>
        </p:sp>
      </p:grpSp>
      <p:grpSp>
        <p:nvGrpSpPr>
          <p:cNvPr id="60" name="Group 59">
            <a:extLst>
              <a:ext uri="{FF2B5EF4-FFF2-40B4-BE49-F238E27FC236}">
                <a16:creationId xmlns:a16="http://schemas.microsoft.com/office/drawing/2014/main" id="{117AE86C-0291-BA44-F1B7-468058FEA0BA}"/>
              </a:ext>
            </a:extLst>
          </p:cNvPr>
          <p:cNvGrpSpPr/>
          <p:nvPr/>
        </p:nvGrpSpPr>
        <p:grpSpPr>
          <a:xfrm>
            <a:off x="554736" y="4028112"/>
            <a:ext cx="11074290" cy="615553"/>
            <a:chOff x="554736" y="3775485"/>
            <a:chExt cx="11074290" cy="615553"/>
          </a:xfrm>
        </p:grpSpPr>
        <p:sp>
          <p:nvSpPr>
            <p:cNvPr id="41" name="TextBox 40">
              <a:extLst>
                <a:ext uri="{FF2B5EF4-FFF2-40B4-BE49-F238E27FC236}">
                  <a16:creationId xmlns:a16="http://schemas.microsoft.com/office/drawing/2014/main" id="{FCB15832-2BF1-94AF-435F-1C2945BC04B2}"/>
                </a:ext>
              </a:extLst>
            </p:cNvPr>
            <p:cNvSpPr txBox="1">
              <a:spLocks/>
            </p:cNvSpPr>
            <p:nvPr>
              <p:custDataLst>
                <p:tags r:id="rId26"/>
              </p:custDataLst>
            </p:nvPr>
          </p:nvSpPr>
          <p:spPr>
            <a:xfrm>
              <a:off x="554736" y="3775485"/>
              <a:ext cx="4918364" cy="61555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t>Increasing numbers of youth in congregate care and aging out without achieving permanency</a:t>
              </a:r>
            </a:p>
          </p:txBody>
        </p:sp>
        <p:sp>
          <p:nvSpPr>
            <p:cNvPr id="48" name="TextBox 47">
              <a:extLst>
                <a:ext uri="{FF2B5EF4-FFF2-40B4-BE49-F238E27FC236}">
                  <a16:creationId xmlns:a16="http://schemas.microsoft.com/office/drawing/2014/main" id="{ECA7B809-3910-7F7F-EFD2-214DA856A54E}"/>
                </a:ext>
              </a:extLst>
            </p:cNvPr>
            <p:cNvSpPr txBox="1">
              <a:spLocks/>
            </p:cNvSpPr>
            <p:nvPr>
              <p:custDataLst>
                <p:tags r:id="rId27"/>
              </p:custDataLst>
            </p:nvPr>
          </p:nvSpPr>
          <p:spPr>
            <a:xfrm>
              <a:off x="6265857" y="3775485"/>
              <a:ext cx="5363169" cy="61555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Calibri"/>
                </a:rPr>
                <a:t>Established support systems and programs to enhance permanency </a:t>
              </a:r>
              <a:endParaRPr lang="en-US"/>
            </a:p>
          </p:txBody>
        </p:sp>
      </p:grpSp>
      <p:grpSp>
        <p:nvGrpSpPr>
          <p:cNvPr id="61" name="Group 60">
            <a:extLst>
              <a:ext uri="{FF2B5EF4-FFF2-40B4-BE49-F238E27FC236}">
                <a16:creationId xmlns:a16="http://schemas.microsoft.com/office/drawing/2014/main" id="{A48E80BD-A2DB-1A09-7474-53061BC7C066}"/>
              </a:ext>
            </a:extLst>
          </p:cNvPr>
          <p:cNvGrpSpPr/>
          <p:nvPr/>
        </p:nvGrpSpPr>
        <p:grpSpPr>
          <a:xfrm>
            <a:off x="554736" y="4812015"/>
            <a:ext cx="11074290" cy="307777"/>
            <a:chOff x="554736" y="4643596"/>
            <a:chExt cx="11074290" cy="307777"/>
          </a:xfrm>
        </p:grpSpPr>
        <p:sp>
          <p:nvSpPr>
            <p:cNvPr id="42" name="TextBox 41">
              <a:extLst>
                <a:ext uri="{FF2B5EF4-FFF2-40B4-BE49-F238E27FC236}">
                  <a16:creationId xmlns:a16="http://schemas.microsoft.com/office/drawing/2014/main" id="{B980A682-7080-EE3A-0CFD-7F924E6538B2}"/>
                </a:ext>
              </a:extLst>
            </p:cNvPr>
            <p:cNvSpPr txBox="1">
              <a:spLocks/>
            </p:cNvSpPr>
            <p:nvPr>
              <p:custDataLst>
                <p:tags r:id="rId24"/>
              </p:custDataLst>
            </p:nvPr>
          </p:nvSpPr>
          <p:spPr>
            <a:xfrm>
              <a:off x="554736" y="4643596"/>
              <a:ext cx="4918364"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a:t>Reactive behavioral health care</a:t>
              </a:r>
            </a:p>
          </p:txBody>
        </p:sp>
        <p:sp>
          <p:nvSpPr>
            <p:cNvPr id="49" name="TextBox 48">
              <a:extLst>
                <a:ext uri="{FF2B5EF4-FFF2-40B4-BE49-F238E27FC236}">
                  <a16:creationId xmlns:a16="http://schemas.microsoft.com/office/drawing/2014/main" id="{5D92FA90-8DE7-3592-2286-09C7FDF4227B}"/>
                </a:ext>
              </a:extLst>
            </p:cNvPr>
            <p:cNvSpPr txBox="1">
              <a:spLocks/>
            </p:cNvSpPr>
            <p:nvPr>
              <p:custDataLst>
                <p:tags r:id="rId25"/>
              </p:custDataLst>
            </p:nvPr>
          </p:nvSpPr>
          <p:spPr>
            <a:xfrm>
              <a:off x="6265857" y="4643596"/>
              <a:ext cx="5363169"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Arial"/>
                </a:rPr>
                <a:t>Behavioral health care provided as prevention</a:t>
              </a:r>
            </a:p>
          </p:txBody>
        </p:sp>
      </p:grpSp>
      <p:grpSp>
        <p:nvGrpSpPr>
          <p:cNvPr id="62" name="Group 61">
            <a:extLst>
              <a:ext uri="{FF2B5EF4-FFF2-40B4-BE49-F238E27FC236}">
                <a16:creationId xmlns:a16="http://schemas.microsoft.com/office/drawing/2014/main" id="{9ED485E2-352B-CF50-73FE-F2BA81A2CEA1}"/>
              </a:ext>
            </a:extLst>
          </p:cNvPr>
          <p:cNvGrpSpPr/>
          <p:nvPr/>
        </p:nvGrpSpPr>
        <p:grpSpPr>
          <a:xfrm>
            <a:off x="554736" y="5288142"/>
            <a:ext cx="11074290" cy="307777"/>
            <a:chOff x="554736" y="5203931"/>
            <a:chExt cx="11074290" cy="307777"/>
          </a:xfrm>
        </p:grpSpPr>
        <p:sp>
          <p:nvSpPr>
            <p:cNvPr id="43" name="TextBox 42">
              <a:extLst>
                <a:ext uri="{FF2B5EF4-FFF2-40B4-BE49-F238E27FC236}">
                  <a16:creationId xmlns:a16="http://schemas.microsoft.com/office/drawing/2014/main" id="{FE2B577D-4687-07BB-6201-4DBBADB8CF50}"/>
                </a:ext>
              </a:extLst>
            </p:cNvPr>
            <p:cNvSpPr txBox="1">
              <a:spLocks/>
            </p:cNvSpPr>
            <p:nvPr>
              <p:custDataLst>
                <p:tags r:id="rId22"/>
              </p:custDataLst>
            </p:nvPr>
          </p:nvSpPr>
          <p:spPr>
            <a:xfrm>
              <a:off x="554736" y="5203931"/>
              <a:ext cx="4918364"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a:cs typeface="Arial"/>
                </a:rPr>
                <a:t>Narrow view on prevention</a:t>
              </a:r>
            </a:p>
          </p:txBody>
        </p:sp>
        <p:sp>
          <p:nvSpPr>
            <p:cNvPr id="50" name="TextBox 49">
              <a:extLst>
                <a:ext uri="{FF2B5EF4-FFF2-40B4-BE49-F238E27FC236}">
                  <a16:creationId xmlns:a16="http://schemas.microsoft.com/office/drawing/2014/main" id="{E779B018-6ED1-8F53-487F-ADA3F035FBE8}"/>
                </a:ext>
              </a:extLst>
            </p:cNvPr>
            <p:cNvSpPr txBox="1">
              <a:spLocks/>
            </p:cNvSpPr>
            <p:nvPr>
              <p:custDataLst>
                <p:tags r:id="rId23"/>
              </p:custDataLst>
            </p:nvPr>
          </p:nvSpPr>
          <p:spPr>
            <a:xfrm>
              <a:off x="6265857" y="5203931"/>
              <a:ext cx="5363169"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Arial"/>
                </a:rPr>
                <a:t>Services moved upstream and into communities</a:t>
              </a:r>
              <a:endParaRPr lang="en-US"/>
            </a:p>
          </p:txBody>
        </p:sp>
      </p:grpSp>
      <p:grpSp>
        <p:nvGrpSpPr>
          <p:cNvPr id="64" name="Group 63">
            <a:extLst>
              <a:ext uri="{FF2B5EF4-FFF2-40B4-BE49-F238E27FC236}">
                <a16:creationId xmlns:a16="http://schemas.microsoft.com/office/drawing/2014/main" id="{14194601-FC1F-2A1E-4B99-6BCA3D585904}"/>
              </a:ext>
            </a:extLst>
          </p:cNvPr>
          <p:cNvGrpSpPr/>
          <p:nvPr/>
        </p:nvGrpSpPr>
        <p:grpSpPr>
          <a:xfrm>
            <a:off x="554736" y="5764267"/>
            <a:ext cx="11074290" cy="307777"/>
            <a:chOff x="554736" y="5764267"/>
            <a:chExt cx="11074290" cy="307777"/>
          </a:xfrm>
        </p:grpSpPr>
        <p:sp>
          <p:nvSpPr>
            <p:cNvPr id="44" name="TextBox 43">
              <a:extLst>
                <a:ext uri="{FF2B5EF4-FFF2-40B4-BE49-F238E27FC236}">
                  <a16:creationId xmlns:a16="http://schemas.microsoft.com/office/drawing/2014/main" id="{AC53B02A-E309-1F55-3626-AA2F47259D7A}"/>
                </a:ext>
              </a:extLst>
            </p:cNvPr>
            <p:cNvSpPr txBox="1">
              <a:spLocks/>
            </p:cNvSpPr>
            <p:nvPr>
              <p:custDataLst>
                <p:tags r:id="rId20"/>
              </p:custDataLst>
            </p:nvPr>
          </p:nvSpPr>
          <p:spPr>
            <a:xfrm>
              <a:off x="554736" y="5764267"/>
              <a:ext cx="4918364"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Arial"/>
                </a:rPr>
                <a:t>120 different ways of working</a:t>
              </a:r>
              <a:endParaRPr lang="en-US" sz="2000">
                <a:ea typeface="Calibri"/>
              </a:endParaRPr>
            </a:p>
          </p:txBody>
        </p:sp>
        <p:sp>
          <p:nvSpPr>
            <p:cNvPr id="51" name="TextBox 50">
              <a:extLst>
                <a:ext uri="{FF2B5EF4-FFF2-40B4-BE49-F238E27FC236}">
                  <a16:creationId xmlns:a16="http://schemas.microsoft.com/office/drawing/2014/main" id="{846961FB-756D-88C1-82A8-261591D40762}"/>
                </a:ext>
              </a:extLst>
            </p:cNvPr>
            <p:cNvSpPr txBox="1">
              <a:spLocks/>
            </p:cNvSpPr>
            <p:nvPr>
              <p:custDataLst>
                <p:tags r:id="rId21"/>
              </p:custDataLst>
            </p:nvPr>
          </p:nvSpPr>
          <p:spPr>
            <a:xfrm>
              <a:off x="6265857" y="5764267"/>
              <a:ext cx="5363169"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a:cs typeface="Arial"/>
                </a:rPr>
                <a:t>Consistent expectations with tools to support</a:t>
              </a:r>
              <a:endParaRPr lang="en-US"/>
            </a:p>
          </p:txBody>
        </p:sp>
      </p:grpSp>
      <p:grpSp>
        <p:nvGrpSpPr>
          <p:cNvPr id="69" name="Group 68">
            <a:extLst>
              <a:ext uri="{FF2B5EF4-FFF2-40B4-BE49-F238E27FC236}">
                <a16:creationId xmlns:a16="http://schemas.microsoft.com/office/drawing/2014/main" id="{8139519D-A32E-B914-8010-7093F96AFD8D}"/>
              </a:ext>
            </a:extLst>
          </p:cNvPr>
          <p:cNvGrpSpPr/>
          <p:nvPr/>
        </p:nvGrpSpPr>
        <p:grpSpPr>
          <a:xfrm>
            <a:off x="554737" y="2852257"/>
            <a:ext cx="11074289" cy="0"/>
            <a:chOff x="554737" y="2781095"/>
            <a:chExt cx="11074289" cy="0"/>
          </a:xfrm>
        </p:grpSpPr>
        <p:cxnSp>
          <p:nvCxnSpPr>
            <p:cNvPr id="53" name="Straight Connector 52">
              <a:extLst>
                <a:ext uri="{FF2B5EF4-FFF2-40B4-BE49-F238E27FC236}">
                  <a16:creationId xmlns:a16="http://schemas.microsoft.com/office/drawing/2014/main" id="{F2D1CA0F-965B-F35D-5D8F-A996F0746A0F}"/>
                </a:ext>
              </a:extLst>
            </p:cNvPr>
            <p:cNvCxnSpPr>
              <a:cxnSpLocks/>
            </p:cNvCxnSpPr>
            <p:nvPr>
              <p:custDataLst>
                <p:tags r:id="rId18"/>
              </p:custDataLst>
            </p:nvPr>
          </p:nvCxnSpPr>
          <p:spPr>
            <a:xfrm>
              <a:off x="554737" y="2781095"/>
              <a:ext cx="4918364"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F2F396-D060-B726-A2EF-1168B3A80990}"/>
                </a:ext>
              </a:extLst>
            </p:cNvPr>
            <p:cNvCxnSpPr>
              <a:cxnSpLocks/>
            </p:cNvCxnSpPr>
            <p:nvPr>
              <p:custDataLst>
                <p:tags r:id="rId19"/>
              </p:custDataLst>
            </p:nvPr>
          </p:nvCxnSpPr>
          <p:spPr>
            <a:xfrm>
              <a:off x="6265857" y="2781095"/>
              <a:ext cx="536316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3A00F0E0-9431-7CCD-D546-8449AE145BE7}"/>
              </a:ext>
            </a:extLst>
          </p:cNvPr>
          <p:cNvGrpSpPr/>
          <p:nvPr/>
        </p:nvGrpSpPr>
        <p:grpSpPr>
          <a:xfrm>
            <a:off x="554737" y="3943937"/>
            <a:ext cx="11074289" cy="0"/>
            <a:chOff x="554737" y="3649206"/>
            <a:chExt cx="11074289" cy="0"/>
          </a:xfrm>
        </p:grpSpPr>
        <p:cxnSp>
          <p:nvCxnSpPr>
            <p:cNvPr id="54" name="Straight Connector 53">
              <a:extLst>
                <a:ext uri="{FF2B5EF4-FFF2-40B4-BE49-F238E27FC236}">
                  <a16:creationId xmlns:a16="http://schemas.microsoft.com/office/drawing/2014/main" id="{DBDA87DB-56FC-88C3-E7C5-FF73DE3183A8}"/>
                </a:ext>
              </a:extLst>
            </p:cNvPr>
            <p:cNvCxnSpPr>
              <a:cxnSpLocks/>
            </p:cNvCxnSpPr>
            <p:nvPr>
              <p:custDataLst>
                <p:tags r:id="rId16"/>
              </p:custDataLst>
            </p:nvPr>
          </p:nvCxnSpPr>
          <p:spPr>
            <a:xfrm>
              <a:off x="554737" y="3649206"/>
              <a:ext cx="4918364"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253F08-6F51-4EF9-F610-F4000B3A621B}"/>
                </a:ext>
              </a:extLst>
            </p:cNvPr>
            <p:cNvCxnSpPr>
              <a:cxnSpLocks/>
            </p:cNvCxnSpPr>
            <p:nvPr>
              <p:custDataLst>
                <p:tags r:id="rId17"/>
              </p:custDataLst>
            </p:nvPr>
          </p:nvCxnSpPr>
          <p:spPr>
            <a:xfrm>
              <a:off x="6265857" y="3649206"/>
              <a:ext cx="536316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41671EB-8D09-AB29-E753-5C84636DC6CF}"/>
              </a:ext>
            </a:extLst>
          </p:cNvPr>
          <p:cNvGrpSpPr/>
          <p:nvPr/>
        </p:nvGrpSpPr>
        <p:grpSpPr>
          <a:xfrm>
            <a:off x="554737" y="4727840"/>
            <a:ext cx="11074289" cy="0"/>
            <a:chOff x="554737" y="4517317"/>
            <a:chExt cx="11074289" cy="0"/>
          </a:xfrm>
        </p:grpSpPr>
        <p:cxnSp>
          <p:nvCxnSpPr>
            <p:cNvPr id="55" name="Straight Connector 54">
              <a:extLst>
                <a:ext uri="{FF2B5EF4-FFF2-40B4-BE49-F238E27FC236}">
                  <a16:creationId xmlns:a16="http://schemas.microsoft.com/office/drawing/2014/main" id="{DF6BC6A0-8617-E200-FFC6-133EAA672CCD}"/>
                </a:ext>
              </a:extLst>
            </p:cNvPr>
            <p:cNvCxnSpPr>
              <a:cxnSpLocks/>
            </p:cNvCxnSpPr>
            <p:nvPr>
              <p:custDataLst>
                <p:tags r:id="rId14"/>
              </p:custDataLst>
            </p:nvPr>
          </p:nvCxnSpPr>
          <p:spPr>
            <a:xfrm>
              <a:off x="554737" y="4517317"/>
              <a:ext cx="4918364"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9708FB-375A-B684-7AD4-543F97AA5177}"/>
                </a:ext>
              </a:extLst>
            </p:cNvPr>
            <p:cNvCxnSpPr>
              <a:cxnSpLocks/>
            </p:cNvCxnSpPr>
            <p:nvPr>
              <p:custDataLst>
                <p:tags r:id="rId15"/>
              </p:custDataLst>
            </p:nvPr>
          </p:nvCxnSpPr>
          <p:spPr>
            <a:xfrm>
              <a:off x="6265857" y="4517317"/>
              <a:ext cx="536316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B83182DB-06F1-DC16-3EC5-F435619F35CA}"/>
              </a:ext>
            </a:extLst>
          </p:cNvPr>
          <p:cNvGrpSpPr/>
          <p:nvPr/>
        </p:nvGrpSpPr>
        <p:grpSpPr>
          <a:xfrm>
            <a:off x="554737" y="5203967"/>
            <a:ext cx="11074289" cy="0"/>
            <a:chOff x="554737" y="5077652"/>
            <a:chExt cx="11074289" cy="0"/>
          </a:xfrm>
        </p:grpSpPr>
        <p:cxnSp>
          <p:nvCxnSpPr>
            <p:cNvPr id="56" name="Straight Connector 55">
              <a:extLst>
                <a:ext uri="{FF2B5EF4-FFF2-40B4-BE49-F238E27FC236}">
                  <a16:creationId xmlns:a16="http://schemas.microsoft.com/office/drawing/2014/main" id="{66202923-4BB4-B343-729D-6E5F7EB70C27}"/>
                </a:ext>
              </a:extLst>
            </p:cNvPr>
            <p:cNvCxnSpPr>
              <a:cxnSpLocks/>
            </p:cNvCxnSpPr>
            <p:nvPr>
              <p:custDataLst>
                <p:tags r:id="rId12"/>
              </p:custDataLst>
            </p:nvPr>
          </p:nvCxnSpPr>
          <p:spPr>
            <a:xfrm>
              <a:off x="554737" y="5077652"/>
              <a:ext cx="4918364"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AC58EB-B193-AE91-CCD4-E7DDEF7B1F06}"/>
                </a:ext>
              </a:extLst>
            </p:cNvPr>
            <p:cNvCxnSpPr>
              <a:cxnSpLocks/>
            </p:cNvCxnSpPr>
            <p:nvPr>
              <p:custDataLst>
                <p:tags r:id="rId13"/>
              </p:custDataLst>
            </p:nvPr>
          </p:nvCxnSpPr>
          <p:spPr>
            <a:xfrm>
              <a:off x="6265857" y="5077652"/>
              <a:ext cx="536316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F060D339-3694-F78B-5666-BC9315482DA3}"/>
              </a:ext>
            </a:extLst>
          </p:cNvPr>
          <p:cNvGrpSpPr/>
          <p:nvPr/>
        </p:nvGrpSpPr>
        <p:grpSpPr>
          <a:xfrm>
            <a:off x="554737" y="5680094"/>
            <a:ext cx="11074289" cy="0"/>
            <a:chOff x="554737" y="5637987"/>
            <a:chExt cx="11074289" cy="0"/>
          </a:xfrm>
        </p:grpSpPr>
        <p:cxnSp>
          <p:nvCxnSpPr>
            <p:cNvPr id="57" name="Straight Connector 56">
              <a:extLst>
                <a:ext uri="{FF2B5EF4-FFF2-40B4-BE49-F238E27FC236}">
                  <a16:creationId xmlns:a16="http://schemas.microsoft.com/office/drawing/2014/main" id="{93B1E766-CDD1-D39D-0AC1-3525FBE0A1FC}"/>
                </a:ext>
              </a:extLst>
            </p:cNvPr>
            <p:cNvCxnSpPr>
              <a:cxnSpLocks/>
            </p:cNvCxnSpPr>
            <p:nvPr>
              <p:custDataLst>
                <p:tags r:id="rId10"/>
              </p:custDataLst>
            </p:nvPr>
          </p:nvCxnSpPr>
          <p:spPr>
            <a:xfrm>
              <a:off x="554737" y="5637987"/>
              <a:ext cx="4918364"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619CC7-B219-7E5D-443D-31DD52917F45}"/>
                </a:ext>
              </a:extLst>
            </p:cNvPr>
            <p:cNvCxnSpPr>
              <a:cxnSpLocks/>
            </p:cNvCxnSpPr>
            <p:nvPr>
              <p:custDataLst>
                <p:tags r:id="rId11"/>
              </p:custDataLst>
            </p:nvPr>
          </p:nvCxnSpPr>
          <p:spPr>
            <a:xfrm>
              <a:off x="6265857" y="5637987"/>
              <a:ext cx="536316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E9024BF-A1DE-7DB1-486E-A6A71833A571}"/>
              </a:ext>
            </a:extLst>
          </p:cNvPr>
          <p:cNvGrpSpPr/>
          <p:nvPr/>
        </p:nvGrpSpPr>
        <p:grpSpPr>
          <a:xfrm>
            <a:off x="5671364" y="1824464"/>
            <a:ext cx="396228" cy="4385836"/>
            <a:chOff x="5906268" y="1824464"/>
            <a:chExt cx="396228" cy="4385836"/>
          </a:xfrm>
        </p:grpSpPr>
        <p:cxnSp>
          <p:nvCxnSpPr>
            <p:cNvPr id="30" name="Straight Connector 29">
              <a:extLst>
                <a:ext uri="{FF2B5EF4-FFF2-40B4-BE49-F238E27FC236}">
                  <a16:creationId xmlns:a16="http://schemas.microsoft.com/office/drawing/2014/main" id="{131F731C-FDD0-15A4-2B69-2E98B79679B6}"/>
                </a:ext>
              </a:extLst>
            </p:cNvPr>
            <p:cNvCxnSpPr>
              <a:cxnSpLocks/>
            </p:cNvCxnSpPr>
            <p:nvPr>
              <p:custDataLst>
                <p:tags r:id="rId8"/>
              </p:custDataLst>
            </p:nvPr>
          </p:nvCxnSpPr>
          <p:spPr>
            <a:xfrm flipV="1">
              <a:off x="6104382" y="2220692"/>
              <a:ext cx="0" cy="3989608"/>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1" name="ChevronBlue 24">
              <a:extLst>
                <a:ext uri="{FF2B5EF4-FFF2-40B4-BE49-F238E27FC236}">
                  <a16:creationId xmlns:a16="http://schemas.microsoft.com/office/drawing/2014/main" id="{63A4E70A-AE92-F185-5F41-EE00BE20692D}"/>
                </a:ext>
              </a:extLst>
            </p:cNvPr>
            <p:cNvGrpSpPr>
              <a:grpSpLocks noChangeAspect="1"/>
            </p:cNvGrpSpPr>
            <p:nvPr>
              <p:custDataLst>
                <p:tags r:id="rId9"/>
              </p:custDataLst>
            </p:nvPr>
          </p:nvGrpSpPr>
          <p:grpSpPr>
            <a:xfrm>
              <a:off x="5906268" y="1824464"/>
              <a:ext cx="396228" cy="396228"/>
              <a:chOff x="1016000" y="1016000"/>
              <a:chExt cx="396228" cy="396228"/>
            </a:xfrm>
          </p:grpSpPr>
          <p:sp>
            <p:nvSpPr>
              <p:cNvPr id="32" name="Oval 31">
                <a:extLst>
                  <a:ext uri="{FF2B5EF4-FFF2-40B4-BE49-F238E27FC236}">
                    <a16:creationId xmlns:a16="http://schemas.microsoft.com/office/drawing/2014/main" id="{9909DB86-E573-85A1-69B5-2444616C75D0}"/>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algn="l"/>
                <a:endParaRPr lang="en-US" sz="1300">
                  <a:solidFill>
                    <a:srgbClr val="000000"/>
                  </a:solidFill>
                </a:endParaRPr>
              </a:p>
            </p:txBody>
          </p:sp>
          <p:pic>
            <p:nvPicPr>
              <p:cNvPr id="33" name="Graphic 32">
                <a:extLst>
                  <a:ext uri="{FF2B5EF4-FFF2-40B4-BE49-F238E27FC236}">
                    <a16:creationId xmlns:a16="http://schemas.microsoft.com/office/drawing/2014/main" id="{09FBEEE5-08F5-B7BA-8F79-70056D4B65A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23614" y="1023614"/>
                <a:ext cx="381000" cy="381000"/>
              </a:xfrm>
              <a:prstGeom prst="rect">
                <a:avLst/>
              </a:prstGeom>
            </p:spPr>
          </p:pic>
        </p:grpSp>
      </p:grpSp>
      <p:cxnSp>
        <p:nvCxnSpPr>
          <p:cNvPr id="34" name="Straight Connector 33">
            <a:extLst>
              <a:ext uri="{FF2B5EF4-FFF2-40B4-BE49-F238E27FC236}">
                <a16:creationId xmlns:a16="http://schemas.microsoft.com/office/drawing/2014/main" id="{0CEDE3B5-9834-2DC5-16E9-4ADE57ED4E2E}"/>
              </a:ext>
            </a:extLst>
          </p:cNvPr>
          <p:cNvCxnSpPr>
            <a:cxnSpLocks/>
          </p:cNvCxnSpPr>
          <p:nvPr>
            <p:custDataLst>
              <p:tags r:id="rId4"/>
            </p:custDataLst>
          </p:nvPr>
        </p:nvCxnSpPr>
        <p:spPr>
          <a:xfrm>
            <a:off x="554736" y="2035061"/>
            <a:ext cx="491836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8D9F3F-F36F-EA3D-E1FF-464D5E1228A5}"/>
              </a:ext>
            </a:extLst>
          </p:cNvPr>
          <p:cNvSpPr txBox="1">
            <a:spLocks/>
          </p:cNvSpPr>
          <p:nvPr>
            <p:custDataLst>
              <p:tags r:id="rId5"/>
            </p:custDataLst>
          </p:nvPr>
        </p:nvSpPr>
        <p:spPr>
          <a:xfrm>
            <a:off x="554736" y="1690087"/>
            <a:ext cx="4918364"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ea typeface="+mn-ea"/>
                <a:cs typeface="Arial" panose="020B0604020202020204" pitchFamily="34" charset="0"/>
              </a:rPr>
              <a:t>From</a:t>
            </a:r>
          </a:p>
        </p:txBody>
      </p:sp>
      <p:sp>
        <p:nvSpPr>
          <p:cNvPr id="36" name="TextBox 35">
            <a:extLst>
              <a:ext uri="{FF2B5EF4-FFF2-40B4-BE49-F238E27FC236}">
                <a16:creationId xmlns:a16="http://schemas.microsoft.com/office/drawing/2014/main" id="{A65EC1A1-4F6B-DA58-C7D6-7AB034F43AA3}"/>
              </a:ext>
            </a:extLst>
          </p:cNvPr>
          <p:cNvSpPr txBox="1">
            <a:spLocks/>
          </p:cNvSpPr>
          <p:nvPr>
            <p:custDataLst>
              <p:tags r:id="rId6"/>
            </p:custDataLst>
          </p:nvPr>
        </p:nvSpPr>
        <p:spPr>
          <a:xfrm>
            <a:off x="6265857" y="1690087"/>
            <a:ext cx="5363169" cy="307777"/>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000" b="1" i="0" u="none" strike="noStrike" kern="1200" cap="none" spc="0" normalizeH="0" baseline="0" noProof="0">
                <a:ln>
                  <a:noFill/>
                </a:ln>
                <a:solidFill>
                  <a:srgbClr val="000000"/>
                </a:solidFill>
                <a:effectLst/>
                <a:uLnTx/>
                <a:uFillTx/>
                <a:ea typeface="+mn-ea"/>
                <a:cs typeface="Arial" panose="020B0604020202020204" pitchFamily="34" charset="0"/>
              </a:rPr>
              <a:t>To</a:t>
            </a:r>
          </a:p>
        </p:txBody>
      </p:sp>
      <p:cxnSp>
        <p:nvCxnSpPr>
          <p:cNvPr id="37" name="Straight Connector 36">
            <a:extLst>
              <a:ext uri="{FF2B5EF4-FFF2-40B4-BE49-F238E27FC236}">
                <a16:creationId xmlns:a16="http://schemas.microsoft.com/office/drawing/2014/main" id="{A9D7B3DF-BB9D-0D49-B1FC-68B3CC26B8D6}"/>
              </a:ext>
            </a:extLst>
          </p:cNvPr>
          <p:cNvCxnSpPr>
            <a:cxnSpLocks/>
          </p:cNvCxnSpPr>
          <p:nvPr>
            <p:custDataLst>
              <p:tags r:id="rId7"/>
            </p:custDataLst>
          </p:nvPr>
        </p:nvCxnSpPr>
        <p:spPr>
          <a:xfrm>
            <a:off x="6265857" y="2035061"/>
            <a:ext cx="536316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583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70B0-273F-69CC-9BEA-214D24AF9E87}"/>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B8A96751-1C48-336D-F99E-28FAB390F181}"/>
              </a:ext>
            </a:extLst>
          </p:cNvPr>
          <p:cNvGraphicFramePr>
            <a:graphicFrameLocks noChangeAspect="1"/>
          </p:cNvGraphicFramePr>
          <p:nvPr>
            <p:custDataLst>
              <p:tags r:id="rId2"/>
            </p:custDataLst>
            <p:extLst>
              <p:ext uri="{D42A27DB-BD31-4B8C-83A1-F6EECF244321}">
                <p14:modId xmlns:p14="http://schemas.microsoft.com/office/powerpoint/2010/main" val="935827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B8A96751-1C48-336D-F99E-28FAB390F1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16867D22-2EB1-ED17-A7EB-96C13C6A8099}"/>
              </a:ext>
            </a:extLst>
          </p:cNvPr>
          <p:cNvSpPr>
            <a:spLocks noGrp="1"/>
          </p:cNvSpPr>
          <p:nvPr>
            <p:ph type="title"/>
            <p:custDataLst>
              <p:tags r:id="rId3"/>
            </p:custDataLst>
          </p:nvPr>
        </p:nvSpPr>
        <p:spPr>
          <a:xfrm>
            <a:off x="554736" y="1706563"/>
            <a:ext cx="3813048" cy="461665"/>
          </a:xfrm>
        </p:spPr>
        <p:txBody>
          <a:bodyPr vert="horz"/>
          <a:lstStyle/>
          <a:p>
            <a:r>
              <a:rPr lang="en-US" dirty="0"/>
              <a:t>Content</a:t>
            </a:r>
          </a:p>
        </p:txBody>
      </p:sp>
      <p:sp>
        <p:nvSpPr>
          <p:cNvPr id="4" name="Date Placeholder 3">
            <a:extLst>
              <a:ext uri="{FF2B5EF4-FFF2-40B4-BE49-F238E27FC236}">
                <a16:creationId xmlns:a16="http://schemas.microsoft.com/office/drawing/2014/main" id="{7884427D-1A02-86ED-78B4-D32DA6ADE408}"/>
              </a:ext>
            </a:extLst>
          </p:cNvPr>
          <p:cNvSpPr>
            <a:spLocks noGrp="1"/>
          </p:cNvSpPr>
          <p:nvPr>
            <p:ph type="dt" sz="half" idx="4294967295"/>
          </p:nvPr>
        </p:nvSpPr>
        <p:spPr>
          <a:xfrm>
            <a:off x="11445875" y="165100"/>
            <a:ext cx="746125" cy="123825"/>
          </a:xfrm>
        </p:spPr>
        <p:txBody>
          <a:body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2" name="Text Placeholder 4">
            <a:hlinkClick r:id="rId12" action="ppaction://hlinksldjump"/>
            <a:extLst>
              <a:ext uri="{FF2B5EF4-FFF2-40B4-BE49-F238E27FC236}">
                <a16:creationId xmlns:a16="http://schemas.microsoft.com/office/drawing/2014/main" id="{2D5840EB-B338-241B-BDB1-5B80DBB528D9}"/>
              </a:ext>
            </a:extLst>
          </p:cNvPr>
          <p:cNvSpPr>
            <a:spLocks noGrp="1"/>
          </p:cNvSpPr>
          <p:nvPr>
            <p:custDataLst>
              <p:tags r:id="rId4"/>
            </p:custDataLst>
          </p:nvPr>
        </p:nvSpPr>
        <p:spPr bwMode="auto">
          <a:xfrm>
            <a:off x="4003674" y="2411413"/>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Overview of effort</a:t>
            </a:r>
            <a:endParaRPr lang="en-US" dirty="0">
              <a:cs typeface="+mn-cs"/>
            </a:endParaRPr>
          </a:p>
        </p:txBody>
      </p:sp>
      <p:sp>
        <p:nvSpPr>
          <p:cNvPr id="28" name="Text Placeholder 4">
            <a:hlinkClick r:id="rId13" action="ppaction://hlinksldjump"/>
            <a:extLst>
              <a:ext uri="{FF2B5EF4-FFF2-40B4-BE49-F238E27FC236}">
                <a16:creationId xmlns:a16="http://schemas.microsoft.com/office/drawing/2014/main" id="{98B20F3A-A105-578C-FC40-1EA6C61161E1}"/>
              </a:ext>
            </a:extLst>
          </p:cNvPr>
          <p:cNvSpPr>
            <a:spLocks noGrp="1"/>
          </p:cNvSpPr>
          <p:nvPr>
            <p:custDataLst>
              <p:tags r:id="rId5"/>
            </p:custDataLst>
          </p:nvPr>
        </p:nvSpPr>
        <p:spPr bwMode="auto">
          <a:xfrm>
            <a:off x="4003674" y="2817813"/>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Virginia’s aspiration – Safe Kids, </a:t>
            </a:r>
            <a:r>
              <a:rPr lang="en-US" altLang="en-US">
                <a:effectLst/>
                <a:cs typeface="+mn-cs"/>
              </a:rPr>
              <a:t>Strong Families </a:t>
            </a:r>
            <a:endParaRPr lang="en-US" dirty="0">
              <a:cs typeface="+mn-cs"/>
            </a:endParaRPr>
          </a:p>
        </p:txBody>
      </p:sp>
      <p:sp>
        <p:nvSpPr>
          <p:cNvPr id="26" name="Text Placeholder 4">
            <a:extLst>
              <a:ext uri="{FF2B5EF4-FFF2-40B4-BE49-F238E27FC236}">
                <a16:creationId xmlns:a16="http://schemas.microsoft.com/office/drawing/2014/main" id="{A88D5771-BDCA-91C0-EFFF-D34D613823F9}"/>
              </a:ext>
            </a:extLst>
          </p:cNvPr>
          <p:cNvSpPr>
            <a:spLocks noGrp="1"/>
          </p:cNvSpPr>
          <p:nvPr>
            <p:custDataLst>
              <p:tags r:id="rId6"/>
            </p:custDataLst>
          </p:nvPr>
        </p:nvSpPr>
        <p:spPr bwMode="auto">
          <a:xfrm>
            <a:off x="4003674" y="3225800"/>
            <a:ext cx="4184650" cy="406400"/>
          </a:xfrm>
          <a:prstGeom prst="rect">
            <a:avLst/>
          </a:prstGeom>
          <a:solidFill>
            <a:schemeClr val="accent1"/>
          </a:solidFill>
          <a:ln>
            <a:noFill/>
          </a:ln>
          <a:effec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Current state diagnostic </a:t>
            </a:r>
            <a:endParaRPr lang="en-US" b="1" dirty="0">
              <a:solidFill>
                <a:schemeClr val="tx2"/>
              </a:solidFill>
              <a:cs typeface="+mn-cs"/>
            </a:endParaRPr>
          </a:p>
        </p:txBody>
      </p:sp>
      <p:sp>
        <p:nvSpPr>
          <p:cNvPr id="32" name="Text Placeholder 4">
            <a:hlinkClick r:id="rId14" action="ppaction://hlinksldjump"/>
            <a:extLst>
              <a:ext uri="{FF2B5EF4-FFF2-40B4-BE49-F238E27FC236}">
                <a16:creationId xmlns:a16="http://schemas.microsoft.com/office/drawing/2014/main" id="{2702E37B-1B42-8138-7D06-40789B744B2E}"/>
              </a:ext>
            </a:extLst>
          </p:cNvPr>
          <p:cNvSpPr>
            <a:spLocks noGrp="1"/>
          </p:cNvSpPr>
          <p:nvPr>
            <p:custDataLst>
              <p:tags r:id="rId7"/>
            </p:custDataLst>
          </p:nvPr>
        </p:nvSpPr>
        <p:spPr bwMode="auto">
          <a:xfrm>
            <a:off x="4003674" y="3632200"/>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Safe </a:t>
            </a:r>
            <a:r>
              <a:rPr lang="en-US" altLang="en-US" dirty="0">
                <a:effectLst/>
                <a:cs typeface="+mn-cs"/>
              </a:rPr>
              <a:t>Kids, Strong Families draft initiatives</a:t>
            </a:r>
            <a:endParaRPr lang="en-US" dirty="0">
              <a:cs typeface="+mn-cs"/>
            </a:endParaRPr>
          </a:p>
        </p:txBody>
      </p:sp>
      <p:sp>
        <p:nvSpPr>
          <p:cNvPr id="39" name="Text Placeholder 4">
            <a:hlinkClick r:id="rId15" action="ppaction://hlinksldjump"/>
            <a:extLst>
              <a:ext uri="{FF2B5EF4-FFF2-40B4-BE49-F238E27FC236}">
                <a16:creationId xmlns:a16="http://schemas.microsoft.com/office/drawing/2014/main" id="{F4C14D80-2337-6330-A21D-97632A7C7EC1}"/>
              </a:ext>
            </a:extLst>
          </p:cNvPr>
          <p:cNvSpPr>
            <a:spLocks noGrp="1"/>
          </p:cNvSpPr>
          <p:nvPr>
            <p:custDataLst>
              <p:tags r:id="rId8"/>
            </p:custDataLst>
          </p:nvPr>
        </p:nvSpPr>
        <p:spPr bwMode="auto">
          <a:xfrm>
            <a:off x="4003674" y="4040188"/>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Appendix </a:t>
            </a:r>
            <a:r>
              <a:rPr lang="en-US" altLang="en-US">
                <a:effectLst/>
                <a:cs typeface="+mn-cs"/>
              </a:rPr>
              <a:t>additional detail on sources of insight </a:t>
            </a:r>
            <a:endParaRPr lang="en-US" dirty="0">
              <a:cs typeface="+mn-cs"/>
            </a:endParaRPr>
          </a:p>
        </p:txBody>
      </p:sp>
    </p:spTree>
    <p:custDataLst>
      <p:tags r:id="rId1"/>
    </p:custDataLst>
    <p:extLst>
      <p:ext uri="{BB962C8B-B14F-4D97-AF65-F5344CB8AC3E}">
        <p14:creationId xmlns:p14="http://schemas.microsoft.com/office/powerpoint/2010/main" val="10818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072C-A293-14A2-95D4-E9762DB86B15}"/>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2403AF85-763E-EE53-74D7-9DAE9DEA86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3" progId="TCLayout.ActiveDocument.1">
                  <p:embed/>
                </p:oleObj>
              </mc:Choice>
              <mc:Fallback>
                <p:oleObj name="think-cell Slide" r:id="rId17" imgW="404" imgH="403" progId="TCLayout.ActiveDocument.1">
                  <p:embed/>
                  <p:pic>
                    <p:nvPicPr>
                      <p:cNvPr id="6" name="Object 6" hidden="1">
                        <a:extLst>
                          <a:ext uri="{FF2B5EF4-FFF2-40B4-BE49-F238E27FC236}">
                            <a16:creationId xmlns:a16="http://schemas.microsoft.com/office/drawing/2014/main" id="{2403AF85-763E-EE53-74D7-9DAE9DEA86C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53ED047-57EA-C5C1-71DA-EA3FE7E3EB5C}"/>
              </a:ext>
            </a:extLst>
          </p:cNvPr>
          <p:cNvSpPr>
            <a:spLocks noGrp="1"/>
          </p:cNvSpPr>
          <p:nvPr>
            <p:ph type="title"/>
            <p:custDataLst>
              <p:tags r:id="rId3"/>
            </p:custDataLst>
          </p:nvPr>
        </p:nvSpPr>
        <p:spPr>
          <a:xfrm>
            <a:off x="554736" y="321959"/>
            <a:ext cx="11082528" cy="800219"/>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Virginia's </a:t>
            </a:r>
            <a:r>
              <a:rPr lang="en-US" i="0">
                <a:effectLst/>
              </a:rPr>
              <a:t>state-supervised, locally-administered child welfare system</a:t>
            </a:r>
            <a:r>
              <a:rPr lang="en-US"/>
              <a:t> has variable outcomes relative to national averages</a:t>
            </a:r>
          </a:p>
        </p:txBody>
      </p:sp>
      <p:sp>
        <p:nvSpPr>
          <p:cNvPr id="35" name="4. Footnote">
            <a:extLst>
              <a:ext uri="{FF2B5EF4-FFF2-40B4-BE49-F238E27FC236}">
                <a16:creationId xmlns:a16="http://schemas.microsoft.com/office/drawing/2014/main" id="{D4194EBF-4FCD-CEFF-C13B-AABF4A9A0045}"/>
              </a:ext>
            </a:extLst>
          </p:cNvPr>
          <p:cNvSpPr txBox="1"/>
          <p:nvPr>
            <p:custDataLst>
              <p:tags r:id="rId4"/>
            </p:custDataLst>
          </p:nvPr>
        </p:nvSpPr>
        <p:spPr>
          <a:xfrm>
            <a:off x="531469" y="6578196"/>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Sources: 1. </a:t>
            </a:r>
            <a:r>
              <a:rPr kumimoji="0" lang="en-US" sz="800" b="0" i="0" u="none" strike="noStrike" kern="1200" cap="none" spc="0" normalizeH="0" baseline="0" noProof="0" err="1">
                <a:ln>
                  <a:noFill/>
                </a:ln>
                <a:solidFill>
                  <a:srgbClr val="FFFFFF"/>
                </a:solidFill>
                <a:effectLst/>
                <a:uLnTx/>
                <a:uFillTx/>
                <a:latin typeface="Calibri"/>
                <a:ea typeface="+mn-ea"/>
                <a:cs typeface="Arial" panose="020B0604020202020204" pitchFamily="34" charset="0"/>
              </a:rPr>
              <a:t>ChildTrends</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(2023), 2. ACF data (2023),  3. VDSS Foster Care outcomes report, 4. AFCARS dashboard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5. Only includes subset of youth who had referrals accepted/screened in for further investigation</a:t>
            </a:r>
          </a:p>
        </p:txBody>
      </p:sp>
      <p:grpSp>
        <p:nvGrpSpPr>
          <p:cNvPr id="74" name="Group 73">
            <a:extLst>
              <a:ext uri="{FF2B5EF4-FFF2-40B4-BE49-F238E27FC236}">
                <a16:creationId xmlns:a16="http://schemas.microsoft.com/office/drawing/2014/main" id="{C99094AD-8B2E-1DFB-A84C-A220B4FAF064}"/>
              </a:ext>
            </a:extLst>
          </p:cNvPr>
          <p:cNvGrpSpPr/>
          <p:nvPr/>
        </p:nvGrpSpPr>
        <p:grpSpPr>
          <a:xfrm>
            <a:off x="6027923" y="1108067"/>
            <a:ext cx="5609341" cy="367237"/>
            <a:chOff x="4162750" y="1147032"/>
            <a:chExt cx="5609341" cy="367237"/>
          </a:xfrm>
        </p:grpSpPr>
        <p:grpSp>
          <p:nvGrpSpPr>
            <p:cNvPr id="61" name="Group 60">
              <a:extLst>
                <a:ext uri="{FF2B5EF4-FFF2-40B4-BE49-F238E27FC236}">
                  <a16:creationId xmlns:a16="http://schemas.microsoft.com/office/drawing/2014/main" id="{98E40867-C5F9-EBFE-E6EA-8FDE389DB0EC}"/>
                </a:ext>
              </a:extLst>
            </p:cNvPr>
            <p:cNvGrpSpPr/>
            <p:nvPr/>
          </p:nvGrpSpPr>
          <p:grpSpPr>
            <a:xfrm>
              <a:off x="4162750" y="1245333"/>
              <a:ext cx="2914902" cy="184666"/>
              <a:chOff x="3046285" y="1217625"/>
              <a:chExt cx="2914902" cy="184666"/>
            </a:xfrm>
          </p:grpSpPr>
          <p:sp>
            <p:nvSpPr>
              <p:cNvPr id="39" name="RectangleLegend1">
                <a:extLst>
                  <a:ext uri="{FF2B5EF4-FFF2-40B4-BE49-F238E27FC236}">
                    <a16:creationId xmlns:a16="http://schemas.microsoft.com/office/drawing/2014/main" id="{11800D06-2B45-8D58-B31F-5D53F5A810D1}"/>
                  </a:ext>
                </a:extLst>
              </p:cNvPr>
              <p:cNvSpPr/>
              <p:nvPr/>
            </p:nvSpPr>
            <p:spPr>
              <a:xfrm>
                <a:off x="3046285" y="1223594"/>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4" name="Legend1">
                <a:extLst>
                  <a:ext uri="{FF2B5EF4-FFF2-40B4-BE49-F238E27FC236}">
                    <a16:creationId xmlns:a16="http://schemas.microsoft.com/office/drawing/2014/main" id="{BE8D1F26-D32D-515D-2350-53CB9731F6F3}"/>
                  </a:ext>
                </a:extLst>
              </p:cNvPr>
              <p:cNvSpPr txBox="1"/>
              <p:nvPr/>
            </p:nvSpPr>
            <p:spPr>
              <a:xfrm>
                <a:off x="3289302" y="1217625"/>
                <a:ext cx="2671885" cy="184666"/>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VA performs worse than (national average)</a:t>
                </a:r>
              </a:p>
            </p:txBody>
          </p:sp>
        </p:grpSp>
        <p:grpSp>
          <p:nvGrpSpPr>
            <p:cNvPr id="63" name="Group 62">
              <a:extLst>
                <a:ext uri="{FF2B5EF4-FFF2-40B4-BE49-F238E27FC236}">
                  <a16:creationId xmlns:a16="http://schemas.microsoft.com/office/drawing/2014/main" id="{185758FA-9F5A-4098-EB29-E872091CDEC6}"/>
                </a:ext>
              </a:extLst>
            </p:cNvPr>
            <p:cNvGrpSpPr/>
            <p:nvPr/>
          </p:nvGrpSpPr>
          <p:grpSpPr>
            <a:xfrm>
              <a:off x="7236750" y="1147032"/>
              <a:ext cx="2535341" cy="367237"/>
              <a:chOff x="6835503" y="1119324"/>
              <a:chExt cx="2535341" cy="367237"/>
            </a:xfrm>
          </p:grpSpPr>
          <p:sp>
            <p:nvSpPr>
              <p:cNvPr id="42" name="RectangleLegend4">
                <a:extLst>
                  <a:ext uri="{FF2B5EF4-FFF2-40B4-BE49-F238E27FC236}">
                    <a16:creationId xmlns:a16="http://schemas.microsoft.com/office/drawing/2014/main" id="{DDA530A6-2B2E-040E-3E40-DF503D103679}"/>
                  </a:ext>
                </a:extLst>
              </p:cNvPr>
              <p:cNvSpPr/>
              <p:nvPr/>
            </p:nvSpPr>
            <p:spPr>
              <a:xfrm>
                <a:off x="6835503" y="1223594"/>
                <a:ext cx="172729" cy="172729"/>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7" name="Legend4">
                <a:extLst>
                  <a:ext uri="{FF2B5EF4-FFF2-40B4-BE49-F238E27FC236}">
                    <a16:creationId xmlns:a16="http://schemas.microsoft.com/office/drawing/2014/main" id="{3A9A511A-A057-E958-D918-B7A0DBEE608D}"/>
                  </a:ext>
                </a:extLst>
              </p:cNvPr>
              <p:cNvSpPr txBox="1"/>
              <p:nvPr/>
            </p:nvSpPr>
            <p:spPr>
              <a:xfrm>
                <a:off x="7078519" y="1119324"/>
                <a:ext cx="2292325" cy="367237"/>
              </a:xfrm>
              <a:prstGeom prst="rect">
                <a:avLst/>
              </a:prstGeom>
              <a:noFill/>
              <a:ln>
                <a:noFill/>
                <a:miter lim="800000"/>
              </a:ln>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VA performs better than or equal to (national average)</a:t>
                </a:r>
              </a:p>
            </p:txBody>
          </p:sp>
        </p:grpSp>
      </p:grpSp>
      <p:sp>
        <p:nvSpPr>
          <p:cNvPr id="14" name="TextBox 13">
            <a:extLst>
              <a:ext uri="{FF2B5EF4-FFF2-40B4-BE49-F238E27FC236}">
                <a16:creationId xmlns:a16="http://schemas.microsoft.com/office/drawing/2014/main" id="{2EA0803C-71CC-C3D7-7DAE-7310FACED074}"/>
              </a:ext>
            </a:extLst>
          </p:cNvPr>
          <p:cNvSpPr txBox="1">
            <a:spLocks/>
          </p:cNvSpPr>
          <p:nvPr/>
        </p:nvSpPr>
        <p:spPr>
          <a:xfrm>
            <a:off x="7967511" y="2254178"/>
            <a:ext cx="3616045" cy="1144014"/>
          </a:xfrm>
          <a:prstGeom prst="rect">
            <a:avLst/>
          </a:prstGeom>
          <a:solidFill>
            <a:schemeClr val="accent1"/>
          </a:solidFill>
        </p:spPr>
        <p:txBody>
          <a:bodyPr vert="horz" wrap="square" lIns="0" tIns="0" rIns="0" bIns="0" rtlCol="0" anchor="ctr">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chemeClr val="bg1"/>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19% </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of youth were discharged to kin (38%)</a:t>
            </a:r>
            <a:r>
              <a:rPr kumimoji="0" lang="en-US" sz="1600" b="1"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2</a:t>
            </a:r>
            <a:endPar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cxnSp>
        <p:nvCxnSpPr>
          <p:cNvPr id="3" name="LineBasicDefault 4">
            <a:extLst>
              <a:ext uri="{FF2B5EF4-FFF2-40B4-BE49-F238E27FC236}">
                <a16:creationId xmlns:a16="http://schemas.microsoft.com/office/drawing/2014/main" id="{F11CE3D5-C6B7-6079-8153-F3CA490DE4D6}"/>
              </a:ext>
            </a:extLst>
          </p:cNvPr>
          <p:cNvCxnSpPr>
            <a:cxnSpLocks/>
          </p:cNvCxnSpPr>
          <p:nvPr>
            <p:custDataLst>
              <p:tags r:id="rId5"/>
            </p:custDataLst>
          </p:nvPr>
        </p:nvCxnSpPr>
        <p:spPr>
          <a:xfrm>
            <a:off x="554736" y="2171974"/>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F8C7C03-49B6-79A2-5815-F7707E4630B0}"/>
              </a:ext>
            </a:extLst>
          </p:cNvPr>
          <p:cNvSpPr txBox="1">
            <a:spLocks/>
          </p:cNvSpPr>
          <p:nvPr/>
        </p:nvSpPr>
        <p:spPr>
          <a:xfrm>
            <a:off x="554736" y="2254178"/>
            <a:ext cx="3616045" cy="1144014"/>
          </a:xfrm>
          <a:prstGeom prst="rect">
            <a:avLst/>
          </a:prstGeom>
          <a:solidFill>
            <a:schemeClr val="accent4">
              <a:lumMod val="90000"/>
            </a:schemeClr>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30" normalizeH="0" baseline="0" noProof="0">
                <a:ln>
                  <a:noFill/>
                </a:ln>
                <a:solidFill>
                  <a:srgbClr val="000000"/>
                </a:solidFill>
                <a:effectLst/>
                <a:uLnTx/>
                <a:uFillTx/>
                <a:latin typeface="Calibri"/>
                <a:ea typeface="+mn-ea"/>
                <a:cs typeface="Arial" panose="020B0604020202020204" pitchFamily="34" charset="0"/>
              </a:rPr>
              <a:t>8% </a:t>
            </a:r>
            <a:r>
              <a:rPr kumimoji="0" lang="en-US" sz="1600" b="0" i="0" u="none" strike="noStrike" kern="1200" cap="none" spc="-30" normalizeH="0" baseline="0" noProof="0">
                <a:ln>
                  <a:noFill/>
                </a:ln>
                <a:solidFill>
                  <a:srgbClr val="000000"/>
                </a:solidFill>
                <a:effectLst/>
                <a:uLnTx/>
                <a:uFillTx/>
                <a:latin typeface="Calibri"/>
                <a:ea typeface="+mn-ea"/>
                <a:cs typeface="Arial" panose="020B0604020202020204" pitchFamily="34" charset="0"/>
              </a:rPr>
              <a:t>of children investigated/assessed were found to be victims of maltreatment (16%)</a:t>
            </a:r>
            <a:r>
              <a:rPr kumimoji="0" lang="en-US" sz="1600" b="0" i="0" u="none" strike="noStrike" kern="1200" cap="none" spc="-30" normalizeH="0" baseline="30000" noProof="0">
                <a:ln>
                  <a:noFill/>
                </a:ln>
                <a:solidFill>
                  <a:srgbClr val="000000"/>
                </a:solidFill>
                <a:effectLst/>
                <a:uLnTx/>
                <a:uFillTx/>
                <a:latin typeface="Calibri"/>
                <a:ea typeface="+mn-ea"/>
                <a:cs typeface="Arial" panose="020B0604020202020204" pitchFamily="34" charset="0"/>
              </a:rPr>
              <a:t>1,5</a:t>
            </a:r>
            <a:r>
              <a:rPr kumimoji="0" lang="en-US" sz="1600" b="0" i="0" u="none" strike="noStrike" kern="1200" cap="none" spc="-30" normalizeH="0" baseline="0" noProof="0">
                <a:ln>
                  <a:noFill/>
                </a:ln>
                <a:solidFill>
                  <a:srgbClr val="000000"/>
                </a:solidFill>
                <a:effectLst/>
                <a:uLnTx/>
                <a:uFillTx/>
                <a:latin typeface="Calibri"/>
                <a:ea typeface="+mn-ea"/>
                <a:cs typeface="Arial" panose="020B0604020202020204" pitchFamily="34" charset="0"/>
              </a:rPr>
              <a:t>  </a:t>
            </a:r>
          </a:p>
        </p:txBody>
      </p:sp>
      <p:sp>
        <p:nvSpPr>
          <p:cNvPr id="18" name="TextBox 17">
            <a:extLst>
              <a:ext uri="{FF2B5EF4-FFF2-40B4-BE49-F238E27FC236}">
                <a16:creationId xmlns:a16="http://schemas.microsoft.com/office/drawing/2014/main" id="{063255DC-B8ED-3EE7-952F-69595707C418}"/>
              </a:ext>
            </a:extLst>
          </p:cNvPr>
          <p:cNvSpPr txBox="1">
            <a:spLocks/>
          </p:cNvSpPr>
          <p:nvPr/>
        </p:nvSpPr>
        <p:spPr>
          <a:xfrm>
            <a:off x="4261123" y="2254178"/>
            <a:ext cx="3616045" cy="1144014"/>
          </a:xfrm>
          <a:prstGeom prst="rect">
            <a:avLst/>
          </a:prstGeom>
          <a:solidFill>
            <a:schemeClr val="accent1"/>
          </a:solid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2.9</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r>
              <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maltreatment fatalities were reported per 100K children (2.7%)</a:t>
            </a:r>
            <a:r>
              <a:rPr kumimoji="0" lang="en-US" sz="1600" b="0"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1</a:t>
            </a:r>
            <a:r>
              <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p>
        </p:txBody>
      </p:sp>
      <p:sp>
        <p:nvSpPr>
          <p:cNvPr id="19" name="TextBox 18">
            <a:extLst>
              <a:ext uri="{FF2B5EF4-FFF2-40B4-BE49-F238E27FC236}">
                <a16:creationId xmlns:a16="http://schemas.microsoft.com/office/drawing/2014/main" id="{395A400F-8413-236A-0288-CE8D1C73ED7A}"/>
              </a:ext>
            </a:extLst>
          </p:cNvPr>
          <p:cNvSpPr txBox="1">
            <a:spLocks/>
          </p:cNvSpPr>
          <p:nvPr/>
        </p:nvSpPr>
        <p:spPr>
          <a:xfrm>
            <a:off x="554736" y="3607454"/>
            <a:ext cx="3616045" cy="1144014"/>
          </a:xfrm>
          <a:prstGeom prst="rect">
            <a:avLst/>
          </a:prstGeom>
          <a:solidFill>
            <a:schemeClr val="accent4">
              <a:lumMod val="90000"/>
            </a:schemeClr>
          </a:solid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&lt;1%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victims had recurrence of maltreatment within 6 months (3%) </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1,5</a:t>
            </a: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Box 57">
            <a:extLst>
              <a:ext uri="{FF2B5EF4-FFF2-40B4-BE49-F238E27FC236}">
                <a16:creationId xmlns:a16="http://schemas.microsoft.com/office/drawing/2014/main" id="{3861DB3A-6947-073D-9F26-D8C004DCF3DB}"/>
              </a:ext>
            </a:extLst>
          </p:cNvPr>
          <p:cNvSpPr txBox="1">
            <a:spLocks/>
          </p:cNvSpPr>
          <p:nvPr/>
        </p:nvSpPr>
        <p:spPr>
          <a:xfrm>
            <a:off x="7967511" y="3607454"/>
            <a:ext cx="3616045" cy="1144014"/>
          </a:xfrm>
          <a:prstGeom prst="rect">
            <a:avLst/>
          </a:prstGeom>
          <a:solidFill>
            <a:schemeClr val="accent1"/>
          </a:solidFill>
        </p:spPr>
        <p:txBody>
          <a:bodyPr vert="horz" wrap="square" lIns="0" tIns="0" rIns="0" bIns="0" rtlCol="0" anchor="ctr">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chemeClr val="bg1"/>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20% </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of youth were discharged to emancipation (8%)</a:t>
            </a:r>
            <a:r>
              <a:rPr kumimoji="0" lang="en-US" sz="1600" b="1"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3,4</a:t>
            </a:r>
            <a:endPar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EC7CDC37-5C74-3A28-537F-BA3723A04894}"/>
              </a:ext>
            </a:extLst>
          </p:cNvPr>
          <p:cNvSpPr txBox="1">
            <a:spLocks/>
          </p:cNvSpPr>
          <p:nvPr/>
        </p:nvSpPr>
        <p:spPr>
          <a:xfrm>
            <a:off x="4261123" y="3607454"/>
            <a:ext cx="3616045" cy="1144014"/>
          </a:xfrm>
          <a:prstGeom prst="rect">
            <a:avLst/>
          </a:prstGeom>
          <a:solidFill>
            <a:schemeClr val="accent1"/>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b="1">
                <a:solidFill>
                  <a:schemeClr val="bg1"/>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11% </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of youth had initial placements with kin (42%)</a:t>
            </a:r>
            <a:r>
              <a:rPr kumimoji="0" lang="en-US" sz="1600" b="1"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3,4</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p>
        </p:txBody>
      </p:sp>
      <p:grpSp>
        <p:nvGrpSpPr>
          <p:cNvPr id="79" name="Group 78">
            <a:extLst>
              <a:ext uri="{FF2B5EF4-FFF2-40B4-BE49-F238E27FC236}">
                <a16:creationId xmlns:a16="http://schemas.microsoft.com/office/drawing/2014/main" id="{8EB849F9-2613-7C89-7873-1A3755915F9B}"/>
              </a:ext>
            </a:extLst>
          </p:cNvPr>
          <p:cNvGrpSpPr/>
          <p:nvPr/>
        </p:nvGrpSpPr>
        <p:grpSpPr>
          <a:xfrm>
            <a:off x="554736" y="4960730"/>
            <a:ext cx="11028820" cy="1144014"/>
            <a:chOff x="554736" y="4960730"/>
            <a:chExt cx="11028820" cy="1144014"/>
          </a:xfrm>
        </p:grpSpPr>
        <p:sp>
          <p:nvSpPr>
            <p:cNvPr id="59" name="TextBox 58">
              <a:extLst>
                <a:ext uri="{FF2B5EF4-FFF2-40B4-BE49-F238E27FC236}">
                  <a16:creationId xmlns:a16="http://schemas.microsoft.com/office/drawing/2014/main" id="{8B4579F3-91DB-449B-8BB1-8B710F7A3345}"/>
                </a:ext>
              </a:extLst>
            </p:cNvPr>
            <p:cNvSpPr txBox="1">
              <a:spLocks/>
            </p:cNvSpPr>
            <p:nvPr/>
          </p:nvSpPr>
          <p:spPr>
            <a:xfrm>
              <a:off x="554736" y="4960730"/>
              <a:ext cx="3616045" cy="1144014"/>
            </a:xfrm>
            <a:prstGeom prst="rect">
              <a:avLst/>
            </a:prstGeom>
            <a:solidFill>
              <a:schemeClr val="accent1"/>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b="1">
                  <a:solidFill>
                    <a:schemeClr val="bg1"/>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17% </a:t>
              </a:r>
              <a:r>
                <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of children entered the foster system due to child behavior </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(8%)</a:t>
              </a:r>
              <a:r>
                <a:rPr kumimoji="0" lang="en-US" sz="1600" b="1"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4</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p>
          </p:txBody>
        </p:sp>
        <p:sp>
          <p:nvSpPr>
            <p:cNvPr id="60" name="TextBox 59">
              <a:extLst>
                <a:ext uri="{FF2B5EF4-FFF2-40B4-BE49-F238E27FC236}">
                  <a16:creationId xmlns:a16="http://schemas.microsoft.com/office/drawing/2014/main" id="{27B942CF-5E4A-0611-34C6-C66FD572FE53}"/>
                </a:ext>
              </a:extLst>
            </p:cNvPr>
            <p:cNvSpPr txBox="1">
              <a:spLocks/>
            </p:cNvSpPr>
            <p:nvPr/>
          </p:nvSpPr>
          <p:spPr>
            <a:xfrm>
              <a:off x="4261123" y="4960730"/>
              <a:ext cx="3616045" cy="1144014"/>
            </a:xfrm>
            <a:prstGeom prst="rect">
              <a:avLst/>
            </a:prstGeom>
            <a:solidFill>
              <a:schemeClr val="accent3">
                <a:lumMod val="20000"/>
                <a:lumOff val="80000"/>
              </a:schemeClr>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6.3%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re-entered foster care after a prior episode (7.4%)</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sp>
          <p:nvSpPr>
            <p:cNvPr id="64" name="TextBox 63">
              <a:extLst>
                <a:ext uri="{FF2B5EF4-FFF2-40B4-BE49-F238E27FC236}">
                  <a16:creationId xmlns:a16="http://schemas.microsoft.com/office/drawing/2014/main" id="{372CF192-C749-0FB3-13FE-A651F1B5A94B}"/>
                </a:ext>
              </a:extLst>
            </p:cNvPr>
            <p:cNvSpPr txBox="1">
              <a:spLocks/>
            </p:cNvSpPr>
            <p:nvPr/>
          </p:nvSpPr>
          <p:spPr>
            <a:xfrm>
              <a:off x="7967511" y="4960730"/>
              <a:ext cx="3616045" cy="1144014"/>
            </a:xfrm>
            <a:prstGeom prst="rect">
              <a:avLst/>
            </a:prstGeom>
            <a:solidFill>
              <a:schemeClr val="accent3">
                <a:lumMod val="20000"/>
                <a:lumOff val="80000"/>
              </a:schemeClr>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22</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months was the median length of stay for youth in foster care (12 months-22 months)</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3</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grpSp>
      <p:grpSp>
        <p:nvGrpSpPr>
          <p:cNvPr id="69" name="Group 68">
            <a:extLst>
              <a:ext uri="{FF2B5EF4-FFF2-40B4-BE49-F238E27FC236}">
                <a16:creationId xmlns:a16="http://schemas.microsoft.com/office/drawing/2014/main" id="{4B5382AD-8306-0AEF-643F-518EACEDD543}"/>
              </a:ext>
            </a:extLst>
          </p:cNvPr>
          <p:cNvGrpSpPr>
            <a:grpSpLocks/>
          </p:cNvGrpSpPr>
          <p:nvPr>
            <p:custDataLst>
              <p:tags r:id="rId6"/>
            </p:custDataLst>
          </p:nvPr>
        </p:nvGrpSpPr>
        <p:grpSpPr>
          <a:xfrm>
            <a:off x="547686" y="1652206"/>
            <a:ext cx="3723462" cy="465974"/>
            <a:chOff x="547687" y="1614106"/>
            <a:chExt cx="3650095" cy="465974"/>
          </a:xfrm>
        </p:grpSpPr>
        <p:sp>
          <p:nvSpPr>
            <p:cNvPr id="30" name="Freeform: Shape 29">
              <a:extLst>
                <a:ext uri="{FF2B5EF4-FFF2-40B4-BE49-F238E27FC236}">
                  <a16:creationId xmlns:a16="http://schemas.microsoft.com/office/drawing/2014/main" id="{2D8E26A7-2C42-53B1-892D-0F0435CBAB85}"/>
                </a:ext>
              </a:extLst>
            </p:cNvPr>
            <p:cNvSpPr/>
            <p:nvPr>
              <p:custDataLst>
                <p:tags r:id="rId13"/>
              </p:custDataLst>
            </p:nvPr>
          </p:nvSpPr>
          <p:spPr>
            <a:xfrm>
              <a:off x="547687" y="1614106"/>
              <a:ext cx="3650095" cy="46597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6776" y="0"/>
                  </a:lnTo>
                  <a:lnTo>
                    <a:pt x="1828800" y="457200"/>
                  </a:lnTo>
                  <a:lnTo>
                    <a:pt x="1786776" y="914400"/>
                  </a:lnTo>
                  <a:lnTo>
                    <a:pt x="0" y="914400"/>
                  </a:lnTo>
                  <a:lnTo>
                    <a:pt x="0" y="457200"/>
                  </a:lnTo>
                  <a:close/>
                </a:path>
              </a:pathLst>
            </a:custGeom>
            <a:solidFill>
              <a:srgbClr val="BFBFBF"/>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0EC3972B-DBA1-4F1B-321B-08641E009B1D}"/>
                </a:ext>
              </a:extLst>
            </p:cNvPr>
            <p:cNvSpPr txBox="1"/>
            <p:nvPr>
              <p:custDataLst>
                <p:tags r:id="rId14"/>
              </p:custDataLst>
            </p:nvPr>
          </p:nvSpPr>
          <p:spPr>
            <a:xfrm>
              <a:off x="611187" y="1646466"/>
              <a:ext cx="3502720" cy="401255"/>
            </a:xfrm>
            <a:prstGeom prst="rect">
              <a:avLst/>
            </a:prstGeom>
            <a:solidFill>
              <a:srgbClr val="BFBFBF"/>
            </a:solid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Prevention</a:t>
              </a:r>
            </a:p>
          </p:txBody>
        </p:sp>
      </p:grpSp>
      <p:grpSp>
        <p:nvGrpSpPr>
          <p:cNvPr id="68" name="Group 67">
            <a:extLst>
              <a:ext uri="{FF2B5EF4-FFF2-40B4-BE49-F238E27FC236}">
                <a16:creationId xmlns:a16="http://schemas.microsoft.com/office/drawing/2014/main" id="{51362FBF-EABD-9E7C-023E-7F177DA68C90}"/>
              </a:ext>
            </a:extLst>
          </p:cNvPr>
          <p:cNvGrpSpPr>
            <a:grpSpLocks/>
          </p:cNvGrpSpPr>
          <p:nvPr>
            <p:custDataLst>
              <p:tags r:id="rId7"/>
            </p:custDataLst>
          </p:nvPr>
        </p:nvGrpSpPr>
        <p:grpSpPr>
          <a:xfrm>
            <a:off x="4230744" y="1652206"/>
            <a:ext cx="3723462" cy="465974"/>
            <a:chOff x="4267427" y="1614106"/>
            <a:chExt cx="3650095" cy="465974"/>
          </a:xfrm>
        </p:grpSpPr>
        <p:sp>
          <p:nvSpPr>
            <p:cNvPr id="36" name="Freeform: Shape 35">
              <a:extLst>
                <a:ext uri="{FF2B5EF4-FFF2-40B4-BE49-F238E27FC236}">
                  <a16:creationId xmlns:a16="http://schemas.microsoft.com/office/drawing/2014/main" id="{579530F2-C177-87DA-930D-7CA1BE788D78}"/>
                </a:ext>
              </a:extLst>
            </p:cNvPr>
            <p:cNvSpPr/>
            <p:nvPr>
              <p:custDataLst>
                <p:tags r:id="rId11"/>
              </p:custDataLst>
            </p:nvPr>
          </p:nvSpPr>
          <p:spPr>
            <a:xfrm>
              <a:off x="4267427" y="1614106"/>
              <a:ext cx="3650095" cy="46597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6776" y="0"/>
                  </a:lnTo>
                  <a:lnTo>
                    <a:pt x="1828800" y="457200"/>
                  </a:lnTo>
                  <a:lnTo>
                    <a:pt x="1786776" y="914400"/>
                  </a:lnTo>
                  <a:lnTo>
                    <a:pt x="0" y="914400"/>
                  </a:lnTo>
                  <a:lnTo>
                    <a:pt x="42024" y="457200"/>
                  </a:lnTo>
                  <a:close/>
                </a:path>
              </a:pathLst>
            </a:custGeom>
            <a:solidFill>
              <a:srgbClr val="BFBFBF"/>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A9AB363F-A317-D006-A230-F02D8A4C9E31}"/>
                </a:ext>
              </a:extLst>
            </p:cNvPr>
            <p:cNvSpPr txBox="1"/>
            <p:nvPr>
              <p:custDataLst>
                <p:tags r:id="rId12"/>
              </p:custDataLst>
            </p:nvPr>
          </p:nvSpPr>
          <p:spPr>
            <a:xfrm>
              <a:off x="4402103" y="1646466"/>
              <a:ext cx="3431544" cy="401255"/>
            </a:xfrm>
            <a:prstGeom prst="rect">
              <a:avLst/>
            </a:prstGeom>
            <a:solidFill>
              <a:srgbClr val="BFBFBF"/>
            </a:solid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Protection</a:t>
              </a:r>
            </a:p>
          </p:txBody>
        </p:sp>
      </p:grpSp>
      <p:grpSp>
        <p:nvGrpSpPr>
          <p:cNvPr id="70" name="Group 69">
            <a:extLst>
              <a:ext uri="{FF2B5EF4-FFF2-40B4-BE49-F238E27FC236}">
                <a16:creationId xmlns:a16="http://schemas.microsoft.com/office/drawing/2014/main" id="{CE4A91B0-EF91-2E7A-EBC0-8C7C3623D078}"/>
              </a:ext>
            </a:extLst>
          </p:cNvPr>
          <p:cNvGrpSpPr>
            <a:grpSpLocks/>
          </p:cNvGrpSpPr>
          <p:nvPr>
            <p:custDataLst>
              <p:tags r:id="rId8"/>
            </p:custDataLst>
          </p:nvPr>
        </p:nvGrpSpPr>
        <p:grpSpPr>
          <a:xfrm>
            <a:off x="7913802" y="1652206"/>
            <a:ext cx="3723462" cy="465974"/>
            <a:chOff x="7987168" y="1614106"/>
            <a:chExt cx="3650095" cy="465974"/>
          </a:xfrm>
        </p:grpSpPr>
        <p:sp>
          <p:nvSpPr>
            <p:cNvPr id="40" name="Freeform: Shape 39">
              <a:extLst>
                <a:ext uri="{FF2B5EF4-FFF2-40B4-BE49-F238E27FC236}">
                  <a16:creationId xmlns:a16="http://schemas.microsoft.com/office/drawing/2014/main" id="{59613A1F-B5D6-A18E-6043-EA814C39284B}"/>
                </a:ext>
              </a:extLst>
            </p:cNvPr>
            <p:cNvSpPr/>
            <p:nvPr>
              <p:custDataLst>
                <p:tags r:id="rId9"/>
              </p:custDataLst>
            </p:nvPr>
          </p:nvSpPr>
          <p:spPr>
            <a:xfrm>
              <a:off x="7987168" y="1614106"/>
              <a:ext cx="3650095" cy="465974"/>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0584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 name="connsiteX0" fmla="*/ 0 w 1828800"/>
                <a:gd name="connsiteY0" fmla="*/ 0 h 914400"/>
                <a:gd name="connsiteX1" fmla="*/ 1786776 w 1828800"/>
                <a:gd name="connsiteY1" fmla="*/ 0 h 914400"/>
                <a:gd name="connsiteX2" fmla="*/ 1828800 w 1828800"/>
                <a:gd name="connsiteY2" fmla="*/ 457200 h 914400"/>
                <a:gd name="connsiteX3" fmla="*/ 1786776 w 1828800"/>
                <a:gd name="connsiteY3" fmla="*/ 914400 h 914400"/>
                <a:gd name="connsiteX4" fmla="*/ 0 w 1828800"/>
                <a:gd name="connsiteY4" fmla="*/ 914400 h 914400"/>
                <a:gd name="connsiteX5" fmla="*/ 42024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6776" y="0"/>
                  </a:lnTo>
                  <a:lnTo>
                    <a:pt x="1828800" y="457200"/>
                  </a:lnTo>
                  <a:lnTo>
                    <a:pt x="1786776" y="914400"/>
                  </a:lnTo>
                  <a:lnTo>
                    <a:pt x="0" y="914400"/>
                  </a:lnTo>
                  <a:lnTo>
                    <a:pt x="42024" y="457200"/>
                  </a:lnTo>
                  <a:close/>
                </a:path>
              </a:pathLst>
            </a:custGeom>
            <a:solidFill>
              <a:srgbClr val="BFBFBF"/>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474B0ED8-FA65-CDAB-B52F-EC4FC9D82C72}"/>
                </a:ext>
              </a:extLst>
            </p:cNvPr>
            <p:cNvSpPr txBox="1"/>
            <p:nvPr>
              <p:custDataLst>
                <p:tags r:id="rId10"/>
              </p:custDataLst>
            </p:nvPr>
          </p:nvSpPr>
          <p:spPr>
            <a:xfrm>
              <a:off x="8121844" y="1646466"/>
              <a:ext cx="3431544" cy="401255"/>
            </a:xfrm>
            <a:prstGeom prst="rect">
              <a:avLst/>
            </a:prstGeom>
            <a:solidFill>
              <a:srgbClr val="BFBFBF"/>
            </a:solid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Permanency</a:t>
              </a:r>
            </a:p>
          </p:txBody>
        </p:sp>
      </p:grpSp>
      <p:sp>
        <p:nvSpPr>
          <p:cNvPr id="7" name="TextBox 6">
            <a:extLst>
              <a:ext uri="{FF2B5EF4-FFF2-40B4-BE49-F238E27FC236}">
                <a16:creationId xmlns:a16="http://schemas.microsoft.com/office/drawing/2014/main" id="{69F683C7-4F3A-0B73-C314-C96832928E5C}"/>
              </a:ext>
            </a:extLst>
          </p:cNvPr>
          <p:cNvSpPr txBox="1">
            <a:spLocks/>
          </p:cNvSpPr>
          <p:nvPr/>
        </p:nvSpPr>
        <p:spPr>
          <a:xfrm>
            <a:off x="554736" y="4960730"/>
            <a:ext cx="3616045" cy="1144014"/>
          </a:xfrm>
          <a:prstGeom prst="rect">
            <a:avLst/>
          </a:prstGeom>
          <a:solidFill>
            <a:schemeClr val="accent1"/>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b="1">
                <a:solidFill>
                  <a:schemeClr val="bg1"/>
                </a:solidFil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17% </a:t>
            </a:r>
            <a:r>
              <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of children entered the foster system due to child behavior (8%)</a:t>
            </a:r>
            <a:r>
              <a:rPr kumimoji="0" lang="en-US" sz="1600" b="1" i="0" u="none" strike="noStrike" kern="1200" cap="none" spc="0" normalizeH="0" baseline="30000" noProof="0">
                <a:ln>
                  <a:noFill/>
                </a:ln>
                <a:solidFill>
                  <a:srgbClr val="FFFFFF"/>
                </a:solidFill>
                <a:effectLst/>
                <a:uLnTx/>
                <a:uFillTx/>
                <a:latin typeface="Calibri"/>
                <a:ea typeface="+mn-ea"/>
                <a:cs typeface="Arial" panose="020B0604020202020204" pitchFamily="34" charset="0"/>
              </a:rPr>
              <a:t>3,4</a:t>
            </a: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p>
        </p:txBody>
      </p:sp>
      <p:sp>
        <p:nvSpPr>
          <p:cNvPr id="8" name="TextBox 7">
            <a:extLst>
              <a:ext uri="{FF2B5EF4-FFF2-40B4-BE49-F238E27FC236}">
                <a16:creationId xmlns:a16="http://schemas.microsoft.com/office/drawing/2014/main" id="{610E06B3-04F5-2DD6-29DD-CB373A85B38A}"/>
              </a:ext>
            </a:extLst>
          </p:cNvPr>
          <p:cNvSpPr txBox="1">
            <a:spLocks/>
          </p:cNvSpPr>
          <p:nvPr/>
        </p:nvSpPr>
        <p:spPr>
          <a:xfrm>
            <a:off x="4261123" y="4960730"/>
            <a:ext cx="3616045" cy="1144014"/>
          </a:xfrm>
          <a:prstGeom prst="rect">
            <a:avLst/>
          </a:prstGeom>
          <a:solidFill>
            <a:schemeClr val="accent4">
              <a:lumMod val="90000"/>
            </a:schemeClr>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6.3%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youth re-entered foster care after a prior episode (7.4%)</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sp>
        <p:nvSpPr>
          <p:cNvPr id="9" name="TextBox 8">
            <a:extLst>
              <a:ext uri="{FF2B5EF4-FFF2-40B4-BE49-F238E27FC236}">
                <a16:creationId xmlns:a16="http://schemas.microsoft.com/office/drawing/2014/main" id="{9ECD00BD-F5CE-6931-3743-495F12BB35ED}"/>
              </a:ext>
            </a:extLst>
          </p:cNvPr>
          <p:cNvSpPr txBox="1">
            <a:spLocks/>
          </p:cNvSpPr>
          <p:nvPr/>
        </p:nvSpPr>
        <p:spPr>
          <a:xfrm>
            <a:off x="7967511" y="4960730"/>
            <a:ext cx="3616045" cy="1144014"/>
          </a:xfrm>
          <a:prstGeom prst="rect">
            <a:avLst/>
          </a:prstGeom>
          <a:solidFill>
            <a:schemeClr val="accent4">
              <a:lumMod val="90000"/>
            </a:schemeClr>
          </a:solidFill>
        </p:spPr>
        <p:txBody>
          <a:bodyPr vert="horz" wrap="square" lIns="0" tIns="0" rIns="0" bIns="0" rtlCol="0" anchor="ctr">
            <a:noAutofit/>
          </a:bodyPr>
          <a:lstStyle>
            <a:defPPr>
              <a:defRPr lang="en-US"/>
            </a:defPPr>
            <a:lvl1pPr marL="91440"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9144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22</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months was the median length of stay for youth in foster care (17 months)</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3,4</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sp>
        <p:nvSpPr>
          <p:cNvPr id="11" name="Date Placeholder 5">
            <a:extLst>
              <a:ext uri="{FF2B5EF4-FFF2-40B4-BE49-F238E27FC236}">
                <a16:creationId xmlns:a16="http://schemas.microsoft.com/office/drawing/2014/main" id="{65597483-0C17-1585-B202-76CA74D05E3D}"/>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213490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81E3-AD3D-1C6C-2C02-2882D1B23719}"/>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8CE0ACA1-1479-3F3A-3ADD-E297D41F73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6" name="Object 6" hidden="1">
                        <a:extLst>
                          <a:ext uri="{FF2B5EF4-FFF2-40B4-BE49-F238E27FC236}">
                            <a16:creationId xmlns:a16="http://schemas.microsoft.com/office/drawing/2014/main" id="{8CE0ACA1-1479-3F3A-3ADD-E297D41F7329}"/>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87" name="Rectangle 86">
            <a:extLst>
              <a:ext uri="{FF2B5EF4-FFF2-40B4-BE49-F238E27FC236}">
                <a16:creationId xmlns:a16="http://schemas.microsoft.com/office/drawing/2014/main" id="{B7FC08A3-D0E0-C909-0039-3E2E80C784AE}"/>
              </a:ext>
            </a:extLst>
          </p:cNvPr>
          <p:cNvSpPr/>
          <p:nvPr/>
        </p:nvSpPr>
        <p:spPr>
          <a:xfrm>
            <a:off x="554738" y="4836490"/>
            <a:ext cx="7601712" cy="320675"/>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70759"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5A1A8C8D-FBB2-EFBC-7759-5F9AFAFBAD30}"/>
              </a:ext>
            </a:extLst>
          </p:cNvPr>
          <p:cNvSpPr/>
          <p:nvPr/>
        </p:nvSpPr>
        <p:spPr>
          <a:xfrm>
            <a:off x="554737" y="3443088"/>
            <a:ext cx="7601713" cy="320675"/>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70759"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2. Slide Title">
            <a:extLst>
              <a:ext uri="{FF2B5EF4-FFF2-40B4-BE49-F238E27FC236}">
                <a16:creationId xmlns:a16="http://schemas.microsoft.com/office/drawing/2014/main" id="{2ECCA852-C625-5059-939F-C44F929442A7}"/>
              </a:ext>
            </a:extLst>
          </p:cNvPr>
          <p:cNvSpPr>
            <a:spLocks noGrp="1"/>
          </p:cNvSpPr>
          <p:nvPr>
            <p:ph type="title"/>
            <p:custDataLst>
              <p:tags r:id="rId3"/>
            </p:custDataLst>
          </p:nvPr>
        </p:nvSpPr>
        <p:spPr>
          <a:xfrm>
            <a:off x="554737" y="564980"/>
            <a:ext cx="11082528" cy="800219"/>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r>
              <a:rPr lang="en-US"/>
              <a:t>An LDSS entry-level child welfare role, Family Services Specialist, has lower compensation and higher credential requirements than other roles</a:t>
            </a:r>
          </a:p>
        </p:txBody>
      </p:sp>
      <p:sp>
        <p:nvSpPr>
          <p:cNvPr id="75" name="4. Footnote">
            <a:extLst>
              <a:ext uri="{FF2B5EF4-FFF2-40B4-BE49-F238E27FC236}">
                <a16:creationId xmlns:a16="http://schemas.microsoft.com/office/drawing/2014/main" id="{DB397CA7-DEAA-F8E0-3AEA-73150F593ADC}"/>
              </a:ext>
            </a:extLst>
          </p:cNvPr>
          <p:cNvSpPr txBox="1">
            <a:spLocks/>
          </p:cNvSpPr>
          <p:nvPr>
            <p:custDataLst>
              <p:tags r:id="rId4"/>
            </p:custDataLst>
          </p:nvPr>
        </p:nvSpPr>
        <p:spPr>
          <a:xfrm>
            <a:off x="554735" y="6190953"/>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AutoNum type="arabicPeriod"/>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Salaries displayed may be a reflection of the average of annual salaries for similar roles (e.g., social workers includes "child, family and school social workers", "healthcare social workers" and "MH and substance abuse social workers“); </a:t>
            </a:r>
            <a:endParaRPr kumimoji="0" lang="pl-PL"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203200" marR="0" lvl="0" indent="-212725"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Based on average base hourly salary ($17/hour) for a 40-hour full time worker, pulled from the Bureau of Labor Statistics</a:t>
            </a:r>
          </a:p>
        </p:txBody>
      </p:sp>
      <p:sp>
        <p:nvSpPr>
          <p:cNvPr id="44" name="TextBox 43">
            <a:extLst>
              <a:ext uri="{FF2B5EF4-FFF2-40B4-BE49-F238E27FC236}">
                <a16:creationId xmlns:a16="http://schemas.microsoft.com/office/drawing/2014/main" id="{20CF72F6-EF95-4F2B-CB2C-6DD3CABB73AF}"/>
              </a:ext>
            </a:extLst>
          </p:cNvPr>
          <p:cNvSpPr txBox="1"/>
          <p:nvPr/>
        </p:nvSpPr>
        <p:spPr>
          <a:xfrm>
            <a:off x="2593227" y="2052638"/>
            <a:ext cx="3415461" cy="2143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Annual salary </a:t>
            </a: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p>
        </p:txBody>
      </p:sp>
      <p:cxnSp>
        <p:nvCxnSpPr>
          <p:cNvPr id="56" name="LineBasicDefault 25">
            <a:extLst>
              <a:ext uri="{FF2B5EF4-FFF2-40B4-BE49-F238E27FC236}">
                <a16:creationId xmlns:a16="http://schemas.microsoft.com/office/drawing/2014/main" id="{A1E95F9C-4F97-D90D-A901-14A49218BF9D}"/>
              </a:ext>
            </a:extLst>
          </p:cNvPr>
          <p:cNvCxnSpPr>
            <a:cxnSpLocks/>
          </p:cNvCxnSpPr>
          <p:nvPr>
            <p:custDataLst>
              <p:tags r:id="rId5"/>
            </p:custDataLst>
          </p:nvPr>
        </p:nvCxnSpPr>
        <p:spPr>
          <a:xfrm>
            <a:off x="554737" y="2289175"/>
            <a:ext cx="760171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BA2891E-CC2D-6D9C-2316-3E0177A74933}"/>
              </a:ext>
            </a:extLst>
          </p:cNvPr>
          <p:cNvSpPr txBox="1">
            <a:spLocks/>
          </p:cNvSpPr>
          <p:nvPr/>
        </p:nvSpPr>
        <p:spPr>
          <a:xfrm>
            <a:off x="554736" y="2052638"/>
            <a:ext cx="1929384" cy="2143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Role</a:t>
            </a:r>
            <a:r>
              <a:rPr kumimoji="0" lang="en-US" sz="14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graphicFrame>
        <p:nvGraphicFramePr>
          <p:cNvPr id="23" name="Chart 22">
            <a:extLst>
              <a:ext uri="{FF2B5EF4-FFF2-40B4-BE49-F238E27FC236}">
                <a16:creationId xmlns:a16="http://schemas.microsoft.com/office/drawing/2014/main" id="{185CA73B-2275-2279-8DF5-54D186D5E963}"/>
              </a:ext>
            </a:extLst>
          </p:cNvPr>
          <p:cNvGraphicFramePr/>
          <p:nvPr>
            <p:custDataLst>
              <p:tags r:id="rId6"/>
            </p:custDataLst>
          </p:nvPr>
        </p:nvGraphicFramePr>
        <p:xfrm>
          <a:off x="2511425" y="2116138"/>
          <a:ext cx="3460750" cy="4352925"/>
        </p:xfrm>
        <a:graphic>
          <a:graphicData uri="http://schemas.openxmlformats.org/drawingml/2006/chart">
            <c:chart xmlns:c="http://schemas.openxmlformats.org/drawingml/2006/chart" xmlns:r="http://schemas.openxmlformats.org/officeDocument/2006/relationships" r:id="rId27"/>
          </a:graphicData>
        </a:graphic>
      </p:graphicFrame>
      <p:sp>
        <p:nvSpPr>
          <p:cNvPr id="31" name="TextBox 30">
            <a:extLst>
              <a:ext uri="{FF2B5EF4-FFF2-40B4-BE49-F238E27FC236}">
                <a16:creationId xmlns:a16="http://schemas.microsoft.com/office/drawing/2014/main" id="{36520A3F-C526-07E5-F608-C45BA048B76C}"/>
              </a:ext>
            </a:extLst>
          </p:cNvPr>
          <p:cNvSpPr txBox="1">
            <a:spLocks/>
          </p:cNvSpPr>
          <p:nvPr/>
        </p:nvSpPr>
        <p:spPr>
          <a:xfrm>
            <a:off x="554737" y="1634352"/>
            <a:ext cx="7601713"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Annual salaries for selected entry-level roles in Virginia, </a:t>
            </a:r>
            <a:r>
              <a:rPr kumimoji="0" lang="en-US"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a:t>
            </a:r>
          </a:p>
        </p:txBody>
      </p:sp>
      <p:cxnSp>
        <p:nvCxnSpPr>
          <p:cNvPr id="119" name="GreyLineSeparatorDefault 119">
            <a:extLst>
              <a:ext uri="{FF2B5EF4-FFF2-40B4-BE49-F238E27FC236}">
                <a16:creationId xmlns:a16="http://schemas.microsoft.com/office/drawing/2014/main" id="{C444FE9D-D0B0-C2FA-3C3C-2F3B32F18A4C}"/>
              </a:ext>
            </a:extLst>
          </p:cNvPr>
          <p:cNvCxnSpPr>
            <a:cxnSpLocks/>
          </p:cNvCxnSpPr>
          <p:nvPr>
            <p:custDataLst>
              <p:tags r:id="rId7"/>
            </p:custDataLst>
          </p:nvPr>
        </p:nvCxnSpPr>
        <p:spPr>
          <a:xfrm>
            <a:off x="554737" y="1939925"/>
            <a:ext cx="7601713" cy="0"/>
          </a:xfrm>
          <a:prstGeom prst="straightConnector1">
            <a:avLst/>
          </a:prstGeom>
          <a:ln w="1270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5. Source">
            <a:extLst>
              <a:ext uri="{FF2B5EF4-FFF2-40B4-BE49-F238E27FC236}">
                <a16:creationId xmlns:a16="http://schemas.microsoft.com/office/drawing/2014/main" id="{B3DCB25B-0268-A627-4631-E60CB4E07F1B}"/>
              </a:ext>
            </a:extLst>
          </p:cNvPr>
          <p:cNvSpPr txBox="1"/>
          <p:nvPr>
            <p:custDataLst>
              <p:tags r:id="rId8"/>
            </p:custDataLst>
          </p:nvPr>
        </p:nvSpPr>
        <p:spPr>
          <a:xfrm>
            <a:off x="554735" y="6553835"/>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solidFill>
                  <a:schemeClr val="bg2"/>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Conversations with VDSS leadership, LDSS leadership, and external child welfare stakeholders (April 2025-June 2025), Bureau of Labor Statistics (2023), LDSS career page (2025)</a:t>
            </a:r>
          </a:p>
        </p:txBody>
      </p:sp>
      <p:cxnSp>
        <p:nvCxnSpPr>
          <p:cNvPr id="8" name="LineBasicVerticalDefault 164">
            <a:extLst>
              <a:ext uri="{FF2B5EF4-FFF2-40B4-BE49-F238E27FC236}">
                <a16:creationId xmlns:a16="http://schemas.microsoft.com/office/drawing/2014/main" id="{936CCCB3-A13F-52B9-FFA2-F1118F528FBE}"/>
              </a:ext>
            </a:extLst>
          </p:cNvPr>
          <p:cNvCxnSpPr>
            <a:cxnSpLocks/>
          </p:cNvCxnSpPr>
          <p:nvPr>
            <p:custDataLst>
              <p:tags r:id="rId9"/>
            </p:custDataLst>
          </p:nvPr>
        </p:nvCxnSpPr>
        <p:spPr>
          <a:xfrm>
            <a:off x="8550822" y="1784747"/>
            <a:ext cx="0" cy="4219575"/>
          </a:xfrm>
          <a:prstGeom prst="straightConnector1">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5B8B429-3CF8-BC3C-06D4-00320CCD9ED1}"/>
              </a:ext>
            </a:extLst>
          </p:cNvPr>
          <p:cNvSpPr txBox="1">
            <a:spLocks/>
          </p:cNvSpPr>
          <p:nvPr/>
        </p:nvSpPr>
        <p:spPr>
          <a:xfrm>
            <a:off x="6353175" y="2052638"/>
            <a:ext cx="1803274" cy="2143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Credentials</a:t>
            </a:r>
          </a:p>
        </p:txBody>
      </p:sp>
      <p:cxnSp>
        <p:nvCxnSpPr>
          <p:cNvPr id="43" name="LineBasicDefault 25">
            <a:extLst>
              <a:ext uri="{FF2B5EF4-FFF2-40B4-BE49-F238E27FC236}">
                <a16:creationId xmlns:a16="http://schemas.microsoft.com/office/drawing/2014/main" id="{E9E0B8A2-CC8D-20A6-93D0-3D67717F9B9F}"/>
              </a:ext>
            </a:extLst>
          </p:cNvPr>
          <p:cNvCxnSpPr>
            <a:cxnSpLocks/>
          </p:cNvCxnSpPr>
          <p:nvPr>
            <p:custDataLst>
              <p:tags r:id="rId10"/>
            </p:custDataLst>
          </p:nvPr>
        </p:nvCxnSpPr>
        <p:spPr>
          <a:xfrm>
            <a:off x="554736" y="2733675"/>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LineBasicDefault 25">
            <a:extLst>
              <a:ext uri="{FF2B5EF4-FFF2-40B4-BE49-F238E27FC236}">
                <a16:creationId xmlns:a16="http://schemas.microsoft.com/office/drawing/2014/main" id="{D840810F-5388-031C-12A4-BF55B72270CC}"/>
              </a:ext>
            </a:extLst>
          </p:cNvPr>
          <p:cNvCxnSpPr>
            <a:cxnSpLocks/>
          </p:cNvCxnSpPr>
          <p:nvPr>
            <p:custDataLst>
              <p:tags r:id="rId11"/>
            </p:custDataLst>
          </p:nvPr>
        </p:nvCxnSpPr>
        <p:spPr>
          <a:xfrm>
            <a:off x="554736" y="3081338"/>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LineBasicDefault 25">
            <a:extLst>
              <a:ext uri="{FF2B5EF4-FFF2-40B4-BE49-F238E27FC236}">
                <a16:creationId xmlns:a16="http://schemas.microsoft.com/office/drawing/2014/main" id="{37CD0F92-F097-F218-5E65-62D6F15F86D6}"/>
              </a:ext>
            </a:extLst>
          </p:cNvPr>
          <p:cNvCxnSpPr>
            <a:cxnSpLocks/>
          </p:cNvCxnSpPr>
          <p:nvPr>
            <p:custDataLst>
              <p:tags r:id="rId12"/>
            </p:custDataLst>
          </p:nvPr>
        </p:nvCxnSpPr>
        <p:spPr>
          <a:xfrm>
            <a:off x="554736" y="3427413"/>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LineBasicDefault 25">
            <a:extLst>
              <a:ext uri="{FF2B5EF4-FFF2-40B4-BE49-F238E27FC236}">
                <a16:creationId xmlns:a16="http://schemas.microsoft.com/office/drawing/2014/main" id="{39FD13E2-D0CE-EA1C-AE6F-2B7C689B3D06}"/>
              </a:ext>
            </a:extLst>
          </p:cNvPr>
          <p:cNvCxnSpPr>
            <a:cxnSpLocks/>
          </p:cNvCxnSpPr>
          <p:nvPr>
            <p:custDataLst>
              <p:tags r:id="rId13"/>
            </p:custDataLst>
          </p:nvPr>
        </p:nvCxnSpPr>
        <p:spPr>
          <a:xfrm>
            <a:off x="554736" y="3775075"/>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LineBasicDefault 25">
            <a:extLst>
              <a:ext uri="{FF2B5EF4-FFF2-40B4-BE49-F238E27FC236}">
                <a16:creationId xmlns:a16="http://schemas.microsoft.com/office/drawing/2014/main" id="{C8FAE1EB-498D-6E44-0532-5D9C7D4F5BD1}"/>
              </a:ext>
            </a:extLst>
          </p:cNvPr>
          <p:cNvCxnSpPr>
            <a:cxnSpLocks/>
          </p:cNvCxnSpPr>
          <p:nvPr>
            <p:custDataLst>
              <p:tags r:id="rId14"/>
            </p:custDataLst>
          </p:nvPr>
        </p:nvCxnSpPr>
        <p:spPr>
          <a:xfrm>
            <a:off x="554737" y="4121150"/>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LineBasicDefault 25">
            <a:extLst>
              <a:ext uri="{FF2B5EF4-FFF2-40B4-BE49-F238E27FC236}">
                <a16:creationId xmlns:a16="http://schemas.microsoft.com/office/drawing/2014/main" id="{168933DB-ECF9-910D-5D52-292DDC2F4F1D}"/>
              </a:ext>
            </a:extLst>
          </p:cNvPr>
          <p:cNvCxnSpPr>
            <a:cxnSpLocks/>
          </p:cNvCxnSpPr>
          <p:nvPr>
            <p:custDataLst>
              <p:tags r:id="rId15"/>
            </p:custDataLst>
          </p:nvPr>
        </p:nvCxnSpPr>
        <p:spPr>
          <a:xfrm>
            <a:off x="554737" y="4468813"/>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LineBasicDefault 25">
            <a:extLst>
              <a:ext uri="{FF2B5EF4-FFF2-40B4-BE49-F238E27FC236}">
                <a16:creationId xmlns:a16="http://schemas.microsoft.com/office/drawing/2014/main" id="{04D8A861-7EAB-D169-96FE-7F1C439818DF}"/>
              </a:ext>
            </a:extLst>
          </p:cNvPr>
          <p:cNvCxnSpPr>
            <a:cxnSpLocks/>
          </p:cNvCxnSpPr>
          <p:nvPr>
            <p:custDataLst>
              <p:tags r:id="rId16"/>
            </p:custDataLst>
          </p:nvPr>
        </p:nvCxnSpPr>
        <p:spPr>
          <a:xfrm>
            <a:off x="554737" y="4814888"/>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LineBasicDefault 25">
            <a:extLst>
              <a:ext uri="{FF2B5EF4-FFF2-40B4-BE49-F238E27FC236}">
                <a16:creationId xmlns:a16="http://schemas.microsoft.com/office/drawing/2014/main" id="{DF304EFD-C5D2-0D60-F9EF-4543CCF864F8}"/>
              </a:ext>
            </a:extLst>
          </p:cNvPr>
          <p:cNvCxnSpPr>
            <a:cxnSpLocks/>
          </p:cNvCxnSpPr>
          <p:nvPr>
            <p:custDataLst>
              <p:tags r:id="rId17"/>
            </p:custDataLst>
          </p:nvPr>
        </p:nvCxnSpPr>
        <p:spPr>
          <a:xfrm>
            <a:off x="554737" y="5162550"/>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LineBasicDefault 25">
            <a:extLst>
              <a:ext uri="{FF2B5EF4-FFF2-40B4-BE49-F238E27FC236}">
                <a16:creationId xmlns:a16="http://schemas.microsoft.com/office/drawing/2014/main" id="{7EE469B3-1809-98F4-E45D-2AA0E86D22B1}"/>
              </a:ext>
            </a:extLst>
          </p:cNvPr>
          <p:cNvCxnSpPr>
            <a:cxnSpLocks/>
          </p:cNvCxnSpPr>
          <p:nvPr>
            <p:custDataLst>
              <p:tags r:id="rId18"/>
            </p:custDataLst>
          </p:nvPr>
        </p:nvCxnSpPr>
        <p:spPr>
          <a:xfrm>
            <a:off x="554737" y="5508625"/>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8F4E916-7DF0-B669-A17F-163BE9343986}"/>
              </a:ext>
            </a:extLst>
          </p:cNvPr>
          <p:cNvSpPr txBox="1">
            <a:spLocks/>
          </p:cNvSpPr>
          <p:nvPr/>
        </p:nvSpPr>
        <p:spPr>
          <a:xfrm>
            <a:off x="554736" y="3511550"/>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Benefit Programs S</a:t>
            </a:r>
            <a:r>
              <a:rPr kumimoji="0" lang="en-US" sz="12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pecialist</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sp>
        <p:nvSpPr>
          <p:cNvPr id="68" name="TextBox 67">
            <a:extLst>
              <a:ext uri="{FF2B5EF4-FFF2-40B4-BE49-F238E27FC236}">
                <a16:creationId xmlns:a16="http://schemas.microsoft.com/office/drawing/2014/main" id="{81423C09-1C44-4803-813A-1E83F876FA5C}"/>
              </a:ext>
            </a:extLst>
          </p:cNvPr>
          <p:cNvSpPr txBox="1">
            <a:spLocks/>
          </p:cNvSpPr>
          <p:nvPr/>
        </p:nvSpPr>
        <p:spPr>
          <a:xfrm>
            <a:off x="554736" y="3171825"/>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Production workers</a:t>
            </a:r>
          </a:p>
        </p:txBody>
      </p:sp>
      <p:sp>
        <p:nvSpPr>
          <p:cNvPr id="76" name="TextBox 75">
            <a:extLst>
              <a:ext uri="{FF2B5EF4-FFF2-40B4-BE49-F238E27FC236}">
                <a16:creationId xmlns:a16="http://schemas.microsoft.com/office/drawing/2014/main" id="{A99AF8E3-C72B-61DA-3A74-0FED385BA548}"/>
              </a:ext>
            </a:extLst>
          </p:cNvPr>
          <p:cNvSpPr txBox="1">
            <a:spLocks/>
          </p:cNvSpPr>
          <p:nvPr/>
        </p:nvSpPr>
        <p:spPr>
          <a:xfrm>
            <a:off x="554736" y="5599113"/>
            <a:ext cx="1929384" cy="184150"/>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Social worker aide (California)</a:t>
            </a:r>
          </a:p>
        </p:txBody>
      </p:sp>
      <p:sp>
        <p:nvSpPr>
          <p:cNvPr id="77" name="TextBox 76">
            <a:extLst>
              <a:ext uri="{FF2B5EF4-FFF2-40B4-BE49-F238E27FC236}">
                <a16:creationId xmlns:a16="http://schemas.microsoft.com/office/drawing/2014/main" id="{092375CB-A9A1-8D6C-8477-8659953AECF5}"/>
              </a:ext>
            </a:extLst>
          </p:cNvPr>
          <p:cNvSpPr txBox="1">
            <a:spLocks/>
          </p:cNvSpPr>
          <p:nvPr/>
        </p:nvSpPr>
        <p:spPr>
          <a:xfrm>
            <a:off x="554736" y="4205288"/>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Construction workers</a:t>
            </a:r>
          </a:p>
        </p:txBody>
      </p:sp>
      <p:sp>
        <p:nvSpPr>
          <p:cNvPr id="78" name="TextBox 77">
            <a:extLst>
              <a:ext uri="{FF2B5EF4-FFF2-40B4-BE49-F238E27FC236}">
                <a16:creationId xmlns:a16="http://schemas.microsoft.com/office/drawing/2014/main" id="{1DD58A80-0952-07DA-3479-0A1C0E5DCDC6}"/>
              </a:ext>
            </a:extLst>
          </p:cNvPr>
          <p:cNvSpPr txBox="1">
            <a:spLocks/>
          </p:cNvSpPr>
          <p:nvPr/>
        </p:nvSpPr>
        <p:spPr>
          <a:xfrm>
            <a:off x="554736" y="2439988"/>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Behavioral health technician</a:t>
            </a:r>
          </a:p>
        </p:txBody>
      </p:sp>
      <p:sp>
        <p:nvSpPr>
          <p:cNvPr id="79" name="TextBox 78">
            <a:extLst>
              <a:ext uri="{FF2B5EF4-FFF2-40B4-BE49-F238E27FC236}">
                <a16:creationId xmlns:a16="http://schemas.microsoft.com/office/drawing/2014/main" id="{17A725CD-4073-D596-41B2-9006B7398FFF}"/>
              </a:ext>
            </a:extLst>
          </p:cNvPr>
          <p:cNvSpPr txBox="1">
            <a:spLocks/>
          </p:cNvSpPr>
          <p:nvPr/>
        </p:nvSpPr>
        <p:spPr>
          <a:xfrm>
            <a:off x="554736" y="2825750"/>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Community health workers</a:t>
            </a:r>
          </a:p>
        </p:txBody>
      </p:sp>
      <p:sp>
        <p:nvSpPr>
          <p:cNvPr id="80" name="TextBox 79">
            <a:extLst>
              <a:ext uri="{FF2B5EF4-FFF2-40B4-BE49-F238E27FC236}">
                <a16:creationId xmlns:a16="http://schemas.microsoft.com/office/drawing/2014/main" id="{6BCF8CB4-94A4-EFAA-0F27-B5A081350D51}"/>
              </a:ext>
            </a:extLst>
          </p:cNvPr>
          <p:cNvSpPr txBox="1">
            <a:spLocks/>
          </p:cNvSpPr>
          <p:nvPr/>
        </p:nvSpPr>
        <p:spPr>
          <a:xfrm>
            <a:off x="554736" y="5253038"/>
            <a:ext cx="1929384" cy="184150"/>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Parking attendants</a:t>
            </a:r>
          </a:p>
        </p:txBody>
      </p:sp>
      <p:sp>
        <p:nvSpPr>
          <p:cNvPr id="81" name="TextBox 80">
            <a:extLst>
              <a:ext uri="{FF2B5EF4-FFF2-40B4-BE49-F238E27FC236}">
                <a16:creationId xmlns:a16="http://schemas.microsoft.com/office/drawing/2014/main" id="{8A2DDD03-0FB8-9247-33CF-422EFC4C00A7}"/>
              </a:ext>
            </a:extLst>
          </p:cNvPr>
          <p:cNvSpPr txBox="1">
            <a:spLocks/>
          </p:cNvSpPr>
          <p:nvPr/>
        </p:nvSpPr>
        <p:spPr>
          <a:xfrm>
            <a:off x="554736" y="3859213"/>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Waiters and waitresses</a:t>
            </a:r>
          </a:p>
        </p:txBody>
      </p:sp>
      <p:sp>
        <p:nvSpPr>
          <p:cNvPr id="82" name="TextBox 81">
            <a:extLst>
              <a:ext uri="{FF2B5EF4-FFF2-40B4-BE49-F238E27FC236}">
                <a16:creationId xmlns:a16="http://schemas.microsoft.com/office/drawing/2014/main" id="{2C6D2728-83B9-8923-D5F1-EAF09630653B}"/>
              </a:ext>
            </a:extLst>
          </p:cNvPr>
          <p:cNvSpPr txBox="1">
            <a:spLocks/>
          </p:cNvSpPr>
          <p:nvPr/>
        </p:nvSpPr>
        <p:spPr>
          <a:xfrm>
            <a:off x="554736" y="4543425"/>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Stockers and order fillers</a:t>
            </a:r>
          </a:p>
        </p:txBody>
      </p:sp>
      <p:sp>
        <p:nvSpPr>
          <p:cNvPr id="10" name="TextBox 9">
            <a:extLst>
              <a:ext uri="{FF2B5EF4-FFF2-40B4-BE49-F238E27FC236}">
                <a16:creationId xmlns:a16="http://schemas.microsoft.com/office/drawing/2014/main" id="{77C20466-D4B3-8012-125D-2894879576D0}"/>
              </a:ext>
            </a:extLst>
          </p:cNvPr>
          <p:cNvSpPr txBox="1">
            <a:spLocks/>
          </p:cNvSpPr>
          <p:nvPr/>
        </p:nvSpPr>
        <p:spPr>
          <a:xfrm>
            <a:off x="554736" y="4905911"/>
            <a:ext cx="1929384" cy="184666"/>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Family Services Specialist </a:t>
            </a:r>
          </a:p>
        </p:txBody>
      </p:sp>
      <p:sp>
        <p:nvSpPr>
          <p:cNvPr id="95" name="TextBox 94">
            <a:extLst>
              <a:ext uri="{FF2B5EF4-FFF2-40B4-BE49-F238E27FC236}">
                <a16:creationId xmlns:a16="http://schemas.microsoft.com/office/drawing/2014/main" id="{7526D8E4-C53A-321F-4ABF-364093AEF8C8}"/>
              </a:ext>
            </a:extLst>
          </p:cNvPr>
          <p:cNvSpPr txBox="1">
            <a:spLocks/>
          </p:cNvSpPr>
          <p:nvPr/>
        </p:nvSpPr>
        <p:spPr>
          <a:xfrm>
            <a:off x="6353175" y="3840163"/>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education requirement</a:t>
            </a:r>
          </a:p>
        </p:txBody>
      </p:sp>
      <p:sp>
        <p:nvSpPr>
          <p:cNvPr id="97" name="TextBox 96">
            <a:extLst>
              <a:ext uri="{FF2B5EF4-FFF2-40B4-BE49-F238E27FC236}">
                <a16:creationId xmlns:a16="http://schemas.microsoft.com/office/drawing/2014/main" id="{D893C849-DD41-8490-5303-8771F1F0A7B2}"/>
              </a:ext>
            </a:extLst>
          </p:cNvPr>
          <p:cNvSpPr txBox="1">
            <a:spLocks/>
          </p:cNvSpPr>
          <p:nvPr/>
        </p:nvSpPr>
        <p:spPr>
          <a:xfrm>
            <a:off x="6353175" y="3517900"/>
            <a:ext cx="1803274" cy="206375"/>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p>
        </p:txBody>
      </p:sp>
      <p:sp>
        <p:nvSpPr>
          <p:cNvPr id="98" name="TextBox 97">
            <a:extLst>
              <a:ext uri="{FF2B5EF4-FFF2-40B4-BE49-F238E27FC236}">
                <a16:creationId xmlns:a16="http://schemas.microsoft.com/office/drawing/2014/main" id="{271FD24D-C598-DC5C-02CD-9CF1BFC822C1}"/>
              </a:ext>
            </a:extLst>
          </p:cNvPr>
          <p:cNvSpPr txBox="1">
            <a:spLocks/>
          </p:cNvSpPr>
          <p:nvPr/>
        </p:nvSpPr>
        <p:spPr>
          <a:xfrm>
            <a:off x="6353175" y="4205288"/>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0" name="TextBox 99">
            <a:extLst>
              <a:ext uri="{FF2B5EF4-FFF2-40B4-BE49-F238E27FC236}">
                <a16:creationId xmlns:a16="http://schemas.microsoft.com/office/drawing/2014/main" id="{2E3ECC16-D59F-91E4-C2EF-C94F3C6AD065}"/>
              </a:ext>
            </a:extLst>
          </p:cNvPr>
          <p:cNvSpPr txBox="1">
            <a:spLocks/>
          </p:cNvSpPr>
          <p:nvPr/>
        </p:nvSpPr>
        <p:spPr>
          <a:xfrm>
            <a:off x="6353175" y="4554538"/>
            <a:ext cx="1803274" cy="2032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2" name="TextBox 101">
            <a:extLst>
              <a:ext uri="{FF2B5EF4-FFF2-40B4-BE49-F238E27FC236}">
                <a16:creationId xmlns:a16="http://schemas.microsoft.com/office/drawing/2014/main" id="{DAE92176-5196-0859-9163-2A2F964EDCE3}"/>
              </a:ext>
            </a:extLst>
          </p:cNvPr>
          <p:cNvSpPr txBox="1">
            <a:spLocks/>
          </p:cNvSpPr>
          <p:nvPr/>
        </p:nvSpPr>
        <p:spPr>
          <a:xfrm>
            <a:off x="6353175" y="4892675"/>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Bachelor’s degree</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8" name="TextBox 107">
            <a:extLst>
              <a:ext uri="{FF2B5EF4-FFF2-40B4-BE49-F238E27FC236}">
                <a16:creationId xmlns:a16="http://schemas.microsoft.com/office/drawing/2014/main" id="{ED9AC375-3BFE-5908-EBCE-D7640FF80147}"/>
              </a:ext>
            </a:extLst>
          </p:cNvPr>
          <p:cNvSpPr txBox="1">
            <a:spLocks/>
          </p:cNvSpPr>
          <p:nvPr/>
        </p:nvSpPr>
        <p:spPr>
          <a:xfrm>
            <a:off x="6353175" y="5599113"/>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10" name="TextBox 109">
            <a:extLst>
              <a:ext uri="{FF2B5EF4-FFF2-40B4-BE49-F238E27FC236}">
                <a16:creationId xmlns:a16="http://schemas.microsoft.com/office/drawing/2014/main" id="{5B9848E1-D61C-839E-E7C7-4D95865118AC}"/>
              </a:ext>
            </a:extLst>
          </p:cNvPr>
          <p:cNvSpPr txBox="1">
            <a:spLocks/>
          </p:cNvSpPr>
          <p:nvPr/>
        </p:nvSpPr>
        <p:spPr>
          <a:xfrm>
            <a:off x="6353175" y="3162300"/>
            <a:ext cx="1803274" cy="206375"/>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91" name="TextBox 90">
            <a:extLst>
              <a:ext uri="{FF2B5EF4-FFF2-40B4-BE49-F238E27FC236}">
                <a16:creationId xmlns:a16="http://schemas.microsoft.com/office/drawing/2014/main" id="{BE40E21B-B596-CB73-8DE9-F9C08795F0A9}"/>
              </a:ext>
            </a:extLst>
          </p:cNvPr>
          <p:cNvSpPr txBox="1">
            <a:spLocks/>
          </p:cNvSpPr>
          <p:nvPr/>
        </p:nvSpPr>
        <p:spPr>
          <a:xfrm>
            <a:off x="6353175" y="2430463"/>
            <a:ext cx="1803274" cy="206375"/>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92" name="TextBox 91">
            <a:extLst>
              <a:ext uri="{FF2B5EF4-FFF2-40B4-BE49-F238E27FC236}">
                <a16:creationId xmlns:a16="http://schemas.microsoft.com/office/drawing/2014/main" id="{9D2A39FC-D666-6B0C-CA5A-A478D15B6C68}"/>
              </a:ext>
            </a:extLst>
          </p:cNvPr>
          <p:cNvSpPr txBox="1">
            <a:spLocks/>
          </p:cNvSpPr>
          <p:nvPr/>
        </p:nvSpPr>
        <p:spPr>
          <a:xfrm>
            <a:off x="6353175" y="5241925"/>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education requirement</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grpSp>
        <p:nvGrpSpPr>
          <p:cNvPr id="64" name="QuotationMarksBlue 64">
            <a:extLst>
              <a:ext uri="{FF2B5EF4-FFF2-40B4-BE49-F238E27FC236}">
                <a16:creationId xmlns:a16="http://schemas.microsoft.com/office/drawing/2014/main" id="{8202E6C8-5C8B-A792-7020-52350CB5CC61}"/>
              </a:ext>
            </a:extLst>
          </p:cNvPr>
          <p:cNvGrpSpPr>
            <a:grpSpLocks/>
          </p:cNvGrpSpPr>
          <p:nvPr>
            <p:custDataLst>
              <p:tags r:id="rId19"/>
            </p:custDataLst>
          </p:nvPr>
        </p:nvGrpSpPr>
        <p:grpSpPr>
          <a:xfrm>
            <a:off x="8730566" y="1635125"/>
            <a:ext cx="279400" cy="279400"/>
            <a:chOff x="1016000" y="1016000"/>
            <a:chExt cx="396228" cy="396228"/>
          </a:xfrm>
        </p:grpSpPr>
        <p:sp>
          <p:nvSpPr>
            <p:cNvPr id="61" name="Oval 60">
              <a:extLst>
                <a:ext uri="{FF2B5EF4-FFF2-40B4-BE49-F238E27FC236}">
                  <a16:creationId xmlns:a16="http://schemas.microsoft.com/office/drawing/2014/main" id="{1572062D-1EAD-CC8A-1B7A-167E733BE125}"/>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pic>
          <p:nvPicPr>
            <p:cNvPr id="63" name="Graphic 62">
              <a:extLst>
                <a:ext uri="{FF2B5EF4-FFF2-40B4-BE49-F238E27FC236}">
                  <a16:creationId xmlns:a16="http://schemas.microsoft.com/office/drawing/2014/main" id="{37E60381-BB81-1E31-D0A4-22E17B9C9F0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3614" y="1023614"/>
              <a:ext cx="381000" cy="381000"/>
            </a:xfrm>
            <a:prstGeom prst="rect">
              <a:avLst/>
            </a:prstGeom>
          </p:spPr>
        </p:pic>
      </p:grpSp>
      <p:sp>
        <p:nvSpPr>
          <p:cNvPr id="22" name="TextBox 21">
            <a:extLst>
              <a:ext uri="{FF2B5EF4-FFF2-40B4-BE49-F238E27FC236}">
                <a16:creationId xmlns:a16="http://schemas.microsoft.com/office/drawing/2014/main" id="{5115FF1D-FD0F-A653-BFE2-A3F16C7E0595}"/>
              </a:ext>
            </a:extLst>
          </p:cNvPr>
          <p:cNvSpPr txBox="1"/>
          <p:nvPr/>
        </p:nvSpPr>
        <p:spPr>
          <a:xfrm>
            <a:off x="9153052" y="1635125"/>
            <a:ext cx="2484211" cy="136960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“It’s a tough job. The pay is too low, the caseloads are too high. Good talent goes to deviating localities that pay more”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External child welfare stakeholder</a:t>
            </a:r>
          </a:p>
        </p:txBody>
      </p:sp>
      <p:grpSp>
        <p:nvGrpSpPr>
          <p:cNvPr id="67" name="QuotationMarksBlue 64">
            <a:extLst>
              <a:ext uri="{FF2B5EF4-FFF2-40B4-BE49-F238E27FC236}">
                <a16:creationId xmlns:a16="http://schemas.microsoft.com/office/drawing/2014/main" id="{09B15086-B056-E797-CD18-3C89B2809F2F}"/>
              </a:ext>
            </a:extLst>
          </p:cNvPr>
          <p:cNvGrpSpPr>
            <a:grpSpLocks noChangeAspect="1"/>
          </p:cNvGrpSpPr>
          <p:nvPr>
            <p:custDataLst>
              <p:tags r:id="rId20"/>
            </p:custDataLst>
          </p:nvPr>
        </p:nvGrpSpPr>
        <p:grpSpPr>
          <a:xfrm>
            <a:off x="8730567" y="3201287"/>
            <a:ext cx="277813" cy="277813"/>
            <a:chOff x="1016000" y="1016000"/>
            <a:chExt cx="396228" cy="396228"/>
          </a:xfrm>
        </p:grpSpPr>
        <p:sp>
          <p:nvSpPr>
            <p:cNvPr id="69" name="Oval 68">
              <a:extLst>
                <a:ext uri="{FF2B5EF4-FFF2-40B4-BE49-F238E27FC236}">
                  <a16:creationId xmlns:a16="http://schemas.microsoft.com/office/drawing/2014/main" id="{3AE01138-39A9-A573-18CE-0FFD7DE2980E}"/>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pic>
          <p:nvPicPr>
            <p:cNvPr id="70" name="Graphic 69">
              <a:extLst>
                <a:ext uri="{FF2B5EF4-FFF2-40B4-BE49-F238E27FC236}">
                  <a16:creationId xmlns:a16="http://schemas.microsoft.com/office/drawing/2014/main" id="{56C66E08-636E-1594-5C42-1FF0BEBD469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3614" y="1023614"/>
              <a:ext cx="381000" cy="381000"/>
            </a:xfrm>
            <a:prstGeom prst="rect">
              <a:avLst/>
            </a:prstGeom>
          </p:spPr>
        </p:pic>
      </p:grpSp>
      <p:sp>
        <p:nvSpPr>
          <p:cNvPr id="5" name="TextBox 4">
            <a:extLst>
              <a:ext uri="{FF2B5EF4-FFF2-40B4-BE49-F238E27FC236}">
                <a16:creationId xmlns:a16="http://schemas.microsoft.com/office/drawing/2014/main" id="{A4F2F3E7-5575-190C-9F6C-EB7753D68991}"/>
              </a:ext>
            </a:extLst>
          </p:cNvPr>
          <p:cNvSpPr txBox="1"/>
          <p:nvPr/>
        </p:nvSpPr>
        <p:spPr>
          <a:xfrm>
            <a:off x="9153052" y="3201287"/>
            <a:ext cx="2484211"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“Low pay, limited prestige, and overly broad responsibilities make it hard to recruit and retain skilled staff”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VDSS staff</a:t>
            </a:r>
          </a:p>
        </p:txBody>
      </p:sp>
      <p:sp>
        <p:nvSpPr>
          <p:cNvPr id="2" name="TextBox 1">
            <a:extLst>
              <a:ext uri="{FF2B5EF4-FFF2-40B4-BE49-F238E27FC236}">
                <a16:creationId xmlns:a16="http://schemas.microsoft.com/office/drawing/2014/main" id="{E10FD07D-0B4C-2114-40A3-5826D6F593CB}"/>
              </a:ext>
            </a:extLst>
          </p:cNvPr>
          <p:cNvSpPr txBox="1">
            <a:spLocks/>
          </p:cNvSpPr>
          <p:nvPr/>
        </p:nvSpPr>
        <p:spPr>
          <a:xfrm>
            <a:off x="6353175" y="2819400"/>
            <a:ext cx="1803274" cy="206375"/>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school diploma/GED</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4" name="Rectangle 3">
            <a:extLst>
              <a:ext uri="{FF2B5EF4-FFF2-40B4-BE49-F238E27FC236}">
                <a16:creationId xmlns:a16="http://schemas.microsoft.com/office/drawing/2014/main" id="{05D111A6-CAD5-6AD9-98AE-C0C5C56207A4}"/>
              </a:ext>
            </a:extLst>
          </p:cNvPr>
          <p:cNvSpPr/>
          <p:nvPr/>
        </p:nvSpPr>
        <p:spPr>
          <a:xfrm>
            <a:off x="7188347" y="1408167"/>
            <a:ext cx="297550" cy="149597"/>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70759"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1992B8FA-EC2E-BD88-27CB-5DB70C4A4F98}"/>
              </a:ext>
            </a:extLst>
          </p:cNvPr>
          <p:cNvSpPr txBox="1">
            <a:spLocks/>
          </p:cNvSpPr>
          <p:nvPr/>
        </p:nvSpPr>
        <p:spPr>
          <a:xfrm>
            <a:off x="7565590" y="1390096"/>
            <a:ext cx="1929384" cy="18573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LDSS role</a:t>
            </a:r>
          </a:p>
        </p:txBody>
      </p:sp>
      <p:sp>
        <p:nvSpPr>
          <p:cNvPr id="16" name="TextBox 15">
            <a:extLst>
              <a:ext uri="{FF2B5EF4-FFF2-40B4-BE49-F238E27FC236}">
                <a16:creationId xmlns:a16="http://schemas.microsoft.com/office/drawing/2014/main" id="{6A231E15-CCE8-F6E9-66D3-485EC476C213}"/>
              </a:ext>
            </a:extLst>
          </p:cNvPr>
          <p:cNvSpPr txBox="1"/>
          <p:nvPr/>
        </p:nvSpPr>
        <p:spPr>
          <a:xfrm>
            <a:off x="528411" y="18195"/>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1: Strengthening the Workforce </a:t>
            </a:r>
          </a:p>
        </p:txBody>
      </p:sp>
      <p:sp>
        <p:nvSpPr>
          <p:cNvPr id="12" name="Date Placeholder 5">
            <a:extLst>
              <a:ext uri="{FF2B5EF4-FFF2-40B4-BE49-F238E27FC236}">
                <a16:creationId xmlns:a16="http://schemas.microsoft.com/office/drawing/2014/main" id="{AD0C29E7-A6C5-C357-2DEF-59E0F0E16FBF}"/>
              </a:ext>
            </a:extLst>
          </p:cNvPr>
          <p:cNvSpPr>
            <a:spLocks noGrp="1"/>
          </p:cNvSpPr>
          <p:nvPr>
            <p:ph type="dt" sz="half" idx="2"/>
          </p:nvPr>
        </p:nvSpPr>
        <p:spPr>
          <a:xfrm>
            <a:off x="6325682" y="18195"/>
            <a:ext cx="726161" cy="123111"/>
          </a:xfrm>
          <a:noFill/>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
        <p:nvSpPr>
          <p:cNvPr id="37" name="TextBox 36">
            <a:extLst>
              <a:ext uri="{FF2B5EF4-FFF2-40B4-BE49-F238E27FC236}">
                <a16:creationId xmlns:a16="http://schemas.microsoft.com/office/drawing/2014/main" id="{2F497289-D937-69DE-665A-91F072BE013C}"/>
              </a:ext>
            </a:extLst>
          </p:cNvPr>
          <p:cNvSpPr txBox="1"/>
          <p:nvPr/>
        </p:nvSpPr>
        <p:spPr>
          <a:xfrm>
            <a:off x="9153052" y="4552005"/>
            <a:ext cx="2484211"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a:rPr>
              <a:t>Other states (e.g., California) have introduced aide positions with fewer education qualifications to alleviate workload </a:t>
            </a:r>
            <a:endParaRPr kumimoji="0" lang="en-US" sz="1400" b="0" i="0" u="none" strike="noStrike" kern="1200" cap="none" spc="0" normalizeH="0" baseline="0" noProof="0">
              <a:ln>
                <a:noFill/>
              </a:ln>
              <a:solidFill>
                <a:srgbClr val="000000"/>
              </a:solidFill>
              <a:effectLst/>
              <a:uLnTx/>
              <a:uFillTx/>
              <a:latin typeface="Calibri"/>
              <a:ea typeface="Calibri"/>
              <a:cs typeface="Arial"/>
            </a:endParaRPr>
          </a:p>
        </p:txBody>
      </p:sp>
      <p:grpSp>
        <p:nvGrpSpPr>
          <p:cNvPr id="58" name="AsteriskWhite 58">
            <a:extLst>
              <a:ext uri="{FF2B5EF4-FFF2-40B4-BE49-F238E27FC236}">
                <a16:creationId xmlns:a16="http://schemas.microsoft.com/office/drawing/2014/main" id="{209415D2-68D0-826B-45A6-95AA0B06A4CB}"/>
              </a:ext>
            </a:extLst>
          </p:cNvPr>
          <p:cNvGrpSpPr>
            <a:grpSpLocks/>
          </p:cNvGrpSpPr>
          <p:nvPr>
            <p:custDataLst>
              <p:tags r:id="rId21"/>
            </p:custDataLst>
          </p:nvPr>
        </p:nvGrpSpPr>
        <p:grpSpPr>
          <a:xfrm>
            <a:off x="8730566" y="4552005"/>
            <a:ext cx="279400" cy="279400"/>
            <a:chOff x="1016000" y="1016000"/>
            <a:chExt cx="396228" cy="396228"/>
          </a:xfrm>
        </p:grpSpPr>
        <p:sp>
          <p:nvSpPr>
            <p:cNvPr id="52" name="Oval 51">
              <a:extLst>
                <a:ext uri="{FF2B5EF4-FFF2-40B4-BE49-F238E27FC236}">
                  <a16:creationId xmlns:a16="http://schemas.microsoft.com/office/drawing/2014/main" id="{A2A5F292-2441-A8EB-BDB9-3B99EFC5B37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57" name="Graphic 56">
              <a:extLst>
                <a:ext uri="{FF2B5EF4-FFF2-40B4-BE49-F238E27FC236}">
                  <a16:creationId xmlns:a16="http://schemas.microsoft.com/office/drawing/2014/main" id="{EFF3A716-3B0A-C65F-44F6-2280A2D0729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23614" y="1023614"/>
              <a:ext cx="381000" cy="381000"/>
            </a:xfrm>
            <a:prstGeom prst="rect">
              <a:avLst/>
            </a:prstGeom>
          </p:spPr>
        </p:pic>
      </p:grpSp>
      <p:cxnSp>
        <p:nvCxnSpPr>
          <p:cNvPr id="24" name="LineBasicDefault 25">
            <a:extLst>
              <a:ext uri="{FF2B5EF4-FFF2-40B4-BE49-F238E27FC236}">
                <a16:creationId xmlns:a16="http://schemas.microsoft.com/office/drawing/2014/main" id="{916ACA76-85E5-31B9-0B5C-A8139A60C235}"/>
              </a:ext>
            </a:extLst>
          </p:cNvPr>
          <p:cNvCxnSpPr>
            <a:cxnSpLocks/>
          </p:cNvCxnSpPr>
          <p:nvPr>
            <p:custDataLst>
              <p:tags r:id="rId22"/>
            </p:custDataLst>
          </p:nvPr>
        </p:nvCxnSpPr>
        <p:spPr>
          <a:xfrm>
            <a:off x="554737" y="5854915"/>
            <a:ext cx="760171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4CECF71-0689-CBF9-59C1-36BE6A0C102F}"/>
              </a:ext>
            </a:extLst>
          </p:cNvPr>
          <p:cNvSpPr txBox="1">
            <a:spLocks/>
          </p:cNvSpPr>
          <p:nvPr/>
        </p:nvSpPr>
        <p:spPr>
          <a:xfrm>
            <a:off x="554736" y="5945403"/>
            <a:ext cx="1929384" cy="184150"/>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Cashiers</a:t>
            </a:r>
          </a:p>
        </p:txBody>
      </p:sp>
      <p:sp>
        <p:nvSpPr>
          <p:cNvPr id="26" name="TextBox 25">
            <a:extLst>
              <a:ext uri="{FF2B5EF4-FFF2-40B4-BE49-F238E27FC236}">
                <a16:creationId xmlns:a16="http://schemas.microsoft.com/office/drawing/2014/main" id="{F1823338-5CBD-E2AD-E039-E6B089936B0A}"/>
              </a:ext>
            </a:extLst>
          </p:cNvPr>
          <p:cNvSpPr txBox="1">
            <a:spLocks/>
          </p:cNvSpPr>
          <p:nvPr/>
        </p:nvSpPr>
        <p:spPr>
          <a:xfrm>
            <a:off x="6353175" y="5945403"/>
            <a:ext cx="1803274" cy="2047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education requirement</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66196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CABB8784-AB95-413E-9F30-6ED055A0424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2" name="Object 6" hidden="1">
                        <a:extLst>
                          <a:ext uri="{FF2B5EF4-FFF2-40B4-BE49-F238E27FC236}">
                            <a16:creationId xmlns:a16="http://schemas.microsoft.com/office/drawing/2014/main" id="{CABB8784-AB95-413E-9F30-6ED055A04249}"/>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9E4DBF9-B1B1-2EC2-4C9D-FD1B6F9F4718}"/>
              </a:ext>
            </a:extLst>
          </p:cNvPr>
          <p:cNvSpPr>
            <a:spLocks noGrp="1"/>
          </p:cNvSpPr>
          <p:nvPr>
            <p:ph type="title"/>
            <p:custDataLst>
              <p:tags r:id="rId3"/>
            </p:custDataLst>
          </p:nvPr>
        </p:nvSpPr>
        <p:spPr>
          <a:xfrm>
            <a:off x="528411" y="485464"/>
            <a:ext cx="11082528" cy="731520"/>
          </a:xfrm>
        </p:spPr>
        <p:txBody>
          <a:bodyPr vert="horz">
            <a:noAutofit/>
          </a:bodyPr>
          <a:lstStyle/>
          <a:p>
            <a:r>
              <a:rPr lang="en-US"/>
              <a:t>LDSS turnover rates are increasing across roles; entry-level roles turnover at &gt;3x the rate of supervisors with turnover rates decreasing with seniority of roles</a:t>
            </a:r>
          </a:p>
        </p:txBody>
      </p:sp>
      <p:sp>
        <p:nvSpPr>
          <p:cNvPr id="9" name="TextBox 8">
            <a:extLst>
              <a:ext uri="{FF2B5EF4-FFF2-40B4-BE49-F238E27FC236}">
                <a16:creationId xmlns:a16="http://schemas.microsoft.com/office/drawing/2014/main" id="{03AAB79E-71E0-56E5-F955-7AD993DB7294}"/>
              </a:ext>
            </a:extLst>
          </p:cNvPr>
          <p:cNvSpPr txBox="1">
            <a:spLocks/>
          </p:cNvSpPr>
          <p:nvPr/>
        </p:nvSpPr>
        <p:spPr>
          <a:xfrm>
            <a:off x="566511" y="1428750"/>
            <a:ext cx="11082528" cy="276225"/>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Family Services Specialist turnover rate by role across all LDSS, </a:t>
            </a:r>
            <a:r>
              <a:rPr kumimoji="0" lang="en-US" sz="1800" b="0" i="0" u="none" strike="noStrike" kern="1200" cap="none" spc="0" normalizeH="0" baseline="0" noProof="0">
                <a:ln>
                  <a:noFill/>
                </a:ln>
                <a:solidFill>
                  <a:srgbClr val="000000"/>
                </a:solidFill>
                <a:effectLst/>
                <a:uLnTx/>
                <a:uFillTx/>
                <a:latin typeface="Calibri"/>
                <a:ea typeface="+mn-ea"/>
                <a:cs typeface="Arial"/>
              </a:rPr>
              <a:t>(%) 2021-2024</a:t>
            </a:r>
            <a:endParaRPr kumimoji="0" lang="en-US"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10" name="LineBasicStrong 262">
            <a:extLst>
              <a:ext uri="{FF2B5EF4-FFF2-40B4-BE49-F238E27FC236}">
                <a16:creationId xmlns:a16="http://schemas.microsoft.com/office/drawing/2014/main" id="{4030C99E-0DF2-5E80-8BBE-7AF67FF67B8B}"/>
              </a:ext>
            </a:extLst>
          </p:cNvPr>
          <p:cNvCxnSpPr>
            <a:cxnSpLocks/>
          </p:cNvCxnSpPr>
          <p:nvPr>
            <p:custDataLst>
              <p:tags r:id="rId4"/>
            </p:custDataLst>
          </p:nvPr>
        </p:nvCxnSpPr>
        <p:spPr>
          <a:xfrm>
            <a:off x="566511" y="1746250"/>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5. Source">
            <a:extLst>
              <a:ext uri="{FF2B5EF4-FFF2-40B4-BE49-F238E27FC236}">
                <a16:creationId xmlns:a16="http://schemas.microsoft.com/office/drawing/2014/main" id="{20DFF78E-ECD7-ADC4-D7B0-067936C39323}"/>
              </a:ext>
            </a:extLst>
          </p:cNvPr>
          <p:cNvSpPr txBox="1">
            <a:spLocks/>
          </p:cNvSpPr>
          <p:nvPr>
            <p:custDataLst>
              <p:tags r:id="rId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Virginia’s Annual Report on the Five Year State Plan for Child and Family Services 2. Conversations with VDSS leadership (April – June 2025)</a:t>
            </a:r>
          </a:p>
        </p:txBody>
      </p:sp>
      <p:graphicFrame>
        <p:nvGraphicFramePr>
          <p:cNvPr id="64" name="Chart 63">
            <a:extLst>
              <a:ext uri="{FF2B5EF4-FFF2-40B4-BE49-F238E27FC236}">
                <a16:creationId xmlns:a16="http://schemas.microsoft.com/office/drawing/2014/main" id="{420D5D7B-0562-F345-859B-7180B9B3F7A3}"/>
              </a:ext>
            </a:extLst>
          </p:cNvPr>
          <p:cNvGraphicFramePr/>
          <p:nvPr>
            <p:custDataLst>
              <p:tags r:id="rId6"/>
            </p:custDataLst>
          </p:nvPr>
        </p:nvGraphicFramePr>
        <p:xfrm>
          <a:off x="782638" y="1836738"/>
          <a:ext cx="8531225" cy="4197350"/>
        </p:xfrm>
        <a:graphic>
          <a:graphicData uri="http://schemas.openxmlformats.org/drawingml/2006/chart">
            <c:chart xmlns:c="http://schemas.openxmlformats.org/drawingml/2006/chart" xmlns:r="http://schemas.openxmlformats.org/officeDocument/2006/relationships" r:id="rId30"/>
          </a:graphicData>
        </a:graphic>
      </p:graphicFrame>
      <p:sp>
        <p:nvSpPr>
          <p:cNvPr id="18" name="Text Placeholder 4">
            <a:extLst>
              <a:ext uri="{FF2B5EF4-FFF2-40B4-BE49-F238E27FC236}">
                <a16:creationId xmlns:a16="http://schemas.microsoft.com/office/drawing/2014/main" id="{059EECC5-AA36-B2DA-1665-6A05F96D12CD}"/>
              </a:ext>
            </a:extLst>
          </p:cNvPr>
          <p:cNvSpPr>
            <a:spLocks noGrp="1"/>
          </p:cNvSpPr>
          <p:nvPr>
            <p:custDataLst>
              <p:tags r:id="rId7"/>
            </p:custDataLst>
          </p:nvPr>
        </p:nvSpPr>
        <p:spPr bwMode="gray">
          <a:xfrm>
            <a:off x="684212" y="5786438"/>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ACFB5EA-473D-4520-A290-E4910519B80F}" type="datetime'''''''''''''2''''''''0''''''''''''''''''2''''''''1'''''''''">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9" name="Text Placeholder 4">
            <a:extLst>
              <a:ext uri="{FF2B5EF4-FFF2-40B4-BE49-F238E27FC236}">
                <a16:creationId xmlns:a16="http://schemas.microsoft.com/office/drawing/2014/main" id="{89704E4B-6C77-1EE7-3D1A-FA70DA3248AD}"/>
              </a:ext>
            </a:extLst>
          </p:cNvPr>
          <p:cNvSpPr>
            <a:spLocks noGrp="1"/>
          </p:cNvSpPr>
          <p:nvPr>
            <p:custDataLst>
              <p:tags r:id="rId8"/>
            </p:custDataLst>
          </p:nvPr>
        </p:nvSpPr>
        <p:spPr bwMode="gray">
          <a:xfrm>
            <a:off x="3544888" y="578643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606413D-20AC-4C80-A42F-996E737FE389}" type="datetime'''''''''''''''''''''''''''''''22'''''''''''''''''''''''''''">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 Placeholder 4">
            <a:extLst>
              <a:ext uri="{FF2B5EF4-FFF2-40B4-BE49-F238E27FC236}">
                <a16:creationId xmlns:a16="http://schemas.microsoft.com/office/drawing/2014/main" id="{4A86801B-0ADD-41C5-3233-B45D976B81E1}"/>
              </a:ext>
            </a:extLst>
          </p:cNvPr>
          <p:cNvSpPr>
            <a:spLocks noGrp="1"/>
          </p:cNvSpPr>
          <p:nvPr>
            <p:custDataLst>
              <p:tags r:id="rId9"/>
            </p:custDataLst>
          </p:nvPr>
        </p:nvSpPr>
        <p:spPr bwMode="gray">
          <a:xfrm>
            <a:off x="6316663" y="578643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85C2F65-3C7B-4C93-BD2E-3453B3046CAD}" type="datetime'''''2''3'''''''''''''">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 name="Text Placeholder 4">
            <a:extLst>
              <a:ext uri="{FF2B5EF4-FFF2-40B4-BE49-F238E27FC236}">
                <a16:creationId xmlns:a16="http://schemas.microsoft.com/office/drawing/2014/main" id="{221F2CD2-4616-56B5-051B-4DBDA2FBDF4C}"/>
              </a:ext>
            </a:extLst>
          </p:cNvPr>
          <p:cNvSpPr>
            <a:spLocks noGrp="1"/>
          </p:cNvSpPr>
          <p:nvPr>
            <p:custDataLst>
              <p:tags r:id="rId10"/>
            </p:custDataLst>
          </p:nvPr>
        </p:nvSpPr>
        <p:spPr bwMode="gray">
          <a:xfrm>
            <a:off x="8996363" y="5786438"/>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C6472AC-E292-4E90-BCE2-FFE38B98AA25}" type="datetime'''''''''''''''''''''''2''''0''''''2''''4'''''''''''''''''''''">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6" name="Text Placeholder 4">
            <a:extLst>
              <a:ext uri="{FF2B5EF4-FFF2-40B4-BE49-F238E27FC236}">
                <a16:creationId xmlns:a16="http://schemas.microsoft.com/office/drawing/2014/main" id="{DCBFBE37-E1D0-5547-99B3-4B7625AB705F}"/>
              </a:ext>
            </a:extLst>
          </p:cNvPr>
          <p:cNvSpPr>
            <a:spLocks noGrp="1"/>
          </p:cNvSpPr>
          <p:nvPr>
            <p:custDataLst>
              <p:tags r:id="rId11"/>
            </p:custDataLst>
          </p:nvPr>
        </p:nvSpPr>
        <p:spPr bwMode="gray">
          <a:xfrm>
            <a:off x="657225" y="5621338"/>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3D3E6C8-28D8-468C-80AA-7F57F56CFAD5}" type="datetime'''''''''''''''''''''''''''''''5'''''''''''''''''''''''''''''">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 name="Text Placeholder 4">
            <a:extLst>
              <a:ext uri="{FF2B5EF4-FFF2-40B4-BE49-F238E27FC236}">
                <a16:creationId xmlns:a16="http://schemas.microsoft.com/office/drawing/2014/main" id="{BABA5E4E-372C-1C1F-E682-20385967A317}"/>
              </a:ext>
            </a:extLst>
          </p:cNvPr>
          <p:cNvSpPr>
            <a:spLocks noGrp="1"/>
          </p:cNvSpPr>
          <p:nvPr>
            <p:custDataLst>
              <p:tags r:id="rId12"/>
            </p:custDataLst>
          </p:nvPr>
        </p:nvSpPr>
        <p:spPr bwMode="gray">
          <a:xfrm>
            <a:off x="566738" y="518318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21BCFF0-6C34-4592-A973-4799D5773D4C}" type="datetime'''''1''0'''''''''''''''''">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 Placeholder 4">
            <a:extLst>
              <a:ext uri="{FF2B5EF4-FFF2-40B4-BE49-F238E27FC236}">
                <a16:creationId xmlns:a16="http://schemas.microsoft.com/office/drawing/2014/main" id="{B9551613-0465-967E-122D-F03749DFB80F}"/>
              </a:ext>
            </a:extLst>
          </p:cNvPr>
          <p:cNvSpPr>
            <a:spLocks noGrp="1"/>
          </p:cNvSpPr>
          <p:nvPr>
            <p:custDataLst>
              <p:tags r:id="rId13"/>
            </p:custDataLst>
          </p:nvPr>
        </p:nvSpPr>
        <p:spPr bwMode="gray">
          <a:xfrm>
            <a:off x="566738" y="474503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9C466C8-B64F-4BD9-A96C-35AD93D24C70}" type="datetime'''''''''1''''''''''5'''''''''''''''''''''''''''''''''''''''">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4" name="Text Placeholder 4">
            <a:extLst>
              <a:ext uri="{FF2B5EF4-FFF2-40B4-BE49-F238E27FC236}">
                <a16:creationId xmlns:a16="http://schemas.microsoft.com/office/drawing/2014/main" id="{50B4E60A-F1E0-6BC8-48AA-E58EC877B19D}"/>
              </a:ext>
            </a:extLst>
          </p:cNvPr>
          <p:cNvSpPr>
            <a:spLocks noGrp="1"/>
          </p:cNvSpPr>
          <p:nvPr>
            <p:custDataLst>
              <p:tags r:id="rId14"/>
            </p:custDataLst>
          </p:nvPr>
        </p:nvSpPr>
        <p:spPr bwMode="gray">
          <a:xfrm>
            <a:off x="566738" y="430688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5BCAB01-0C58-466B-9719-3CCD48E8A93F}" type="datetime'''''''''''''''''''2''''''''''''''''''''''''''0'''''''''''">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5" name="Text Placeholder 4">
            <a:extLst>
              <a:ext uri="{FF2B5EF4-FFF2-40B4-BE49-F238E27FC236}">
                <a16:creationId xmlns:a16="http://schemas.microsoft.com/office/drawing/2014/main" id="{74AE1267-D26B-E337-70DE-33971D362815}"/>
              </a:ext>
            </a:extLst>
          </p:cNvPr>
          <p:cNvSpPr>
            <a:spLocks noGrp="1"/>
          </p:cNvSpPr>
          <p:nvPr>
            <p:custDataLst>
              <p:tags r:id="rId15"/>
            </p:custDataLst>
          </p:nvPr>
        </p:nvSpPr>
        <p:spPr bwMode="gray">
          <a:xfrm>
            <a:off x="566738" y="386873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F1EA81F-01B5-4364-9473-8BE69052FBD1}" type="datetime'2''''''''5'''''''''''''''''''''''''''''''''''''">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 Placeholder 4">
            <a:extLst>
              <a:ext uri="{FF2B5EF4-FFF2-40B4-BE49-F238E27FC236}">
                <a16:creationId xmlns:a16="http://schemas.microsoft.com/office/drawing/2014/main" id="{C2B88880-7218-7AC9-83BF-AA1C94B3EBAF}"/>
              </a:ext>
            </a:extLst>
          </p:cNvPr>
          <p:cNvSpPr>
            <a:spLocks noGrp="1"/>
          </p:cNvSpPr>
          <p:nvPr>
            <p:custDataLst>
              <p:tags r:id="rId16"/>
            </p:custDataLst>
          </p:nvPr>
        </p:nvSpPr>
        <p:spPr bwMode="gray">
          <a:xfrm>
            <a:off x="566738" y="3429000"/>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FC43A69-B29D-464A-8D51-03D508286518}" type="datetime'''''''''''''''''''''''''''''''30'''''''''''''''''''''''''''''">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Text Placeholder 4">
            <a:extLst>
              <a:ext uri="{FF2B5EF4-FFF2-40B4-BE49-F238E27FC236}">
                <a16:creationId xmlns:a16="http://schemas.microsoft.com/office/drawing/2014/main" id="{6C2D8510-5EFB-D180-E5C7-4D56C6B80D3F}"/>
              </a:ext>
            </a:extLst>
          </p:cNvPr>
          <p:cNvSpPr>
            <a:spLocks noGrp="1"/>
          </p:cNvSpPr>
          <p:nvPr>
            <p:custDataLst>
              <p:tags r:id="rId17"/>
            </p:custDataLst>
          </p:nvPr>
        </p:nvSpPr>
        <p:spPr bwMode="gray">
          <a:xfrm>
            <a:off x="566738" y="2990850"/>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9E25AEC-A8FE-4234-BC3F-486486B57EC3}" type="datetime'''''''3''''''''''5'''''''''''''''''''''''''''''''''''''''''''">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8" name="Text Placeholder 4">
            <a:extLst>
              <a:ext uri="{FF2B5EF4-FFF2-40B4-BE49-F238E27FC236}">
                <a16:creationId xmlns:a16="http://schemas.microsoft.com/office/drawing/2014/main" id="{4BC627C5-8378-5ADF-F056-5456C347B075}"/>
              </a:ext>
            </a:extLst>
          </p:cNvPr>
          <p:cNvSpPr>
            <a:spLocks noGrp="1"/>
          </p:cNvSpPr>
          <p:nvPr>
            <p:custDataLst>
              <p:tags r:id="rId18"/>
            </p:custDataLst>
          </p:nvPr>
        </p:nvSpPr>
        <p:spPr bwMode="gray">
          <a:xfrm>
            <a:off x="566738" y="2552700"/>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1AF608-B89A-42CA-BE2B-D395B5C2D8D2}" type="datetime'''''''4''''''''''''''''''''''''''''''''''''''''''''''0'">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 Placeholder 4">
            <a:extLst>
              <a:ext uri="{FF2B5EF4-FFF2-40B4-BE49-F238E27FC236}">
                <a16:creationId xmlns:a16="http://schemas.microsoft.com/office/drawing/2014/main" id="{60F69D71-8435-C653-66BC-33DF1AC37B25}"/>
              </a:ext>
            </a:extLst>
          </p:cNvPr>
          <p:cNvSpPr>
            <a:spLocks noGrp="1"/>
          </p:cNvSpPr>
          <p:nvPr>
            <p:custDataLst>
              <p:tags r:id="rId19"/>
            </p:custDataLst>
          </p:nvPr>
        </p:nvSpPr>
        <p:spPr bwMode="gray">
          <a:xfrm>
            <a:off x="566738" y="2114550"/>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2E42662-4F0E-44F0-B10E-C807FBDC5812}" type="datetime'''4''''''''''''''''''''''''''''''''''''''''''''''5'">
              <a:rPr kumimoji="0" lang="en-IN"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104" name="Straight Connector 103">
            <a:extLst>
              <a:ext uri="{FF2B5EF4-FFF2-40B4-BE49-F238E27FC236}">
                <a16:creationId xmlns:a16="http://schemas.microsoft.com/office/drawing/2014/main" id="{B10ADB54-7BF9-D991-8270-A71CBEFD3083}"/>
              </a:ext>
            </a:extLst>
          </p:cNvPr>
          <p:cNvCxnSpPr/>
          <p:nvPr>
            <p:custDataLst>
              <p:tags r:id="rId20"/>
            </p:custDataLst>
          </p:nvPr>
        </p:nvCxnSpPr>
        <p:spPr bwMode="auto">
          <a:xfrm>
            <a:off x="9177338" y="2308225"/>
            <a:ext cx="230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2EA76598-EA00-6ACE-73CD-EAD431835F1C}"/>
              </a:ext>
            </a:extLst>
          </p:cNvPr>
          <p:cNvCxnSpPr/>
          <p:nvPr>
            <p:custDataLst>
              <p:tags r:id="rId21"/>
            </p:custDataLst>
          </p:nvPr>
        </p:nvCxnSpPr>
        <p:spPr bwMode="auto">
          <a:xfrm>
            <a:off x="9177338" y="5026025"/>
            <a:ext cx="230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63B69571-93D3-5969-02D6-2D71C6F41203}"/>
              </a:ext>
            </a:extLst>
          </p:cNvPr>
          <p:cNvCxnSpPr/>
          <p:nvPr>
            <p:custDataLst>
              <p:tags r:id="rId22"/>
            </p:custDataLst>
          </p:nvPr>
        </p:nvCxnSpPr>
        <p:spPr bwMode="auto">
          <a:xfrm>
            <a:off x="9350375" y="2305050"/>
            <a:ext cx="0" cy="2724150"/>
          </a:xfrm>
          <a:prstGeom prst="line">
            <a:avLst/>
          </a:prstGeom>
          <a:ln w="38100" cap="flat" cmpd="sng" algn="ctr">
            <a:solidFill>
              <a:schemeClr val="tx1"/>
            </a:solidFill>
            <a:prstDash val="solid"/>
            <a:round/>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 name="5. Source">
            <a:extLst>
              <a:ext uri="{FF2B5EF4-FFF2-40B4-BE49-F238E27FC236}">
                <a16:creationId xmlns:a16="http://schemas.microsoft.com/office/drawing/2014/main" id="{943DF3C3-CA00-ABAE-3251-E651F12D63E2}"/>
              </a:ext>
            </a:extLst>
          </p:cNvPr>
          <p:cNvSpPr txBox="1">
            <a:spLocks/>
          </p:cNvSpPr>
          <p:nvPr>
            <p:custDataLst>
              <p:tags r:id="rId23"/>
            </p:custDataLst>
          </p:nvPr>
        </p:nvSpPr>
        <p:spPr>
          <a:xfrm>
            <a:off x="554735" y="6307987"/>
            <a:ext cx="8991601" cy="12382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FSSI through FSSIV refer to Family Services Specialist positions, with levels I through IV indicating increasing tenure and complexity of responsibilities. FS Sup denotes Family Services Supervisor</a:t>
            </a:r>
          </a:p>
        </p:txBody>
      </p:sp>
      <p:sp>
        <p:nvSpPr>
          <p:cNvPr id="86" name="TextBox 85">
            <a:extLst>
              <a:ext uri="{FF2B5EF4-FFF2-40B4-BE49-F238E27FC236}">
                <a16:creationId xmlns:a16="http://schemas.microsoft.com/office/drawing/2014/main" id="{13023BF5-2064-1030-91A8-D671F3D83F82}"/>
              </a:ext>
            </a:extLst>
          </p:cNvPr>
          <p:cNvSpPr txBox="1"/>
          <p:nvPr/>
        </p:nvSpPr>
        <p:spPr>
          <a:xfrm>
            <a:off x="528411" y="1248"/>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1: Strengthening the Workforce  </a:t>
            </a:r>
          </a:p>
        </p:txBody>
      </p:sp>
      <p:sp>
        <p:nvSpPr>
          <p:cNvPr id="11" name="Oval 10">
            <a:extLst>
              <a:ext uri="{FF2B5EF4-FFF2-40B4-BE49-F238E27FC236}">
                <a16:creationId xmlns:a16="http://schemas.microsoft.com/office/drawing/2014/main" id="{4B7E43AC-C1E1-ADF3-998D-18BB8BF53583}"/>
              </a:ext>
            </a:extLst>
          </p:cNvPr>
          <p:cNvSpPr/>
          <p:nvPr/>
        </p:nvSpPr>
        <p:spPr>
          <a:xfrm>
            <a:off x="10699717" y="2409336"/>
            <a:ext cx="911222" cy="45740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300" b="0" i="0" u="none" strike="noStrike" kern="1200" cap="none" spc="0" normalizeH="0" baseline="0" noProof="0">
                <a:ln>
                  <a:noFill/>
                </a:ln>
                <a:solidFill>
                  <a:srgbClr val="FFFFFF"/>
                </a:solidFill>
                <a:effectLst/>
                <a:uLnTx/>
                <a:uFillTx/>
                <a:latin typeface="Calibri"/>
                <a:ea typeface="+mn-ea"/>
                <a:cs typeface="+mn-cs"/>
              </a:rPr>
              <a:t>20%</a:t>
            </a:r>
          </a:p>
        </p:txBody>
      </p:sp>
      <p:sp>
        <p:nvSpPr>
          <p:cNvPr id="14" name="TextBox 13">
            <a:extLst>
              <a:ext uri="{FF2B5EF4-FFF2-40B4-BE49-F238E27FC236}">
                <a16:creationId xmlns:a16="http://schemas.microsoft.com/office/drawing/2014/main" id="{79A8930F-7769-7E16-2483-E69694D4C701}"/>
              </a:ext>
            </a:extLst>
          </p:cNvPr>
          <p:cNvSpPr txBox="1">
            <a:spLocks/>
          </p:cNvSpPr>
          <p:nvPr/>
        </p:nvSpPr>
        <p:spPr>
          <a:xfrm>
            <a:off x="9922761" y="2104388"/>
            <a:ext cx="662213" cy="25528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a:rPr>
              <a:t>Role</a:t>
            </a: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5" name="Oval 14">
            <a:extLst>
              <a:ext uri="{FF2B5EF4-FFF2-40B4-BE49-F238E27FC236}">
                <a16:creationId xmlns:a16="http://schemas.microsoft.com/office/drawing/2014/main" id="{7A951BC1-8A5E-40DA-120E-6270B19F4265}"/>
              </a:ext>
            </a:extLst>
          </p:cNvPr>
          <p:cNvSpPr/>
          <p:nvPr/>
        </p:nvSpPr>
        <p:spPr>
          <a:xfrm>
            <a:off x="10699717" y="3069356"/>
            <a:ext cx="911222" cy="45740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300" b="0" i="0" u="none" strike="noStrike" kern="1200" cap="none" spc="0" normalizeH="0" baseline="0" noProof="0">
                <a:ln>
                  <a:noFill/>
                </a:ln>
                <a:solidFill>
                  <a:srgbClr val="FFFFFF"/>
                </a:solidFill>
                <a:effectLst/>
                <a:uLnTx/>
                <a:uFillTx/>
                <a:latin typeface="Calibri"/>
                <a:ea typeface="+mn-ea"/>
                <a:cs typeface="+mn-cs"/>
              </a:rPr>
              <a:t>18%</a:t>
            </a:r>
          </a:p>
        </p:txBody>
      </p:sp>
      <p:sp>
        <p:nvSpPr>
          <p:cNvPr id="17" name="Oval 16">
            <a:extLst>
              <a:ext uri="{FF2B5EF4-FFF2-40B4-BE49-F238E27FC236}">
                <a16:creationId xmlns:a16="http://schemas.microsoft.com/office/drawing/2014/main" id="{2B22BADD-8AA0-C022-6FF0-2699F91267C5}"/>
              </a:ext>
            </a:extLst>
          </p:cNvPr>
          <p:cNvSpPr/>
          <p:nvPr/>
        </p:nvSpPr>
        <p:spPr>
          <a:xfrm>
            <a:off x="10699717" y="3729376"/>
            <a:ext cx="911222" cy="457404"/>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300" b="0" i="0" u="none" strike="noStrike" kern="1200" cap="none" spc="0" normalizeH="0" baseline="0" noProof="0">
                <a:ln>
                  <a:noFill/>
                </a:ln>
                <a:solidFill>
                  <a:srgbClr val="FFFFFF"/>
                </a:solidFill>
                <a:effectLst/>
                <a:uLnTx/>
                <a:uFillTx/>
                <a:latin typeface="Calibri"/>
                <a:ea typeface="+mn-ea"/>
                <a:cs typeface="+mn-cs"/>
              </a:rPr>
              <a:t>30%</a:t>
            </a:r>
          </a:p>
        </p:txBody>
      </p:sp>
      <p:sp>
        <p:nvSpPr>
          <p:cNvPr id="30" name="Oval 29">
            <a:extLst>
              <a:ext uri="{FF2B5EF4-FFF2-40B4-BE49-F238E27FC236}">
                <a16:creationId xmlns:a16="http://schemas.microsoft.com/office/drawing/2014/main" id="{D16334D6-7DEF-4CDE-73B0-E96EEC5BDBA6}"/>
              </a:ext>
            </a:extLst>
          </p:cNvPr>
          <p:cNvSpPr/>
          <p:nvPr/>
        </p:nvSpPr>
        <p:spPr>
          <a:xfrm>
            <a:off x="10699717" y="4389396"/>
            <a:ext cx="911222" cy="457404"/>
          </a:xfrm>
          <a:prstGeom prst="ellipse">
            <a:avLst/>
          </a:prstGeom>
          <a:solidFill>
            <a:schemeClr val="bg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300" b="0" i="0" u="none" strike="noStrike" kern="1200" cap="none" spc="0" normalizeH="0" baseline="0" noProof="0">
                <a:ln>
                  <a:noFill/>
                </a:ln>
                <a:solidFill>
                  <a:srgbClr val="FFFFFF"/>
                </a:solidFill>
                <a:effectLst/>
                <a:uLnTx/>
                <a:uFillTx/>
                <a:latin typeface="Calibri"/>
                <a:ea typeface="+mn-ea"/>
                <a:cs typeface="+mn-cs"/>
              </a:rPr>
              <a:t>23%</a:t>
            </a:r>
          </a:p>
        </p:txBody>
      </p:sp>
      <p:sp>
        <p:nvSpPr>
          <p:cNvPr id="31" name="Oval 30">
            <a:extLst>
              <a:ext uri="{FF2B5EF4-FFF2-40B4-BE49-F238E27FC236}">
                <a16:creationId xmlns:a16="http://schemas.microsoft.com/office/drawing/2014/main" id="{B9B28715-180B-8741-B8B6-2A5EFD9F48EA}"/>
              </a:ext>
            </a:extLst>
          </p:cNvPr>
          <p:cNvSpPr/>
          <p:nvPr/>
        </p:nvSpPr>
        <p:spPr>
          <a:xfrm>
            <a:off x="10699717" y="5049417"/>
            <a:ext cx="911222" cy="457404"/>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300" b="0" i="0" u="none" strike="noStrike" kern="1200" cap="none" spc="0" normalizeH="0" baseline="0" noProof="0">
                <a:ln>
                  <a:noFill/>
                </a:ln>
                <a:solidFill>
                  <a:srgbClr val="000000"/>
                </a:solidFill>
                <a:effectLst/>
                <a:uLnTx/>
                <a:uFillTx/>
                <a:latin typeface="Calibri"/>
                <a:ea typeface="+mn-ea"/>
                <a:cs typeface="+mn-cs"/>
              </a:rPr>
              <a:t>18%</a:t>
            </a:r>
          </a:p>
        </p:txBody>
      </p:sp>
      <p:cxnSp>
        <p:nvCxnSpPr>
          <p:cNvPr id="32" name="LineBasicStrong 262">
            <a:extLst>
              <a:ext uri="{FF2B5EF4-FFF2-40B4-BE49-F238E27FC236}">
                <a16:creationId xmlns:a16="http://schemas.microsoft.com/office/drawing/2014/main" id="{F2807219-CD2F-EE4E-2D51-030F05DDD683}"/>
              </a:ext>
            </a:extLst>
          </p:cNvPr>
          <p:cNvCxnSpPr>
            <a:cxnSpLocks/>
          </p:cNvCxnSpPr>
          <p:nvPr>
            <p:custDataLst>
              <p:tags r:id="rId24"/>
            </p:custDataLst>
          </p:nvPr>
        </p:nvCxnSpPr>
        <p:spPr>
          <a:xfrm>
            <a:off x="9922761" y="2320610"/>
            <a:ext cx="168817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5FF3F21-AC1D-74BD-66BA-0E7351C6A267}"/>
              </a:ext>
            </a:extLst>
          </p:cNvPr>
          <p:cNvGrpSpPr/>
          <p:nvPr/>
        </p:nvGrpSpPr>
        <p:grpSpPr>
          <a:xfrm>
            <a:off x="9199129" y="2768658"/>
            <a:ext cx="355332" cy="279400"/>
            <a:chOff x="9973829" y="3238558"/>
            <a:chExt cx="355332" cy="279400"/>
          </a:xfrm>
        </p:grpSpPr>
        <p:sp>
          <p:nvSpPr>
            <p:cNvPr id="6" name="Oval 5">
              <a:extLst>
                <a:ext uri="{FF2B5EF4-FFF2-40B4-BE49-F238E27FC236}">
                  <a16:creationId xmlns:a16="http://schemas.microsoft.com/office/drawing/2014/main" id="{EE5AF8F4-D167-CC10-4A8A-EACD2472F29D}"/>
                </a:ext>
              </a:extLst>
            </p:cNvPr>
            <p:cNvSpPr/>
            <p:nvPr/>
          </p:nvSpPr>
          <p:spPr>
            <a:xfrm>
              <a:off x="9973829" y="3238558"/>
              <a:ext cx="279400" cy="2794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24B4258B-FE7C-EC4D-4BF3-2B10AE5D9A29}"/>
                </a:ext>
              </a:extLst>
            </p:cNvPr>
            <p:cNvSpPr txBox="1">
              <a:spLocks/>
            </p:cNvSpPr>
            <p:nvPr>
              <p:custDataLst>
                <p:tags r:id="rId25"/>
              </p:custDataLst>
            </p:nvPr>
          </p:nvSpPr>
          <p:spPr>
            <a:xfrm>
              <a:off x="10026733" y="3334026"/>
              <a:ext cx="302428" cy="125207"/>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0" i="0" u="none" strike="noStrike" kern="1200" cap="none" spc="0" normalizeH="0" baseline="0" noProof="0">
                  <a:ln>
                    <a:noFill/>
                  </a:ln>
                  <a:solidFill>
                    <a:srgbClr val="000000"/>
                  </a:solidFill>
                  <a:effectLst/>
                  <a:uLnTx/>
                  <a:uFillTx/>
                  <a:latin typeface="Calibri"/>
                  <a:ea typeface="+mn-ea"/>
                  <a:cs typeface="Arial"/>
                </a:rPr>
                <a:t>&gt;3x</a:t>
              </a: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pSp>
      <p:sp>
        <p:nvSpPr>
          <p:cNvPr id="49" name="TextBox 48">
            <a:extLst>
              <a:ext uri="{FF2B5EF4-FFF2-40B4-BE49-F238E27FC236}">
                <a16:creationId xmlns:a16="http://schemas.microsoft.com/office/drawing/2014/main" id="{3D5B47F3-C4F9-1410-5401-A029AAE1F3CD}"/>
              </a:ext>
            </a:extLst>
          </p:cNvPr>
          <p:cNvSpPr txBox="1"/>
          <p:nvPr/>
        </p:nvSpPr>
        <p:spPr>
          <a:xfrm>
            <a:off x="9922761" y="2514928"/>
            <a:ext cx="49252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FSSI</a:t>
            </a:r>
            <a:r>
              <a:rPr kumimoji="0" lang="en-IN"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endPar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 name="TextBox 49">
            <a:extLst>
              <a:ext uri="{FF2B5EF4-FFF2-40B4-BE49-F238E27FC236}">
                <a16:creationId xmlns:a16="http://schemas.microsoft.com/office/drawing/2014/main" id="{E33E07C0-B8CD-72BB-43B6-392CB1E63E0C}"/>
              </a:ext>
            </a:extLst>
          </p:cNvPr>
          <p:cNvSpPr txBox="1"/>
          <p:nvPr/>
        </p:nvSpPr>
        <p:spPr>
          <a:xfrm>
            <a:off x="9922761" y="3174948"/>
            <a:ext cx="49252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FSSII</a:t>
            </a:r>
          </a:p>
        </p:txBody>
      </p:sp>
      <p:sp>
        <p:nvSpPr>
          <p:cNvPr id="52" name="TextBox 51">
            <a:extLst>
              <a:ext uri="{FF2B5EF4-FFF2-40B4-BE49-F238E27FC236}">
                <a16:creationId xmlns:a16="http://schemas.microsoft.com/office/drawing/2014/main" id="{6D9FBF5E-52F7-A028-14F5-C0066EE384FF}"/>
              </a:ext>
            </a:extLst>
          </p:cNvPr>
          <p:cNvSpPr txBox="1"/>
          <p:nvPr/>
        </p:nvSpPr>
        <p:spPr>
          <a:xfrm>
            <a:off x="9922761" y="3834968"/>
            <a:ext cx="49252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FSSIII</a:t>
            </a:r>
          </a:p>
        </p:txBody>
      </p:sp>
      <p:sp>
        <p:nvSpPr>
          <p:cNvPr id="53" name="TextBox 52">
            <a:extLst>
              <a:ext uri="{FF2B5EF4-FFF2-40B4-BE49-F238E27FC236}">
                <a16:creationId xmlns:a16="http://schemas.microsoft.com/office/drawing/2014/main" id="{D97116C7-1FE6-C32D-CF70-AAE3FF0FFB21}"/>
              </a:ext>
            </a:extLst>
          </p:cNvPr>
          <p:cNvSpPr txBox="1"/>
          <p:nvPr/>
        </p:nvSpPr>
        <p:spPr>
          <a:xfrm>
            <a:off x="9922761" y="4494988"/>
            <a:ext cx="49252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FSSIV</a:t>
            </a:r>
          </a:p>
        </p:txBody>
      </p:sp>
      <p:sp>
        <p:nvSpPr>
          <p:cNvPr id="54" name="TextBox 53">
            <a:extLst>
              <a:ext uri="{FF2B5EF4-FFF2-40B4-BE49-F238E27FC236}">
                <a16:creationId xmlns:a16="http://schemas.microsoft.com/office/drawing/2014/main" id="{E0A86DCF-95DA-1A12-C65A-7F1B4DE4C595}"/>
              </a:ext>
            </a:extLst>
          </p:cNvPr>
          <p:cNvSpPr txBox="1"/>
          <p:nvPr/>
        </p:nvSpPr>
        <p:spPr>
          <a:xfrm>
            <a:off x="9922761" y="5155009"/>
            <a:ext cx="64333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IN"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FS Sup</a:t>
            </a:r>
          </a:p>
        </p:txBody>
      </p:sp>
      <p:sp>
        <p:nvSpPr>
          <p:cNvPr id="60" name="TextBox 59">
            <a:extLst>
              <a:ext uri="{FF2B5EF4-FFF2-40B4-BE49-F238E27FC236}">
                <a16:creationId xmlns:a16="http://schemas.microsoft.com/office/drawing/2014/main" id="{1CCE7461-0072-4658-865B-1EE49AE731C4}"/>
              </a:ext>
            </a:extLst>
          </p:cNvPr>
          <p:cNvSpPr txBox="1">
            <a:spLocks/>
          </p:cNvSpPr>
          <p:nvPr/>
        </p:nvSpPr>
        <p:spPr>
          <a:xfrm>
            <a:off x="10824222" y="1799886"/>
            <a:ext cx="662213"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a:rPr>
              <a:t>CAGR, </a:t>
            </a:r>
            <a:r>
              <a:rPr kumimoji="0" lang="en-US" sz="1600" b="0" i="0" u="none" strike="noStrike" kern="1200" cap="none" spc="0" normalizeH="0" baseline="0" noProof="0">
                <a:ln>
                  <a:noFill/>
                </a:ln>
                <a:solidFill>
                  <a:srgbClr val="000000"/>
                </a:solidFill>
                <a:effectLst/>
                <a:uLnTx/>
                <a:uFillTx/>
                <a:latin typeface="Calibri"/>
                <a:ea typeface="+mn-ea"/>
                <a:cs typeface="Arial"/>
              </a:rPr>
              <a:t>’21-24</a:t>
            </a: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7" name="Date Placeholder 5">
            <a:extLst>
              <a:ext uri="{FF2B5EF4-FFF2-40B4-BE49-F238E27FC236}">
                <a16:creationId xmlns:a16="http://schemas.microsoft.com/office/drawing/2014/main" id="{CAA9B157-2870-A232-DC0D-1F6147C69F98}"/>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18989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50DD4-E8D9-7981-2481-86DB8074466A}"/>
            </a:ext>
          </a:extLst>
        </p:cNvPr>
        <p:cNvGrpSpPr/>
        <p:nvPr/>
      </p:nvGrpSpPr>
      <p:grpSpPr>
        <a:xfrm>
          <a:off x="0" y="0"/>
          <a:ext cx="0" cy="0"/>
          <a:chOff x="0" y="0"/>
          <a:chExt cx="0" cy="0"/>
        </a:xfrm>
      </p:grpSpPr>
      <p:graphicFrame>
        <p:nvGraphicFramePr>
          <p:cNvPr id="26" name="Object 6" hidden="1">
            <a:extLst>
              <a:ext uri="{FF2B5EF4-FFF2-40B4-BE49-F238E27FC236}">
                <a16:creationId xmlns:a16="http://schemas.microsoft.com/office/drawing/2014/main" id="{BF4F5C6C-97B9-7544-FA3B-A79C65EC9E8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4" imgW="395" imgH="396" progId="TCLayout.ActiveDocument.1">
                  <p:embed/>
                </p:oleObj>
              </mc:Choice>
              <mc:Fallback>
                <p:oleObj name="think-cell Slide" r:id="rId74" imgW="395" imgH="396" progId="TCLayout.ActiveDocument.1">
                  <p:embed/>
                  <p:pic>
                    <p:nvPicPr>
                      <p:cNvPr id="26" name="Object 6" hidden="1">
                        <a:extLst>
                          <a:ext uri="{FF2B5EF4-FFF2-40B4-BE49-F238E27FC236}">
                            <a16:creationId xmlns:a16="http://schemas.microsoft.com/office/drawing/2014/main" id="{BF4F5C6C-97B9-7544-FA3B-A79C65EC9E86}"/>
                          </a:ext>
                        </a:extLst>
                      </p:cNvPr>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F9EE00A-CE8C-A8A1-8F76-0BD60D29ADC1}"/>
              </a:ext>
            </a:extLst>
          </p:cNvPr>
          <p:cNvSpPr>
            <a:spLocks noGrp="1"/>
          </p:cNvSpPr>
          <p:nvPr>
            <p:ph type="title"/>
            <p:custDataLst>
              <p:tags r:id="rId3"/>
            </p:custDataLst>
          </p:nvPr>
        </p:nvSpPr>
        <p:spPr>
          <a:xfrm>
            <a:off x="554736" y="221738"/>
            <a:ext cx="11082528" cy="731520"/>
          </a:xfrm>
        </p:spPr>
        <p:txBody>
          <a:bodyPr vert="horz"/>
          <a:lstStyle/>
          <a:p>
            <a:r>
              <a:rPr lang="en-US"/>
              <a:t>LDSS with high vacancy rates also tend to have lower outcome metrics</a:t>
            </a:r>
          </a:p>
        </p:txBody>
      </p:sp>
      <p:graphicFrame>
        <p:nvGraphicFramePr>
          <p:cNvPr id="181" name="Chart 180">
            <a:extLst>
              <a:ext uri="{FF2B5EF4-FFF2-40B4-BE49-F238E27FC236}">
                <a16:creationId xmlns:a16="http://schemas.microsoft.com/office/drawing/2014/main" id="{15743263-3BF3-D27F-621E-B3FC483D81CC}"/>
              </a:ext>
            </a:extLst>
          </p:cNvPr>
          <p:cNvGraphicFramePr/>
          <p:nvPr>
            <p:custDataLst>
              <p:tags r:id="rId4"/>
            </p:custDataLst>
          </p:nvPr>
        </p:nvGraphicFramePr>
        <p:xfrm>
          <a:off x="796925" y="2406650"/>
          <a:ext cx="3159125" cy="3214688"/>
        </p:xfrm>
        <a:graphic>
          <a:graphicData uri="http://schemas.openxmlformats.org/drawingml/2006/chart">
            <c:chart xmlns:c="http://schemas.openxmlformats.org/drawingml/2006/chart" xmlns:r="http://schemas.openxmlformats.org/officeDocument/2006/relationships" r:id="rId76"/>
          </a:graphicData>
        </a:graphic>
      </p:graphicFrame>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835025" y="5597525"/>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30CE7E1-43AD-4F4C-A759-F93052719D06}"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6" name="Text Placeholder 4">
            <a:extLst>
              <a:ext uri="{FF2B5EF4-FFF2-40B4-BE49-F238E27FC236}">
                <a16:creationId xmlns:a16="http://schemas.microsoft.com/office/drawing/2014/main" id="{9150F9DF-F01F-FA14-B524-70F2D8DD9CCD}"/>
              </a:ext>
            </a:extLst>
          </p:cNvPr>
          <p:cNvSpPr>
            <a:spLocks noGrp="1"/>
          </p:cNvSpPr>
          <p:nvPr>
            <p:custDataLst>
              <p:tags r:id="rId6"/>
            </p:custDataLst>
          </p:nvPr>
        </p:nvSpPr>
        <p:spPr bwMode="gray">
          <a:xfrm>
            <a:off x="1193800"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459563C-0CC0-419B-8BFF-129328D2D9B4}" type="datetime'''''''''''0.''''''''''''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7" name="Text Placeholder 4">
            <a:extLst>
              <a:ext uri="{FF2B5EF4-FFF2-40B4-BE49-F238E27FC236}">
                <a16:creationId xmlns:a16="http://schemas.microsoft.com/office/drawing/2014/main" id="{81D11C54-92F7-D615-4E0B-DF17E4DB55C0}"/>
              </a:ext>
            </a:extLst>
          </p:cNvPr>
          <p:cNvSpPr>
            <a:spLocks noGrp="1"/>
          </p:cNvSpPr>
          <p:nvPr>
            <p:custDataLst>
              <p:tags r:id="rId7"/>
            </p:custDataLst>
          </p:nvPr>
        </p:nvSpPr>
        <p:spPr bwMode="gray">
          <a:xfrm>
            <a:off x="1622425"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C0F474F-B272-46CD-87B6-DC59501D30E6}" type="datetime'''''0''''''.''''''''''''''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8" name="Text Placeholder 4">
            <a:extLst>
              <a:ext uri="{FF2B5EF4-FFF2-40B4-BE49-F238E27FC236}">
                <a16:creationId xmlns:a16="http://schemas.microsoft.com/office/drawing/2014/main" id="{B77CEACD-7DF6-A143-A45C-9814098A14FC}"/>
              </a:ext>
            </a:extLst>
          </p:cNvPr>
          <p:cNvSpPr>
            <a:spLocks noGrp="1"/>
          </p:cNvSpPr>
          <p:nvPr>
            <p:custDataLst>
              <p:tags r:id="rId8"/>
            </p:custDataLst>
          </p:nvPr>
        </p:nvSpPr>
        <p:spPr bwMode="gray">
          <a:xfrm>
            <a:off x="2049463"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0400763-C0A5-43C7-9583-B1E544CF13BC}" type="datetime'0''''''''''''''''.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9" name="Text Placeholder 4">
            <a:extLst>
              <a:ext uri="{FF2B5EF4-FFF2-40B4-BE49-F238E27FC236}">
                <a16:creationId xmlns:a16="http://schemas.microsoft.com/office/drawing/2014/main" id="{9F89CCF9-DD12-98DF-8705-32AF6EE2BEE2}"/>
              </a:ext>
            </a:extLst>
          </p:cNvPr>
          <p:cNvSpPr>
            <a:spLocks noGrp="1"/>
          </p:cNvSpPr>
          <p:nvPr>
            <p:custDataLst>
              <p:tags r:id="rId9"/>
            </p:custDataLst>
          </p:nvPr>
        </p:nvSpPr>
        <p:spPr bwMode="gray">
          <a:xfrm>
            <a:off x="2478088"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B046F31-C77E-452C-B7B7-64727FDDF9E9}"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 name="Text Placeholder 4">
            <a:extLst>
              <a:ext uri="{FF2B5EF4-FFF2-40B4-BE49-F238E27FC236}">
                <a16:creationId xmlns:a16="http://schemas.microsoft.com/office/drawing/2014/main" id="{4CB5477F-93B3-DBA4-AED6-847D0B797F70}"/>
              </a:ext>
            </a:extLst>
          </p:cNvPr>
          <p:cNvSpPr>
            <a:spLocks noGrp="1"/>
          </p:cNvSpPr>
          <p:nvPr>
            <p:custDataLst>
              <p:tags r:id="rId10"/>
            </p:custDataLst>
          </p:nvPr>
        </p:nvSpPr>
        <p:spPr bwMode="gray">
          <a:xfrm>
            <a:off x="2905125"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2E0E882-BFFE-44C9-8F4E-17A164E58B6B}"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4" name="Text Placeholder 4">
            <a:extLst>
              <a:ext uri="{FF2B5EF4-FFF2-40B4-BE49-F238E27FC236}">
                <a16:creationId xmlns:a16="http://schemas.microsoft.com/office/drawing/2014/main" id="{80FDDCBE-FA81-B57D-9184-267CC5029BD4}"/>
              </a:ext>
            </a:extLst>
          </p:cNvPr>
          <p:cNvSpPr>
            <a:spLocks noGrp="1"/>
          </p:cNvSpPr>
          <p:nvPr>
            <p:custDataLst>
              <p:tags r:id="rId11"/>
            </p:custDataLst>
          </p:nvPr>
        </p:nvSpPr>
        <p:spPr bwMode="gray">
          <a:xfrm>
            <a:off x="3333750"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CE217DE-CF7A-435C-930C-700B779CC6DD}"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3760788"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79F79D4-A1EB-45F9-B545-2094243B933A}"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9" name="Text Placeholder 4">
            <a:extLst>
              <a:ext uri="{FF2B5EF4-FFF2-40B4-BE49-F238E27FC236}">
                <a16:creationId xmlns:a16="http://schemas.microsoft.com/office/drawing/2014/main" id="{7FE0F3F1-27DC-DE6A-EB08-7DC1DA6C65CD}"/>
              </a:ext>
            </a:extLst>
          </p:cNvPr>
          <p:cNvSpPr>
            <a:spLocks noGrp="1"/>
          </p:cNvSpPr>
          <p:nvPr>
            <p:custDataLst>
              <p:tags r:id="rId13"/>
            </p:custDataLst>
          </p:nvPr>
        </p:nvSpPr>
        <p:spPr bwMode="gray">
          <a:xfrm>
            <a:off x="536575" y="538638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F83FF40-5485-48C8-9094-933B66394F29}" type="datetime'0''''''.''''''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 Placeholder 4">
            <a:extLst>
              <a:ext uri="{FF2B5EF4-FFF2-40B4-BE49-F238E27FC236}">
                <a16:creationId xmlns:a16="http://schemas.microsoft.com/office/drawing/2014/main" id="{C43F77CF-20ED-F396-2BCD-C75709D90DC9}"/>
              </a:ext>
            </a:extLst>
          </p:cNvPr>
          <p:cNvSpPr>
            <a:spLocks noGrp="1"/>
          </p:cNvSpPr>
          <p:nvPr>
            <p:custDataLst>
              <p:tags r:id="rId14"/>
            </p:custDataLst>
          </p:nvPr>
        </p:nvSpPr>
        <p:spPr bwMode="gray">
          <a:xfrm>
            <a:off x="536575" y="505301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8821995-B78E-4BA6-A336-A70A32B7D10C}" type="datetime'''''0''''''''''''''''''.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5" name="Text Placeholder 4">
            <a:extLst>
              <a:ext uri="{FF2B5EF4-FFF2-40B4-BE49-F238E27FC236}">
                <a16:creationId xmlns:a16="http://schemas.microsoft.com/office/drawing/2014/main" id="{64A3D852-08E1-3189-36A9-B2379D04B45D}"/>
              </a:ext>
            </a:extLst>
          </p:cNvPr>
          <p:cNvSpPr>
            <a:spLocks noGrp="1"/>
          </p:cNvSpPr>
          <p:nvPr>
            <p:custDataLst>
              <p:tags r:id="rId15"/>
            </p:custDataLst>
          </p:nvPr>
        </p:nvSpPr>
        <p:spPr bwMode="gray">
          <a:xfrm>
            <a:off x="536575" y="471963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3F48152-0BF2-4D01-B5D0-F7C1ACDBB63B}" type="datetime'''''0''''''.''''''''''''''''''''''''''''''''''''''''''''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2" name="Text Placeholder 4">
            <a:extLst>
              <a:ext uri="{FF2B5EF4-FFF2-40B4-BE49-F238E27FC236}">
                <a16:creationId xmlns:a16="http://schemas.microsoft.com/office/drawing/2014/main" id="{70263958-EB09-C159-29BF-A24AAB1BF93D}"/>
              </a:ext>
            </a:extLst>
          </p:cNvPr>
          <p:cNvSpPr>
            <a:spLocks noGrp="1"/>
          </p:cNvSpPr>
          <p:nvPr>
            <p:custDataLst>
              <p:tags r:id="rId16"/>
            </p:custDataLst>
          </p:nvPr>
        </p:nvSpPr>
        <p:spPr bwMode="gray">
          <a:xfrm>
            <a:off x="536575" y="43846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AAC516A-9AE8-441B-B23A-813193EDF2E8}"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7" name="Text Placeholder 4">
            <a:extLst>
              <a:ext uri="{FF2B5EF4-FFF2-40B4-BE49-F238E27FC236}">
                <a16:creationId xmlns:a16="http://schemas.microsoft.com/office/drawing/2014/main" id="{6F9A7FA4-A327-7AF3-F488-E53BE45B64D5}"/>
              </a:ext>
            </a:extLst>
          </p:cNvPr>
          <p:cNvSpPr>
            <a:spLocks noGrp="1"/>
          </p:cNvSpPr>
          <p:nvPr>
            <p:custDataLst>
              <p:tags r:id="rId17"/>
            </p:custDataLst>
          </p:nvPr>
        </p:nvSpPr>
        <p:spPr bwMode="gray">
          <a:xfrm>
            <a:off x="536575" y="405130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A1189A7-A08F-4E18-B03A-C056C1C9C9D2}"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3" name="Text Placeholder 4">
            <a:extLst>
              <a:ext uri="{FF2B5EF4-FFF2-40B4-BE49-F238E27FC236}">
                <a16:creationId xmlns:a16="http://schemas.microsoft.com/office/drawing/2014/main" id="{51EFD891-1817-0F33-F2DF-1CD7B19C456D}"/>
              </a:ext>
            </a:extLst>
          </p:cNvPr>
          <p:cNvSpPr>
            <a:spLocks noGrp="1"/>
          </p:cNvSpPr>
          <p:nvPr>
            <p:custDataLst>
              <p:tags r:id="rId18"/>
            </p:custDataLst>
          </p:nvPr>
        </p:nvSpPr>
        <p:spPr bwMode="gray">
          <a:xfrm>
            <a:off x="536575" y="37179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364E64-1DA0-4773-AAE9-BC8A40C29EC9}"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2" name="Text Placeholder 4">
            <a:extLst>
              <a:ext uri="{FF2B5EF4-FFF2-40B4-BE49-F238E27FC236}">
                <a16:creationId xmlns:a16="http://schemas.microsoft.com/office/drawing/2014/main" id="{9F2FFAB5-AB4B-1D2F-D40F-53147E96EF0B}"/>
              </a:ext>
            </a:extLst>
          </p:cNvPr>
          <p:cNvSpPr>
            <a:spLocks noGrp="1"/>
          </p:cNvSpPr>
          <p:nvPr>
            <p:custDataLst>
              <p:tags r:id="rId19"/>
            </p:custDataLst>
          </p:nvPr>
        </p:nvSpPr>
        <p:spPr bwMode="gray">
          <a:xfrm>
            <a:off x="536575" y="33845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5EC0CC4-7CB4-40D4-A6FE-4A93E13E209A}"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8" name="Text Placeholder 4">
            <a:extLst>
              <a:ext uri="{FF2B5EF4-FFF2-40B4-BE49-F238E27FC236}">
                <a16:creationId xmlns:a16="http://schemas.microsoft.com/office/drawing/2014/main" id="{A92A320D-38A1-3356-9272-C2A703C18815}"/>
              </a:ext>
            </a:extLst>
          </p:cNvPr>
          <p:cNvSpPr>
            <a:spLocks noGrp="1"/>
          </p:cNvSpPr>
          <p:nvPr>
            <p:custDataLst>
              <p:tags r:id="rId20"/>
            </p:custDataLst>
          </p:nvPr>
        </p:nvSpPr>
        <p:spPr bwMode="gray">
          <a:xfrm>
            <a:off x="536575" y="304958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468C9BC-95F9-4BE7-8E66-2527455B1B51}" type="datetime'''''''0''''''''''''''.''''''''''''8'''''''''''''''''''''''''''">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0.8</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9" name="Text Placeholder 4">
            <a:extLst>
              <a:ext uri="{FF2B5EF4-FFF2-40B4-BE49-F238E27FC236}">
                <a16:creationId xmlns:a16="http://schemas.microsoft.com/office/drawing/2014/main" id="{BC040F89-7862-AA84-5315-94AD92DC9892}"/>
              </a:ext>
            </a:extLst>
          </p:cNvPr>
          <p:cNvSpPr>
            <a:spLocks noGrp="1"/>
          </p:cNvSpPr>
          <p:nvPr>
            <p:custDataLst>
              <p:tags r:id="rId21"/>
            </p:custDataLst>
          </p:nvPr>
        </p:nvSpPr>
        <p:spPr bwMode="gray">
          <a:xfrm>
            <a:off x="536575" y="271621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59FA21A-E531-49B9-B7C3-21E8D3B19D49}" type="datetime'''0''''''''''''''''''.''9'''''''">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0.9</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7" name="Text Placeholder 4">
            <a:extLst>
              <a:ext uri="{FF2B5EF4-FFF2-40B4-BE49-F238E27FC236}">
                <a16:creationId xmlns:a16="http://schemas.microsoft.com/office/drawing/2014/main" id="{0033F628-179F-21DF-B48E-1C4224BF9E4E}"/>
              </a:ext>
            </a:extLst>
          </p:cNvPr>
          <p:cNvSpPr>
            <a:spLocks noGrp="1"/>
          </p:cNvSpPr>
          <p:nvPr>
            <p:custDataLst>
              <p:tags r:id="rId22"/>
            </p:custDataLst>
          </p:nvPr>
        </p:nvSpPr>
        <p:spPr bwMode="gray">
          <a:xfrm>
            <a:off x="536575" y="2382839"/>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87E3E8-E651-4F51-8870-DD9C5C83959B}" type="datetime'''''''1''''''''''''''''''''''''''''''''.''''''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 name="Text Placeholder 4">
            <a:extLst>
              <a:ext uri="{FF2B5EF4-FFF2-40B4-BE49-F238E27FC236}">
                <a16:creationId xmlns:a16="http://schemas.microsoft.com/office/drawing/2014/main" id="{C750DDDE-FC9B-19D9-CF1C-2AAEBD68BB8F}"/>
              </a:ext>
            </a:extLst>
          </p:cNvPr>
          <p:cNvSpPr>
            <a:spLocks noGrp="1"/>
          </p:cNvSpPr>
          <p:nvPr>
            <p:custDataLst>
              <p:tags r:id="rId23"/>
            </p:custDataLst>
          </p:nvPr>
        </p:nvSpPr>
        <p:spPr bwMode="auto">
          <a:xfrm>
            <a:off x="2254250" y="5953124"/>
            <a:ext cx="17319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2024-2025 </a:t>
            </a:r>
            <a:fld id="{76E25241-B33A-4B54-9312-154F0A9415F8}" type="datetime'''''''''V''a''''''''''c''''an''cy'''''' ra''''''''te'''''''">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Vacancy rate</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 name="Text Placeholder 4">
            <a:extLst>
              <a:ext uri="{FF2B5EF4-FFF2-40B4-BE49-F238E27FC236}">
                <a16:creationId xmlns:a16="http://schemas.microsoft.com/office/drawing/2014/main" id="{5F29101C-DE9A-556E-1D06-533752408FF7}"/>
              </a:ext>
            </a:extLst>
          </p:cNvPr>
          <p:cNvSpPr>
            <a:spLocks noGrp="1"/>
          </p:cNvSpPr>
          <p:nvPr>
            <p:custDataLst>
              <p:tags r:id="rId24"/>
            </p:custDataLst>
          </p:nvPr>
        </p:nvSpPr>
        <p:spPr bwMode="auto">
          <a:xfrm>
            <a:off x="536575" y="2027238"/>
            <a:ext cx="10048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D47E0A8-89CE-46CA-8062-BA7DC023A088}" type="datetime'''Sc''ree''n-''''i''n'' ''''''''r''''''''at''''''e'''">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Screen-in rate</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56" name="Oval 155">
            <a:extLst>
              <a:ext uri="{FF2B5EF4-FFF2-40B4-BE49-F238E27FC236}">
                <a16:creationId xmlns:a16="http://schemas.microsoft.com/office/drawing/2014/main" id="{6277FCB9-450D-EE15-48F8-77B28AD07B5C}"/>
              </a:ext>
            </a:extLst>
          </p:cNvPr>
          <p:cNvSpPr/>
          <p:nvPr>
            <p:custDataLst>
              <p:tags r:id="rId25"/>
            </p:custDataLst>
          </p:nvPr>
        </p:nvSpPr>
        <p:spPr bwMode="auto">
          <a:xfrm>
            <a:off x="9577388" y="1720850"/>
            <a:ext cx="114300" cy="1143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57" name="Oval 156">
            <a:extLst>
              <a:ext uri="{FF2B5EF4-FFF2-40B4-BE49-F238E27FC236}">
                <a16:creationId xmlns:a16="http://schemas.microsoft.com/office/drawing/2014/main" id="{BCDBBFA3-7F8F-3415-99BB-1E7C4F73A8C7}"/>
              </a:ext>
            </a:extLst>
          </p:cNvPr>
          <p:cNvSpPr/>
          <p:nvPr>
            <p:custDataLst>
              <p:tags r:id="rId26"/>
            </p:custDataLst>
          </p:nvPr>
        </p:nvSpPr>
        <p:spPr bwMode="auto">
          <a:xfrm>
            <a:off x="10526713" y="1720850"/>
            <a:ext cx="114300" cy="114300"/>
          </a:xfrm>
          <a:prstGeom prst="ellipse">
            <a:avLst/>
          </a:prstGeom>
          <a:solidFill>
            <a:schemeClr val="accent3"/>
          </a:solidFill>
          <a:ln w="9525" cap="sq" cmpd="sng" algn="ctr">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383" name="Text Placeholder 4">
            <a:extLst>
              <a:ext uri="{FF2B5EF4-FFF2-40B4-BE49-F238E27FC236}">
                <a16:creationId xmlns:a16="http://schemas.microsoft.com/office/drawing/2014/main" id="{2A9FFC26-3E8E-D9AD-0B69-2B94ACFFF1ED}"/>
              </a:ext>
            </a:extLst>
          </p:cNvPr>
          <p:cNvSpPr>
            <a:spLocks noGrp="1"/>
          </p:cNvSpPr>
          <p:nvPr>
            <p:custDataLst>
              <p:tags r:id="rId27"/>
            </p:custDataLst>
          </p:nvPr>
        </p:nvSpPr>
        <p:spPr bwMode="auto">
          <a:xfrm>
            <a:off x="9767888" y="1693863"/>
            <a:ext cx="6318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DB1E260-047B-418B-8BFE-9FCE43242D67}" type="datetime'''D''e''''''''v''''''''''''''''''''''ia''''''ti''''''ng'''''">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Deviating</a:t>
            </a:fld>
            <a:r>
              <a:rPr kumimoji="0" lang="en-US" alt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85" name="Text Placeholder 4">
            <a:extLst>
              <a:ext uri="{FF2B5EF4-FFF2-40B4-BE49-F238E27FC236}">
                <a16:creationId xmlns:a16="http://schemas.microsoft.com/office/drawing/2014/main" id="{43637489-B9E0-16EE-FA8C-AAC5E843D0E2}"/>
              </a:ext>
            </a:extLst>
          </p:cNvPr>
          <p:cNvSpPr>
            <a:spLocks noGrp="1"/>
          </p:cNvSpPr>
          <p:nvPr>
            <p:custDataLst>
              <p:tags r:id="rId28"/>
            </p:custDataLst>
          </p:nvPr>
        </p:nvSpPr>
        <p:spPr bwMode="auto">
          <a:xfrm>
            <a:off x="10717213" y="1693863"/>
            <a:ext cx="860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CC99137-014F-4BA7-A308-F172FD5A4DF4}" type="datetime'''N''o''''''''n'''' ''''''d''ev''i''''''at''''i''''ng'">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Non deviating</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 name="TextBox 49">
            <a:extLst>
              <a:ext uri="{FF2B5EF4-FFF2-40B4-BE49-F238E27FC236}">
                <a16:creationId xmlns:a16="http://schemas.microsoft.com/office/drawing/2014/main" id="{B857CA8F-B4D7-D391-76DD-FEBF5B2987E8}"/>
              </a:ext>
            </a:extLst>
          </p:cNvPr>
          <p:cNvSpPr txBox="1">
            <a:spLocks/>
          </p:cNvSpPr>
          <p:nvPr/>
        </p:nvSpPr>
        <p:spPr>
          <a:xfrm>
            <a:off x="554736" y="1382577"/>
            <a:ext cx="1108252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Vacancy rate and various outcome metrics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(rolling average, April 2024-April 2025), % </a:t>
            </a:r>
          </a:p>
        </p:txBody>
      </p:sp>
      <p:cxnSp>
        <p:nvCxnSpPr>
          <p:cNvPr id="51" name="LineBasicStrong 262">
            <a:extLst>
              <a:ext uri="{FF2B5EF4-FFF2-40B4-BE49-F238E27FC236}">
                <a16:creationId xmlns:a16="http://schemas.microsoft.com/office/drawing/2014/main" id="{03527BEE-F2BE-6840-B83F-9CAC610E3611}"/>
              </a:ext>
            </a:extLst>
          </p:cNvPr>
          <p:cNvCxnSpPr>
            <a:cxnSpLocks/>
          </p:cNvCxnSpPr>
          <p:nvPr>
            <p:custDataLst>
              <p:tags r:id="rId29"/>
            </p:custDataLst>
          </p:nvPr>
        </p:nvCxnSpPr>
        <p:spPr>
          <a:xfrm>
            <a:off x="554736" y="1632954"/>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0" name="4. Footnote">
            <a:extLst>
              <a:ext uri="{FF2B5EF4-FFF2-40B4-BE49-F238E27FC236}">
                <a16:creationId xmlns:a16="http://schemas.microsoft.com/office/drawing/2014/main" id="{E07012C6-1535-8CA0-6EEC-D62AD2DACEF4}"/>
              </a:ext>
            </a:extLst>
          </p:cNvPr>
          <p:cNvSpPr txBox="1"/>
          <p:nvPr>
            <p:custDataLst>
              <p:tags r:id="rId30"/>
            </p:custDataLst>
          </p:nvPr>
        </p:nvSpPr>
        <p:spPr>
          <a:xfrm>
            <a:off x="553972" y="657256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Sources: 1. Compiled LDSS data received from VDSS (2025), 2. Foster care outcomes VDSS report</a:t>
            </a:r>
          </a:p>
        </p:txBody>
      </p:sp>
      <p:sp>
        <p:nvSpPr>
          <p:cNvPr id="23" name="4. Footnote">
            <a:extLst>
              <a:ext uri="{FF2B5EF4-FFF2-40B4-BE49-F238E27FC236}">
                <a16:creationId xmlns:a16="http://schemas.microsoft.com/office/drawing/2014/main" id="{B9ADB88F-F1B0-59CE-8E5D-1BDB86D5C7E5}"/>
              </a:ext>
            </a:extLst>
          </p:cNvPr>
          <p:cNvSpPr txBox="1"/>
          <p:nvPr>
            <p:custDataLst>
              <p:tags r:id="rId31"/>
            </p:custDataLst>
          </p:nvPr>
        </p:nvSpPr>
        <p:spPr>
          <a:xfrm>
            <a:off x="553972" y="6198985"/>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2. Deviating agencies are local departments that follow the local government’s human resources policies (partially or completely) instead of the state’s policies; non-deviating agencies utilize only the state’s human resources policies      </a:t>
            </a:r>
          </a:p>
        </p:txBody>
      </p:sp>
      <p:sp>
        <p:nvSpPr>
          <p:cNvPr id="3" name="TextBox 2">
            <a:extLst>
              <a:ext uri="{FF2B5EF4-FFF2-40B4-BE49-F238E27FC236}">
                <a16:creationId xmlns:a16="http://schemas.microsoft.com/office/drawing/2014/main" id="{2B6C927A-71C3-8028-84A6-5ACF60F5C58B}"/>
              </a:ext>
            </a:extLst>
          </p:cNvPr>
          <p:cNvSpPr txBox="1"/>
          <p:nvPr/>
        </p:nvSpPr>
        <p:spPr>
          <a:xfrm>
            <a:off x="554736"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1: Strengthening the Workforce </a:t>
            </a:r>
          </a:p>
        </p:txBody>
      </p:sp>
      <p:sp>
        <p:nvSpPr>
          <p:cNvPr id="12" name="Date Placeholder 5">
            <a:extLst>
              <a:ext uri="{FF2B5EF4-FFF2-40B4-BE49-F238E27FC236}">
                <a16:creationId xmlns:a16="http://schemas.microsoft.com/office/drawing/2014/main" id="{49CDA9BC-D94E-CFC0-5779-EB3484689183}"/>
              </a:ext>
            </a:extLst>
          </p:cNvPr>
          <p:cNvSpPr txBox="1">
            <a:spLocks/>
          </p:cNvSpPr>
          <p:nvPr/>
        </p:nvSpPr>
        <p:spPr bwMode="ltGray">
          <a:xfrm>
            <a:off x="6274095" y="33583"/>
            <a:ext cx="726161"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graphicFrame>
        <p:nvGraphicFramePr>
          <p:cNvPr id="175" name="Chart 174">
            <a:extLst>
              <a:ext uri="{FF2B5EF4-FFF2-40B4-BE49-F238E27FC236}">
                <a16:creationId xmlns:a16="http://schemas.microsoft.com/office/drawing/2014/main" id="{7CC136BE-A49C-2DA6-41D2-48EBEC17BEF8}"/>
              </a:ext>
            </a:extLst>
          </p:cNvPr>
          <p:cNvGraphicFramePr/>
          <p:nvPr>
            <p:custDataLst>
              <p:tags r:id="rId32"/>
            </p:custDataLst>
          </p:nvPr>
        </p:nvGraphicFramePr>
        <p:xfrm>
          <a:off x="4535488" y="2406650"/>
          <a:ext cx="3379787" cy="3214688"/>
        </p:xfrm>
        <a:graphic>
          <a:graphicData uri="http://schemas.openxmlformats.org/drawingml/2006/chart">
            <c:chart xmlns:c="http://schemas.openxmlformats.org/drawingml/2006/chart" xmlns:r="http://schemas.openxmlformats.org/officeDocument/2006/relationships" r:id="rId77"/>
          </a:graphicData>
        </a:graphic>
      </p:graphicFrame>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33"/>
            </p:custDataLst>
          </p:nvPr>
        </p:nvSpPr>
        <p:spPr bwMode="gray">
          <a:xfrm>
            <a:off x="4573588" y="5597526"/>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45241C8-5224-487D-A1D9-7F24E25769C5}"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4" name="Text Placeholder 4">
            <a:extLst>
              <a:ext uri="{FF2B5EF4-FFF2-40B4-BE49-F238E27FC236}">
                <a16:creationId xmlns:a16="http://schemas.microsoft.com/office/drawing/2014/main" id="{ADFD2729-738E-93BF-F9F1-9EE61D75B1A5}"/>
              </a:ext>
            </a:extLst>
          </p:cNvPr>
          <p:cNvSpPr>
            <a:spLocks noGrp="1"/>
          </p:cNvSpPr>
          <p:nvPr>
            <p:custDataLst>
              <p:tags r:id="rId34"/>
            </p:custDataLst>
          </p:nvPr>
        </p:nvSpPr>
        <p:spPr bwMode="gray">
          <a:xfrm>
            <a:off x="4964113"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A341356-33C4-4D19-AFC6-790AC312DEBC}" type="datetime'''''''''''''0''''''''''''''''''''''''''.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6" name="Text Placeholder 4">
            <a:extLst>
              <a:ext uri="{FF2B5EF4-FFF2-40B4-BE49-F238E27FC236}">
                <a16:creationId xmlns:a16="http://schemas.microsoft.com/office/drawing/2014/main" id="{599164F1-C171-309E-ECDF-571817E09325}"/>
              </a:ext>
            </a:extLst>
          </p:cNvPr>
          <p:cNvSpPr>
            <a:spLocks noGrp="1"/>
          </p:cNvSpPr>
          <p:nvPr>
            <p:custDataLst>
              <p:tags r:id="rId35"/>
            </p:custDataLst>
          </p:nvPr>
        </p:nvSpPr>
        <p:spPr bwMode="gray">
          <a:xfrm>
            <a:off x="5424488"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16E9BF4-FE5E-4346-A459-D8B64CD95A57}" type="datetime'''''''''''''''0''''''''''''''''.''''''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 Placeholder 4">
            <a:extLst>
              <a:ext uri="{FF2B5EF4-FFF2-40B4-BE49-F238E27FC236}">
                <a16:creationId xmlns:a16="http://schemas.microsoft.com/office/drawing/2014/main" id="{E8B9E88C-B9E1-EB23-0B4F-600F1154FCC8}"/>
              </a:ext>
            </a:extLst>
          </p:cNvPr>
          <p:cNvSpPr>
            <a:spLocks noGrp="1"/>
          </p:cNvSpPr>
          <p:nvPr>
            <p:custDataLst>
              <p:tags r:id="rId36"/>
            </p:custDataLst>
          </p:nvPr>
        </p:nvSpPr>
        <p:spPr bwMode="gray">
          <a:xfrm>
            <a:off x="5883275"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C21DBD2-4534-420F-9412-0AF703B67A22}" type="datetime'''0.''''''''''''''''''''''''''''''''''''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 name="Text Placeholder 4">
            <a:extLst>
              <a:ext uri="{FF2B5EF4-FFF2-40B4-BE49-F238E27FC236}">
                <a16:creationId xmlns:a16="http://schemas.microsoft.com/office/drawing/2014/main" id="{FC66A6FF-6AD0-8716-65BA-1C68239C0ABC}"/>
              </a:ext>
            </a:extLst>
          </p:cNvPr>
          <p:cNvSpPr>
            <a:spLocks noGrp="1"/>
          </p:cNvSpPr>
          <p:nvPr>
            <p:custDataLst>
              <p:tags r:id="rId37"/>
            </p:custDataLst>
          </p:nvPr>
        </p:nvSpPr>
        <p:spPr bwMode="gray">
          <a:xfrm>
            <a:off x="6342063"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F7B2E01-1D3E-4F13-9C32-89F8E4649FF1}"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6" name="Text Placeholder 4">
            <a:extLst>
              <a:ext uri="{FF2B5EF4-FFF2-40B4-BE49-F238E27FC236}">
                <a16:creationId xmlns:a16="http://schemas.microsoft.com/office/drawing/2014/main" id="{95681510-A3C1-C3A4-9418-1DE147815546}"/>
              </a:ext>
            </a:extLst>
          </p:cNvPr>
          <p:cNvSpPr>
            <a:spLocks noGrp="1"/>
          </p:cNvSpPr>
          <p:nvPr>
            <p:custDataLst>
              <p:tags r:id="rId38"/>
            </p:custDataLst>
          </p:nvPr>
        </p:nvSpPr>
        <p:spPr bwMode="gray">
          <a:xfrm>
            <a:off x="6800850"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6EF1B60-F3DD-45D5-B53D-35AA1E358065}"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8" name="Text Placeholder 4">
            <a:extLst>
              <a:ext uri="{FF2B5EF4-FFF2-40B4-BE49-F238E27FC236}">
                <a16:creationId xmlns:a16="http://schemas.microsoft.com/office/drawing/2014/main" id="{BFCA09B7-81C1-E086-E7F9-818AFB28DA99}"/>
              </a:ext>
            </a:extLst>
          </p:cNvPr>
          <p:cNvSpPr>
            <a:spLocks noGrp="1"/>
          </p:cNvSpPr>
          <p:nvPr>
            <p:custDataLst>
              <p:tags r:id="rId39"/>
            </p:custDataLst>
          </p:nvPr>
        </p:nvSpPr>
        <p:spPr bwMode="gray">
          <a:xfrm>
            <a:off x="7261225" y="55975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7D57ED4-042A-4E9E-9B25-22EF5ACEDBB2}"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8" name="Text Placeholder 4">
            <a:extLst>
              <a:ext uri="{FF2B5EF4-FFF2-40B4-BE49-F238E27FC236}">
                <a16:creationId xmlns:a16="http://schemas.microsoft.com/office/drawing/2014/main" id="{4C1F3293-4EFE-461D-940D-7EE66BAE31C5}"/>
              </a:ext>
            </a:extLst>
          </p:cNvPr>
          <p:cNvSpPr>
            <a:spLocks noGrp="1"/>
          </p:cNvSpPr>
          <p:nvPr>
            <p:custDataLst>
              <p:tags r:id="rId40"/>
            </p:custDataLst>
          </p:nvPr>
        </p:nvSpPr>
        <p:spPr bwMode="gray">
          <a:xfrm>
            <a:off x="7720013" y="5597526"/>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C37494F-1909-41B2-B79E-AEE233A7D3C4}"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0" name="Text Placeholder 4">
            <a:extLst>
              <a:ext uri="{FF2B5EF4-FFF2-40B4-BE49-F238E27FC236}">
                <a16:creationId xmlns:a16="http://schemas.microsoft.com/office/drawing/2014/main" id="{CB13C7D3-8D44-61C2-D64E-1CA7F6BBF191}"/>
              </a:ext>
            </a:extLst>
          </p:cNvPr>
          <p:cNvSpPr>
            <a:spLocks noGrp="1"/>
          </p:cNvSpPr>
          <p:nvPr>
            <p:custDataLst>
              <p:tags r:id="rId41"/>
            </p:custDataLst>
          </p:nvPr>
        </p:nvSpPr>
        <p:spPr bwMode="gray">
          <a:xfrm>
            <a:off x="4275138" y="51974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B00D4C7-09BB-4497-BC28-BEED6CF2B704}"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1" name="Text Placeholder 4">
            <a:extLst>
              <a:ext uri="{FF2B5EF4-FFF2-40B4-BE49-F238E27FC236}">
                <a16:creationId xmlns:a16="http://schemas.microsoft.com/office/drawing/2014/main" id="{7E340A56-E64C-F2B4-A58A-7BA65E891CDB}"/>
              </a:ext>
            </a:extLst>
          </p:cNvPr>
          <p:cNvSpPr>
            <a:spLocks noGrp="1"/>
          </p:cNvSpPr>
          <p:nvPr>
            <p:custDataLst>
              <p:tags r:id="rId42"/>
            </p:custDataLst>
          </p:nvPr>
        </p:nvSpPr>
        <p:spPr bwMode="gray">
          <a:xfrm>
            <a:off x="4275138" y="472916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CCD10BB-890A-410B-9B9D-F8BC41BA6D57}"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2" name="Text Placeholder 4">
            <a:extLst>
              <a:ext uri="{FF2B5EF4-FFF2-40B4-BE49-F238E27FC236}">
                <a16:creationId xmlns:a16="http://schemas.microsoft.com/office/drawing/2014/main" id="{7AC4C8BE-436A-92E3-DF55-0D84A7B1CA83}"/>
              </a:ext>
            </a:extLst>
          </p:cNvPr>
          <p:cNvSpPr>
            <a:spLocks noGrp="1"/>
          </p:cNvSpPr>
          <p:nvPr>
            <p:custDataLst>
              <p:tags r:id="rId43"/>
            </p:custDataLst>
          </p:nvPr>
        </p:nvSpPr>
        <p:spPr bwMode="gray">
          <a:xfrm>
            <a:off x="4275138" y="425926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172853D-1EC8-4FE8-82CC-DC3F5FA2A16F}"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3" name="Text Placeholder 4">
            <a:extLst>
              <a:ext uri="{FF2B5EF4-FFF2-40B4-BE49-F238E27FC236}">
                <a16:creationId xmlns:a16="http://schemas.microsoft.com/office/drawing/2014/main" id="{952DDFF4-5835-92AA-5E1E-5F67DDB4840B}"/>
              </a:ext>
            </a:extLst>
          </p:cNvPr>
          <p:cNvSpPr>
            <a:spLocks noGrp="1"/>
          </p:cNvSpPr>
          <p:nvPr>
            <p:custDataLst>
              <p:tags r:id="rId44"/>
            </p:custDataLst>
          </p:nvPr>
        </p:nvSpPr>
        <p:spPr bwMode="gray">
          <a:xfrm>
            <a:off x="4275138" y="37909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8FBE118-96FD-4289-8787-56234E97A63E}"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4" name="Text Placeholder 4">
            <a:extLst>
              <a:ext uri="{FF2B5EF4-FFF2-40B4-BE49-F238E27FC236}">
                <a16:creationId xmlns:a16="http://schemas.microsoft.com/office/drawing/2014/main" id="{F3ED073A-9F98-788F-2923-896AFC83BF8C}"/>
              </a:ext>
            </a:extLst>
          </p:cNvPr>
          <p:cNvSpPr>
            <a:spLocks noGrp="1"/>
          </p:cNvSpPr>
          <p:nvPr>
            <p:custDataLst>
              <p:tags r:id="rId45"/>
            </p:custDataLst>
          </p:nvPr>
        </p:nvSpPr>
        <p:spPr bwMode="gray">
          <a:xfrm>
            <a:off x="4275138" y="33210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CB41F40-1077-4165-B3D8-C111EA121D5B}" type="datetime'''''0.''''''''''''''''''''''''''''8'">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0.8</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5" name="Text Placeholder 4">
            <a:extLst>
              <a:ext uri="{FF2B5EF4-FFF2-40B4-BE49-F238E27FC236}">
                <a16:creationId xmlns:a16="http://schemas.microsoft.com/office/drawing/2014/main" id="{CC392FAF-F3AB-04AD-290B-98F50F49F92B}"/>
              </a:ext>
            </a:extLst>
          </p:cNvPr>
          <p:cNvSpPr>
            <a:spLocks noGrp="1"/>
          </p:cNvSpPr>
          <p:nvPr>
            <p:custDataLst>
              <p:tags r:id="rId46"/>
            </p:custDataLst>
          </p:nvPr>
        </p:nvSpPr>
        <p:spPr bwMode="gray">
          <a:xfrm>
            <a:off x="4275138" y="285273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A887B0F-C296-4CAD-9AC9-0FF6F6A2B8DD}" type="datetime'0''''''''''''''''''''.''''''''''''''''''''''''''9'''''''''''''">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0.9</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6" name="Text Placeholder 4">
            <a:extLst>
              <a:ext uri="{FF2B5EF4-FFF2-40B4-BE49-F238E27FC236}">
                <a16:creationId xmlns:a16="http://schemas.microsoft.com/office/drawing/2014/main" id="{11408259-FB3D-E24F-B827-4D63792ECF8F}"/>
              </a:ext>
            </a:extLst>
          </p:cNvPr>
          <p:cNvSpPr>
            <a:spLocks noGrp="1"/>
          </p:cNvSpPr>
          <p:nvPr>
            <p:custDataLst>
              <p:tags r:id="rId47"/>
            </p:custDataLst>
          </p:nvPr>
        </p:nvSpPr>
        <p:spPr bwMode="gray">
          <a:xfrm>
            <a:off x="4275138" y="2382839"/>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FE4DB5E-CE96-4175-B254-413C62ACA526}" type="datetime'''''''1''''''''''''''''''''''.''''''''''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7" name="Text Placeholder 4">
            <a:extLst>
              <a:ext uri="{FF2B5EF4-FFF2-40B4-BE49-F238E27FC236}">
                <a16:creationId xmlns:a16="http://schemas.microsoft.com/office/drawing/2014/main" id="{3A5FCE94-196A-B5B9-1397-BCC549687417}"/>
              </a:ext>
            </a:extLst>
          </p:cNvPr>
          <p:cNvSpPr>
            <a:spLocks noGrp="1"/>
          </p:cNvSpPr>
          <p:nvPr>
            <p:custDataLst>
              <p:tags r:id="rId48"/>
            </p:custDataLst>
          </p:nvPr>
        </p:nvSpPr>
        <p:spPr bwMode="auto">
          <a:xfrm>
            <a:off x="6213475" y="5953125"/>
            <a:ext cx="17319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2024-2025 </a:t>
            </a:r>
            <a:fld id="{76E25241-B33A-4B54-9312-154F0A9415F8}" type="datetime'''''''''V''a''''''''''c''''an''cy'''''' ra''''''''te'''''''">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Vacancy rate</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8" name="Text Placeholder 4">
            <a:extLst>
              <a:ext uri="{FF2B5EF4-FFF2-40B4-BE49-F238E27FC236}">
                <a16:creationId xmlns:a16="http://schemas.microsoft.com/office/drawing/2014/main" id="{FD25BFEC-41F4-779A-9398-A5E56D2D1518}"/>
              </a:ext>
            </a:extLst>
          </p:cNvPr>
          <p:cNvSpPr>
            <a:spLocks noGrp="1"/>
          </p:cNvSpPr>
          <p:nvPr>
            <p:custDataLst>
              <p:tags r:id="rId49"/>
            </p:custDataLst>
          </p:nvPr>
        </p:nvSpPr>
        <p:spPr bwMode="auto">
          <a:xfrm>
            <a:off x="4275138" y="2027238"/>
            <a:ext cx="3635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60F66F5-C0F4-4CCE-9EFB-83F596C3F3EB}" type="datetime'''''T''''F''''''''''''''''''''''''''C''''''''''''''V'''''''">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TFCV</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aphicFrame>
        <p:nvGraphicFramePr>
          <p:cNvPr id="189" name="Chart 188">
            <a:extLst>
              <a:ext uri="{FF2B5EF4-FFF2-40B4-BE49-F238E27FC236}">
                <a16:creationId xmlns:a16="http://schemas.microsoft.com/office/drawing/2014/main" id="{EC40FD3C-C9B6-5C99-5698-17467EB579FF}"/>
              </a:ext>
            </a:extLst>
          </p:cNvPr>
          <p:cNvGraphicFramePr/>
          <p:nvPr>
            <p:custDataLst>
              <p:tags r:id="rId50"/>
            </p:custDataLst>
          </p:nvPr>
        </p:nvGraphicFramePr>
        <p:xfrm>
          <a:off x="8370888" y="2406650"/>
          <a:ext cx="3349625" cy="3132138"/>
        </p:xfrm>
        <a:graphic>
          <a:graphicData uri="http://schemas.openxmlformats.org/drawingml/2006/chart">
            <c:chart xmlns:c="http://schemas.openxmlformats.org/drawingml/2006/chart" xmlns:r="http://schemas.openxmlformats.org/officeDocument/2006/relationships" r:id="rId78"/>
          </a:graphicData>
        </a:graphic>
      </p:graphicFrame>
      <p:sp>
        <p:nvSpPr>
          <p:cNvPr id="145" name="Text Placeholder 4">
            <a:extLst>
              <a:ext uri="{FF2B5EF4-FFF2-40B4-BE49-F238E27FC236}">
                <a16:creationId xmlns:a16="http://schemas.microsoft.com/office/drawing/2014/main" id="{4C1F3293-4EFE-461D-940D-7EE66BAE31C5}"/>
              </a:ext>
            </a:extLst>
          </p:cNvPr>
          <p:cNvSpPr>
            <a:spLocks noGrp="1"/>
          </p:cNvSpPr>
          <p:nvPr>
            <p:custDataLst>
              <p:tags r:id="rId51"/>
            </p:custDataLst>
          </p:nvPr>
        </p:nvSpPr>
        <p:spPr bwMode="gray">
          <a:xfrm>
            <a:off x="8408988" y="5514976"/>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1AB709A-8D76-4838-890B-378F85BD9603}"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09" name="Text Placeholder 4">
            <a:extLst>
              <a:ext uri="{FF2B5EF4-FFF2-40B4-BE49-F238E27FC236}">
                <a16:creationId xmlns:a16="http://schemas.microsoft.com/office/drawing/2014/main" id="{E59B93B1-2AFA-B17E-465B-30F58FBED5B9}"/>
              </a:ext>
            </a:extLst>
          </p:cNvPr>
          <p:cNvSpPr>
            <a:spLocks noGrp="1"/>
          </p:cNvSpPr>
          <p:nvPr>
            <p:custDataLst>
              <p:tags r:id="rId52"/>
            </p:custDataLst>
          </p:nvPr>
        </p:nvSpPr>
        <p:spPr bwMode="gray">
          <a:xfrm>
            <a:off x="8796338"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7C42C29-38C2-4C48-9B88-F6B640A7395F}" type="datetime'''''''''''''''''''''''''''''0''''''.''''''''''''''''''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1" name="Text Placeholder 4">
            <a:extLst>
              <a:ext uri="{FF2B5EF4-FFF2-40B4-BE49-F238E27FC236}">
                <a16:creationId xmlns:a16="http://schemas.microsoft.com/office/drawing/2014/main" id="{1E44C40D-8A49-B949-C519-2BABF61CFBDC}"/>
              </a:ext>
            </a:extLst>
          </p:cNvPr>
          <p:cNvSpPr>
            <a:spLocks noGrp="1"/>
          </p:cNvSpPr>
          <p:nvPr>
            <p:custDataLst>
              <p:tags r:id="rId53"/>
            </p:custDataLst>
          </p:nvPr>
        </p:nvSpPr>
        <p:spPr bwMode="gray">
          <a:xfrm>
            <a:off x="9250363"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1BA0E7B-383E-4E5D-849F-19A1FE104499}" type="datetime'''''''''''0''''''''''''''''''''''''''.''''''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3" name="Text Placeholder 4">
            <a:extLst>
              <a:ext uri="{FF2B5EF4-FFF2-40B4-BE49-F238E27FC236}">
                <a16:creationId xmlns:a16="http://schemas.microsoft.com/office/drawing/2014/main" id="{E83D86A3-AD3E-7D01-89F2-AFAAD7D82578}"/>
              </a:ext>
            </a:extLst>
          </p:cNvPr>
          <p:cNvSpPr>
            <a:spLocks noGrp="1"/>
          </p:cNvSpPr>
          <p:nvPr>
            <p:custDataLst>
              <p:tags r:id="rId54"/>
            </p:custDataLst>
          </p:nvPr>
        </p:nvSpPr>
        <p:spPr bwMode="gray">
          <a:xfrm>
            <a:off x="9705975"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FBA2F9B-9351-4408-989F-75531C1A5286}" type="datetime'''''''''''''0''''.''''''''''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6" name="Text Placeholder 4">
            <a:extLst>
              <a:ext uri="{FF2B5EF4-FFF2-40B4-BE49-F238E27FC236}">
                <a16:creationId xmlns:a16="http://schemas.microsoft.com/office/drawing/2014/main" id="{C3AB7407-4F86-82C7-038D-B94A7F095FDE}"/>
              </a:ext>
            </a:extLst>
          </p:cNvPr>
          <p:cNvSpPr>
            <a:spLocks noGrp="1"/>
          </p:cNvSpPr>
          <p:nvPr>
            <p:custDataLst>
              <p:tags r:id="rId55"/>
            </p:custDataLst>
          </p:nvPr>
        </p:nvSpPr>
        <p:spPr bwMode="gray">
          <a:xfrm>
            <a:off x="10160000"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9C43A34-64A9-4C88-AEB5-64D60FB9BCA3}"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8" name="Text Placeholder 4">
            <a:extLst>
              <a:ext uri="{FF2B5EF4-FFF2-40B4-BE49-F238E27FC236}">
                <a16:creationId xmlns:a16="http://schemas.microsoft.com/office/drawing/2014/main" id="{BBF9D8DF-93DF-F54A-0C55-57BF29EF45C5}"/>
              </a:ext>
            </a:extLst>
          </p:cNvPr>
          <p:cNvSpPr>
            <a:spLocks noGrp="1"/>
          </p:cNvSpPr>
          <p:nvPr>
            <p:custDataLst>
              <p:tags r:id="rId56"/>
            </p:custDataLst>
          </p:nvPr>
        </p:nvSpPr>
        <p:spPr bwMode="gray">
          <a:xfrm>
            <a:off x="10615613"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0C949F5-3D4F-4AB4-9F03-96A6CA660A4C}"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0" name="Text Placeholder 4">
            <a:extLst>
              <a:ext uri="{FF2B5EF4-FFF2-40B4-BE49-F238E27FC236}">
                <a16:creationId xmlns:a16="http://schemas.microsoft.com/office/drawing/2014/main" id="{0205C197-207F-A572-9D6A-A52246ECD4C1}"/>
              </a:ext>
            </a:extLst>
          </p:cNvPr>
          <p:cNvSpPr>
            <a:spLocks noGrp="1"/>
          </p:cNvSpPr>
          <p:nvPr>
            <p:custDataLst>
              <p:tags r:id="rId57"/>
            </p:custDataLst>
          </p:nvPr>
        </p:nvSpPr>
        <p:spPr bwMode="gray">
          <a:xfrm>
            <a:off x="11069638" y="551497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3329E48-DC5F-4A0E-8DD1-8CCFC81871A6}"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6" name="Text Placeholder 4">
            <a:extLst>
              <a:ext uri="{FF2B5EF4-FFF2-40B4-BE49-F238E27FC236}">
                <a16:creationId xmlns:a16="http://schemas.microsoft.com/office/drawing/2014/main" id="{4C1F3293-4EFE-461D-940D-7EE66BAE31C5}"/>
              </a:ext>
            </a:extLst>
          </p:cNvPr>
          <p:cNvSpPr>
            <a:spLocks noGrp="1"/>
          </p:cNvSpPr>
          <p:nvPr>
            <p:custDataLst>
              <p:tags r:id="rId58"/>
            </p:custDataLst>
          </p:nvPr>
        </p:nvSpPr>
        <p:spPr bwMode="gray">
          <a:xfrm>
            <a:off x="11525250" y="5514976"/>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4D5265B-ACE2-4F00-B77A-5DBB80D06391}"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8" name="Text Placeholder 4">
            <a:extLst>
              <a:ext uri="{FF2B5EF4-FFF2-40B4-BE49-F238E27FC236}">
                <a16:creationId xmlns:a16="http://schemas.microsoft.com/office/drawing/2014/main" id="{C77F1641-C0D5-6196-1CF5-B66632114FFD}"/>
              </a:ext>
            </a:extLst>
          </p:cNvPr>
          <p:cNvSpPr>
            <a:spLocks noGrp="1"/>
          </p:cNvSpPr>
          <p:nvPr>
            <p:custDataLst>
              <p:tags r:id="rId59"/>
            </p:custDataLst>
          </p:nvPr>
        </p:nvSpPr>
        <p:spPr bwMode="gray">
          <a:xfrm>
            <a:off x="8245475" y="5349875"/>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3E0179C-60EB-4EE0-988D-DE8F8113B104}"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9" name="Text Placeholder 4">
            <a:extLst>
              <a:ext uri="{FF2B5EF4-FFF2-40B4-BE49-F238E27FC236}">
                <a16:creationId xmlns:a16="http://schemas.microsoft.com/office/drawing/2014/main" id="{407334A0-8C82-77F1-C26B-C46170C7208A}"/>
              </a:ext>
            </a:extLst>
          </p:cNvPr>
          <p:cNvSpPr>
            <a:spLocks noGrp="1"/>
          </p:cNvSpPr>
          <p:nvPr>
            <p:custDataLst>
              <p:tags r:id="rId60"/>
            </p:custDataLst>
          </p:nvPr>
        </p:nvSpPr>
        <p:spPr bwMode="gray">
          <a:xfrm>
            <a:off x="8110538" y="505301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38C2EBB-CB25-4091-B7F1-2A4C9E4D4495}" type="datetime'0''''''''''''''''''''''''.''''''''''''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0" name="Text Placeholder 4">
            <a:extLst>
              <a:ext uri="{FF2B5EF4-FFF2-40B4-BE49-F238E27FC236}">
                <a16:creationId xmlns:a16="http://schemas.microsoft.com/office/drawing/2014/main" id="{E645E0AE-3BEB-C2F9-146C-0F08E1C8D682}"/>
              </a:ext>
            </a:extLst>
          </p:cNvPr>
          <p:cNvSpPr>
            <a:spLocks noGrp="1"/>
          </p:cNvSpPr>
          <p:nvPr>
            <p:custDataLst>
              <p:tags r:id="rId61"/>
            </p:custDataLst>
          </p:nvPr>
        </p:nvSpPr>
        <p:spPr bwMode="gray">
          <a:xfrm>
            <a:off x="8110538" y="47561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E3C9BCD-BEF9-44BF-9AC7-6C8CD507065C}" type="datetime'''''''''''''''''0''''''''''''.''''''''''''''''''''''''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1" name="Text Placeholder 4">
            <a:extLst>
              <a:ext uri="{FF2B5EF4-FFF2-40B4-BE49-F238E27FC236}">
                <a16:creationId xmlns:a16="http://schemas.microsoft.com/office/drawing/2014/main" id="{F0C1747D-C68D-141C-C42B-0CF6B5C5D376}"/>
              </a:ext>
            </a:extLst>
          </p:cNvPr>
          <p:cNvSpPr>
            <a:spLocks noGrp="1"/>
          </p:cNvSpPr>
          <p:nvPr>
            <p:custDataLst>
              <p:tags r:id="rId62"/>
            </p:custDataLst>
          </p:nvPr>
        </p:nvSpPr>
        <p:spPr bwMode="gray">
          <a:xfrm>
            <a:off x="8110538" y="445928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CEB943E-4190-47A6-A7B8-48476848CC10}" type="datetime'''''''''0''''''''''''''''''''''''.''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2" name="Text Placeholder 4">
            <a:extLst>
              <a:ext uri="{FF2B5EF4-FFF2-40B4-BE49-F238E27FC236}">
                <a16:creationId xmlns:a16="http://schemas.microsoft.com/office/drawing/2014/main" id="{3B2FDB17-E51E-F074-64F7-A1E29BB83222}"/>
              </a:ext>
            </a:extLst>
          </p:cNvPr>
          <p:cNvSpPr>
            <a:spLocks noGrp="1"/>
          </p:cNvSpPr>
          <p:nvPr>
            <p:custDataLst>
              <p:tags r:id="rId63"/>
            </p:custDataLst>
          </p:nvPr>
        </p:nvSpPr>
        <p:spPr bwMode="gray">
          <a:xfrm>
            <a:off x="8110538" y="41624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2CFB65E-109A-4BDE-A1FD-5168785702AF}" type="datetime'''''''''''''0''''''''''.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3" name="Text Placeholder 4">
            <a:extLst>
              <a:ext uri="{FF2B5EF4-FFF2-40B4-BE49-F238E27FC236}">
                <a16:creationId xmlns:a16="http://schemas.microsoft.com/office/drawing/2014/main" id="{788C0E95-E23F-19B5-2C3C-2D2EC90D89CA}"/>
              </a:ext>
            </a:extLst>
          </p:cNvPr>
          <p:cNvSpPr>
            <a:spLocks noGrp="1"/>
          </p:cNvSpPr>
          <p:nvPr>
            <p:custDataLst>
              <p:tags r:id="rId64"/>
            </p:custDataLst>
          </p:nvPr>
        </p:nvSpPr>
        <p:spPr bwMode="gray">
          <a:xfrm>
            <a:off x="8110538" y="38671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A77599E-A7C5-49D9-ABDF-70997CDE6D87}" type="datetime'0''''''''''''''''''.''''''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4" name="Text Placeholder 4">
            <a:extLst>
              <a:ext uri="{FF2B5EF4-FFF2-40B4-BE49-F238E27FC236}">
                <a16:creationId xmlns:a16="http://schemas.microsoft.com/office/drawing/2014/main" id="{170463B6-5CD1-280D-37DE-0A7DB4078449}"/>
              </a:ext>
            </a:extLst>
          </p:cNvPr>
          <p:cNvSpPr>
            <a:spLocks noGrp="1"/>
          </p:cNvSpPr>
          <p:nvPr>
            <p:custDataLst>
              <p:tags r:id="rId65"/>
            </p:custDataLst>
          </p:nvPr>
        </p:nvSpPr>
        <p:spPr bwMode="gray">
          <a:xfrm>
            <a:off x="8110538" y="357028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71980BB-A5C9-418F-971E-FF6F18541EBB}" type="datetime'0''''''''.''''''''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5" name="Text Placeholder 4">
            <a:extLst>
              <a:ext uri="{FF2B5EF4-FFF2-40B4-BE49-F238E27FC236}">
                <a16:creationId xmlns:a16="http://schemas.microsoft.com/office/drawing/2014/main" id="{63F09504-4F5E-8EAC-BCE6-6CCBB0C33D56}"/>
              </a:ext>
            </a:extLst>
          </p:cNvPr>
          <p:cNvSpPr>
            <a:spLocks noGrp="1"/>
          </p:cNvSpPr>
          <p:nvPr>
            <p:custDataLst>
              <p:tags r:id="rId66"/>
            </p:custDataLst>
          </p:nvPr>
        </p:nvSpPr>
        <p:spPr bwMode="gray">
          <a:xfrm>
            <a:off x="8110538" y="3273425"/>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7BBE16F-B161-4773-BB22-29E8935BA4BA}" type="datetime'''''''''''''''''''''''''''''''''''''''''0''''''''''.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6" name="Text Placeholder 4">
            <a:extLst>
              <a:ext uri="{FF2B5EF4-FFF2-40B4-BE49-F238E27FC236}">
                <a16:creationId xmlns:a16="http://schemas.microsoft.com/office/drawing/2014/main" id="{1100CF84-8269-E414-E906-2A8C4D86F43A}"/>
              </a:ext>
            </a:extLst>
          </p:cNvPr>
          <p:cNvSpPr>
            <a:spLocks noGrp="1"/>
          </p:cNvSpPr>
          <p:nvPr>
            <p:custDataLst>
              <p:tags r:id="rId67"/>
            </p:custDataLst>
          </p:nvPr>
        </p:nvSpPr>
        <p:spPr bwMode="gray">
          <a:xfrm>
            <a:off x="8110538" y="297656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15C3F20-6B15-4054-BEF6-B442E928D3D7}" type="datetime'''''''''''''''0''''''''''''''''''''''''''''''''''''.8'''''">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0.8</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2" name="Text Placeholder 4">
            <a:extLst>
              <a:ext uri="{FF2B5EF4-FFF2-40B4-BE49-F238E27FC236}">
                <a16:creationId xmlns:a16="http://schemas.microsoft.com/office/drawing/2014/main" id="{552B08E6-2CEA-F125-AD66-EE1C8F85456A}"/>
              </a:ext>
            </a:extLst>
          </p:cNvPr>
          <p:cNvSpPr>
            <a:spLocks noGrp="1"/>
          </p:cNvSpPr>
          <p:nvPr>
            <p:custDataLst>
              <p:tags r:id="rId68"/>
            </p:custDataLst>
          </p:nvPr>
        </p:nvSpPr>
        <p:spPr bwMode="gray">
          <a:xfrm>
            <a:off x="8110538" y="2679701"/>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5DA0B2-B7D2-4747-9287-8C520098AF0B}" type="datetime'''''''''''0''''''''''.''''''''''''''''''9'''''''''''''''''''">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0.9</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3" name="Text Placeholder 4">
            <a:extLst>
              <a:ext uri="{FF2B5EF4-FFF2-40B4-BE49-F238E27FC236}">
                <a16:creationId xmlns:a16="http://schemas.microsoft.com/office/drawing/2014/main" id="{D4990227-D19D-B06C-3852-C77C0582812C}"/>
              </a:ext>
            </a:extLst>
          </p:cNvPr>
          <p:cNvSpPr>
            <a:spLocks noGrp="1"/>
          </p:cNvSpPr>
          <p:nvPr>
            <p:custDataLst>
              <p:tags r:id="rId69"/>
            </p:custDataLst>
          </p:nvPr>
        </p:nvSpPr>
        <p:spPr bwMode="gray">
          <a:xfrm>
            <a:off x="8110538" y="2382839"/>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195A0B2-9F55-49BD-82F6-A2AE2F947EED}" type="datetime'''''''''''1''''''''''''''''''''''''''''.''''''''''''''''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4" name="Text Placeholder 4">
            <a:extLst>
              <a:ext uri="{FF2B5EF4-FFF2-40B4-BE49-F238E27FC236}">
                <a16:creationId xmlns:a16="http://schemas.microsoft.com/office/drawing/2014/main" id="{E816E4F2-C886-9A39-4D00-829DDCCD20EE}"/>
              </a:ext>
            </a:extLst>
          </p:cNvPr>
          <p:cNvSpPr>
            <a:spLocks noGrp="1"/>
          </p:cNvSpPr>
          <p:nvPr>
            <p:custDataLst>
              <p:tags r:id="rId70"/>
            </p:custDataLst>
          </p:nvPr>
        </p:nvSpPr>
        <p:spPr bwMode="auto">
          <a:xfrm>
            <a:off x="10018713" y="5870574"/>
            <a:ext cx="1731963"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2024-2025 </a:t>
            </a:r>
            <a:fld id="{76E25241-B33A-4B54-9312-154F0A9415F8}" type="datetime'''''''''V''a''''''''''c''''an''cy'''''' ra''''''''te'''''''">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Vacancy rate</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5" name="Text Placeholder 4">
            <a:extLst>
              <a:ext uri="{FF2B5EF4-FFF2-40B4-BE49-F238E27FC236}">
                <a16:creationId xmlns:a16="http://schemas.microsoft.com/office/drawing/2014/main" id="{F7F798DC-F0A3-9337-EB21-2E1732654CD0}"/>
              </a:ext>
            </a:extLst>
          </p:cNvPr>
          <p:cNvSpPr>
            <a:spLocks noGrp="1"/>
          </p:cNvSpPr>
          <p:nvPr>
            <p:custDataLst>
              <p:tags r:id="rId71"/>
            </p:custDataLst>
          </p:nvPr>
        </p:nvSpPr>
        <p:spPr bwMode="auto">
          <a:xfrm>
            <a:off x="8110538" y="2027238"/>
            <a:ext cx="3043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59F03E0-857A-4CEE-BC0F-B8E89E5D4E86}" type="datetime'''% HV''''''H Opened to ''I''n-''''''Home/''Dua''''l SFY25Q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 HVH Opened to In-Home/Dual SFY25Q2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70259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3709-20BE-8504-AC39-6332C6618A5E}"/>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6FB7146B-7EAB-2DFB-4E0A-ADB62F58C0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6" name="Object 6" hidden="1">
                        <a:extLst>
                          <a:ext uri="{FF2B5EF4-FFF2-40B4-BE49-F238E27FC236}">
                            <a16:creationId xmlns:a16="http://schemas.microsoft.com/office/drawing/2014/main" id="{6FB7146B-7EAB-2DFB-4E0A-ADB62F58C0AB}"/>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6" name="Rectangle 105">
            <a:extLst>
              <a:ext uri="{FF2B5EF4-FFF2-40B4-BE49-F238E27FC236}">
                <a16:creationId xmlns:a16="http://schemas.microsoft.com/office/drawing/2014/main" id="{E835F143-7AB0-1186-DE20-4A987601C2FD}"/>
              </a:ext>
            </a:extLst>
          </p:cNvPr>
          <p:cNvSpPr>
            <a:spLocks/>
          </p:cNvSpPr>
          <p:nvPr/>
        </p:nvSpPr>
        <p:spPr>
          <a:xfrm>
            <a:off x="8703527" y="1819140"/>
            <a:ext cx="2857618" cy="448763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F0A3EF4A-3FEC-3EFF-12EF-EF1AAAC6D3B4}"/>
              </a:ext>
            </a:extLst>
          </p:cNvPr>
          <p:cNvCxnSpPr>
            <a:cxnSpLocks/>
          </p:cNvCxnSpPr>
          <p:nvPr/>
        </p:nvCxnSpPr>
        <p:spPr>
          <a:xfrm>
            <a:off x="10242154" y="4564293"/>
            <a:ext cx="0" cy="10014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02C3971A-85B3-07A3-D2A4-B095B1C9D8F4}"/>
              </a:ext>
            </a:extLst>
          </p:cNvPr>
          <p:cNvSpPr>
            <a:spLocks/>
          </p:cNvSpPr>
          <p:nvPr/>
        </p:nvSpPr>
        <p:spPr>
          <a:xfrm>
            <a:off x="554735" y="1819140"/>
            <a:ext cx="1487675" cy="448763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679CCFD7-9B26-1532-5D9A-57F655963572}"/>
              </a:ext>
            </a:extLst>
          </p:cNvPr>
          <p:cNvSpPr>
            <a:spLocks/>
          </p:cNvSpPr>
          <p:nvPr/>
        </p:nvSpPr>
        <p:spPr>
          <a:xfrm>
            <a:off x="2082803" y="1819140"/>
            <a:ext cx="1990162" cy="448763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CCBA655D-7982-8872-1BCF-01115AAB06DC}"/>
              </a:ext>
            </a:extLst>
          </p:cNvPr>
          <p:cNvSpPr>
            <a:spLocks/>
          </p:cNvSpPr>
          <p:nvPr/>
        </p:nvSpPr>
        <p:spPr>
          <a:xfrm>
            <a:off x="3578239" y="2486213"/>
            <a:ext cx="165100" cy="165100"/>
          </a:xfrm>
          <a:prstGeom prst="rect">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406A4293-1E9A-E646-0474-8740B2E26132}"/>
              </a:ext>
            </a:extLst>
          </p:cNvPr>
          <p:cNvSpPr>
            <a:spLocks/>
          </p:cNvSpPr>
          <p:nvPr/>
        </p:nvSpPr>
        <p:spPr>
          <a:xfrm>
            <a:off x="4116986" y="1819140"/>
            <a:ext cx="4532034" cy="4487632"/>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2. Slide Title">
            <a:extLst>
              <a:ext uri="{FF2B5EF4-FFF2-40B4-BE49-F238E27FC236}">
                <a16:creationId xmlns:a16="http://schemas.microsoft.com/office/drawing/2014/main" id="{2AECF025-3936-207A-2D92-66790B947BB8}"/>
              </a:ext>
            </a:extLst>
          </p:cNvPr>
          <p:cNvSpPr>
            <a:spLocks noGrp="1"/>
          </p:cNvSpPr>
          <p:nvPr>
            <p:ph type="title"/>
            <p:custDataLst>
              <p:tags r:id="rId3"/>
            </p:custDataLst>
          </p:nvPr>
        </p:nvSpPr>
        <p:spPr>
          <a:xfrm>
            <a:off x="554736" y="240452"/>
            <a:ext cx="11082528" cy="731520"/>
          </a:xfrm>
        </p:spPr>
        <p:txBody>
          <a:bodyPr vert="horz">
            <a:noAutofit/>
          </a:bodyPr>
          <a:lstStyle/>
          <a:p>
            <a:r>
              <a:rPr lang="en-US"/>
              <a:t>Referrals reported to Child Protective Services undergo a standard process flow</a:t>
            </a:r>
          </a:p>
        </p:txBody>
      </p:sp>
      <p:sp>
        <p:nvSpPr>
          <p:cNvPr id="5" name="5. Source">
            <a:extLst>
              <a:ext uri="{FF2B5EF4-FFF2-40B4-BE49-F238E27FC236}">
                <a16:creationId xmlns:a16="http://schemas.microsoft.com/office/drawing/2014/main" id="{C60F957D-D2E8-AC21-5017-90E85A22E364}"/>
              </a:ext>
            </a:extLst>
          </p:cNvPr>
          <p:cNvSpPr txBox="1"/>
          <p:nvPr>
            <p:custDataLst>
              <p:tags r:id="rId4"/>
            </p:custDataLst>
          </p:nvPr>
        </p:nvSpPr>
        <p:spPr>
          <a:xfrm>
            <a:off x="554735" y="658590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25">
                  <a:extLst>
                    <a:ext uri="{A12FA001-AC4F-418D-AE19-62706E023703}">
                      <ahyp:hlinkClr xmlns:ahyp="http://schemas.microsoft.com/office/drawing/2018/hyperlinkcolor" val="tx"/>
                    </a:ext>
                  </a:extLst>
                </a:hlinkClick>
              </a:rPr>
              <a:t>VDSS CPS dashboard</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26">
                  <a:extLst>
                    <a:ext uri="{A12FA001-AC4F-418D-AE19-62706E023703}">
                      <ahyp:hlinkClr xmlns:ahyp="http://schemas.microsoft.com/office/drawing/2018/hyperlinkcolor" val="tx"/>
                    </a:ext>
                  </a:extLst>
                </a:hlinkClick>
              </a:rPr>
              <a:t>DSS Manual Sec. 4</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VDSS LDSS Internal reporting,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27">
                  <a:extLst>
                    <a:ext uri="{A12FA001-AC4F-418D-AE19-62706E023703}">
                      <ahyp:hlinkClr xmlns:ahyp="http://schemas.microsoft.com/office/drawing/2018/hyperlinkcolor" val="tx"/>
                    </a:ext>
                  </a:extLst>
                </a:hlinkClick>
              </a:rPr>
              <a:t>VDSS Child Fatality Report</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76EE84A7-4258-FBDC-75F8-264851DC07FC}"/>
              </a:ext>
            </a:extLst>
          </p:cNvPr>
          <p:cNvSpPr>
            <a:spLocks/>
          </p:cNvSpPr>
          <p:nvPr/>
        </p:nvSpPr>
        <p:spPr>
          <a:xfrm>
            <a:off x="620988" y="1880462"/>
            <a:ext cx="1331141" cy="770851"/>
          </a:xfrm>
          <a:prstGeom prst="roundRect">
            <a:avLst/>
          </a:prstGeom>
          <a:solidFill>
            <a:srgbClr val="448AD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(case)  </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is reported</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7" name="Oval 6">
            <a:extLst>
              <a:ext uri="{FF2B5EF4-FFF2-40B4-BE49-F238E27FC236}">
                <a16:creationId xmlns:a16="http://schemas.microsoft.com/office/drawing/2014/main" id="{9A4BF1B5-2CA3-AE0E-30AD-A71453E4D923}"/>
              </a:ext>
            </a:extLst>
          </p:cNvPr>
          <p:cNvSpPr>
            <a:spLocks/>
          </p:cNvSpPr>
          <p:nvPr/>
        </p:nvSpPr>
        <p:spPr>
          <a:xfrm>
            <a:off x="989014" y="2447144"/>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93K</a:t>
            </a:r>
          </a:p>
        </p:txBody>
      </p:sp>
      <p:sp>
        <p:nvSpPr>
          <p:cNvPr id="17" name="Rectangle: Rounded Corners 16">
            <a:extLst>
              <a:ext uri="{FF2B5EF4-FFF2-40B4-BE49-F238E27FC236}">
                <a16:creationId xmlns:a16="http://schemas.microsoft.com/office/drawing/2014/main" id="{97DD4695-8DB7-5133-0E78-F051010AE086}"/>
              </a:ext>
            </a:extLst>
          </p:cNvPr>
          <p:cNvSpPr>
            <a:spLocks/>
          </p:cNvSpPr>
          <p:nvPr/>
        </p:nvSpPr>
        <p:spPr>
          <a:xfrm>
            <a:off x="4613513" y="1880462"/>
            <a:ext cx="1709072" cy="770851"/>
          </a:xfrm>
          <a:prstGeom prst="roundRect">
            <a:avLst/>
          </a:prstGeom>
          <a:solidFill>
            <a:schemeClr val="accent1">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receives investigation</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18" name="Oval 17">
            <a:extLst>
              <a:ext uri="{FF2B5EF4-FFF2-40B4-BE49-F238E27FC236}">
                <a16:creationId xmlns:a16="http://schemas.microsoft.com/office/drawing/2014/main" id="{915F743C-AC45-D9AA-5ABC-B30CF4B6D225}"/>
              </a:ext>
            </a:extLst>
          </p:cNvPr>
          <p:cNvSpPr>
            <a:spLocks/>
          </p:cNvSpPr>
          <p:nvPr/>
        </p:nvSpPr>
        <p:spPr>
          <a:xfrm>
            <a:off x="5170505" y="2447144"/>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9K</a:t>
            </a:r>
          </a:p>
        </p:txBody>
      </p:sp>
      <p:sp>
        <p:nvSpPr>
          <p:cNvPr id="19" name="Rectangle: Rounded Corners 18">
            <a:extLst>
              <a:ext uri="{FF2B5EF4-FFF2-40B4-BE49-F238E27FC236}">
                <a16:creationId xmlns:a16="http://schemas.microsoft.com/office/drawing/2014/main" id="{8E04A901-F231-1F27-7083-08CE2E288251}"/>
              </a:ext>
            </a:extLst>
          </p:cNvPr>
          <p:cNvSpPr>
            <a:spLocks/>
          </p:cNvSpPr>
          <p:nvPr/>
        </p:nvSpPr>
        <p:spPr>
          <a:xfrm>
            <a:off x="4613513" y="2951250"/>
            <a:ext cx="1709072" cy="770851"/>
          </a:xfrm>
          <a:prstGeom prst="roundRect">
            <a:avLst/>
          </a:prstGeom>
          <a:solidFill>
            <a:schemeClr val="accent1">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receives family assessment</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20" name="Oval 19">
            <a:extLst>
              <a:ext uri="{FF2B5EF4-FFF2-40B4-BE49-F238E27FC236}">
                <a16:creationId xmlns:a16="http://schemas.microsoft.com/office/drawing/2014/main" id="{3EA7D587-DC68-CBA5-3B5E-24CB0C28C444}"/>
              </a:ext>
            </a:extLst>
          </p:cNvPr>
          <p:cNvSpPr>
            <a:spLocks/>
          </p:cNvSpPr>
          <p:nvPr/>
        </p:nvSpPr>
        <p:spPr>
          <a:xfrm>
            <a:off x="5170505" y="3563949"/>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28K</a:t>
            </a:r>
          </a:p>
        </p:txBody>
      </p:sp>
      <p:cxnSp>
        <p:nvCxnSpPr>
          <p:cNvPr id="29" name="Connector: Elbow 28">
            <a:extLst>
              <a:ext uri="{FF2B5EF4-FFF2-40B4-BE49-F238E27FC236}">
                <a16:creationId xmlns:a16="http://schemas.microsoft.com/office/drawing/2014/main" id="{576631A1-3E35-F10A-C8DA-E1A7E3D85E76}"/>
              </a:ext>
            </a:extLst>
          </p:cNvPr>
          <p:cNvCxnSpPr>
            <a:cxnSpLocks/>
            <a:endCxn id="15" idx="1"/>
          </p:cNvCxnSpPr>
          <p:nvPr/>
        </p:nvCxnSpPr>
        <p:spPr>
          <a:xfrm>
            <a:off x="1850531" y="2265888"/>
            <a:ext cx="481070" cy="0"/>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3BA2CC6-2180-A830-40D9-8DB250FA6CA8}"/>
              </a:ext>
            </a:extLst>
          </p:cNvPr>
          <p:cNvSpPr>
            <a:spLocks/>
          </p:cNvSpPr>
          <p:nvPr/>
        </p:nvSpPr>
        <p:spPr>
          <a:xfrm>
            <a:off x="2331601" y="3414822"/>
            <a:ext cx="1550316" cy="770851"/>
          </a:xfrm>
          <a:prstGeom prst="roundRect">
            <a:avLst/>
          </a:prstGeom>
          <a:solidFill>
            <a:schemeClr val="bg2">
              <a:lumMod val="65000"/>
            </a:schemeClr>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is screened out (determined invalid)</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15" name="Rectangle: Rounded Corners 14">
            <a:extLst>
              <a:ext uri="{FF2B5EF4-FFF2-40B4-BE49-F238E27FC236}">
                <a16:creationId xmlns:a16="http://schemas.microsoft.com/office/drawing/2014/main" id="{8AB8225C-E59F-F86E-14C0-DA4DECC4DA3C}"/>
              </a:ext>
            </a:extLst>
          </p:cNvPr>
          <p:cNvSpPr>
            <a:spLocks/>
          </p:cNvSpPr>
          <p:nvPr/>
        </p:nvSpPr>
        <p:spPr>
          <a:xfrm>
            <a:off x="2331601" y="1880462"/>
            <a:ext cx="1550316" cy="770851"/>
          </a:xfrm>
          <a:prstGeom prst="roundRect">
            <a:avLst/>
          </a:prstGeom>
          <a:solidFill>
            <a:schemeClr val="accent1">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is screened in (accepted as valid)</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16" name="Oval 15">
            <a:extLst>
              <a:ext uri="{FF2B5EF4-FFF2-40B4-BE49-F238E27FC236}">
                <a16:creationId xmlns:a16="http://schemas.microsoft.com/office/drawing/2014/main" id="{045AE9E0-7484-2B5B-45CD-63F1671F2AAD}"/>
              </a:ext>
            </a:extLst>
          </p:cNvPr>
          <p:cNvSpPr>
            <a:spLocks/>
          </p:cNvSpPr>
          <p:nvPr/>
        </p:nvSpPr>
        <p:spPr>
          <a:xfrm>
            <a:off x="2809214" y="2447144"/>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37K</a:t>
            </a:r>
          </a:p>
        </p:txBody>
      </p:sp>
      <p:cxnSp>
        <p:nvCxnSpPr>
          <p:cNvPr id="39" name="Connector: Elbow 38">
            <a:extLst>
              <a:ext uri="{FF2B5EF4-FFF2-40B4-BE49-F238E27FC236}">
                <a16:creationId xmlns:a16="http://schemas.microsoft.com/office/drawing/2014/main" id="{37BBDDD6-23A2-25FF-6422-334EF6989F8D}"/>
              </a:ext>
            </a:extLst>
          </p:cNvPr>
          <p:cNvCxnSpPr>
            <a:cxnSpLocks/>
            <a:stCxn id="15" idx="3"/>
          </p:cNvCxnSpPr>
          <p:nvPr/>
        </p:nvCxnSpPr>
        <p:spPr>
          <a:xfrm>
            <a:off x="3881917" y="2265888"/>
            <a:ext cx="710494" cy="0"/>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ABAE5BF-B65C-5433-89E2-1A598110A35B}"/>
              </a:ext>
            </a:extLst>
          </p:cNvPr>
          <p:cNvCxnSpPr>
            <a:cxnSpLocks/>
            <a:stCxn id="17" idx="3"/>
            <a:endCxn id="46" idx="1"/>
          </p:cNvCxnSpPr>
          <p:nvPr/>
        </p:nvCxnSpPr>
        <p:spPr>
          <a:xfrm>
            <a:off x="6322585" y="2265888"/>
            <a:ext cx="2822963" cy="697767"/>
          </a:xfrm>
          <a:prstGeom prst="bentConnector3">
            <a:avLst>
              <a:gd name="adj1" fmla="val 50000"/>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340EECB-8870-D362-9C0D-58C50734FC63}"/>
              </a:ext>
            </a:extLst>
          </p:cNvPr>
          <p:cNvSpPr txBox="1">
            <a:spLocks/>
          </p:cNvSpPr>
          <p:nvPr/>
        </p:nvSpPr>
        <p:spPr>
          <a:xfrm>
            <a:off x="9069329" y="5565758"/>
            <a:ext cx="2378512" cy="800219"/>
          </a:xfrm>
          <a:prstGeom prst="rect">
            <a:avLst/>
          </a:prstGeom>
          <a:ln w="6350">
            <a:noFill/>
            <a:miter lim="800000"/>
          </a:ln>
        </p:spPr>
        <p:txBody>
          <a:bodyPr vert="horz" wrap="square" lIns="0" tIns="0" rIns="0" bIns="0" rtlCol="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Calibri"/>
                <a:ea typeface="+mn-ea"/>
                <a:cs typeface="+mn-cs"/>
              </a:rPr>
              <a:t>23% </a:t>
            </a:r>
            <a:r>
              <a:rPr kumimoji="0" lang="en-US" sz="1400" b="0" i="0" u="none" strike="noStrike" kern="1200" cap="none" spc="0" normalizeH="0" baseline="0" noProof="0">
                <a:ln>
                  <a:noFill/>
                </a:ln>
                <a:solidFill>
                  <a:srgbClr val="000000"/>
                </a:solidFill>
                <a:effectLst/>
                <a:uLnTx/>
                <a:uFillTx/>
                <a:latin typeface="Calibri"/>
                <a:ea typeface="+mn-ea"/>
                <a:cs typeface="+mn-cs"/>
              </a:rPr>
              <a:t>of cases determined </a:t>
            </a:r>
            <a:r>
              <a:rPr kumimoji="0" lang="en-US" sz="1400" b="1" i="0" u="none" strike="noStrike" kern="1200" cap="none" spc="0" normalizeH="0" baseline="0" noProof="0">
                <a:ln>
                  <a:noFill/>
                </a:ln>
                <a:solidFill>
                  <a:srgbClr val="000000"/>
                </a:solidFill>
                <a:effectLst/>
                <a:uLnTx/>
                <a:uFillTx/>
                <a:latin typeface="Calibri"/>
                <a:ea typeface="+mn-ea"/>
                <a:cs typeface="+mn-cs"/>
              </a:rPr>
              <a:t>high or very high risk were opened </a:t>
            </a:r>
            <a:r>
              <a:rPr kumimoji="0" lang="en-US" sz="1400" b="0" i="0" u="none" strike="noStrike" kern="1200" cap="none" spc="0" normalizeH="0" baseline="0" noProof="0">
                <a:ln>
                  <a:noFill/>
                </a:ln>
                <a:solidFill>
                  <a:srgbClr val="000000"/>
                </a:solidFill>
                <a:effectLst/>
                <a:uLnTx/>
                <a:uFillTx/>
                <a:latin typeface="Calibri"/>
                <a:ea typeface="+mn-ea"/>
                <a:cs typeface="+mn-cs"/>
              </a:rPr>
              <a:t>to in-home services</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597EE7DB-E24E-2AC0-EBC5-4DE9D5B65B41}"/>
              </a:ext>
            </a:extLst>
          </p:cNvPr>
          <p:cNvGrpSpPr/>
          <p:nvPr/>
        </p:nvGrpSpPr>
        <p:grpSpPr>
          <a:xfrm>
            <a:off x="9225720" y="6558219"/>
            <a:ext cx="2302765" cy="159287"/>
            <a:chOff x="8928101" y="5187707"/>
            <a:chExt cx="2709164" cy="159287"/>
          </a:xfrm>
        </p:grpSpPr>
        <p:cxnSp>
          <p:nvCxnSpPr>
            <p:cNvPr id="65" name="Straight Connector 64">
              <a:extLst>
                <a:ext uri="{FF2B5EF4-FFF2-40B4-BE49-F238E27FC236}">
                  <a16:creationId xmlns:a16="http://schemas.microsoft.com/office/drawing/2014/main" id="{9C5C85EE-A21C-5608-6301-7D4D43D83E95}"/>
                </a:ext>
              </a:extLst>
            </p:cNvPr>
            <p:cNvCxnSpPr>
              <a:cxnSpLocks/>
            </p:cNvCxnSpPr>
            <p:nvPr/>
          </p:nvCxnSpPr>
          <p:spPr>
            <a:xfrm>
              <a:off x="8928101" y="5346994"/>
              <a:ext cx="2709164" cy="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5E4F80-5956-AF60-B64E-41EBD939C88F}"/>
                </a:ext>
              </a:extLst>
            </p:cNvPr>
            <p:cNvCxnSpPr>
              <a:cxnSpLocks/>
            </p:cNvCxnSpPr>
            <p:nvPr/>
          </p:nvCxnSpPr>
          <p:spPr>
            <a:xfrm>
              <a:off x="10405547" y="5187707"/>
              <a:ext cx="2" cy="159287"/>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9" name="Rectangle: Rounded Corners 68">
            <a:extLst>
              <a:ext uri="{FF2B5EF4-FFF2-40B4-BE49-F238E27FC236}">
                <a16:creationId xmlns:a16="http://schemas.microsoft.com/office/drawing/2014/main" id="{97BF917F-438D-2A03-D767-517E200B20EB}"/>
              </a:ext>
            </a:extLst>
          </p:cNvPr>
          <p:cNvSpPr>
            <a:spLocks/>
          </p:cNvSpPr>
          <p:nvPr/>
        </p:nvSpPr>
        <p:spPr>
          <a:xfrm>
            <a:off x="6546140" y="3918840"/>
            <a:ext cx="1709072" cy="581220"/>
          </a:xfrm>
          <a:prstGeom prst="roundRect">
            <a:avLst/>
          </a:prstGeom>
          <a:solidFill>
            <a:schemeClr val="accent1">
              <a:lumMod val="60000"/>
              <a:lumOff val="40000"/>
            </a:schemeClr>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receives safety assessment</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72" name="Rectangle: Rounded Corners 71">
            <a:extLst>
              <a:ext uri="{FF2B5EF4-FFF2-40B4-BE49-F238E27FC236}">
                <a16:creationId xmlns:a16="http://schemas.microsoft.com/office/drawing/2014/main" id="{CDD820BE-60D1-4081-0402-C03BA723834D}"/>
              </a:ext>
            </a:extLst>
          </p:cNvPr>
          <p:cNvSpPr>
            <a:spLocks/>
          </p:cNvSpPr>
          <p:nvPr/>
        </p:nvSpPr>
        <p:spPr>
          <a:xfrm>
            <a:off x="6546140" y="4705773"/>
            <a:ext cx="1709072" cy="581220"/>
          </a:xfrm>
          <a:prstGeom prst="roundRect">
            <a:avLst/>
          </a:prstGeom>
          <a:solidFill>
            <a:schemeClr val="accent1">
              <a:lumMod val="60000"/>
              <a:lumOff val="40000"/>
            </a:schemeClr>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receives risk assessment</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81" name="TextBox 80">
            <a:extLst>
              <a:ext uri="{FF2B5EF4-FFF2-40B4-BE49-F238E27FC236}">
                <a16:creationId xmlns:a16="http://schemas.microsoft.com/office/drawing/2014/main" id="{71D16F4C-3276-0D27-D635-B39F61CBD61D}"/>
              </a:ext>
            </a:extLst>
          </p:cNvPr>
          <p:cNvSpPr txBox="1">
            <a:spLocks/>
          </p:cNvSpPr>
          <p:nvPr/>
        </p:nvSpPr>
        <p:spPr>
          <a:xfrm>
            <a:off x="6627161" y="3104600"/>
            <a:ext cx="1575461" cy="553998"/>
          </a:xfrm>
          <a:prstGeom prst="rect">
            <a:avLst/>
          </a:prstGeom>
          <a:solidFill>
            <a:srgbClr val="F2F2F2"/>
          </a:solidFill>
          <a:ln w="6350">
            <a:noFill/>
            <a:miter lim="800000"/>
          </a:ln>
        </p:spPr>
        <p:txBody>
          <a:bodyPr vert="horz" wrap="square" lIns="0" tIns="0" rIns="0" bIns="0" rtlCol="0">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mn-ea"/>
                <a:cs typeface="+mn-cs"/>
              </a:rPr>
              <a:t>All screened in cases receive safety and risk assessments</a:t>
            </a:r>
          </a:p>
        </p:txBody>
      </p:sp>
      <p:cxnSp>
        <p:nvCxnSpPr>
          <p:cNvPr id="83" name="Straight Arrow Connector 82">
            <a:extLst>
              <a:ext uri="{FF2B5EF4-FFF2-40B4-BE49-F238E27FC236}">
                <a16:creationId xmlns:a16="http://schemas.microsoft.com/office/drawing/2014/main" id="{99614BD1-197E-3AE9-4A87-C0805760522F}"/>
              </a:ext>
            </a:extLst>
          </p:cNvPr>
          <p:cNvCxnSpPr>
            <a:cxnSpLocks/>
            <a:stCxn id="69" idx="2"/>
            <a:endCxn id="72" idx="0"/>
          </p:cNvCxnSpPr>
          <p:nvPr/>
        </p:nvCxnSpPr>
        <p:spPr>
          <a:xfrm>
            <a:off x="7400676" y="4500060"/>
            <a:ext cx="0" cy="205713"/>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DF48240C-8C62-5766-7F77-958E14E19B3A}"/>
              </a:ext>
            </a:extLst>
          </p:cNvPr>
          <p:cNvCxnSpPr>
            <a:cxnSpLocks/>
            <a:stCxn id="38" idx="2"/>
          </p:cNvCxnSpPr>
          <p:nvPr/>
        </p:nvCxnSpPr>
        <p:spPr>
          <a:xfrm rot="16200000" flipH="1">
            <a:off x="3874141" y="2437960"/>
            <a:ext cx="518310" cy="945015"/>
          </a:xfrm>
          <a:prstGeom prst="bentConnector2">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5631C79E-91E6-7D73-4721-0228A2ED4F42}"/>
              </a:ext>
            </a:extLst>
          </p:cNvPr>
          <p:cNvCxnSpPr>
            <a:cxnSpLocks/>
            <a:stCxn id="7" idx="4"/>
          </p:cNvCxnSpPr>
          <p:nvPr/>
        </p:nvCxnSpPr>
        <p:spPr>
          <a:xfrm rot="16200000" flipH="1">
            <a:off x="1298708" y="2751299"/>
            <a:ext cx="1036800" cy="1061098"/>
          </a:xfrm>
          <a:prstGeom prst="bentConnector2">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96734AC1-3DA1-358A-EB77-B297DF4FFF24}"/>
              </a:ext>
            </a:extLst>
          </p:cNvPr>
          <p:cNvCxnSpPr>
            <a:cxnSpLocks/>
          </p:cNvCxnSpPr>
          <p:nvPr/>
        </p:nvCxnSpPr>
        <p:spPr>
          <a:xfrm>
            <a:off x="6322585" y="2265888"/>
            <a:ext cx="2822963" cy="0"/>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A609C564-B10B-CD5E-F7E1-274C1D576B79}"/>
              </a:ext>
            </a:extLst>
          </p:cNvPr>
          <p:cNvSpPr/>
          <p:nvPr/>
        </p:nvSpPr>
        <p:spPr>
          <a:xfrm>
            <a:off x="8636839" y="2651313"/>
            <a:ext cx="0" cy="0"/>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id="{47627D57-AE2C-924E-C7FF-41CF2FD7E462}"/>
              </a:ext>
            </a:extLst>
          </p:cNvPr>
          <p:cNvGrpSpPr/>
          <p:nvPr>
            <p:custDataLst>
              <p:tags r:id="rId5"/>
            </p:custDataLst>
          </p:nvPr>
        </p:nvGrpSpPr>
        <p:grpSpPr>
          <a:xfrm>
            <a:off x="554736" y="1437126"/>
            <a:ext cx="1554480" cy="382729"/>
            <a:chOff x="554736" y="1524216"/>
            <a:chExt cx="2011680" cy="382729"/>
          </a:xfrm>
          <a:solidFill>
            <a:schemeClr val="accent1"/>
          </a:solidFill>
        </p:grpSpPr>
        <p:sp>
          <p:nvSpPr>
            <p:cNvPr id="40" name="Freeform: Shape 39">
              <a:extLst>
                <a:ext uri="{FF2B5EF4-FFF2-40B4-BE49-F238E27FC236}">
                  <a16:creationId xmlns:a16="http://schemas.microsoft.com/office/drawing/2014/main" id="{2F55F0B1-1D66-CD8C-3526-202AF6A85EAB}"/>
                </a:ext>
              </a:extLst>
            </p:cNvPr>
            <p:cNvSpPr/>
            <p:nvPr>
              <p:custDataLst>
                <p:tags r:id="rId19"/>
              </p:custDataLst>
            </p:nvPr>
          </p:nvSpPr>
          <p:spPr>
            <a:xfrm>
              <a:off x="554736" y="1524216"/>
              <a:ext cx="2011680" cy="38272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62628 w 1828800"/>
                <a:gd name="connsiteY5" fmla="*/ 457201 h 914400"/>
                <a:gd name="connsiteX0" fmla="*/ 0 w 1828800"/>
                <a:gd name="connsiteY0" fmla="*/ 0 h 914400"/>
                <a:gd name="connsiteX1" fmla="*/ 1766172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62628 w 1828800"/>
                <a:gd name="connsiteY5" fmla="*/ 457201 h 914400"/>
                <a:gd name="connsiteX0" fmla="*/ 0 w 1828800"/>
                <a:gd name="connsiteY0" fmla="*/ 0 h 914400"/>
                <a:gd name="connsiteX1" fmla="*/ 1766172 w 1828800"/>
                <a:gd name="connsiteY1" fmla="*/ 0 h 914400"/>
                <a:gd name="connsiteX2" fmla="*/ 1828800 w 1828800"/>
                <a:gd name="connsiteY2" fmla="*/ 457200 h 914400"/>
                <a:gd name="connsiteX3" fmla="*/ 1766172 w 1828800"/>
                <a:gd name="connsiteY3" fmla="*/ 914400 h 914400"/>
                <a:gd name="connsiteX4" fmla="*/ 0 w 1828800"/>
                <a:gd name="connsiteY4" fmla="*/ 914400 h 914400"/>
                <a:gd name="connsiteX5" fmla="*/ 62628 w 1828800"/>
                <a:gd name="connsiteY5" fmla="*/ 457201 h 914400"/>
                <a:gd name="connsiteX0" fmla="*/ 0 w 1828800"/>
                <a:gd name="connsiteY0" fmla="*/ 0 h 914400"/>
                <a:gd name="connsiteX1" fmla="*/ 1766172 w 1828800"/>
                <a:gd name="connsiteY1" fmla="*/ 0 h 914400"/>
                <a:gd name="connsiteX2" fmla="*/ 1828800 w 1828800"/>
                <a:gd name="connsiteY2" fmla="*/ 457200 h 914400"/>
                <a:gd name="connsiteX3" fmla="*/ 17661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66172 w 1828800"/>
                <a:gd name="connsiteY1" fmla="*/ 0 h 914400"/>
                <a:gd name="connsiteX2" fmla="*/ 1828800 w 1828800"/>
                <a:gd name="connsiteY2" fmla="*/ 457200 h 914400"/>
                <a:gd name="connsiteX3" fmla="*/ 17661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66172 w 1828800"/>
                <a:gd name="connsiteY1" fmla="*/ 0 h 914400"/>
                <a:gd name="connsiteX2" fmla="*/ 1828800 w 1828800"/>
                <a:gd name="connsiteY2" fmla="*/ 457200 h 914400"/>
                <a:gd name="connsiteX3" fmla="*/ 1766172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66172" y="0"/>
                  </a:lnTo>
                  <a:lnTo>
                    <a:pt x="1828800" y="457200"/>
                  </a:lnTo>
                  <a:lnTo>
                    <a:pt x="1766172" y="914400"/>
                  </a:lnTo>
                  <a:lnTo>
                    <a:pt x="0" y="914400"/>
                  </a:lnTo>
                  <a:lnTo>
                    <a:pt x="0" y="457201"/>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696B64F3-BE87-02DA-E159-7C33AB76D818}"/>
                </a:ext>
              </a:extLst>
            </p:cNvPr>
            <p:cNvSpPr txBox="1"/>
            <p:nvPr>
              <p:custDataLst>
                <p:tags r:id="rId20"/>
              </p:custDataLst>
            </p:nvPr>
          </p:nvSpPr>
          <p:spPr>
            <a:xfrm>
              <a:off x="618236" y="1550795"/>
              <a:ext cx="1879289" cy="329572"/>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1. Intake</a:t>
              </a:r>
            </a:p>
          </p:txBody>
        </p:sp>
      </p:grpSp>
      <p:grpSp>
        <p:nvGrpSpPr>
          <p:cNvPr id="82" name="Group 81">
            <a:extLst>
              <a:ext uri="{FF2B5EF4-FFF2-40B4-BE49-F238E27FC236}">
                <a16:creationId xmlns:a16="http://schemas.microsoft.com/office/drawing/2014/main" id="{8D68DD6C-2C42-BCC5-9603-4A6CD31173A0}"/>
              </a:ext>
            </a:extLst>
          </p:cNvPr>
          <p:cNvGrpSpPr/>
          <p:nvPr>
            <p:custDataLst>
              <p:tags r:id="rId6"/>
            </p:custDataLst>
          </p:nvPr>
        </p:nvGrpSpPr>
        <p:grpSpPr>
          <a:xfrm>
            <a:off x="2086724" y="1437126"/>
            <a:ext cx="2011680" cy="382729"/>
            <a:chOff x="2533762" y="1524216"/>
            <a:chExt cx="2232611" cy="382729"/>
          </a:xfrm>
          <a:solidFill>
            <a:schemeClr val="accent1"/>
          </a:solidFill>
        </p:grpSpPr>
        <p:sp>
          <p:nvSpPr>
            <p:cNvPr id="49" name="Freeform: Shape 48">
              <a:extLst>
                <a:ext uri="{FF2B5EF4-FFF2-40B4-BE49-F238E27FC236}">
                  <a16:creationId xmlns:a16="http://schemas.microsoft.com/office/drawing/2014/main" id="{4FE5C6FD-DC2A-C664-DD90-2C86047EBE9B}"/>
                </a:ext>
              </a:extLst>
            </p:cNvPr>
            <p:cNvSpPr/>
            <p:nvPr>
              <p:custDataLst>
                <p:tags r:id="rId17"/>
              </p:custDataLst>
            </p:nvPr>
          </p:nvSpPr>
          <p:spPr>
            <a:xfrm>
              <a:off x="2533762" y="1524216"/>
              <a:ext cx="2232611" cy="38272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2369" y="0"/>
                  </a:lnTo>
                  <a:lnTo>
                    <a:pt x="1828800" y="457200"/>
                  </a:lnTo>
                  <a:lnTo>
                    <a:pt x="1772369" y="914400"/>
                  </a:lnTo>
                  <a:lnTo>
                    <a:pt x="0" y="914400"/>
                  </a:lnTo>
                  <a:lnTo>
                    <a:pt x="56431" y="457201"/>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CF662BF4-7D3F-0513-D39F-8370B53CA369}"/>
                </a:ext>
              </a:extLst>
            </p:cNvPr>
            <p:cNvSpPr txBox="1"/>
            <p:nvPr>
              <p:custDataLst>
                <p:tags r:id="rId18"/>
              </p:custDataLst>
            </p:nvPr>
          </p:nvSpPr>
          <p:spPr>
            <a:xfrm>
              <a:off x="2653453" y="1550795"/>
              <a:ext cx="2044029" cy="329572"/>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2. Screening in/out</a:t>
              </a:r>
            </a:p>
          </p:txBody>
        </p:sp>
      </p:grpSp>
      <p:grpSp>
        <p:nvGrpSpPr>
          <p:cNvPr id="79" name="Group 78">
            <a:extLst>
              <a:ext uri="{FF2B5EF4-FFF2-40B4-BE49-F238E27FC236}">
                <a16:creationId xmlns:a16="http://schemas.microsoft.com/office/drawing/2014/main" id="{AEDC54AE-0ACE-F2BC-C398-FCEAC555E198}"/>
              </a:ext>
            </a:extLst>
          </p:cNvPr>
          <p:cNvGrpSpPr/>
          <p:nvPr>
            <p:custDataLst>
              <p:tags r:id="rId7"/>
            </p:custDataLst>
          </p:nvPr>
        </p:nvGrpSpPr>
        <p:grpSpPr>
          <a:xfrm>
            <a:off x="4069044" y="1437126"/>
            <a:ext cx="4663440" cy="382729"/>
            <a:chOff x="4733719" y="1524216"/>
            <a:chExt cx="4114800" cy="382729"/>
          </a:xfrm>
          <a:solidFill>
            <a:schemeClr val="accent1"/>
          </a:solidFill>
        </p:grpSpPr>
        <p:sp>
          <p:nvSpPr>
            <p:cNvPr id="60" name="Freeform: Shape 59">
              <a:extLst>
                <a:ext uri="{FF2B5EF4-FFF2-40B4-BE49-F238E27FC236}">
                  <a16:creationId xmlns:a16="http://schemas.microsoft.com/office/drawing/2014/main" id="{F7493CEC-4E05-377F-4BE4-8F54128E4D91}"/>
                </a:ext>
              </a:extLst>
            </p:cNvPr>
            <p:cNvSpPr/>
            <p:nvPr>
              <p:custDataLst>
                <p:tags r:id="rId15"/>
              </p:custDataLst>
            </p:nvPr>
          </p:nvSpPr>
          <p:spPr>
            <a:xfrm>
              <a:off x="4733719" y="1524216"/>
              <a:ext cx="4114800" cy="38272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8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28343 w 1828800"/>
                <a:gd name="connsiteY5" fmla="*/ 457201 h 914400"/>
                <a:gd name="connsiteX0" fmla="*/ 0 w 1828800"/>
                <a:gd name="connsiteY0" fmla="*/ 0 h 914400"/>
                <a:gd name="connsiteX1" fmla="*/ 1800456 w 1828800"/>
                <a:gd name="connsiteY1" fmla="*/ 0 h 914400"/>
                <a:gd name="connsiteX2" fmla="*/ 1828800 w 1828800"/>
                <a:gd name="connsiteY2" fmla="*/ 457200 h 914400"/>
                <a:gd name="connsiteX3" fmla="*/ 1772368 w 1828800"/>
                <a:gd name="connsiteY3" fmla="*/ 914400 h 914400"/>
                <a:gd name="connsiteX4" fmla="*/ 0 w 1828800"/>
                <a:gd name="connsiteY4" fmla="*/ 914400 h 914400"/>
                <a:gd name="connsiteX5" fmla="*/ 28343 w 1828800"/>
                <a:gd name="connsiteY5" fmla="*/ 457201 h 914400"/>
                <a:gd name="connsiteX0" fmla="*/ 0 w 1828800"/>
                <a:gd name="connsiteY0" fmla="*/ 0 h 914400"/>
                <a:gd name="connsiteX1" fmla="*/ 1800456 w 1828800"/>
                <a:gd name="connsiteY1" fmla="*/ 0 h 914400"/>
                <a:gd name="connsiteX2" fmla="*/ 1828800 w 1828800"/>
                <a:gd name="connsiteY2" fmla="*/ 457200 h 914400"/>
                <a:gd name="connsiteX3" fmla="*/ 1800456 w 1828800"/>
                <a:gd name="connsiteY3" fmla="*/ 914400 h 914400"/>
                <a:gd name="connsiteX4" fmla="*/ 0 w 1828800"/>
                <a:gd name="connsiteY4" fmla="*/ 914400 h 914400"/>
                <a:gd name="connsiteX5" fmla="*/ 28343 w 1828800"/>
                <a:gd name="connsiteY5" fmla="*/ 457201 h 914400"/>
                <a:gd name="connsiteX0" fmla="*/ 0 w 1828800"/>
                <a:gd name="connsiteY0" fmla="*/ 0 h 914400"/>
                <a:gd name="connsiteX1" fmla="*/ 1800456 w 1828800"/>
                <a:gd name="connsiteY1" fmla="*/ 0 h 914400"/>
                <a:gd name="connsiteX2" fmla="*/ 1828800 w 1828800"/>
                <a:gd name="connsiteY2" fmla="*/ 457200 h 914400"/>
                <a:gd name="connsiteX3" fmla="*/ 180045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98182 w 1828800"/>
                <a:gd name="connsiteY1" fmla="*/ 0 h 914400"/>
                <a:gd name="connsiteX2" fmla="*/ 1828800 w 1828800"/>
                <a:gd name="connsiteY2" fmla="*/ 457200 h 914400"/>
                <a:gd name="connsiteX3" fmla="*/ 180045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98182 w 1828800"/>
                <a:gd name="connsiteY1" fmla="*/ 0 h 914400"/>
                <a:gd name="connsiteX2" fmla="*/ 1828800 w 1828800"/>
                <a:gd name="connsiteY2" fmla="*/ 457200 h 914400"/>
                <a:gd name="connsiteX3" fmla="*/ 17981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98182 w 1828800"/>
                <a:gd name="connsiteY1" fmla="*/ 0 h 914400"/>
                <a:gd name="connsiteX2" fmla="*/ 1828800 w 1828800"/>
                <a:gd name="connsiteY2" fmla="*/ 457200 h 914400"/>
                <a:gd name="connsiteX3" fmla="*/ 1798182 w 1828800"/>
                <a:gd name="connsiteY3" fmla="*/ 914400 h 914400"/>
                <a:gd name="connsiteX4" fmla="*/ 0 w 1828800"/>
                <a:gd name="connsiteY4" fmla="*/ 914400 h 914400"/>
                <a:gd name="connsiteX5" fmla="*/ 30618 w 1828800"/>
                <a:gd name="connsiteY5" fmla="*/ 457201 h 914400"/>
                <a:gd name="connsiteX0" fmla="*/ 0 w 1828800"/>
                <a:gd name="connsiteY0" fmla="*/ 0 h 914400"/>
                <a:gd name="connsiteX1" fmla="*/ 1798182 w 1828800"/>
                <a:gd name="connsiteY1" fmla="*/ 0 h 914400"/>
                <a:gd name="connsiteX2" fmla="*/ 1828800 w 1828800"/>
                <a:gd name="connsiteY2" fmla="*/ 457200 h 914400"/>
                <a:gd name="connsiteX3" fmla="*/ 1798182 w 1828800"/>
                <a:gd name="connsiteY3" fmla="*/ 914400 h 914400"/>
                <a:gd name="connsiteX4" fmla="*/ 0 w 1828800"/>
                <a:gd name="connsiteY4" fmla="*/ 914400 h 914400"/>
                <a:gd name="connsiteX5" fmla="*/ 30618 w 1828800"/>
                <a:gd name="connsiteY5" fmla="*/ 457201 h 914400"/>
                <a:gd name="connsiteX0" fmla="*/ 0 w 1828800"/>
                <a:gd name="connsiteY0" fmla="*/ 0 h 914400"/>
                <a:gd name="connsiteX1" fmla="*/ 1798182 w 1828800"/>
                <a:gd name="connsiteY1" fmla="*/ 0 h 914400"/>
                <a:gd name="connsiteX2" fmla="*/ 1828800 w 1828800"/>
                <a:gd name="connsiteY2" fmla="*/ 457200 h 914400"/>
                <a:gd name="connsiteX3" fmla="*/ 1798182 w 1828800"/>
                <a:gd name="connsiteY3" fmla="*/ 914400 h 914400"/>
                <a:gd name="connsiteX4" fmla="*/ 0 w 1828800"/>
                <a:gd name="connsiteY4" fmla="*/ 914400 h 914400"/>
                <a:gd name="connsiteX5" fmla="*/ 30618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98182" y="0"/>
                  </a:lnTo>
                  <a:lnTo>
                    <a:pt x="1828800" y="457200"/>
                  </a:lnTo>
                  <a:lnTo>
                    <a:pt x="1798182" y="914400"/>
                  </a:lnTo>
                  <a:lnTo>
                    <a:pt x="0" y="914400"/>
                  </a:lnTo>
                  <a:lnTo>
                    <a:pt x="30618" y="457201"/>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61" name="TextBox 60">
              <a:extLst>
                <a:ext uri="{FF2B5EF4-FFF2-40B4-BE49-F238E27FC236}">
                  <a16:creationId xmlns:a16="http://schemas.microsoft.com/office/drawing/2014/main" id="{B86F8635-E7D7-942E-9451-4BE2F8CC7A08}"/>
                </a:ext>
              </a:extLst>
            </p:cNvPr>
            <p:cNvSpPr txBox="1"/>
            <p:nvPr>
              <p:custDataLst>
                <p:tags r:id="rId16"/>
              </p:custDataLst>
            </p:nvPr>
          </p:nvSpPr>
          <p:spPr>
            <a:xfrm>
              <a:off x="4853410" y="1550795"/>
              <a:ext cx="3926218" cy="329572"/>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3. Assessment/investigation</a:t>
              </a:r>
            </a:p>
          </p:txBody>
        </p:sp>
      </p:grpSp>
      <p:grpSp>
        <p:nvGrpSpPr>
          <p:cNvPr id="74" name="Group 73">
            <a:extLst>
              <a:ext uri="{FF2B5EF4-FFF2-40B4-BE49-F238E27FC236}">
                <a16:creationId xmlns:a16="http://schemas.microsoft.com/office/drawing/2014/main" id="{297D5854-4A9E-FE8E-02B7-530AB88932D5}"/>
              </a:ext>
            </a:extLst>
          </p:cNvPr>
          <p:cNvGrpSpPr/>
          <p:nvPr>
            <p:custDataLst>
              <p:tags r:id="rId8"/>
            </p:custDataLst>
          </p:nvPr>
        </p:nvGrpSpPr>
        <p:grpSpPr>
          <a:xfrm>
            <a:off x="8690738" y="1437125"/>
            <a:ext cx="2926080" cy="384048"/>
            <a:chOff x="8815866" y="1524215"/>
            <a:chExt cx="2834640" cy="384048"/>
          </a:xfrm>
          <a:solidFill>
            <a:schemeClr val="accent1"/>
          </a:solidFill>
        </p:grpSpPr>
        <p:sp>
          <p:nvSpPr>
            <p:cNvPr id="68" name="Freeform: Shape 67">
              <a:extLst>
                <a:ext uri="{FF2B5EF4-FFF2-40B4-BE49-F238E27FC236}">
                  <a16:creationId xmlns:a16="http://schemas.microsoft.com/office/drawing/2014/main" id="{C0B2642E-A677-8B73-E2DE-DCB57A6D7A5E}"/>
                </a:ext>
              </a:extLst>
            </p:cNvPr>
            <p:cNvSpPr/>
            <p:nvPr>
              <p:custDataLst>
                <p:tags r:id="rId13"/>
              </p:custDataLst>
            </p:nvPr>
          </p:nvSpPr>
          <p:spPr>
            <a:xfrm>
              <a:off x="8815866" y="1524215"/>
              <a:ext cx="2834640" cy="38404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42394 w 1828800"/>
                <a:gd name="connsiteY5" fmla="*/ 457201 h 914400"/>
                <a:gd name="connsiteX0" fmla="*/ 0 w 1828800"/>
                <a:gd name="connsiteY0" fmla="*/ 0 h 914400"/>
                <a:gd name="connsiteX1" fmla="*/ 1786406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86406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60887 w 1828800"/>
                <a:gd name="connsiteY5" fmla="*/ 457201 h 914400"/>
                <a:gd name="connsiteX0" fmla="*/ 0 w 1828800"/>
                <a:gd name="connsiteY0" fmla="*/ 0 h 914400"/>
                <a:gd name="connsiteX1" fmla="*/ 1767913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6791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56431 w 1828800"/>
                <a:gd name="connsiteY5" fmla="*/ 457201 h 914400"/>
                <a:gd name="connsiteX0" fmla="*/ 0 w 1828800"/>
                <a:gd name="connsiteY0" fmla="*/ 0 h 914400"/>
                <a:gd name="connsiteX1" fmla="*/ 1772369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44599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72369 w 1828800"/>
                <a:gd name="connsiteY3" fmla="*/ 914400 h 914400"/>
                <a:gd name="connsiteX4" fmla="*/ 0 w 1828800"/>
                <a:gd name="connsiteY4" fmla="*/ 914400 h 914400"/>
                <a:gd name="connsiteX5" fmla="*/ 44599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44599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44599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44599 w 1828800"/>
                <a:gd name="connsiteY5" fmla="*/ 457200 h 914400"/>
                <a:gd name="connsiteX0" fmla="*/ 0 w 1828800"/>
                <a:gd name="connsiteY0" fmla="*/ 0 h 914400"/>
                <a:gd name="connsiteX1" fmla="*/ 1784201 w 1828800"/>
                <a:gd name="connsiteY1" fmla="*/ 0 h 914400"/>
                <a:gd name="connsiteX2" fmla="*/ 1828800 w 1828800"/>
                <a:gd name="connsiteY2" fmla="*/ 457200 h 914400"/>
                <a:gd name="connsiteX3" fmla="*/ 1784201 w 1828800"/>
                <a:gd name="connsiteY3" fmla="*/ 914400 h 914400"/>
                <a:gd name="connsiteX4" fmla="*/ 0 w 1828800"/>
                <a:gd name="connsiteY4" fmla="*/ 914400 h 914400"/>
                <a:gd name="connsiteX5" fmla="*/ 4459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4201" y="0"/>
                  </a:lnTo>
                  <a:lnTo>
                    <a:pt x="1828800" y="457200"/>
                  </a:lnTo>
                  <a:lnTo>
                    <a:pt x="1784201" y="914400"/>
                  </a:lnTo>
                  <a:lnTo>
                    <a:pt x="0" y="914400"/>
                  </a:lnTo>
                  <a:lnTo>
                    <a:pt x="44599" y="45720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86DB4F18-DF25-49EE-C233-9CB10D7CB572}"/>
                </a:ext>
              </a:extLst>
            </p:cNvPr>
            <p:cNvSpPr txBox="1"/>
            <p:nvPr>
              <p:custDataLst>
                <p:tags r:id="rId14"/>
              </p:custDataLst>
            </p:nvPr>
          </p:nvSpPr>
          <p:spPr>
            <a:xfrm>
              <a:off x="8935794" y="1536128"/>
              <a:ext cx="2645583" cy="360223"/>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FFFFFF"/>
                  </a:solidFill>
                  <a:effectLst/>
                  <a:uLnTx/>
                  <a:uFillTx/>
                  <a:latin typeface="Calibri"/>
                  <a:ea typeface="+mn-ea"/>
                  <a:cs typeface="Arial" panose="020B0604020202020204" pitchFamily="34" charset="0"/>
                </a:rPr>
                <a:t>4. Determination and action</a:t>
              </a:r>
            </a:p>
          </p:txBody>
        </p:sp>
      </p:grpSp>
      <p:sp>
        <p:nvSpPr>
          <p:cNvPr id="26" name="TextBox 25">
            <a:extLst>
              <a:ext uri="{FF2B5EF4-FFF2-40B4-BE49-F238E27FC236}">
                <a16:creationId xmlns:a16="http://schemas.microsoft.com/office/drawing/2014/main" id="{5E5F86E0-6380-A1A0-565C-E2BFCA393EA6}"/>
              </a:ext>
            </a:extLst>
          </p:cNvPr>
          <p:cNvSpPr txBox="1">
            <a:spLocks/>
          </p:cNvSpPr>
          <p:nvPr/>
        </p:nvSpPr>
        <p:spPr>
          <a:xfrm>
            <a:off x="554734" y="1121355"/>
            <a:ext cx="1108252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a:rPr>
              <a:t>Child Protective Services referrals process flow</a:t>
            </a:r>
            <a:r>
              <a:rPr kumimoji="0" lang="en-US" sz="1600" b="1" i="0" u="none" strike="noStrike" kern="1200" cap="none" spc="0" normalizeH="0" baseline="30000" noProof="0">
                <a:ln>
                  <a:noFill/>
                </a:ln>
                <a:solidFill>
                  <a:srgbClr val="000000"/>
                </a:solidFill>
                <a:effectLst/>
                <a:uLnTx/>
                <a:uFillTx/>
                <a:latin typeface="Calibri"/>
                <a:ea typeface="+mn-ea"/>
                <a:cs typeface="Arial"/>
              </a:rPr>
              <a:t>1 </a:t>
            </a:r>
            <a:r>
              <a:rPr kumimoji="0" lang="en-US" sz="1600" b="1" i="0" u="none" strike="noStrike" kern="1200" cap="none" spc="0" normalizeH="0" baseline="0" noProof="0">
                <a:ln>
                  <a:noFill/>
                </a:ln>
                <a:solidFill>
                  <a:srgbClr val="000000"/>
                </a:solidFill>
                <a:effectLst/>
                <a:uLnTx/>
                <a:uFillTx/>
                <a:latin typeface="Calibri"/>
                <a:ea typeface="+mn-ea"/>
                <a:cs typeface="Arial"/>
              </a:rPr>
              <a:t>data, 2023 </a:t>
            </a:r>
            <a:endParaRPr kumimoji="0" lang="en-US" sz="1600" b="0" i="0" u="none" strike="noStrike" kern="1200" cap="none" spc="0" normalizeH="0" baseline="0" noProof="0">
              <a:ln>
                <a:noFill/>
              </a:ln>
              <a:solidFill>
                <a:srgbClr val="000000"/>
              </a:solidFill>
              <a:effectLst/>
              <a:uLnTx/>
              <a:uFillTx/>
              <a:latin typeface="Calibri"/>
              <a:ea typeface="+mn-ea"/>
              <a:cs typeface="Arial"/>
            </a:endParaRPr>
          </a:p>
        </p:txBody>
      </p:sp>
      <p:cxnSp>
        <p:nvCxnSpPr>
          <p:cNvPr id="27" name="LineBasicStrong 262">
            <a:extLst>
              <a:ext uri="{FF2B5EF4-FFF2-40B4-BE49-F238E27FC236}">
                <a16:creationId xmlns:a16="http://schemas.microsoft.com/office/drawing/2014/main" id="{F5DF2038-D0B7-121F-6D52-BA67CFBA84E1}"/>
              </a:ext>
            </a:extLst>
          </p:cNvPr>
          <p:cNvCxnSpPr>
            <a:cxnSpLocks/>
          </p:cNvCxnSpPr>
          <p:nvPr>
            <p:custDataLst>
              <p:tags r:id="rId9"/>
            </p:custDataLst>
          </p:nvPr>
        </p:nvCxnSpPr>
        <p:spPr>
          <a:xfrm>
            <a:off x="554734" y="140040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8" name="LegendBoxes">
            <a:extLst>
              <a:ext uri="{FF2B5EF4-FFF2-40B4-BE49-F238E27FC236}">
                <a16:creationId xmlns:a16="http://schemas.microsoft.com/office/drawing/2014/main" id="{38ACCD01-DE0F-66E7-532D-8EB720774665}"/>
              </a:ext>
            </a:extLst>
          </p:cNvPr>
          <p:cNvGrpSpPr/>
          <p:nvPr/>
        </p:nvGrpSpPr>
        <p:grpSpPr>
          <a:xfrm>
            <a:off x="9349502" y="1112073"/>
            <a:ext cx="2004554" cy="184666"/>
            <a:chOff x="10714801" y="4396889"/>
            <a:chExt cx="2004554" cy="184666"/>
          </a:xfrm>
        </p:grpSpPr>
        <p:sp>
          <p:nvSpPr>
            <p:cNvPr id="64" name="RectangleLegend1">
              <a:extLst>
                <a:ext uri="{FF2B5EF4-FFF2-40B4-BE49-F238E27FC236}">
                  <a16:creationId xmlns:a16="http://schemas.microsoft.com/office/drawing/2014/main" id="{7E2B7C49-C5AF-086F-6F5A-3BEA728BFE28}"/>
                </a:ext>
              </a:extLst>
            </p:cNvPr>
            <p:cNvSpPr/>
            <p:nvPr/>
          </p:nvSpPr>
          <p:spPr>
            <a:xfrm>
              <a:off x="10714801" y="4402858"/>
              <a:ext cx="172729" cy="172729"/>
            </a:xfrm>
            <a:prstGeom prst="rect">
              <a:avLst/>
            </a:prstGeom>
            <a:solidFill>
              <a:schemeClr val="bg1"/>
            </a:solidFill>
            <a:ln w="381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77" name="Legend1">
              <a:extLst>
                <a:ext uri="{FF2B5EF4-FFF2-40B4-BE49-F238E27FC236}">
                  <a16:creationId xmlns:a16="http://schemas.microsoft.com/office/drawing/2014/main" id="{4FB36C93-5F15-F2B6-9D7B-631A086CCFC6}"/>
                </a:ext>
              </a:extLst>
            </p:cNvPr>
            <p:cNvSpPr txBox="1"/>
            <p:nvPr/>
          </p:nvSpPr>
          <p:spPr>
            <a:xfrm>
              <a:off x="11040947" y="4396889"/>
              <a:ext cx="1678408" cy="184666"/>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Additional details to follow</a:t>
              </a:r>
            </a:p>
          </p:txBody>
        </p:sp>
      </p:grpSp>
      <p:sp>
        <p:nvSpPr>
          <p:cNvPr id="9" name="Oval 8">
            <a:extLst>
              <a:ext uri="{FF2B5EF4-FFF2-40B4-BE49-F238E27FC236}">
                <a16:creationId xmlns:a16="http://schemas.microsoft.com/office/drawing/2014/main" id="{E6D92410-7107-E38E-903A-5572F86F9EB0}"/>
              </a:ext>
            </a:extLst>
          </p:cNvPr>
          <p:cNvSpPr>
            <a:spLocks/>
          </p:cNvSpPr>
          <p:nvPr/>
        </p:nvSpPr>
        <p:spPr>
          <a:xfrm>
            <a:off x="2809214" y="4112109"/>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56K</a:t>
            </a:r>
          </a:p>
        </p:txBody>
      </p:sp>
      <p:sp>
        <p:nvSpPr>
          <p:cNvPr id="2" name="4. Footnote">
            <a:extLst>
              <a:ext uri="{FF2B5EF4-FFF2-40B4-BE49-F238E27FC236}">
                <a16:creationId xmlns:a16="http://schemas.microsoft.com/office/drawing/2014/main" id="{1935E862-E78D-2F4A-6A73-BA738303CCFB}"/>
              </a:ext>
            </a:extLst>
          </p:cNvPr>
          <p:cNvSpPr txBox="1"/>
          <p:nvPr>
            <p:custDataLst>
              <p:tags r:id="rId10"/>
            </p:custDataLst>
          </p:nvPr>
        </p:nvSpPr>
        <p:spPr>
          <a:xfrm>
            <a:off x="642605" y="638478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Excludes "pending" cases, 2. ACF Child and Family Services Reviews Procedure Manual,  3. 3K referrals were overdue and not reported, 4. Data from Q2 SFY 2025</a:t>
            </a:r>
          </a:p>
        </p:txBody>
      </p:sp>
      <p:cxnSp>
        <p:nvCxnSpPr>
          <p:cNvPr id="24" name="Straight Arrow Connector 23">
            <a:extLst>
              <a:ext uri="{FF2B5EF4-FFF2-40B4-BE49-F238E27FC236}">
                <a16:creationId xmlns:a16="http://schemas.microsoft.com/office/drawing/2014/main" id="{BB0E4574-380C-D4F1-B32A-5B96114400A4}"/>
              </a:ext>
            </a:extLst>
          </p:cNvPr>
          <p:cNvCxnSpPr>
            <a:cxnSpLocks/>
          </p:cNvCxnSpPr>
          <p:nvPr/>
        </p:nvCxnSpPr>
        <p:spPr>
          <a:xfrm>
            <a:off x="6329680" y="3336675"/>
            <a:ext cx="323140" cy="0"/>
          </a:xfrm>
          <a:prstGeom prst="straightConnector1">
            <a:avLst/>
          </a:prstGeom>
          <a:ln w="127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7271213-77B7-032B-DD1D-D72D4276AC1A}"/>
              </a:ext>
            </a:extLst>
          </p:cNvPr>
          <p:cNvCxnSpPr>
            <a:cxnSpLocks/>
            <a:endCxn id="69" idx="0"/>
          </p:cNvCxnSpPr>
          <p:nvPr/>
        </p:nvCxnSpPr>
        <p:spPr>
          <a:xfrm>
            <a:off x="7397325" y="3675775"/>
            <a:ext cx="3351" cy="243065"/>
          </a:xfrm>
          <a:prstGeom prst="straightConnector1">
            <a:avLst/>
          </a:prstGeom>
          <a:ln w="127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B899133-0215-1471-7C55-2EB682C19AAB}"/>
              </a:ext>
            </a:extLst>
          </p:cNvPr>
          <p:cNvCxnSpPr>
            <a:cxnSpLocks/>
          </p:cNvCxnSpPr>
          <p:nvPr/>
        </p:nvCxnSpPr>
        <p:spPr>
          <a:xfrm>
            <a:off x="7408855" y="2525522"/>
            <a:ext cx="0" cy="588513"/>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LineBasicStrong 27">
            <a:extLst>
              <a:ext uri="{FF2B5EF4-FFF2-40B4-BE49-F238E27FC236}">
                <a16:creationId xmlns:a16="http://schemas.microsoft.com/office/drawing/2014/main" id="{606430AD-D2BE-A9B7-BEF9-226F09A47703}"/>
              </a:ext>
            </a:extLst>
          </p:cNvPr>
          <p:cNvCxnSpPr>
            <a:cxnSpLocks/>
          </p:cNvCxnSpPr>
          <p:nvPr>
            <p:custDataLst>
              <p:tags r:id="rId11"/>
            </p:custDataLst>
          </p:nvPr>
        </p:nvCxnSpPr>
        <p:spPr>
          <a:xfrm>
            <a:off x="6305791" y="2526853"/>
            <a:ext cx="1104324"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RectangleLegend1">
            <a:extLst>
              <a:ext uri="{FF2B5EF4-FFF2-40B4-BE49-F238E27FC236}">
                <a16:creationId xmlns:a16="http://schemas.microsoft.com/office/drawing/2014/main" id="{470BAE94-FE02-DD1D-9DF8-8428344D06CA}"/>
              </a:ext>
            </a:extLst>
          </p:cNvPr>
          <p:cNvSpPr/>
          <p:nvPr/>
        </p:nvSpPr>
        <p:spPr>
          <a:xfrm>
            <a:off x="7535773" y="1125584"/>
            <a:ext cx="172729" cy="172729"/>
          </a:xfrm>
          <a:prstGeom prst="roundRect">
            <a:avLst/>
          </a:prstGeom>
          <a:solidFill>
            <a:schemeClr val="bg2">
              <a:lumMod val="65000"/>
            </a:schemeClr>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2" name="Legend1">
            <a:extLst>
              <a:ext uri="{FF2B5EF4-FFF2-40B4-BE49-F238E27FC236}">
                <a16:creationId xmlns:a16="http://schemas.microsoft.com/office/drawing/2014/main" id="{40DBB05D-FD46-B627-BCC7-0B8D367CE3D8}"/>
              </a:ext>
            </a:extLst>
          </p:cNvPr>
          <p:cNvSpPr txBox="1"/>
          <p:nvPr/>
        </p:nvSpPr>
        <p:spPr>
          <a:xfrm>
            <a:off x="7861919" y="1119615"/>
            <a:ext cx="1111779" cy="184666"/>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Process end point</a:t>
            </a:r>
          </a:p>
        </p:txBody>
      </p:sp>
      <p:sp>
        <p:nvSpPr>
          <p:cNvPr id="62" name="TextBox 61">
            <a:extLst>
              <a:ext uri="{FF2B5EF4-FFF2-40B4-BE49-F238E27FC236}">
                <a16:creationId xmlns:a16="http://schemas.microsoft.com/office/drawing/2014/main" id="{15913220-B91D-5A25-2381-7C652E7BC24A}"/>
              </a:ext>
            </a:extLst>
          </p:cNvPr>
          <p:cNvSpPr txBox="1">
            <a:spLocks/>
          </p:cNvSpPr>
          <p:nvPr/>
        </p:nvSpPr>
        <p:spPr>
          <a:xfrm>
            <a:off x="4331228" y="4420528"/>
            <a:ext cx="1535471" cy="1029665"/>
          </a:xfrm>
          <a:prstGeom prst="rect">
            <a:avLst/>
          </a:prstGeom>
          <a:ln w="6350">
            <a:noFill/>
            <a:miter lim="800000"/>
          </a:ln>
        </p:spPr>
        <p:txBody>
          <a:bodyPr vert="horz" wrap="square" lIns="0" tIns="0" rIns="0" bIns="0" rtlCol="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Calibri"/>
                <a:ea typeface="+mn-ea"/>
                <a:cs typeface="+mn-cs"/>
              </a:rPr>
              <a:t>~75% </a:t>
            </a:r>
            <a:r>
              <a:rPr kumimoji="0" lang="en-US" sz="1400" b="0" i="0" u="none" strike="noStrike" kern="1200" cap="none" spc="0" normalizeH="0" baseline="0" noProof="0">
                <a:ln>
                  <a:noFill/>
                </a:ln>
                <a:solidFill>
                  <a:srgbClr val="000000"/>
                </a:solidFill>
                <a:effectLst/>
                <a:uLnTx/>
                <a:uFillTx/>
                <a:latin typeface="Calibri"/>
                <a:ea typeface="+mn-ea"/>
                <a:cs typeface="+mn-cs"/>
              </a:rPr>
              <a:t>of LDSS had </a:t>
            </a:r>
            <a:r>
              <a:rPr kumimoji="0" lang="en-US" sz="1400" b="1" i="0" u="none" strike="noStrike" kern="1200" cap="none" spc="0" normalizeH="0" baseline="0" noProof="0">
                <a:ln>
                  <a:noFill/>
                </a:ln>
                <a:solidFill>
                  <a:srgbClr val="000000"/>
                </a:solidFill>
                <a:effectLst/>
                <a:uLnTx/>
                <a:uFillTx/>
                <a:latin typeface="Calibri"/>
                <a:ea typeface="+mn-ea"/>
                <a:cs typeface="+mn-cs"/>
              </a:rPr>
              <a:t>timeliness of safety assessments </a:t>
            </a:r>
            <a:r>
              <a:rPr kumimoji="0" lang="en-US" sz="1400" b="0" i="0" u="none" strike="noStrike" kern="1200" cap="none" spc="0" normalizeH="0" baseline="0" noProof="0">
                <a:ln>
                  <a:noFill/>
                </a:ln>
                <a:solidFill>
                  <a:srgbClr val="000000"/>
                </a:solidFill>
                <a:effectLst/>
                <a:uLnTx/>
                <a:uFillTx/>
                <a:latin typeface="Calibri"/>
                <a:ea typeface="+mn-ea"/>
                <a:cs typeface="+mn-cs"/>
              </a:rPr>
              <a:t>below the national target</a:t>
            </a:r>
            <a:r>
              <a:rPr kumimoji="0" lang="en-US" sz="1400" b="0" i="0" u="none" strike="noStrike" kern="1200" cap="none" spc="0" normalizeH="0" baseline="30000" noProof="0">
                <a:ln>
                  <a:noFill/>
                </a:ln>
                <a:solidFill>
                  <a:srgbClr val="000000"/>
                </a:solidFill>
                <a:effectLst/>
                <a:uLnTx/>
                <a:uFillTx/>
                <a:latin typeface="Calibri"/>
                <a:ea typeface="+mn-ea"/>
                <a:cs typeface="+mn-cs"/>
              </a:rPr>
              <a:t>2,4</a:t>
            </a:r>
            <a:r>
              <a:rPr kumimoji="0" lang="en-US" sz="1400" b="0" i="0" u="none" strike="noStrike" kern="1200" cap="none" spc="0" normalizeH="0" baseline="0" noProof="0">
                <a:ln>
                  <a:noFill/>
                </a:ln>
                <a:solidFill>
                  <a:srgbClr val="000000"/>
                </a:solidFill>
                <a:effectLst/>
                <a:uLnTx/>
                <a:uFillTx/>
                <a:latin typeface="Calibri"/>
                <a:ea typeface="+mn-ea"/>
                <a:cs typeface="+mn-cs"/>
              </a:rPr>
              <a:t> </a:t>
            </a:r>
          </a:p>
        </p:txBody>
      </p:sp>
      <p:sp>
        <p:nvSpPr>
          <p:cNvPr id="89" name="TextBox 88">
            <a:extLst>
              <a:ext uri="{FF2B5EF4-FFF2-40B4-BE49-F238E27FC236}">
                <a16:creationId xmlns:a16="http://schemas.microsoft.com/office/drawing/2014/main" id="{B8A7191A-0F03-04FB-C912-6BB45B9A769E}"/>
              </a:ext>
            </a:extLst>
          </p:cNvPr>
          <p:cNvSpPr txBox="1">
            <a:spLocks/>
          </p:cNvSpPr>
          <p:nvPr/>
        </p:nvSpPr>
        <p:spPr>
          <a:xfrm>
            <a:off x="6868106" y="1852090"/>
            <a:ext cx="1497830" cy="369332"/>
          </a:xfrm>
          <a:prstGeom prst="rect">
            <a:avLst/>
          </a:prstGeom>
          <a:noFill/>
          <a:ln w="6350">
            <a:noFill/>
            <a:miter lim="800000"/>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mn-ea"/>
                <a:cs typeface="+mn-cs"/>
              </a:rPr>
              <a:t>Safety/risk assessments happen in parallel</a:t>
            </a:r>
          </a:p>
        </p:txBody>
      </p:sp>
      <p:sp>
        <p:nvSpPr>
          <p:cNvPr id="111" name="TextBox 110">
            <a:extLst>
              <a:ext uri="{FF2B5EF4-FFF2-40B4-BE49-F238E27FC236}">
                <a16:creationId xmlns:a16="http://schemas.microsoft.com/office/drawing/2014/main" id="{79BF6272-80DD-924E-BF53-BBC0C5CF9631}"/>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
        <p:nvSpPr>
          <p:cNvPr id="44" name="Rectangle: Rounded Corners 43">
            <a:extLst>
              <a:ext uri="{FF2B5EF4-FFF2-40B4-BE49-F238E27FC236}">
                <a16:creationId xmlns:a16="http://schemas.microsoft.com/office/drawing/2014/main" id="{561CFE31-9302-9853-6846-890100459899}"/>
              </a:ext>
            </a:extLst>
          </p:cNvPr>
          <p:cNvSpPr>
            <a:spLocks/>
          </p:cNvSpPr>
          <p:nvPr/>
        </p:nvSpPr>
        <p:spPr>
          <a:xfrm>
            <a:off x="9145548" y="1880463"/>
            <a:ext cx="2195502" cy="586907"/>
          </a:xfrm>
          <a:prstGeom prst="roundRect">
            <a:avLst/>
          </a:prstGeom>
          <a:solidFill>
            <a:schemeClr val="bg2">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Case determined to be founded</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45" name="Oval 44">
            <a:extLst>
              <a:ext uri="{FF2B5EF4-FFF2-40B4-BE49-F238E27FC236}">
                <a16:creationId xmlns:a16="http://schemas.microsoft.com/office/drawing/2014/main" id="{FCAC15F6-0640-4251-A86D-030AEF900CC5}"/>
              </a:ext>
            </a:extLst>
          </p:cNvPr>
          <p:cNvSpPr>
            <a:spLocks/>
          </p:cNvSpPr>
          <p:nvPr/>
        </p:nvSpPr>
        <p:spPr>
          <a:xfrm>
            <a:off x="9945754" y="2327512"/>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3K</a:t>
            </a:r>
          </a:p>
        </p:txBody>
      </p:sp>
      <p:sp>
        <p:nvSpPr>
          <p:cNvPr id="46" name="Rectangle: Rounded Corners 45">
            <a:extLst>
              <a:ext uri="{FF2B5EF4-FFF2-40B4-BE49-F238E27FC236}">
                <a16:creationId xmlns:a16="http://schemas.microsoft.com/office/drawing/2014/main" id="{8FA8DACB-5548-4703-7A0A-7CD02E8D1253}"/>
              </a:ext>
            </a:extLst>
          </p:cNvPr>
          <p:cNvSpPr>
            <a:spLocks/>
          </p:cNvSpPr>
          <p:nvPr/>
        </p:nvSpPr>
        <p:spPr>
          <a:xfrm>
            <a:off x="9145548" y="2670201"/>
            <a:ext cx="2195502" cy="586907"/>
          </a:xfrm>
          <a:prstGeom prst="roundRect">
            <a:avLst/>
          </a:prstGeom>
          <a:solidFill>
            <a:schemeClr val="bg2">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Case determined to be unfounded</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47" name="Oval 46">
            <a:extLst>
              <a:ext uri="{FF2B5EF4-FFF2-40B4-BE49-F238E27FC236}">
                <a16:creationId xmlns:a16="http://schemas.microsoft.com/office/drawing/2014/main" id="{90DAEF2C-54B8-89B1-52FF-A15D09FF7026}"/>
              </a:ext>
            </a:extLst>
          </p:cNvPr>
          <p:cNvSpPr>
            <a:spLocks/>
          </p:cNvSpPr>
          <p:nvPr/>
        </p:nvSpPr>
        <p:spPr>
          <a:xfrm>
            <a:off x="9945754" y="3176678"/>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6K</a:t>
            </a:r>
          </a:p>
        </p:txBody>
      </p:sp>
      <p:sp>
        <p:nvSpPr>
          <p:cNvPr id="73" name="Rectangle: Rounded Corners 72">
            <a:extLst>
              <a:ext uri="{FF2B5EF4-FFF2-40B4-BE49-F238E27FC236}">
                <a16:creationId xmlns:a16="http://schemas.microsoft.com/office/drawing/2014/main" id="{29BA77E0-2456-3199-021C-4D4D8ADEC56A}"/>
              </a:ext>
            </a:extLst>
          </p:cNvPr>
          <p:cNvSpPr>
            <a:spLocks/>
          </p:cNvSpPr>
          <p:nvPr/>
        </p:nvSpPr>
        <p:spPr>
          <a:xfrm>
            <a:off x="9145548" y="3681224"/>
            <a:ext cx="2195502" cy="553062"/>
          </a:xfrm>
          <a:prstGeom prst="roundRect">
            <a:avLst/>
          </a:prstGeom>
          <a:solidFill>
            <a:schemeClr val="bg2">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determined to be low/moderate risk; then closed</a:t>
            </a:r>
            <a:endParaRPr kumimoji="0" lang="en-US" sz="1200" b="0" i="0" u="none" strike="noStrike" kern="1200" cap="none" spc="0" normalizeH="0" baseline="0" noProof="0">
              <a:ln>
                <a:noFill/>
              </a:ln>
              <a:solidFill>
                <a:srgbClr val="FFFFFF"/>
              </a:solidFill>
              <a:effectLst/>
              <a:highlight>
                <a:srgbClr val="FFFF00"/>
              </a:highlight>
              <a:uLnTx/>
              <a:uFillTx/>
              <a:latin typeface="Calibri"/>
              <a:ea typeface="Calibri"/>
              <a:cs typeface="Calibri"/>
            </a:endParaRPr>
          </a:p>
        </p:txBody>
      </p:sp>
      <p:cxnSp>
        <p:nvCxnSpPr>
          <p:cNvPr id="98" name="LineBasicStrong 106">
            <a:extLst>
              <a:ext uri="{FF2B5EF4-FFF2-40B4-BE49-F238E27FC236}">
                <a16:creationId xmlns:a16="http://schemas.microsoft.com/office/drawing/2014/main" id="{34EE2C74-ABE7-97AC-5A73-1A33CB3465E8}"/>
              </a:ext>
            </a:extLst>
          </p:cNvPr>
          <p:cNvCxnSpPr>
            <a:cxnSpLocks/>
          </p:cNvCxnSpPr>
          <p:nvPr>
            <p:custDataLst>
              <p:tags r:id="rId12"/>
            </p:custDataLst>
          </p:nvPr>
        </p:nvCxnSpPr>
        <p:spPr>
          <a:xfrm>
            <a:off x="8899926" y="3540246"/>
            <a:ext cx="2628559" cy="0"/>
          </a:xfrm>
          <a:prstGeom prst="straightConnector1">
            <a:avLst/>
          </a:prstGeom>
          <a:ln w="190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4EA93E16-A819-EB96-7AC2-FF51E933B0DD}"/>
              </a:ext>
            </a:extLst>
          </p:cNvPr>
          <p:cNvSpPr>
            <a:spLocks/>
          </p:cNvSpPr>
          <p:nvPr/>
        </p:nvSpPr>
        <p:spPr>
          <a:xfrm>
            <a:off x="9145548" y="4479744"/>
            <a:ext cx="2195502" cy="675852"/>
          </a:xfrm>
          <a:prstGeom prst="roundRect">
            <a:avLst/>
          </a:prstGeom>
          <a:solidFill>
            <a:schemeClr val="bg2">
              <a:lumMod val="6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Referral determined to be high/very high risk; then should be opened to in-home services</a:t>
            </a:r>
            <a:endParaRPr kumimoji="0" lang="en-US" sz="1200" b="0" i="0" u="none" strike="noStrike" kern="1200" cap="none" spc="0" normalizeH="0" baseline="0" noProof="0">
              <a:ln>
                <a:noFill/>
              </a:ln>
              <a:solidFill>
                <a:srgbClr val="FFFFFF"/>
              </a:solidFill>
              <a:effectLst/>
              <a:uLnTx/>
              <a:uFillTx/>
              <a:latin typeface="Calibri"/>
              <a:ea typeface="Calibri"/>
              <a:cs typeface="Calibri"/>
            </a:endParaRPr>
          </a:p>
        </p:txBody>
      </p:sp>
      <p:sp>
        <p:nvSpPr>
          <p:cNvPr id="30" name="Oval 29">
            <a:extLst>
              <a:ext uri="{FF2B5EF4-FFF2-40B4-BE49-F238E27FC236}">
                <a16:creationId xmlns:a16="http://schemas.microsoft.com/office/drawing/2014/main" id="{D848E304-7B1F-D567-57FA-141F5130BE2A}"/>
              </a:ext>
            </a:extLst>
          </p:cNvPr>
          <p:cNvSpPr>
            <a:spLocks/>
          </p:cNvSpPr>
          <p:nvPr/>
        </p:nvSpPr>
        <p:spPr>
          <a:xfrm>
            <a:off x="9945754" y="5085170"/>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7K</a:t>
            </a:r>
            <a:r>
              <a:rPr kumimoji="0" lang="en-US" sz="1200" b="1" i="0" u="none" strike="noStrike" kern="1200" cap="none" spc="0" normalizeH="0" baseline="30000" noProof="0">
                <a:ln>
                  <a:noFill/>
                </a:ln>
                <a:solidFill>
                  <a:srgbClr val="000000"/>
                </a:solidFill>
                <a:effectLst/>
                <a:uLnTx/>
                <a:uFillTx/>
                <a:latin typeface="Calibri"/>
                <a:ea typeface="+mn-ea"/>
                <a:cs typeface="+mn-cs"/>
              </a:rPr>
              <a:t>3</a:t>
            </a: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 name="Oval 24">
            <a:extLst>
              <a:ext uri="{FF2B5EF4-FFF2-40B4-BE49-F238E27FC236}">
                <a16:creationId xmlns:a16="http://schemas.microsoft.com/office/drawing/2014/main" id="{7BD6012F-CE61-494E-E0B8-262546185D6C}"/>
              </a:ext>
            </a:extLst>
          </p:cNvPr>
          <p:cNvSpPr>
            <a:spLocks/>
          </p:cNvSpPr>
          <p:nvPr/>
        </p:nvSpPr>
        <p:spPr>
          <a:xfrm>
            <a:off x="9945754" y="4129128"/>
            <a:ext cx="595089" cy="316304"/>
          </a:xfrm>
          <a:prstGeom prst="ellipse">
            <a:avLst/>
          </a:prstGeom>
          <a:solidFill>
            <a:schemeClr val="accent4">
              <a:lumMod val="90000"/>
            </a:schemeClr>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27K</a:t>
            </a:r>
            <a:r>
              <a:rPr kumimoji="0" lang="en-US" sz="1200" b="1" i="0" u="none" strike="noStrike" kern="1200" cap="none" spc="0" normalizeH="0" baseline="30000" noProof="0">
                <a:ln>
                  <a:noFill/>
                </a:ln>
                <a:solidFill>
                  <a:srgbClr val="000000"/>
                </a:solidFill>
                <a:effectLst/>
                <a:uLnTx/>
                <a:uFillTx/>
                <a:latin typeface="Calibri"/>
                <a:ea typeface="+mn-ea"/>
                <a:cs typeface="+mn-cs"/>
              </a:rPr>
              <a:t>3</a:t>
            </a:r>
            <a:r>
              <a:rPr kumimoji="0" lang="en-US" sz="1200" b="1" i="0" u="none" strike="noStrike" kern="1200" cap="none" spc="0" normalizeH="0" baseline="0" noProof="0">
                <a:ln>
                  <a:noFill/>
                </a:ln>
                <a:solidFill>
                  <a:srgbClr val="000000"/>
                </a:solidFill>
                <a:effectLst/>
                <a:uLnTx/>
                <a:uFillTx/>
                <a:latin typeface="Calibri"/>
                <a:ea typeface="+mn-ea"/>
                <a:cs typeface="+mn-cs"/>
              </a:rPr>
              <a:t> </a:t>
            </a:r>
          </a:p>
        </p:txBody>
      </p:sp>
      <p:sp>
        <p:nvSpPr>
          <p:cNvPr id="31" name="Date Placeholder 5">
            <a:extLst>
              <a:ext uri="{FF2B5EF4-FFF2-40B4-BE49-F238E27FC236}">
                <a16:creationId xmlns:a16="http://schemas.microsoft.com/office/drawing/2014/main" id="{11D7100C-B5D5-7ED9-6BAC-8BAC982C02C2}"/>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grpSp>
        <p:nvGrpSpPr>
          <p:cNvPr id="21" name="Group 20">
            <a:extLst>
              <a:ext uri="{FF2B5EF4-FFF2-40B4-BE49-F238E27FC236}">
                <a16:creationId xmlns:a16="http://schemas.microsoft.com/office/drawing/2014/main" id="{3B915B3C-6CB1-0592-5695-A736765DC463}"/>
              </a:ext>
            </a:extLst>
          </p:cNvPr>
          <p:cNvGrpSpPr/>
          <p:nvPr/>
        </p:nvGrpSpPr>
        <p:grpSpPr>
          <a:xfrm rot="5400000">
            <a:off x="14175561" y="6322395"/>
            <a:ext cx="248936" cy="159287"/>
            <a:chOff x="8928101" y="5187707"/>
            <a:chExt cx="2709164" cy="159287"/>
          </a:xfrm>
        </p:grpSpPr>
        <p:cxnSp>
          <p:nvCxnSpPr>
            <p:cNvPr id="22" name="Straight Connector 21">
              <a:extLst>
                <a:ext uri="{FF2B5EF4-FFF2-40B4-BE49-F238E27FC236}">
                  <a16:creationId xmlns:a16="http://schemas.microsoft.com/office/drawing/2014/main" id="{A5441FB6-4054-FBA5-72D5-EE7D931AC999}"/>
                </a:ext>
              </a:extLst>
            </p:cNvPr>
            <p:cNvCxnSpPr>
              <a:cxnSpLocks/>
            </p:cNvCxnSpPr>
            <p:nvPr/>
          </p:nvCxnSpPr>
          <p:spPr>
            <a:xfrm>
              <a:off x="8928101" y="5346994"/>
              <a:ext cx="2709164" cy="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BD3772-F4AB-4257-92CB-6A1F09231FE6}"/>
                </a:ext>
              </a:extLst>
            </p:cNvPr>
            <p:cNvCxnSpPr>
              <a:cxnSpLocks/>
            </p:cNvCxnSpPr>
            <p:nvPr/>
          </p:nvCxnSpPr>
          <p:spPr>
            <a:xfrm>
              <a:off x="10405547" y="5187707"/>
              <a:ext cx="2" cy="159287"/>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7315D195-C239-3983-04FF-2354BC54CB9B}"/>
              </a:ext>
            </a:extLst>
          </p:cNvPr>
          <p:cNvCxnSpPr>
            <a:cxnSpLocks/>
          </p:cNvCxnSpPr>
          <p:nvPr/>
        </p:nvCxnSpPr>
        <p:spPr>
          <a:xfrm>
            <a:off x="5952927" y="4398941"/>
            <a:ext cx="0" cy="10014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022D3E5B-2659-77B9-233C-CF30EDE57E43}"/>
              </a:ext>
            </a:extLst>
          </p:cNvPr>
          <p:cNvCxnSpPr>
            <a:cxnSpLocks/>
          </p:cNvCxnSpPr>
          <p:nvPr/>
        </p:nvCxnSpPr>
        <p:spPr>
          <a:xfrm rot="10800000" flipV="1">
            <a:off x="5963097" y="4339132"/>
            <a:ext cx="572890" cy="336982"/>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C0E4822-1F3F-62D9-A05F-C170BFFB8CD3}"/>
              </a:ext>
            </a:extLst>
          </p:cNvPr>
          <p:cNvGrpSpPr>
            <a:grpSpLocks/>
          </p:cNvGrpSpPr>
          <p:nvPr/>
        </p:nvGrpSpPr>
        <p:grpSpPr>
          <a:xfrm>
            <a:off x="9185097" y="6702162"/>
            <a:ext cx="2101013" cy="195831"/>
            <a:chOff x="8107287" y="5218619"/>
            <a:chExt cx="3631955" cy="130554"/>
          </a:xfrm>
        </p:grpSpPr>
        <p:cxnSp>
          <p:nvCxnSpPr>
            <p:cNvPr id="92" name="Straight Connector 91">
              <a:extLst>
                <a:ext uri="{FF2B5EF4-FFF2-40B4-BE49-F238E27FC236}">
                  <a16:creationId xmlns:a16="http://schemas.microsoft.com/office/drawing/2014/main" id="{B102FF29-A7C6-ED4A-BF8D-58B52A993FE4}"/>
                </a:ext>
              </a:extLst>
            </p:cNvPr>
            <p:cNvCxnSpPr>
              <a:cxnSpLocks/>
            </p:cNvCxnSpPr>
            <p:nvPr/>
          </p:nvCxnSpPr>
          <p:spPr>
            <a:xfrm>
              <a:off x="8107287" y="5348523"/>
              <a:ext cx="3631955" cy="2"/>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A016A3-98A5-E6F0-0D01-D5DAE0E975D4}"/>
                </a:ext>
              </a:extLst>
            </p:cNvPr>
            <p:cNvCxnSpPr>
              <a:cxnSpLocks/>
            </p:cNvCxnSpPr>
            <p:nvPr/>
          </p:nvCxnSpPr>
          <p:spPr>
            <a:xfrm>
              <a:off x="9934588" y="5218619"/>
              <a:ext cx="0" cy="130554"/>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35" name="Connector: Elbow 34">
            <a:extLst>
              <a:ext uri="{FF2B5EF4-FFF2-40B4-BE49-F238E27FC236}">
                <a16:creationId xmlns:a16="http://schemas.microsoft.com/office/drawing/2014/main" id="{8206C480-9BBA-5654-E238-CCBDBD8AC316}"/>
              </a:ext>
            </a:extLst>
          </p:cNvPr>
          <p:cNvCxnSpPr>
            <a:cxnSpLocks/>
            <a:endCxn id="73" idx="1"/>
          </p:cNvCxnSpPr>
          <p:nvPr/>
        </p:nvCxnSpPr>
        <p:spPr>
          <a:xfrm rot="5400000" flipH="1" flipV="1">
            <a:off x="8499585" y="4272708"/>
            <a:ext cx="960915" cy="331011"/>
          </a:xfrm>
          <a:prstGeom prst="bentConnector2">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103">
            <a:extLst>
              <a:ext uri="{FF2B5EF4-FFF2-40B4-BE49-F238E27FC236}">
                <a16:creationId xmlns:a16="http://schemas.microsoft.com/office/drawing/2014/main" id="{F4C96120-D24A-ECCD-A1BA-6CA4FCC18B6F}"/>
              </a:ext>
            </a:extLst>
          </p:cNvPr>
          <p:cNvCxnSpPr>
            <a:cxnSpLocks/>
          </p:cNvCxnSpPr>
          <p:nvPr/>
        </p:nvCxnSpPr>
        <p:spPr>
          <a:xfrm flipV="1">
            <a:off x="8255212" y="4918670"/>
            <a:ext cx="890336" cy="11117"/>
          </a:xfrm>
          <a:prstGeom prst="straightConnector1">
            <a:avLst/>
          </a:prstGeom>
          <a:ln w="12700" cap="flat" cmpd="sng">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05DECB-033C-F989-5E57-1C9B54F13294}"/>
              </a:ext>
            </a:extLst>
          </p:cNvPr>
          <p:cNvCxnSpPr>
            <a:cxnSpLocks/>
          </p:cNvCxnSpPr>
          <p:nvPr/>
        </p:nvCxnSpPr>
        <p:spPr>
          <a:xfrm>
            <a:off x="9069329" y="5565758"/>
            <a:ext cx="23785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10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6" hidden="1">
            <a:extLst>
              <a:ext uri="{FF2B5EF4-FFF2-40B4-BE49-F238E27FC236}">
                <a16:creationId xmlns:a16="http://schemas.microsoft.com/office/drawing/2014/main" id="{EBC47F07-289B-B7E0-DA47-9C41219DA9E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18" name="Object 6" hidden="1">
                        <a:extLst>
                          <a:ext uri="{FF2B5EF4-FFF2-40B4-BE49-F238E27FC236}">
                            <a16:creationId xmlns:a16="http://schemas.microsoft.com/office/drawing/2014/main" id="{EBC47F07-289B-B7E0-DA47-9C41219DA9E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776739C-433C-2D9D-F410-EA5AB2D4AC37}"/>
              </a:ext>
            </a:extLst>
          </p:cNvPr>
          <p:cNvSpPr>
            <a:spLocks noGrp="1"/>
          </p:cNvSpPr>
          <p:nvPr>
            <p:ph type="title"/>
            <p:custDataLst>
              <p:tags r:id="rId3"/>
            </p:custDataLst>
          </p:nvPr>
        </p:nvSpPr>
        <p:spPr/>
        <p:txBody>
          <a:bodyPr vert="horz"/>
          <a:lstStyle/>
          <a:p>
            <a:r>
              <a:rPr lang="en-US"/>
              <a:t>Younger children under the age of 3 comprise larger portions of high and very high risk assessments than low and moderate risk assessments</a:t>
            </a:r>
          </a:p>
        </p:txBody>
      </p:sp>
      <p:sp>
        <p:nvSpPr>
          <p:cNvPr id="4" name="Date Placeholder 5">
            <a:extLst>
              <a:ext uri="{FF2B5EF4-FFF2-40B4-BE49-F238E27FC236}">
                <a16:creationId xmlns:a16="http://schemas.microsoft.com/office/drawing/2014/main" id="{459A8B94-1C3A-8B89-6BBB-7B1C5EC39629}"/>
              </a:ext>
            </a:extLst>
          </p:cNvPr>
          <p:cNvSpPr>
            <a:spLocks noGrp="1"/>
          </p:cNvSpPr>
          <p:nvPr>
            <p:ph type="dt" sz="half" idx="2"/>
          </p:nvPr>
        </p:nvSpPr>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a:t>
            </a:r>
            <a:fld id="{8250A122-70ED-470A-941E-47EE28FF3E51}" type="datetime4">
              <a:rPr kumimoji="0" lang="en-US" sz="800" b="1" i="0" u="sng"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t>January 7, 2026</a:t>
            </a:fld>
            <a:endPar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aphicFrame>
        <p:nvGraphicFramePr>
          <p:cNvPr id="14" name="Chart 13">
            <a:extLst>
              <a:ext uri="{FF2B5EF4-FFF2-40B4-BE49-F238E27FC236}">
                <a16:creationId xmlns:a16="http://schemas.microsoft.com/office/drawing/2014/main" id="{A212FB9A-0F17-87F6-AA8D-B6CD086A524F}"/>
              </a:ext>
            </a:extLst>
          </p:cNvPr>
          <p:cNvGraphicFramePr/>
          <p:nvPr>
            <p:custDataLst>
              <p:tags r:id="rId4"/>
            </p:custDataLst>
          </p:nvPr>
        </p:nvGraphicFramePr>
        <p:xfrm>
          <a:off x="471488" y="1981200"/>
          <a:ext cx="8699500" cy="4324350"/>
        </p:xfrm>
        <a:graphic>
          <a:graphicData uri="http://schemas.openxmlformats.org/drawingml/2006/chart">
            <c:chart xmlns:c="http://schemas.openxmlformats.org/drawingml/2006/chart" xmlns:r="http://schemas.openxmlformats.org/officeDocument/2006/relationships" r:id="rId29"/>
          </a:graphicData>
        </a:graphic>
      </p:graphicFrame>
      <p:cxnSp>
        <p:nvCxnSpPr>
          <p:cNvPr id="35" name="Straight Connector 34">
            <a:extLst>
              <a:ext uri="{FF2B5EF4-FFF2-40B4-BE49-F238E27FC236}">
                <a16:creationId xmlns:a16="http://schemas.microsoft.com/office/drawing/2014/main" id="{1A62F71C-F363-50F8-596C-B8101242069D}"/>
              </a:ext>
            </a:extLst>
          </p:cNvPr>
          <p:cNvCxnSpPr/>
          <p:nvPr>
            <p:custDataLst>
              <p:tags r:id="rId5"/>
            </p:custDataLst>
          </p:nvPr>
        </p:nvCxnSpPr>
        <p:spPr bwMode="auto">
          <a:xfrm>
            <a:off x="604838" y="2287588"/>
            <a:ext cx="203200" cy="0"/>
          </a:xfrm>
          <a:prstGeom prst="line">
            <a:avLst/>
          </a:prstGeom>
          <a:ln w="952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1550988" y="2328864"/>
            <a:ext cx="141288" cy="212725"/>
          </a:xfrm>
          <a:prstGeom prst="rect">
            <a:avLst/>
          </a:prstGeom>
          <a:solidFill>
            <a:schemeClr val="accent5"/>
          </a:solidFill>
          <a:ln>
            <a:noFill/>
          </a:ln>
          <a:effec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62EFC17-1426-4C4E-A244-1407CF88EA42}" type="datetime'''''''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9" name="Text Placeholder 4">
            <a:extLst>
              <a:ext uri="{FF2B5EF4-FFF2-40B4-BE49-F238E27FC236}">
                <a16:creationId xmlns:a16="http://schemas.microsoft.com/office/drawing/2014/main" id="{F69DC0FB-AE1A-196A-3954-8D381428C380}"/>
              </a:ext>
            </a:extLst>
          </p:cNvPr>
          <p:cNvSpPr>
            <a:spLocks noGrp="1"/>
          </p:cNvSpPr>
          <p:nvPr>
            <p:custDataLst>
              <p:tags r:id="rId7"/>
            </p:custDataLst>
          </p:nvPr>
        </p:nvSpPr>
        <p:spPr bwMode="auto">
          <a:xfrm>
            <a:off x="1466850" y="6057900"/>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688E7A2-547F-4F7A-996D-9297C654A058}" type="datetime'''''''''''''''''''L''o''''''''''w'''''''''''">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Low</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6" name="Text Placeholder 4">
            <a:extLst>
              <a:ext uri="{FF2B5EF4-FFF2-40B4-BE49-F238E27FC236}">
                <a16:creationId xmlns:a16="http://schemas.microsoft.com/office/drawing/2014/main" id="{B123EF25-A8BD-9426-0FE7-903D8123AA5E}"/>
              </a:ext>
            </a:extLst>
          </p:cNvPr>
          <p:cNvSpPr>
            <a:spLocks noGrp="1"/>
          </p:cNvSpPr>
          <p:nvPr>
            <p:custDataLst>
              <p:tags r:id="rId8"/>
            </p:custDataLst>
          </p:nvPr>
        </p:nvSpPr>
        <p:spPr bwMode="auto">
          <a:xfrm>
            <a:off x="3389313" y="6057900"/>
            <a:ext cx="731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C8492A8-F273-42FB-B6AE-B9E9D74AC1F5}" type="datetime'''''''''Mo''''''d''e''''r''''''at''''''''''e'''">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Moderate</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3" name="Text Placeholder 4">
            <a:extLst>
              <a:ext uri="{FF2B5EF4-FFF2-40B4-BE49-F238E27FC236}">
                <a16:creationId xmlns:a16="http://schemas.microsoft.com/office/drawing/2014/main" id="{9AA21F7E-E165-1AAA-ACD9-6412AC8C01C1}"/>
              </a:ext>
            </a:extLst>
          </p:cNvPr>
          <p:cNvSpPr>
            <a:spLocks noGrp="1"/>
          </p:cNvSpPr>
          <p:nvPr>
            <p:custDataLst>
              <p:tags r:id="rId9"/>
            </p:custDataLst>
          </p:nvPr>
        </p:nvSpPr>
        <p:spPr bwMode="auto">
          <a:xfrm>
            <a:off x="5716588" y="6057900"/>
            <a:ext cx="342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540A7DF-3E22-4DAC-9686-B6B2CDADEE6A}" type="datetime'''''''''''''''''H''''''''''''''''i''''''g''''''''h'">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High</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auto">
          <a:xfrm>
            <a:off x="7667625" y="6057900"/>
            <a:ext cx="7080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EF3C7A3-D1C5-4549-BAF1-ACE84C9F2346}" type="datetime'''V''''''''''e''''''r''''''y ''''''''''''''''Hi''g''''''h'''''">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Very High</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auto">
          <a:xfrm>
            <a:off x="155575" y="2181225"/>
            <a:ext cx="398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B4A287F-D01E-4987-B2DD-4CF9AAF19E9B}" type="datetime'1''''''''''''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 name="Rectangle 60">
            <a:extLst>
              <a:ext uri="{FF2B5EF4-FFF2-40B4-BE49-F238E27FC236}">
                <a16:creationId xmlns:a16="http://schemas.microsoft.com/office/drawing/2014/main" id="{B15D8195-FA51-8A4A-DE35-5BC084EC5041}"/>
              </a:ext>
            </a:extLst>
          </p:cNvPr>
          <p:cNvSpPr/>
          <p:nvPr>
            <p:custDataLst>
              <p:tags r:id="rId12"/>
            </p:custDataLst>
          </p:nvPr>
        </p:nvSpPr>
        <p:spPr bwMode="auto">
          <a:xfrm>
            <a:off x="4098925" y="1743075"/>
            <a:ext cx="165100" cy="165100"/>
          </a:xfrm>
          <a:prstGeom prst="rect">
            <a:avLst/>
          </a:prstGeom>
          <a:solidFill>
            <a:schemeClr val="accent5"/>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DB9B59FB-AD9B-2F25-8BA3-19C365546AEF}"/>
              </a:ext>
            </a:extLst>
          </p:cNvPr>
          <p:cNvSpPr/>
          <p:nvPr>
            <p:custDataLst>
              <p:tags r:id="rId13"/>
            </p:custDataLst>
          </p:nvPr>
        </p:nvSpPr>
        <p:spPr bwMode="auto">
          <a:xfrm>
            <a:off x="5499100" y="1743075"/>
            <a:ext cx="165100" cy="165100"/>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548DA567-D448-6B6D-4F0D-E22559121A98}"/>
              </a:ext>
            </a:extLst>
          </p:cNvPr>
          <p:cNvSpPr/>
          <p:nvPr>
            <p:custDataLst>
              <p:tags r:id="rId14"/>
            </p:custDataLst>
          </p:nvPr>
        </p:nvSpPr>
        <p:spPr bwMode="auto">
          <a:xfrm>
            <a:off x="6348413" y="1743075"/>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FE72096E-3CF0-09AE-DFB5-BF1FA83697C6}"/>
              </a:ext>
            </a:extLst>
          </p:cNvPr>
          <p:cNvSpPr/>
          <p:nvPr>
            <p:custDataLst>
              <p:tags r:id="rId15"/>
            </p:custDataLst>
          </p:nvPr>
        </p:nvSpPr>
        <p:spPr bwMode="auto">
          <a:xfrm>
            <a:off x="7197725" y="1743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3A1A726D-207D-C4B6-11F9-6D51516D5C22}"/>
              </a:ext>
            </a:extLst>
          </p:cNvPr>
          <p:cNvSpPr/>
          <p:nvPr>
            <p:custDataLst>
              <p:tags r:id="rId16"/>
            </p:custDataLst>
          </p:nvPr>
        </p:nvSpPr>
        <p:spPr bwMode="auto">
          <a:xfrm>
            <a:off x="8124825" y="1743075"/>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auto">
          <a:xfrm>
            <a:off x="4314825" y="1741488"/>
            <a:ext cx="1082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AAD450D-BA78-490D-BF80-4AA968C61605}" type="datetime'Un''''''''''''''''der ''12'' mo''n''t''hs'''''''''''">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Under 12 months</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auto">
          <a:xfrm>
            <a:off x="5715000" y="1741488"/>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418C8B1-1BE1-4AB9-9E9A-FC3A5BB38325}" type="datetime'''''''''''''''''''''A''''''g''''e''''''s ''''''1''-3'''''''">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Ages 1-3</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 Placeholder 4">
            <a:extLst>
              <a:ext uri="{FF2B5EF4-FFF2-40B4-BE49-F238E27FC236}">
                <a16:creationId xmlns:a16="http://schemas.microsoft.com/office/drawing/2014/main" id="{C556409C-638A-1B43-8693-25DEDB091C4F}"/>
              </a:ext>
            </a:extLst>
          </p:cNvPr>
          <p:cNvSpPr>
            <a:spLocks noGrp="1"/>
          </p:cNvSpPr>
          <p:nvPr>
            <p:custDataLst>
              <p:tags r:id="rId19"/>
            </p:custDataLst>
          </p:nvPr>
        </p:nvSpPr>
        <p:spPr bwMode="auto">
          <a:xfrm>
            <a:off x="6564313" y="1741488"/>
            <a:ext cx="5318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0107F48-D713-43E5-BB39-E3ABB3894069}" type="datetime'''''''''''''A''''''''g''e''''''''''''''''''''''s 4-''7'''''">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Ages 4-7</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 name="Text Placeholder 4">
            <a:extLst>
              <a:ext uri="{FF2B5EF4-FFF2-40B4-BE49-F238E27FC236}">
                <a16:creationId xmlns:a16="http://schemas.microsoft.com/office/drawing/2014/main" id="{7B892211-A0A9-0EAE-C792-96FF066A37B5}"/>
              </a:ext>
            </a:extLst>
          </p:cNvPr>
          <p:cNvSpPr>
            <a:spLocks noGrp="1"/>
          </p:cNvSpPr>
          <p:nvPr>
            <p:custDataLst>
              <p:tags r:id="rId20"/>
            </p:custDataLst>
          </p:nvPr>
        </p:nvSpPr>
        <p:spPr bwMode="auto">
          <a:xfrm>
            <a:off x="7413625" y="1741488"/>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FFA57E1-F823-4209-8A0C-FDDCBDF83EF0}" type="datetime'''''A''''''''g''e''''s 8-''1''''''''''''''''''2'''''''">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Ages 8-12</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 name="Text Placeholder 4">
            <a:extLst>
              <a:ext uri="{FF2B5EF4-FFF2-40B4-BE49-F238E27FC236}">
                <a16:creationId xmlns:a16="http://schemas.microsoft.com/office/drawing/2014/main" id="{3DD47827-AE11-4C74-9A89-A62FC5DD2D4E}"/>
              </a:ext>
            </a:extLst>
          </p:cNvPr>
          <p:cNvSpPr>
            <a:spLocks noGrp="1"/>
          </p:cNvSpPr>
          <p:nvPr>
            <p:custDataLst>
              <p:tags r:id="rId21"/>
            </p:custDataLst>
          </p:nvPr>
        </p:nvSpPr>
        <p:spPr bwMode="auto">
          <a:xfrm>
            <a:off x="8340725" y="1741488"/>
            <a:ext cx="687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FC52B6D-F11E-4587-830C-B51529C97A39}" type="datetime'''A''''''g''''es ''''''''''''''1''''3''''-''17'''''''''''">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Ages 13-17</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pSp>
        <p:nvGrpSpPr>
          <p:cNvPr id="8" name="Group 7">
            <a:extLst>
              <a:ext uri="{FF2B5EF4-FFF2-40B4-BE49-F238E27FC236}">
                <a16:creationId xmlns:a16="http://schemas.microsoft.com/office/drawing/2014/main" id="{B3947CF2-B405-A88F-F736-617766F9F80C}"/>
              </a:ext>
            </a:extLst>
          </p:cNvPr>
          <p:cNvGrpSpPr/>
          <p:nvPr/>
        </p:nvGrpSpPr>
        <p:grpSpPr>
          <a:xfrm>
            <a:off x="554737" y="1403603"/>
            <a:ext cx="8616252" cy="278352"/>
            <a:chOff x="554736" y="1381918"/>
            <a:chExt cx="11082529" cy="300038"/>
          </a:xfrm>
        </p:grpSpPr>
        <p:sp>
          <p:nvSpPr>
            <p:cNvPr id="78" name="TextBox 77">
              <a:extLst>
                <a:ext uri="{FF2B5EF4-FFF2-40B4-BE49-F238E27FC236}">
                  <a16:creationId xmlns:a16="http://schemas.microsoft.com/office/drawing/2014/main" id="{53C473EF-AD5A-D666-9C45-9ED72E405620}"/>
                </a:ext>
              </a:extLst>
            </p:cNvPr>
            <p:cNvSpPr txBox="1">
              <a:spLocks/>
            </p:cNvSpPr>
            <p:nvPr/>
          </p:nvSpPr>
          <p:spPr>
            <a:xfrm>
              <a:off x="554736" y="1381918"/>
              <a:ext cx="11082528" cy="24606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Risk assessment outcomes by age group</a:t>
              </a:r>
              <a:r>
                <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2024</a:t>
              </a:r>
            </a:p>
          </p:txBody>
        </p:sp>
        <p:cxnSp>
          <p:nvCxnSpPr>
            <p:cNvPr id="79" name="LineBasicStrong 19">
              <a:extLst>
                <a:ext uri="{FF2B5EF4-FFF2-40B4-BE49-F238E27FC236}">
                  <a16:creationId xmlns:a16="http://schemas.microsoft.com/office/drawing/2014/main" id="{80D615B6-4A69-A3B1-81EC-C361389E18D7}"/>
                </a:ext>
              </a:extLst>
            </p:cNvPr>
            <p:cNvCxnSpPr>
              <a:cxnSpLocks/>
            </p:cNvCxnSpPr>
            <p:nvPr>
              <p:custDataLst>
                <p:tags r:id="rId25"/>
              </p:custDataLst>
            </p:nvPr>
          </p:nvCxnSpPr>
          <p:spPr>
            <a:xfrm>
              <a:off x="554736" y="1681956"/>
              <a:ext cx="1108252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6" name="4. Footnote">
            <a:extLst>
              <a:ext uri="{FF2B5EF4-FFF2-40B4-BE49-F238E27FC236}">
                <a16:creationId xmlns:a16="http://schemas.microsoft.com/office/drawing/2014/main" id="{61F1D8CF-3802-6DEC-AA55-61CC172447F5}"/>
              </a:ext>
            </a:extLst>
          </p:cNvPr>
          <p:cNvSpPr txBox="1"/>
          <p:nvPr>
            <p:custDataLst>
              <p:tags r:id="rId22"/>
            </p:custDataLst>
          </p:nvPr>
        </p:nvSpPr>
        <p:spPr>
          <a:xfrm>
            <a:off x="553972" y="6353584"/>
            <a:ext cx="7278624" cy="122238"/>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Ages 18+ excluded as all values were under 1%</a:t>
            </a:r>
          </a:p>
        </p:txBody>
      </p:sp>
      <p:sp>
        <p:nvSpPr>
          <p:cNvPr id="98" name="5. Source">
            <a:extLst>
              <a:ext uri="{FF2B5EF4-FFF2-40B4-BE49-F238E27FC236}">
                <a16:creationId xmlns:a16="http://schemas.microsoft.com/office/drawing/2014/main" id="{06316E5F-BDC1-10BC-E632-C5DC3A962578}"/>
              </a:ext>
            </a:extLst>
          </p:cNvPr>
          <p:cNvSpPr txBox="1"/>
          <p:nvPr>
            <p:custDataLst>
              <p:tags r:id="rId23"/>
            </p:custDataLst>
          </p:nvPr>
        </p:nvSpPr>
        <p:spPr>
          <a:xfrm>
            <a:off x="554735" y="664343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VDSS risk assessment outcome data SFY 2024;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0">
                  <a:extLst>
                    <a:ext uri="{A12FA001-AC4F-418D-AE19-62706E023703}">
                      <ahyp:hlinkClr xmlns:ahyp="http://schemas.microsoft.com/office/drawing/2018/hyperlinkcolor" val="tx"/>
                    </a:ext>
                  </a:extLst>
                </a:hlinkClick>
              </a:rPr>
              <a:t>ACF Child maltreatment report (2022)</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 name="TextBox 8">
            <a:extLst>
              <a:ext uri="{FF2B5EF4-FFF2-40B4-BE49-F238E27FC236}">
                <a16:creationId xmlns:a16="http://schemas.microsoft.com/office/drawing/2014/main" id="{5BE02189-A23F-C452-B932-0544AA6A1A28}"/>
              </a:ext>
            </a:extLst>
          </p:cNvPr>
          <p:cNvSpPr txBox="1"/>
          <p:nvPr/>
        </p:nvSpPr>
        <p:spPr>
          <a:xfrm>
            <a:off x="9839687" y="1908175"/>
            <a:ext cx="1866206" cy="1446550"/>
          </a:xfrm>
          <a:prstGeom prst="rect">
            <a:avLst/>
          </a:prstGeom>
          <a:noFill/>
          <a:ln w="6350">
            <a:noFill/>
            <a:miter lim="800000"/>
          </a:ln>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6FC6"/>
                </a:solidFill>
                <a:effectLst/>
                <a:uLnTx/>
                <a:uFillTx/>
                <a:latin typeface="Aptos Narrow"/>
                <a:ea typeface="+mn-ea"/>
                <a:cs typeface="+mn-cs"/>
              </a:rPr>
              <a:t>66% </a:t>
            </a:r>
            <a:r>
              <a:rPr kumimoji="0" lang="en-US" sz="1800" b="1" i="0" u="none" strike="noStrike" kern="1200" cap="none" spc="0" normalizeH="0" baseline="0" noProof="0">
                <a:ln>
                  <a:noFill/>
                </a:ln>
                <a:solidFill>
                  <a:srgbClr val="000000"/>
                </a:solidFill>
                <a:effectLst/>
                <a:uLnTx/>
                <a:uFillTx/>
                <a:latin typeface="Calibri"/>
                <a:ea typeface="+mn-ea"/>
                <a:cs typeface="+mn-cs"/>
              </a:rPr>
              <a:t>of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mn-cs"/>
              </a:rPr>
              <a:t>fatalities are younger than three years, nationally</a:t>
            </a:r>
          </a:p>
        </p:txBody>
      </p:sp>
      <p:cxnSp>
        <p:nvCxnSpPr>
          <p:cNvPr id="13" name="LineBasicVerticalDefault 164">
            <a:extLst>
              <a:ext uri="{FF2B5EF4-FFF2-40B4-BE49-F238E27FC236}">
                <a16:creationId xmlns:a16="http://schemas.microsoft.com/office/drawing/2014/main" id="{6F7A46B2-AA78-EF3A-0998-4145E0C73BA8}"/>
              </a:ext>
            </a:extLst>
          </p:cNvPr>
          <p:cNvCxnSpPr>
            <a:cxnSpLocks/>
          </p:cNvCxnSpPr>
          <p:nvPr>
            <p:custDataLst>
              <p:tags r:id="rId24"/>
            </p:custDataLst>
          </p:nvPr>
        </p:nvCxnSpPr>
        <p:spPr>
          <a:xfrm>
            <a:off x="9505337" y="1545567"/>
            <a:ext cx="0" cy="4479327"/>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E1DB065-3237-7342-EE2C-3519C41FC2CF}"/>
              </a:ext>
            </a:extLst>
          </p:cNvPr>
          <p:cNvSpPr txBox="1"/>
          <p:nvPr/>
        </p:nvSpPr>
        <p:spPr>
          <a:xfrm>
            <a:off x="9839687" y="3696154"/>
            <a:ext cx="1866206" cy="1446550"/>
          </a:xfrm>
          <a:prstGeom prst="rect">
            <a:avLst/>
          </a:prstGeom>
          <a:noFill/>
          <a:ln w="6350">
            <a:noFill/>
            <a:miter lim="800000"/>
          </a:ln>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6FC6"/>
                </a:solidFill>
                <a:effectLst/>
                <a:uLnTx/>
                <a:uFillTx/>
                <a:latin typeface="Aptos Narrow"/>
                <a:ea typeface="+mn-ea"/>
                <a:cs typeface="+mn-cs"/>
              </a:rPr>
              <a:t>44% </a:t>
            </a:r>
            <a:r>
              <a:rPr kumimoji="0" lang="en-US" sz="1800" b="1" i="0" u="none" strike="noStrike" kern="1200" cap="none" spc="0" normalizeH="0" baseline="0" noProof="0">
                <a:ln>
                  <a:noFill/>
                </a:ln>
                <a:solidFill>
                  <a:srgbClr val="000000"/>
                </a:solidFill>
                <a:effectLst/>
                <a:uLnTx/>
                <a:uFillTx/>
                <a:latin typeface="Calibri"/>
                <a:ea typeface="+mn-ea"/>
                <a:cs typeface="+mn-cs"/>
              </a:rPr>
              <a:t>of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mn-cs"/>
              </a:rPr>
              <a:t>fatalities are younger than one year, nationally</a:t>
            </a:r>
          </a:p>
        </p:txBody>
      </p:sp>
      <p:sp>
        <p:nvSpPr>
          <p:cNvPr id="16" name="TextBox 15">
            <a:extLst>
              <a:ext uri="{FF2B5EF4-FFF2-40B4-BE49-F238E27FC236}">
                <a16:creationId xmlns:a16="http://schemas.microsoft.com/office/drawing/2014/main" id="{38D0F265-9785-4A38-3C94-5766E3B4AED8}"/>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Tree>
    <p:custDataLst>
      <p:tags r:id="rId1"/>
    </p:custDataLst>
    <p:extLst>
      <p:ext uri="{BB962C8B-B14F-4D97-AF65-F5344CB8AC3E}">
        <p14:creationId xmlns:p14="http://schemas.microsoft.com/office/powerpoint/2010/main" val="296641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F2F-105D-AB6F-1A1E-E3CEE9EA3D0D}"/>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19BDD8A0-6715-A130-F63E-DA2F39B28F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04" imgH="405" progId="TCLayout.ActiveDocument.1">
                  <p:embed/>
                </p:oleObj>
              </mc:Choice>
              <mc:Fallback>
                <p:oleObj name="think-cell Slide" r:id="rId32" imgW="404" imgH="405" progId="TCLayout.ActiveDocument.1">
                  <p:embed/>
                  <p:pic>
                    <p:nvPicPr>
                      <p:cNvPr id="30" name="Object 6" hidden="1">
                        <a:extLst>
                          <a:ext uri="{FF2B5EF4-FFF2-40B4-BE49-F238E27FC236}">
                            <a16:creationId xmlns:a16="http://schemas.microsoft.com/office/drawing/2014/main" id="{19BDD8A0-6715-A130-F63E-DA2F39B28FFA}"/>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0A74E5A-5E51-B30A-4FE8-D7A3CDE3F864}"/>
              </a:ext>
            </a:extLst>
          </p:cNvPr>
          <p:cNvSpPr>
            <a:spLocks noGrp="1"/>
          </p:cNvSpPr>
          <p:nvPr>
            <p:ph type="title"/>
            <p:custDataLst>
              <p:tags r:id="rId3"/>
            </p:custDataLst>
          </p:nvPr>
        </p:nvSpPr>
        <p:spPr>
          <a:xfrm>
            <a:off x="498030" y="682281"/>
            <a:ext cx="11100689" cy="731520"/>
          </a:xfrm>
        </p:spPr>
        <p:txBody>
          <a:bodyPr vert="horz"/>
          <a:lstStyle/>
          <a:p>
            <a:r>
              <a:rPr lang="en-US"/>
              <a:t>Despite referrals increasing since 2021, the total number of referrals screened in for assessment has remained the same</a:t>
            </a:r>
          </a:p>
        </p:txBody>
      </p:sp>
      <p:sp>
        <p:nvSpPr>
          <p:cNvPr id="119" name="TextBox 118">
            <a:extLst>
              <a:ext uri="{FF2B5EF4-FFF2-40B4-BE49-F238E27FC236}">
                <a16:creationId xmlns:a16="http://schemas.microsoft.com/office/drawing/2014/main" id="{FEC1B66C-1E6A-C548-D49E-6CA478425A23}"/>
              </a:ext>
            </a:extLst>
          </p:cNvPr>
          <p:cNvSpPr txBox="1">
            <a:spLocks/>
          </p:cNvSpPr>
          <p:nvPr/>
        </p:nvSpPr>
        <p:spPr>
          <a:xfrm>
            <a:off x="554736" y="1663700"/>
            <a:ext cx="11082528" cy="24606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VDSS referral volume,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2021-2024</a:t>
            </a:r>
          </a:p>
        </p:txBody>
      </p:sp>
      <p:cxnSp>
        <p:nvCxnSpPr>
          <p:cNvPr id="120" name="LineBasicStrong 19">
            <a:extLst>
              <a:ext uri="{FF2B5EF4-FFF2-40B4-BE49-F238E27FC236}">
                <a16:creationId xmlns:a16="http://schemas.microsoft.com/office/drawing/2014/main" id="{58973180-555C-3D3A-361A-E6793A7FB4FE}"/>
              </a:ext>
            </a:extLst>
          </p:cNvPr>
          <p:cNvCxnSpPr>
            <a:cxnSpLocks/>
          </p:cNvCxnSpPr>
          <p:nvPr>
            <p:custDataLst>
              <p:tags r:id="rId4"/>
            </p:custDataLst>
          </p:nvPr>
        </p:nvCxnSpPr>
        <p:spPr>
          <a:xfrm>
            <a:off x="554736" y="1963738"/>
            <a:ext cx="1108252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3" name="5. Source">
            <a:extLst>
              <a:ext uri="{FF2B5EF4-FFF2-40B4-BE49-F238E27FC236}">
                <a16:creationId xmlns:a16="http://schemas.microsoft.com/office/drawing/2014/main" id="{43FF35B0-9CCF-49A0-49B1-AC727BEBB208}"/>
              </a:ext>
            </a:extLst>
          </p:cNvPr>
          <p:cNvSpPr txBox="1"/>
          <p:nvPr>
            <p:custDataLst>
              <p:tags r:id="rId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4">
                  <a:extLst>
                    <a:ext uri="{A12FA001-AC4F-418D-AE19-62706E023703}">
                      <ahyp:hlinkClr xmlns:ahyp="http://schemas.microsoft.com/office/drawing/2018/hyperlinkcolor" val="tx"/>
                    </a:ext>
                  </a:extLst>
                </a:hlinkClick>
              </a:rPr>
              <a:t>VDSS CPS dashboard</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VDSS 2024 reporting</a:t>
            </a:r>
          </a:p>
        </p:txBody>
      </p:sp>
      <p:sp>
        <p:nvSpPr>
          <p:cNvPr id="164" name="5. Source" hidden="1">
            <a:extLst>
              <a:ext uri="{FF2B5EF4-FFF2-40B4-BE49-F238E27FC236}">
                <a16:creationId xmlns:a16="http://schemas.microsoft.com/office/drawing/2014/main" id="{D17AEBE0-92E3-56FF-8F75-00988E771A77}"/>
              </a:ext>
            </a:extLst>
          </p:cNvPr>
          <p:cNvSpPr txBox="1"/>
          <p:nvPr>
            <p:custDataLst>
              <p:tags r:id="rId6"/>
            </p:custDataLst>
          </p:nvPr>
        </p:nvSpPr>
        <p:spPr>
          <a:xfrm>
            <a:off x="707135" y="67242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 </a:t>
            </a:r>
          </a:p>
        </p:txBody>
      </p:sp>
      <p:graphicFrame>
        <p:nvGraphicFramePr>
          <p:cNvPr id="15" name="Chart 14">
            <a:extLst>
              <a:ext uri="{FF2B5EF4-FFF2-40B4-BE49-F238E27FC236}">
                <a16:creationId xmlns:a16="http://schemas.microsoft.com/office/drawing/2014/main" id="{EC663C29-8CF8-9E26-0B68-A221BABD05AF}"/>
              </a:ext>
            </a:extLst>
          </p:cNvPr>
          <p:cNvGraphicFramePr/>
          <p:nvPr>
            <p:custDataLst>
              <p:tags r:id="rId7"/>
            </p:custDataLst>
          </p:nvPr>
        </p:nvGraphicFramePr>
        <p:xfrm>
          <a:off x="623888" y="2846388"/>
          <a:ext cx="11096625" cy="3325812"/>
        </p:xfrm>
        <a:graphic>
          <a:graphicData uri="http://schemas.openxmlformats.org/drawingml/2006/chart">
            <c:chart xmlns:c="http://schemas.openxmlformats.org/drawingml/2006/chart" xmlns:r="http://schemas.openxmlformats.org/officeDocument/2006/relationships" r:id="rId35"/>
          </a:graphicData>
        </a:graphic>
      </p:graphicFrame>
      <p:cxnSp>
        <p:nvCxnSpPr>
          <p:cNvPr id="59" name="Straight Connector 58">
            <a:extLst>
              <a:ext uri="{FF2B5EF4-FFF2-40B4-BE49-F238E27FC236}">
                <a16:creationId xmlns:a16="http://schemas.microsoft.com/office/drawing/2014/main" id="{EE846299-A12D-9D98-C3D7-8C612CFB3E0C}"/>
              </a:ext>
            </a:extLst>
          </p:cNvPr>
          <p:cNvCxnSpPr>
            <a:cxnSpLocks/>
          </p:cNvCxnSpPr>
          <p:nvPr>
            <p:custDataLst>
              <p:tags r:id="rId8"/>
            </p:custDataLst>
          </p:nvPr>
        </p:nvCxnSpPr>
        <p:spPr bwMode="auto">
          <a:xfrm flipV="1">
            <a:off x="2073275" y="2449513"/>
            <a:ext cx="8197850" cy="801688"/>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2" name="Text Placeholder 4">
            <a:extLst>
              <a:ext uri="{FF2B5EF4-FFF2-40B4-BE49-F238E27FC236}">
                <a16:creationId xmlns:a16="http://schemas.microsoft.com/office/drawing/2014/main" id="{16E8A2B3-2E98-2FB2-8B34-8BEAAC836214}"/>
              </a:ext>
            </a:extLst>
          </p:cNvPr>
          <p:cNvSpPr>
            <a:spLocks noGrp="1"/>
          </p:cNvSpPr>
          <p:nvPr>
            <p:custDataLst>
              <p:tags r:id="rId9"/>
            </p:custDataLst>
          </p:nvPr>
        </p:nvSpPr>
        <p:spPr bwMode="gray">
          <a:xfrm>
            <a:off x="1839913" y="4156075"/>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ADF5E05-38D5-4832-B224-B908CA5ECDC4}" type="datetime'''''''''''''4''''''''''''''''''''''''''''''''''0'''">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40</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C19E7C50-E62A-4D4F-B6A5-D50F94CB2938}" type="datetime'5''''''''''''''''''''''''''''4%'''''''''''''''">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54%</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endPar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8" name="Text Placeholder 4">
            <a:extLst>
              <a:ext uri="{FF2B5EF4-FFF2-40B4-BE49-F238E27FC236}">
                <a16:creationId xmlns:a16="http://schemas.microsoft.com/office/drawing/2014/main" id="{5CD0428E-995C-96D0-ADF5-FF4F0C193CFA}"/>
              </a:ext>
            </a:extLst>
          </p:cNvPr>
          <p:cNvSpPr>
            <a:spLocks noGrp="1"/>
          </p:cNvSpPr>
          <p:nvPr>
            <p:custDataLst>
              <p:tags r:id="rId10"/>
            </p:custDataLst>
          </p:nvPr>
        </p:nvSpPr>
        <p:spPr bwMode="gray">
          <a:xfrm>
            <a:off x="1839913" y="5335588"/>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4254482-D5F2-4244-AB3B-4C36B7F4EB90}" type="datetime'''''''''''''''''''''''''''3''''4'''''">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34</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BB0FFDC0-D330-476F-AE83-5FB92E8D3828}" type="datetime'''''''4''''''6''''''''''''''%'''''''''''''''''''''''''''''">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46%</a:t>
            </a:fld>
            <a:r>
              <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p>
        </p:txBody>
      </p:sp>
      <p:sp>
        <p:nvSpPr>
          <p:cNvPr id="9" name="Text Placeholder 4">
            <a:extLst>
              <a:ext uri="{FF2B5EF4-FFF2-40B4-BE49-F238E27FC236}">
                <a16:creationId xmlns:a16="http://schemas.microsoft.com/office/drawing/2014/main" id="{70FEB52D-9315-FFF2-2C31-4318C3E1ABC7}"/>
              </a:ext>
            </a:extLst>
          </p:cNvPr>
          <p:cNvSpPr>
            <a:spLocks noGrp="1"/>
          </p:cNvSpPr>
          <p:nvPr>
            <p:custDataLst>
              <p:tags r:id="rId11"/>
            </p:custDataLst>
          </p:nvPr>
        </p:nvSpPr>
        <p:spPr bwMode="auto">
          <a:xfrm>
            <a:off x="1885950" y="6148388"/>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E5AA91D-8DE2-4672-B115-715C26215D73}" type="datetime'''''2''''''0''''''''''''2''''''''''''''''1'''''''''''''''">
              <a:rPr kumimoji="0" lang="de-CH"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2021</a:t>
            </a:fld>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4" name="Text Placeholder 4">
            <a:extLst>
              <a:ext uri="{FF2B5EF4-FFF2-40B4-BE49-F238E27FC236}">
                <a16:creationId xmlns:a16="http://schemas.microsoft.com/office/drawing/2014/main" id="{DE6655C7-83F9-69C8-1C09-590E9DF15CC2}"/>
              </a:ext>
            </a:extLst>
          </p:cNvPr>
          <p:cNvSpPr>
            <a:spLocks noGrp="1"/>
          </p:cNvSpPr>
          <p:nvPr>
            <p:custDataLst>
              <p:tags r:id="rId12"/>
            </p:custDataLst>
          </p:nvPr>
        </p:nvSpPr>
        <p:spPr bwMode="gray">
          <a:xfrm>
            <a:off x="4572000" y="3914775"/>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80DF57B-F0EE-4B0D-A019-A4F504B6A50A}" type="datetime'''''''''''''''''''''''''''''5''''''''0'''''''''''''''''">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50</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B0FB4B98-8782-453D-8B9A-36B8EB3C8B30}" type="datetime'''''''''''''''''''''''''''''''''''''''5''''''7''''%'''''''''''">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57%</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endPar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1" name="Text Placeholder 4">
            <a:extLst>
              <a:ext uri="{FF2B5EF4-FFF2-40B4-BE49-F238E27FC236}">
                <a16:creationId xmlns:a16="http://schemas.microsoft.com/office/drawing/2014/main" id="{F92BF732-8E87-9617-02B1-650609507B74}"/>
              </a:ext>
            </a:extLst>
          </p:cNvPr>
          <p:cNvSpPr>
            <a:spLocks noGrp="1"/>
          </p:cNvSpPr>
          <p:nvPr>
            <p:custDataLst>
              <p:tags r:id="rId13"/>
            </p:custDataLst>
          </p:nvPr>
        </p:nvSpPr>
        <p:spPr bwMode="gray">
          <a:xfrm>
            <a:off x="4572000" y="5289550"/>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1E51E51-7948-4350-88D0-E3CCA8C9C21D}" type="datetime'''''''''''''''''''''''3''''''7'''''''''''''''''''">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F7CE5E3E-BAE8-4A4E-8106-19018E204173}" type="datetime'''4''''''''3''''''''''''''''%'''''''''">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43%</a:t>
            </a:fld>
            <a:r>
              <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p>
        </p:txBody>
      </p:sp>
      <p:sp>
        <p:nvSpPr>
          <p:cNvPr id="10" name="Text Placeholder 4">
            <a:extLst>
              <a:ext uri="{FF2B5EF4-FFF2-40B4-BE49-F238E27FC236}">
                <a16:creationId xmlns:a16="http://schemas.microsoft.com/office/drawing/2014/main" id="{7BEE219C-77CF-AC60-25EE-A76319F427B1}"/>
              </a:ext>
            </a:extLst>
          </p:cNvPr>
          <p:cNvSpPr>
            <a:spLocks noGrp="1"/>
          </p:cNvSpPr>
          <p:nvPr>
            <p:custDataLst>
              <p:tags r:id="rId14"/>
            </p:custDataLst>
          </p:nvPr>
        </p:nvSpPr>
        <p:spPr bwMode="auto">
          <a:xfrm>
            <a:off x="4618038" y="6148388"/>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AC0CB13-919A-4FC9-A19F-9EE610F0F54E}" type="datetime'''''''''''''''''2''''''''''''''0''2''''''2'''''''''''''''''">
              <a:rPr kumimoji="0" lang="de-CH"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2022</a:t>
            </a:fld>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6" name="Text Placeholder 4">
            <a:extLst>
              <a:ext uri="{FF2B5EF4-FFF2-40B4-BE49-F238E27FC236}">
                <a16:creationId xmlns:a16="http://schemas.microsoft.com/office/drawing/2014/main" id="{2BDC1CBC-7254-0706-0EB1-E8C4FC535C2F}"/>
              </a:ext>
            </a:extLst>
          </p:cNvPr>
          <p:cNvSpPr>
            <a:spLocks noGrp="1"/>
          </p:cNvSpPr>
          <p:nvPr>
            <p:custDataLst>
              <p:tags r:id="rId15"/>
            </p:custDataLst>
          </p:nvPr>
        </p:nvSpPr>
        <p:spPr bwMode="gray">
          <a:xfrm>
            <a:off x="7305675" y="3814763"/>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7DDDB12-1243-4846-A42A-748278C11E04}" type="datetime'''''''''''''5''''''''''''''''''''''''6'">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56</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DA9B51AE-B8C4-4201-8F00-B2501A1B4028}" type="datetime'''''''''''6''0''''''''''''''''''''%'''''''''''''">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60%</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endPar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2" name="Text Placeholder 4">
            <a:extLst>
              <a:ext uri="{FF2B5EF4-FFF2-40B4-BE49-F238E27FC236}">
                <a16:creationId xmlns:a16="http://schemas.microsoft.com/office/drawing/2014/main" id="{6E88E39E-F03E-B83B-6854-EFA19ABF8E25}"/>
              </a:ext>
            </a:extLst>
          </p:cNvPr>
          <p:cNvSpPr>
            <a:spLocks noGrp="1"/>
          </p:cNvSpPr>
          <p:nvPr>
            <p:custDataLst>
              <p:tags r:id="rId16"/>
            </p:custDataLst>
          </p:nvPr>
        </p:nvSpPr>
        <p:spPr bwMode="gray">
          <a:xfrm>
            <a:off x="7305675" y="5289550"/>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4E2BD3B-DA8C-4095-8D08-84D2F4537959}" type="datetime'''''''''''''''''''3''''''''''''''''''''''''''7'''''''''''''">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0C454500-6015-4386-9664-8AA622363715}" type="datetime'''''''''''''4''''''''''''''''''''''''''0''''''''%'''''''">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40%</a:t>
            </a:fld>
            <a:r>
              <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p>
        </p:txBody>
      </p:sp>
      <p:sp>
        <p:nvSpPr>
          <p:cNvPr id="18" name="Text Placeholder 4">
            <a:extLst>
              <a:ext uri="{FF2B5EF4-FFF2-40B4-BE49-F238E27FC236}">
                <a16:creationId xmlns:a16="http://schemas.microsoft.com/office/drawing/2014/main" id="{8A4D0A56-97B8-B365-5017-39AA72A9B12C}"/>
              </a:ext>
            </a:extLst>
          </p:cNvPr>
          <p:cNvSpPr>
            <a:spLocks noGrp="1"/>
          </p:cNvSpPr>
          <p:nvPr>
            <p:custDataLst>
              <p:tags r:id="rId17"/>
            </p:custDataLst>
          </p:nvPr>
        </p:nvSpPr>
        <p:spPr bwMode="auto">
          <a:xfrm>
            <a:off x="7351713" y="6148388"/>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3315037-8907-4E14-B440-567F490F5385}" type="datetime'''''''''20''''2''''''''''''3'''''''''''''''''">
              <a:rPr kumimoji="0" lang="de-CH"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2023</a:t>
            </a:fld>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1" name="Text Placeholder 4">
            <a:extLst>
              <a:ext uri="{FF2B5EF4-FFF2-40B4-BE49-F238E27FC236}">
                <a16:creationId xmlns:a16="http://schemas.microsoft.com/office/drawing/2014/main" id="{EB59C3E5-2CAB-03AB-D18F-A13E939CEF80}"/>
              </a:ext>
            </a:extLst>
          </p:cNvPr>
          <p:cNvSpPr>
            <a:spLocks noGrp="1"/>
          </p:cNvSpPr>
          <p:nvPr>
            <p:custDataLst>
              <p:tags r:id="rId18"/>
            </p:custDataLst>
          </p:nvPr>
        </p:nvSpPr>
        <p:spPr bwMode="gray">
          <a:xfrm>
            <a:off x="10037763" y="3709988"/>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85019CF-248E-400D-8CFD-11FFDBBA2945}" type="datetime'''''''63'''''''''''''''''''''''''''''''''''">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63</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C467F401-BFCD-4520-9710-68B42C95B748}" type="datetime'''''''''''6''''''''''3%'''''''''''''''''''''''''''''">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63%</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endPar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3" name="Text Placeholder 4">
            <a:extLst>
              <a:ext uri="{FF2B5EF4-FFF2-40B4-BE49-F238E27FC236}">
                <a16:creationId xmlns:a16="http://schemas.microsoft.com/office/drawing/2014/main" id="{147E890C-233B-725E-9221-0896BC4B4DA0}"/>
              </a:ext>
            </a:extLst>
          </p:cNvPr>
          <p:cNvSpPr>
            <a:spLocks noGrp="1"/>
          </p:cNvSpPr>
          <p:nvPr>
            <p:custDataLst>
              <p:tags r:id="rId19"/>
            </p:custDataLst>
          </p:nvPr>
        </p:nvSpPr>
        <p:spPr bwMode="gray">
          <a:xfrm>
            <a:off x="10037763" y="5291138"/>
            <a:ext cx="46672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F05F3B5-864F-4F66-931F-6FC0328D50C9}" type="datetime'''''''''''''''3''''''7'''''''''''''''''''''''">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a:t>
            </a:fld>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K</a:t>
            </a:r>
            <a:b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br>
            <a:r>
              <a:rPr kumimoji="0" lang="de-CH"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fld id="{6D91B79F-C4D8-433C-89F9-D98E83180215}" type="datetime'''3''''''''''7''''''''''%'''''''''''''''''''">
              <a:rPr kumimoji="0" lang="de-CH"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a:t>
            </a:fld>
            <a:r>
              <a:rPr kumimoji="0" lang="de-CH"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p>
        </p:txBody>
      </p:sp>
      <p:sp>
        <p:nvSpPr>
          <p:cNvPr id="19" name="Text Placeholder 4">
            <a:extLst>
              <a:ext uri="{FF2B5EF4-FFF2-40B4-BE49-F238E27FC236}">
                <a16:creationId xmlns:a16="http://schemas.microsoft.com/office/drawing/2014/main" id="{45E818E1-76A4-65F7-84DA-BD2E59C3D9B3}"/>
              </a:ext>
            </a:extLst>
          </p:cNvPr>
          <p:cNvSpPr>
            <a:spLocks noGrp="1"/>
          </p:cNvSpPr>
          <p:nvPr>
            <p:custDataLst>
              <p:tags r:id="rId20"/>
            </p:custDataLst>
          </p:nvPr>
        </p:nvSpPr>
        <p:spPr bwMode="auto">
          <a:xfrm>
            <a:off x="10083800" y="6148388"/>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2AE36AF-FDDF-4649-85E2-EC0268865466}" type="datetime'''''''''''''2''0''2''''''''''''4'''''">
              <a:rPr kumimoji="0" lang="de-CH"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2024</a:t>
            </a:fld>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5" name="Text Placeholder 4">
            <a:extLst>
              <a:ext uri="{FF2B5EF4-FFF2-40B4-BE49-F238E27FC236}">
                <a16:creationId xmlns:a16="http://schemas.microsoft.com/office/drawing/2014/main" id="{38A605FC-C089-B087-202D-5DBBBE85473F}"/>
              </a:ext>
            </a:extLst>
          </p:cNvPr>
          <p:cNvSpPr>
            <a:spLocks noGrp="1"/>
          </p:cNvSpPr>
          <p:nvPr>
            <p:custDataLst>
              <p:tags r:id="rId21"/>
            </p:custDataLst>
          </p:nvPr>
        </p:nvSpPr>
        <p:spPr bwMode="gray">
          <a:xfrm>
            <a:off x="1844675" y="3492500"/>
            <a:ext cx="458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de-CH"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74.5K</a:t>
            </a:r>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 Placeholder 4">
            <a:extLst>
              <a:ext uri="{FF2B5EF4-FFF2-40B4-BE49-F238E27FC236}">
                <a16:creationId xmlns:a16="http://schemas.microsoft.com/office/drawing/2014/main" id="{3E66A9A6-1A32-DE42-3EE3-CA1AFD5CEC83}"/>
              </a:ext>
            </a:extLst>
          </p:cNvPr>
          <p:cNvSpPr>
            <a:spLocks noGrp="1"/>
          </p:cNvSpPr>
          <p:nvPr>
            <p:custDataLst>
              <p:tags r:id="rId22"/>
            </p:custDataLst>
          </p:nvPr>
        </p:nvSpPr>
        <p:spPr bwMode="gray">
          <a:xfrm>
            <a:off x="4643438" y="3101975"/>
            <a:ext cx="323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42E38F2-6117-477B-8020-F99F624195CF}" type="datetime'''''''''''''8''''''''''''''''''''''''''''''''7'''''">
              <a:rPr kumimoji="0" lang="de-CH"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87</a:t>
            </a:fld>
            <a:r>
              <a:rPr kumimoji="0" lang="de-CH"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K</a:t>
            </a:r>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Text Placeholder 4">
            <a:extLst>
              <a:ext uri="{FF2B5EF4-FFF2-40B4-BE49-F238E27FC236}">
                <a16:creationId xmlns:a16="http://schemas.microsoft.com/office/drawing/2014/main" id="{899DA2FE-9616-9C83-9FA2-2890C1484461}"/>
              </a:ext>
            </a:extLst>
          </p:cNvPr>
          <p:cNvSpPr>
            <a:spLocks noGrp="1"/>
          </p:cNvSpPr>
          <p:nvPr>
            <p:custDataLst>
              <p:tags r:id="rId23"/>
            </p:custDataLst>
          </p:nvPr>
        </p:nvSpPr>
        <p:spPr bwMode="gray">
          <a:xfrm>
            <a:off x="7377113" y="2903538"/>
            <a:ext cx="323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de-CH"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93K</a:t>
            </a:r>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8" name="Text Placeholder 4">
            <a:extLst>
              <a:ext uri="{FF2B5EF4-FFF2-40B4-BE49-F238E27FC236}">
                <a16:creationId xmlns:a16="http://schemas.microsoft.com/office/drawing/2014/main" id="{245658B4-E99C-5113-4C31-42F9D88156EE}"/>
              </a:ext>
            </a:extLst>
          </p:cNvPr>
          <p:cNvSpPr>
            <a:spLocks noGrp="1"/>
          </p:cNvSpPr>
          <p:nvPr>
            <p:custDataLst>
              <p:tags r:id="rId24"/>
            </p:custDataLst>
          </p:nvPr>
        </p:nvSpPr>
        <p:spPr bwMode="gray">
          <a:xfrm>
            <a:off x="10109200" y="2690813"/>
            <a:ext cx="323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de-CH"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94K</a:t>
            </a:r>
            <a:endParaRPr kumimoji="0" lang="de-CH"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auto">
          <a:xfrm>
            <a:off x="5664200" y="2698750"/>
            <a:ext cx="1016000" cy="301625"/>
          </a:xfrm>
          <a:prstGeom prst="ellipse">
            <a:avLst/>
          </a:prstGeom>
          <a:solidFill>
            <a:schemeClr val="bg1"/>
          </a:solidFill>
          <a:ln>
            <a:noFill/>
          </a:ln>
          <a:effec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975F8D-4D05-4DC8-991E-6309D69AAA82}" type="datetime'''+''''''''''''''1''''''''''0''''''%'''">
              <a:rPr kumimoji="0" lang="de-CH" altLang="en-US" sz="14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r>
              <a:rPr kumimoji="0" lang="de-CH"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p.a.</a:t>
            </a:r>
          </a:p>
        </p:txBody>
      </p:sp>
      <p:sp>
        <p:nvSpPr>
          <p:cNvPr id="83" name="Rectangle 82">
            <a:extLst>
              <a:ext uri="{FF2B5EF4-FFF2-40B4-BE49-F238E27FC236}">
                <a16:creationId xmlns:a16="http://schemas.microsoft.com/office/drawing/2014/main" id="{E729BB64-6D1C-A913-9638-01A6850A57C0}"/>
              </a:ext>
            </a:extLst>
          </p:cNvPr>
          <p:cNvSpPr/>
          <p:nvPr>
            <p:custDataLst>
              <p:tags r:id="rId26"/>
            </p:custDataLst>
          </p:nvPr>
        </p:nvSpPr>
        <p:spPr bwMode="auto">
          <a:xfrm>
            <a:off x="9502775" y="1725613"/>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300" b="0" i="0" u="none" strike="noStrike" kern="1200" cap="none" spc="0" normalizeH="0" baseline="0" noProof="0">
              <a:ln>
                <a:noFill/>
              </a:ln>
              <a:solidFill>
                <a:srgbClr val="000000"/>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C18C6F8-8AE0-92FB-420D-968F971A7B54}"/>
              </a:ext>
            </a:extLst>
          </p:cNvPr>
          <p:cNvSpPr/>
          <p:nvPr>
            <p:custDataLst>
              <p:tags r:id="rId27"/>
            </p:custDataLst>
          </p:nvPr>
        </p:nvSpPr>
        <p:spPr bwMode="auto">
          <a:xfrm>
            <a:off x="10639425" y="1725613"/>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300" b="0" i="0" u="none" strike="noStrike" kern="1200" cap="none" spc="0" normalizeH="0" baseline="0" noProof="0">
              <a:ln>
                <a:noFill/>
              </a:ln>
              <a:solidFill>
                <a:srgbClr val="000000"/>
              </a:solidFill>
              <a:effectLst/>
              <a:uLnTx/>
              <a:uFillTx/>
              <a:latin typeface="Calibri"/>
              <a:ea typeface="+mn-ea"/>
              <a:cs typeface="+mn-cs"/>
            </a:endParaRPr>
          </a:p>
        </p:txBody>
      </p:sp>
      <p:sp>
        <p:nvSpPr>
          <p:cNvPr id="79" name="Text Placeholder 4">
            <a:extLst>
              <a:ext uri="{FF2B5EF4-FFF2-40B4-BE49-F238E27FC236}">
                <a16:creationId xmlns:a16="http://schemas.microsoft.com/office/drawing/2014/main" id="{4D9D0F0A-BBD1-379E-685E-5DE3AB6B3DDF}"/>
              </a:ext>
            </a:extLst>
          </p:cNvPr>
          <p:cNvSpPr>
            <a:spLocks noGrp="1"/>
          </p:cNvSpPr>
          <p:nvPr>
            <p:custDataLst>
              <p:tags r:id="rId28"/>
            </p:custDataLst>
          </p:nvPr>
        </p:nvSpPr>
        <p:spPr bwMode="auto">
          <a:xfrm>
            <a:off x="9718675" y="1724025"/>
            <a:ext cx="819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054B0C9-484F-4DA2-8899-57B9EF6B496C}" type="datetime'''''''S''''''cr''''''ee''ned ''''o''''''''''ut'">
              <a:rPr kumimoji="0" lang="de-CH"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out</a:t>
            </a:fld>
            <a:endParaRPr kumimoji="0" lang="de-CH"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 name="Text Placeholder 4">
            <a:extLst>
              <a:ext uri="{FF2B5EF4-FFF2-40B4-BE49-F238E27FC236}">
                <a16:creationId xmlns:a16="http://schemas.microsoft.com/office/drawing/2014/main" id="{3BB4F306-2583-4A46-6E87-ACB19CECCFB6}"/>
              </a:ext>
            </a:extLst>
          </p:cNvPr>
          <p:cNvSpPr>
            <a:spLocks noGrp="1"/>
          </p:cNvSpPr>
          <p:nvPr>
            <p:custDataLst>
              <p:tags r:id="rId29"/>
            </p:custDataLst>
          </p:nvPr>
        </p:nvSpPr>
        <p:spPr bwMode="auto">
          <a:xfrm>
            <a:off x="10855326" y="1724025"/>
            <a:ext cx="7223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85F647C-AF47-43A6-8E8E-6CB2A3D9373D}" type="datetime'''''S''''c''''''''''''''re''''''e''n''''''''ed'''' ''''i''n'">
              <a:rPr kumimoji="0" lang="de-CH"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in</a:t>
            </a:fld>
            <a:endParaRPr kumimoji="0" lang="de-CH"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3F054D0A-4138-D0A4-46A3-90EA187DA939}"/>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
        <p:nvSpPr>
          <p:cNvPr id="3" name="Date Placeholder 5">
            <a:extLst>
              <a:ext uri="{FF2B5EF4-FFF2-40B4-BE49-F238E27FC236}">
                <a16:creationId xmlns:a16="http://schemas.microsoft.com/office/drawing/2014/main" id="{E1406E95-0215-04D3-2126-BBF897226E1C}"/>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165658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4A11E-7C83-5259-4A96-873BBC0D06E8}"/>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2226D932-BB50-A154-4D3C-9F7FB7B8EA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04" imgH="403" progId="TCLayout.ActiveDocument.1">
                  <p:embed/>
                </p:oleObj>
              </mc:Choice>
              <mc:Fallback>
                <p:oleObj name="think-cell Slide" r:id="rId35" imgW="404" imgH="403" progId="TCLayout.ActiveDocument.1">
                  <p:embed/>
                  <p:pic>
                    <p:nvPicPr>
                      <p:cNvPr id="6" name="Object 6" hidden="1">
                        <a:extLst>
                          <a:ext uri="{FF2B5EF4-FFF2-40B4-BE49-F238E27FC236}">
                            <a16:creationId xmlns:a16="http://schemas.microsoft.com/office/drawing/2014/main" id="{2226D932-BB50-A154-4D3C-9F7FB7B8EAAF}"/>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3EE5913-505B-9C83-E38A-629D1970050D}"/>
              </a:ext>
            </a:extLst>
          </p:cNvPr>
          <p:cNvSpPr>
            <a:spLocks noGrp="1"/>
          </p:cNvSpPr>
          <p:nvPr>
            <p:ph type="title"/>
            <p:custDataLst>
              <p:tags r:id="rId3"/>
            </p:custDataLst>
          </p:nvPr>
        </p:nvSpPr>
        <p:spPr>
          <a:xfrm>
            <a:off x="554736" y="587375"/>
            <a:ext cx="11082528" cy="80010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Virginia screens out a larger proportion of referrals than the national average, consistent with other locally-administered child welfare systems</a:t>
            </a:r>
            <a:r>
              <a:rPr lang="en-US" baseline="30000"/>
              <a:t>1,2</a:t>
            </a:r>
            <a:r>
              <a:rPr lang="en-US"/>
              <a:t>  </a:t>
            </a:r>
          </a:p>
        </p:txBody>
      </p:sp>
      <p:graphicFrame>
        <p:nvGraphicFramePr>
          <p:cNvPr id="20" name="Chart 19">
            <a:extLst>
              <a:ext uri="{FF2B5EF4-FFF2-40B4-BE49-F238E27FC236}">
                <a16:creationId xmlns:a16="http://schemas.microsoft.com/office/drawing/2014/main" id="{1D6D962F-97A8-B357-C4F5-E3C749218DD8}"/>
              </a:ext>
            </a:extLst>
          </p:cNvPr>
          <p:cNvGraphicFramePr/>
          <p:nvPr>
            <p:custDataLst>
              <p:tags r:id="rId4"/>
            </p:custDataLst>
          </p:nvPr>
        </p:nvGraphicFramePr>
        <p:xfrm>
          <a:off x="528638" y="1814513"/>
          <a:ext cx="11191875" cy="3451225"/>
        </p:xfrm>
        <a:graphic>
          <a:graphicData uri="http://schemas.openxmlformats.org/drawingml/2006/chart">
            <c:chart xmlns:c="http://schemas.openxmlformats.org/drawingml/2006/chart" xmlns:r="http://schemas.openxmlformats.org/officeDocument/2006/relationships" r:id="rId37"/>
          </a:graphicData>
        </a:graphic>
      </p:graphicFrame>
      <p:sp>
        <p:nvSpPr>
          <p:cNvPr id="11" name="Text Placeholder 4">
            <a:extLst>
              <a:ext uri="{FF2B5EF4-FFF2-40B4-BE49-F238E27FC236}">
                <a16:creationId xmlns:a16="http://schemas.microsoft.com/office/drawing/2014/main" id="{AC2E3D91-847C-3E13-5281-8E2AFE945817}"/>
              </a:ext>
            </a:extLst>
          </p:cNvPr>
          <p:cNvSpPr>
            <a:spLocks noGrp="1"/>
          </p:cNvSpPr>
          <p:nvPr>
            <p:custDataLst>
              <p:tags r:id="rId5"/>
            </p:custDataLst>
          </p:nvPr>
        </p:nvSpPr>
        <p:spPr bwMode="auto">
          <a:xfrm>
            <a:off x="646113" y="5010150"/>
            <a:ext cx="8493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Average of state administered child welfare</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 name="Text Placeholder 4">
            <a:extLst>
              <a:ext uri="{FF2B5EF4-FFF2-40B4-BE49-F238E27FC236}">
                <a16:creationId xmlns:a16="http://schemas.microsoft.com/office/drawing/2014/main" id="{59E575A2-AC00-6295-A7B6-5F94EC96F08E}"/>
              </a:ext>
            </a:extLst>
          </p:cNvPr>
          <p:cNvSpPr>
            <a:spLocks noGrp="1"/>
          </p:cNvSpPr>
          <p:nvPr>
            <p:custDataLst>
              <p:tags r:id="rId6"/>
            </p:custDataLst>
          </p:nvPr>
        </p:nvSpPr>
        <p:spPr bwMode="auto">
          <a:xfrm>
            <a:off x="1712913" y="5010150"/>
            <a:ext cx="5540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E8A2133-C1FA-4A9C-AA5E-0B63C3D57A1C}" type="datetime'N''''at''''io''''''n''''''''''''''''a''l'''' a''ve''''r''age'">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National average</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9" name="Text Placeholder 4">
            <a:extLst>
              <a:ext uri="{FF2B5EF4-FFF2-40B4-BE49-F238E27FC236}">
                <a16:creationId xmlns:a16="http://schemas.microsoft.com/office/drawing/2014/main" id="{C78FCE79-5024-4A1B-1C98-7655C44C33B7}"/>
              </a:ext>
            </a:extLst>
          </p:cNvPr>
          <p:cNvSpPr>
            <a:spLocks noGrp="1"/>
          </p:cNvSpPr>
          <p:nvPr>
            <p:custDataLst>
              <p:tags r:id="rId7"/>
            </p:custDataLst>
          </p:nvPr>
        </p:nvSpPr>
        <p:spPr bwMode="auto">
          <a:xfrm>
            <a:off x="2811463" y="5010150"/>
            <a:ext cx="193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222F8C6-6F11-4FBF-A859-DCBEA88AC2DE}" type="datetime'''''''''N''''''''''''C'''''''''''''''''''''''''''''''">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NC</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67" name="Text Placeholder 4">
            <a:extLst>
              <a:ext uri="{FF2B5EF4-FFF2-40B4-BE49-F238E27FC236}">
                <a16:creationId xmlns:a16="http://schemas.microsoft.com/office/drawing/2014/main" id="{3F44C352-FB33-3600-612A-FAA9BC19EA7C}"/>
              </a:ext>
            </a:extLst>
          </p:cNvPr>
          <p:cNvSpPr>
            <a:spLocks noGrp="1"/>
          </p:cNvSpPr>
          <p:nvPr>
            <p:custDataLst>
              <p:tags r:id="rId8"/>
            </p:custDataLst>
          </p:nvPr>
        </p:nvSpPr>
        <p:spPr bwMode="auto">
          <a:xfrm>
            <a:off x="3732213" y="5010150"/>
            <a:ext cx="1873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3E3DC3B-C440-46D4-970D-2D50F8B0FD67}" type="datetime'''''''''''''''''V''''''''''''''''''A'''''''''''">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VA</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72" name="Text Placeholder 4">
            <a:extLst>
              <a:ext uri="{FF2B5EF4-FFF2-40B4-BE49-F238E27FC236}">
                <a16:creationId xmlns:a16="http://schemas.microsoft.com/office/drawing/2014/main" id="{3F92EF81-71C5-6C30-E0A6-A7270629DE6E}"/>
              </a:ext>
            </a:extLst>
          </p:cNvPr>
          <p:cNvSpPr>
            <a:spLocks noGrp="1"/>
          </p:cNvSpPr>
          <p:nvPr>
            <p:custDataLst>
              <p:tags r:id="rId9"/>
            </p:custDataLst>
          </p:nvPr>
        </p:nvSpPr>
        <p:spPr bwMode="auto">
          <a:xfrm>
            <a:off x="4643438" y="5010150"/>
            <a:ext cx="203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597EAF6-4C63-4F5A-9058-DA7316BF7E79}" type="datetime'''''''''''''''''''''''''''''''N''''''''''''V'''''''">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NV</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76" name="Text Placeholder 4">
            <a:extLst>
              <a:ext uri="{FF2B5EF4-FFF2-40B4-BE49-F238E27FC236}">
                <a16:creationId xmlns:a16="http://schemas.microsoft.com/office/drawing/2014/main" id="{56AB4E84-CFD9-A8A5-A295-A4095714FCBB}"/>
              </a:ext>
            </a:extLst>
          </p:cNvPr>
          <p:cNvSpPr>
            <a:spLocks noGrp="1"/>
          </p:cNvSpPr>
          <p:nvPr>
            <p:custDataLst>
              <p:tags r:id="rId10"/>
            </p:custDataLst>
          </p:nvPr>
        </p:nvSpPr>
        <p:spPr bwMode="auto">
          <a:xfrm>
            <a:off x="5557838" y="5010150"/>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9335FB2-024C-4FAC-AC99-E644F7F8486A}" type="datetime'''O''''''''''''''''''''''''''''H'''''''''''''''''''''''''''''">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OH</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 name="Text Placeholder 4">
            <a:extLst>
              <a:ext uri="{FF2B5EF4-FFF2-40B4-BE49-F238E27FC236}">
                <a16:creationId xmlns:a16="http://schemas.microsoft.com/office/drawing/2014/main" id="{BE4244EA-902E-CFC0-B93C-00107A44E530}"/>
              </a:ext>
            </a:extLst>
          </p:cNvPr>
          <p:cNvSpPr>
            <a:spLocks noGrp="1"/>
          </p:cNvSpPr>
          <p:nvPr>
            <p:custDataLst>
              <p:tags r:id="rId11"/>
            </p:custDataLst>
          </p:nvPr>
        </p:nvSpPr>
        <p:spPr bwMode="auto">
          <a:xfrm>
            <a:off x="6159500" y="5010150"/>
            <a:ext cx="8493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Average of locally administered child welfare</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0" name="Text Placeholder 4">
            <a:extLst>
              <a:ext uri="{FF2B5EF4-FFF2-40B4-BE49-F238E27FC236}">
                <a16:creationId xmlns:a16="http://schemas.microsoft.com/office/drawing/2014/main" id="{01989854-04E8-208C-DBEE-33788851E6D2}"/>
              </a:ext>
            </a:extLst>
          </p:cNvPr>
          <p:cNvSpPr>
            <a:spLocks noGrp="1"/>
          </p:cNvSpPr>
          <p:nvPr>
            <p:custDataLst>
              <p:tags r:id="rId12"/>
            </p:custDataLst>
          </p:nvPr>
        </p:nvSpPr>
        <p:spPr bwMode="auto">
          <a:xfrm>
            <a:off x="7380288" y="5010150"/>
            <a:ext cx="246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649869F-B991-4AC0-9DEE-82C7B05432CB}" type="datetime'''M''''''''''''''''''''''''''N'''''''''''''''''''''''''''''">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MN</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2" name="Text Placeholder 4">
            <a:extLst>
              <a:ext uri="{FF2B5EF4-FFF2-40B4-BE49-F238E27FC236}">
                <a16:creationId xmlns:a16="http://schemas.microsoft.com/office/drawing/2014/main" id="{CCF3F80F-D4BC-ED1D-9257-1B77D4196E44}"/>
              </a:ext>
            </a:extLst>
          </p:cNvPr>
          <p:cNvSpPr>
            <a:spLocks noGrp="1"/>
          </p:cNvSpPr>
          <p:nvPr>
            <p:custDataLst>
              <p:tags r:id="rId13"/>
            </p:custDataLst>
          </p:nvPr>
        </p:nvSpPr>
        <p:spPr bwMode="auto">
          <a:xfrm>
            <a:off x="8326438" y="5010150"/>
            <a:ext cx="1920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399675C-CBBC-4EED-BD82-3588511A55A9}" type="datetime'W''''''''''''I'''''''''''''''''''''''''''">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WI</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3" name="Text Placeholder 4">
            <a:extLst>
              <a:ext uri="{FF2B5EF4-FFF2-40B4-BE49-F238E27FC236}">
                <a16:creationId xmlns:a16="http://schemas.microsoft.com/office/drawing/2014/main" id="{4E2A2680-51BF-928B-EFBF-A6590B75562B}"/>
              </a:ext>
            </a:extLst>
          </p:cNvPr>
          <p:cNvSpPr>
            <a:spLocks noGrp="1"/>
          </p:cNvSpPr>
          <p:nvPr>
            <p:custDataLst>
              <p:tags r:id="rId14"/>
            </p:custDataLst>
          </p:nvPr>
        </p:nvSpPr>
        <p:spPr bwMode="auto">
          <a:xfrm>
            <a:off x="9242425" y="5010150"/>
            <a:ext cx="1952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388141F-C144-49E7-8756-52212E5059C2}" type="datetime'''''C''''''''''''''''''''''O'''''''''''''''''''">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CO</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 name="Text Placeholder 4">
            <a:extLst>
              <a:ext uri="{FF2B5EF4-FFF2-40B4-BE49-F238E27FC236}">
                <a16:creationId xmlns:a16="http://schemas.microsoft.com/office/drawing/2014/main" id="{7226E12B-018E-E91F-ED4F-1BDC6C91D6F9}"/>
              </a:ext>
            </a:extLst>
          </p:cNvPr>
          <p:cNvSpPr>
            <a:spLocks noGrp="1"/>
          </p:cNvSpPr>
          <p:nvPr>
            <p:custDataLst>
              <p:tags r:id="rId15"/>
            </p:custDataLst>
          </p:nvPr>
        </p:nvSpPr>
        <p:spPr bwMode="auto">
          <a:xfrm>
            <a:off x="10166350" y="5010150"/>
            <a:ext cx="1857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58ECDAC-A4A6-4795-B6BC-A8A19ED92F67}" type="datetime'''''''''''''''''''C''''''''''''''''A'''''''''">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CA</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28" name="Text Placeholder 4">
            <a:extLst>
              <a:ext uri="{FF2B5EF4-FFF2-40B4-BE49-F238E27FC236}">
                <a16:creationId xmlns:a16="http://schemas.microsoft.com/office/drawing/2014/main" id="{17BAB549-4837-7D20-821C-246704A885C4}"/>
              </a:ext>
            </a:extLst>
          </p:cNvPr>
          <p:cNvSpPr>
            <a:spLocks noGrp="1"/>
          </p:cNvSpPr>
          <p:nvPr>
            <p:custDataLst>
              <p:tags r:id="rId16"/>
            </p:custDataLst>
          </p:nvPr>
        </p:nvSpPr>
        <p:spPr bwMode="auto">
          <a:xfrm>
            <a:off x="11056938" y="5010150"/>
            <a:ext cx="242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EE6353F-9B8A-442C-A1F1-2D503039F138}" type="datetime'''''''''M''''''''''''''''''''''''''''''''''''''''D'''">
              <a:rPr kumimoji="0" lang="en-US" altLang="en-US" sz="12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MD</a:t>
            </a:fld>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8" name="Rectangle 217">
            <a:extLst>
              <a:ext uri="{FF2B5EF4-FFF2-40B4-BE49-F238E27FC236}">
                <a16:creationId xmlns:a16="http://schemas.microsoft.com/office/drawing/2014/main" id="{AE2F90D9-A396-6C47-C105-964CF5EAD383}"/>
              </a:ext>
            </a:extLst>
          </p:cNvPr>
          <p:cNvSpPr/>
          <p:nvPr>
            <p:custDataLst>
              <p:tags r:id="rId17"/>
            </p:custDataLst>
          </p:nvPr>
        </p:nvSpPr>
        <p:spPr bwMode="auto">
          <a:xfrm>
            <a:off x="9502775" y="1566863"/>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14" name="Rectangle 213">
            <a:extLst>
              <a:ext uri="{FF2B5EF4-FFF2-40B4-BE49-F238E27FC236}">
                <a16:creationId xmlns:a16="http://schemas.microsoft.com/office/drawing/2014/main" id="{E76E48B8-A0DB-FF7A-F16C-0702DF293921}"/>
              </a:ext>
            </a:extLst>
          </p:cNvPr>
          <p:cNvSpPr/>
          <p:nvPr>
            <p:custDataLst>
              <p:tags r:id="rId18"/>
            </p:custDataLst>
          </p:nvPr>
        </p:nvSpPr>
        <p:spPr bwMode="auto">
          <a:xfrm>
            <a:off x="10542588" y="1566863"/>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15" name="Text Placeholder 4">
            <a:extLst>
              <a:ext uri="{FF2B5EF4-FFF2-40B4-BE49-F238E27FC236}">
                <a16:creationId xmlns:a16="http://schemas.microsoft.com/office/drawing/2014/main" id="{D901AFE0-4D4A-13A7-863D-23622E35950E}"/>
              </a:ext>
            </a:extLst>
          </p:cNvPr>
          <p:cNvSpPr>
            <a:spLocks noGrp="1"/>
          </p:cNvSpPr>
          <p:nvPr>
            <p:custDataLst>
              <p:tags r:id="rId19"/>
            </p:custDataLst>
          </p:nvPr>
        </p:nvSpPr>
        <p:spPr bwMode="auto">
          <a:xfrm>
            <a:off x="9718675" y="1565275"/>
            <a:ext cx="7223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2BC5806-1CFF-425B-B2F2-15F47ED3BE05}" type="datetime'Sc''''''''ree''''''''''n''''''''''''''''''''''''e''d ''i''n'">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in</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1" name="Text Placeholder 4">
            <a:extLst>
              <a:ext uri="{FF2B5EF4-FFF2-40B4-BE49-F238E27FC236}">
                <a16:creationId xmlns:a16="http://schemas.microsoft.com/office/drawing/2014/main" id="{5AC49F67-C504-F490-53F6-58EE3C00699A}"/>
              </a:ext>
            </a:extLst>
          </p:cNvPr>
          <p:cNvSpPr>
            <a:spLocks noGrp="1"/>
          </p:cNvSpPr>
          <p:nvPr>
            <p:custDataLst>
              <p:tags r:id="rId20"/>
            </p:custDataLst>
          </p:nvPr>
        </p:nvSpPr>
        <p:spPr bwMode="auto">
          <a:xfrm>
            <a:off x="10758488" y="1565275"/>
            <a:ext cx="819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D765703-353A-46DB-80FD-C9BB915D7D77}" type="datetime'''''''S''cr''''''ee''n''e''''''''d'''''''''''''''' o''''''u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out</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0" name="TextBox 229">
            <a:extLst>
              <a:ext uri="{FF2B5EF4-FFF2-40B4-BE49-F238E27FC236}">
                <a16:creationId xmlns:a16="http://schemas.microsoft.com/office/drawing/2014/main" id="{64A9F1DD-A973-6171-1481-074BA914C275}"/>
              </a:ext>
            </a:extLst>
          </p:cNvPr>
          <p:cNvSpPr txBox="1">
            <a:spLocks/>
          </p:cNvSpPr>
          <p:nvPr/>
        </p:nvSpPr>
        <p:spPr>
          <a:xfrm>
            <a:off x="554736" y="1671638"/>
            <a:ext cx="11082528" cy="24606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CPS referral screening outcomes,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2023</a:t>
            </a:r>
          </a:p>
        </p:txBody>
      </p:sp>
      <p:cxnSp>
        <p:nvCxnSpPr>
          <p:cNvPr id="231" name="LineBasicStrong 19">
            <a:extLst>
              <a:ext uri="{FF2B5EF4-FFF2-40B4-BE49-F238E27FC236}">
                <a16:creationId xmlns:a16="http://schemas.microsoft.com/office/drawing/2014/main" id="{B27DFA00-6878-FCC4-C27F-EB8A15673E8E}"/>
              </a:ext>
            </a:extLst>
          </p:cNvPr>
          <p:cNvCxnSpPr>
            <a:cxnSpLocks/>
          </p:cNvCxnSpPr>
          <p:nvPr>
            <p:custDataLst>
              <p:tags r:id="rId21"/>
            </p:custDataLst>
          </p:nvPr>
        </p:nvCxnSpPr>
        <p:spPr>
          <a:xfrm>
            <a:off x="554736" y="197167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8" name="Rectangle 237">
            <a:extLst>
              <a:ext uri="{FF2B5EF4-FFF2-40B4-BE49-F238E27FC236}">
                <a16:creationId xmlns:a16="http://schemas.microsoft.com/office/drawing/2014/main" id="{30D43CBF-5E4C-6D24-D330-75107E82D175}"/>
              </a:ext>
            </a:extLst>
          </p:cNvPr>
          <p:cNvSpPr>
            <a:spLocks/>
          </p:cNvSpPr>
          <p:nvPr>
            <p:custDataLst>
              <p:tags r:id="rId22"/>
            </p:custDataLst>
          </p:nvPr>
        </p:nvSpPr>
        <p:spPr>
          <a:xfrm>
            <a:off x="3341159" y="2050555"/>
            <a:ext cx="948994" cy="3727356"/>
          </a:xfrm>
          <a:prstGeom prst="rect">
            <a:avLst/>
          </a:prstGeom>
          <a:no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3" name="4. Footnote">
            <a:extLst>
              <a:ext uri="{FF2B5EF4-FFF2-40B4-BE49-F238E27FC236}">
                <a16:creationId xmlns:a16="http://schemas.microsoft.com/office/drawing/2014/main" id="{72B20ACB-AF18-5FD0-040F-9615893931EB}"/>
              </a:ext>
            </a:extLst>
          </p:cNvPr>
          <p:cNvSpPr txBox="1"/>
          <p:nvPr>
            <p:custDataLst>
              <p:tags r:id="rId23"/>
            </p:custDataLst>
          </p:nvPr>
        </p:nvSpPr>
        <p:spPr>
          <a:xfrm>
            <a:off x="583610" y="6252573"/>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NY, PA, and ND did not report screen out data</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	Referrals determined to be invalid</a:t>
            </a:r>
          </a:p>
        </p:txBody>
      </p:sp>
      <p:sp>
        <p:nvSpPr>
          <p:cNvPr id="73" name="TextBox 72">
            <a:extLst>
              <a:ext uri="{FF2B5EF4-FFF2-40B4-BE49-F238E27FC236}">
                <a16:creationId xmlns:a16="http://schemas.microsoft.com/office/drawing/2014/main" id="{2002A637-1244-93A8-4F79-FD4F25471EEB}"/>
              </a:ext>
            </a:extLst>
          </p:cNvPr>
          <p:cNvSpPr txBox="1"/>
          <p:nvPr>
            <p:custDataLst>
              <p:tags r:id="rId24"/>
            </p:custDataLst>
          </p:nvPr>
        </p:nvSpPr>
        <p:spPr>
          <a:xfrm>
            <a:off x="8834655" y="1556150"/>
            <a:ext cx="469167" cy="185738"/>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Virginia</a:t>
            </a:r>
            <a:endParaRPr kumimoji="0" lang="en-US" sz="1200" b="0" i="1"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5" name="5. Source" hidden="1">
            <a:extLst>
              <a:ext uri="{FF2B5EF4-FFF2-40B4-BE49-F238E27FC236}">
                <a16:creationId xmlns:a16="http://schemas.microsoft.com/office/drawing/2014/main" id="{B5A74A4D-4FAE-5F6B-43FD-E8BD8C612A62}"/>
              </a:ext>
            </a:extLst>
          </p:cNvPr>
          <p:cNvSpPr txBox="1"/>
          <p:nvPr>
            <p:custDataLst>
              <p:tags r:id="rId2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t>
            </a:r>
          </a:p>
        </p:txBody>
      </p:sp>
      <p:sp>
        <p:nvSpPr>
          <p:cNvPr id="76" name="5. Source">
            <a:extLst>
              <a:ext uri="{FF2B5EF4-FFF2-40B4-BE49-F238E27FC236}">
                <a16:creationId xmlns:a16="http://schemas.microsoft.com/office/drawing/2014/main" id="{A1EF1CF6-10F9-585D-B018-B67A00499CE7}"/>
              </a:ext>
            </a:extLst>
          </p:cNvPr>
          <p:cNvSpPr txBox="1"/>
          <p:nvPr>
            <p:custDataLst>
              <p:tags r:id="rId26"/>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8">
                  <a:extLst>
                    <a:ext uri="{A12FA001-AC4F-418D-AE19-62706E023703}">
                      <ahyp:hlinkClr xmlns:ahyp="http://schemas.microsoft.com/office/drawing/2018/hyperlinkcolor" val="tx"/>
                    </a:ext>
                  </a:extLst>
                </a:hlinkClick>
              </a:rPr>
              <a:t>ChildTrends 2023</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9">
                  <a:extLst>
                    <a:ext uri="{A12FA001-AC4F-418D-AE19-62706E023703}">
                      <ahyp:hlinkClr xmlns:ahyp="http://schemas.microsoft.com/office/drawing/2018/hyperlinkcolor" val="tx"/>
                    </a:ext>
                  </a:extLst>
                </a:hlinkClick>
              </a:rPr>
              <a:t>ACF Child Maltreatment Report (2023)</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40">
                  <a:extLst>
                    <a:ext uri="{A12FA001-AC4F-418D-AE19-62706E023703}">
                      <ahyp:hlinkClr xmlns:ahyp="http://schemas.microsoft.com/office/drawing/2018/hyperlinkcolor" val="tx"/>
                    </a:ext>
                  </a:extLst>
                </a:hlinkClick>
              </a:rPr>
              <a:t>VDSS CPS dashboard</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p>
        </p:txBody>
      </p:sp>
      <p:sp>
        <p:nvSpPr>
          <p:cNvPr id="77" name="5. Source" hidden="1">
            <a:extLst>
              <a:ext uri="{FF2B5EF4-FFF2-40B4-BE49-F238E27FC236}">
                <a16:creationId xmlns:a16="http://schemas.microsoft.com/office/drawing/2014/main" id="{F889DE3B-0D14-C592-EF50-27E9AF944045}"/>
              </a:ext>
            </a:extLst>
          </p:cNvPr>
          <p:cNvSpPr txBox="1"/>
          <p:nvPr>
            <p:custDataLst>
              <p:tags r:id="rId27"/>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t>
            </a:r>
          </a:p>
        </p:txBody>
      </p:sp>
      <p:sp>
        <p:nvSpPr>
          <p:cNvPr id="5" name="TextBox 4">
            <a:extLst>
              <a:ext uri="{FF2B5EF4-FFF2-40B4-BE49-F238E27FC236}">
                <a16:creationId xmlns:a16="http://schemas.microsoft.com/office/drawing/2014/main" id="{8BB7EB99-BDF9-482F-945E-17A23C340D1B}"/>
              </a:ext>
            </a:extLst>
          </p:cNvPr>
          <p:cNvSpPr txBox="1"/>
          <p:nvPr/>
        </p:nvSpPr>
        <p:spPr>
          <a:xfrm>
            <a:off x="528411" y="44347"/>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
        <p:nvSpPr>
          <p:cNvPr id="32" name="Rectangle 31">
            <a:extLst>
              <a:ext uri="{FF2B5EF4-FFF2-40B4-BE49-F238E27FC236}">
                <a16:creationId xmlns:a16="http://schemas.microsoft.com/office/drawing/2014/main" id="{4D92D774-976A-6465-96DB-B3A87B50029D}"/>
              </a:ext>
            </a:extLst>
          </p:cNvPr>
          <p:cNvSpPr>
            <a:spLocks/>
          </p:cNvSpPr>
          <p:nvPr>
            <p:custDataLst>
              <p:tags r:id="rId28"/>
            </p:custDataLst>
          </p:nvPr>
        </p:nvSpPr>
        <p:spPr>
          <a:xfrm>
            <a:off x="8596313" y="1576788"/>
            <a:ext cx="120807" cy="119063"/>
          </a:xfrm>
          <a:prstGeom prst="rect">
            <a:avLst/>
          </a:prstGeom>
          <a:noFill/>
          <a:ln w="285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682BD95A-5E96-C8C7-D628-EE5231084424}"/>
              </a:ext>
            </a:extLst>
          </p:cNvPr>
          <p:cNvSpPr txBox="1"/>
          <p:nvPr>
            <p:custDataLst>
              <p:tags r:id="rId29"/>
            </p:custDataLst>
          </p:nvPr>
        </p:nvSpPr>
        <p:spPr>
          <a:xfrm>
            <a:off x="7397689" y="1556150"/>
            <a:ext cx="1052981" cy="185738"/>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Key comparisons</a:t>
            </a:r>
            <a:endParaRPr kumimoji="0" lang="en-US" sz="1200" b="0" i="1"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4" name="Rectangle 33">
            <a:extLst>
              <a:ext uri="{FF2B5EF4-FFF2-40B4-BE49-F238E27FC236}">
                <a16:creationId xmlns:a16="http://schemas.microsoft.com/office/drawing/2014/main" id="{240AA5BF-19BD-7A52-BE83-E000254A8396}"/>
              </a:ext>
            </a:extLst>
          </p:cNvPr>
          <p:cNvSpPr>
            <a:spLocks/>
          </p:cNvSpPr>
          <p:nvPr>
            <p:custDataLst>
              <p:tags r:id="rId30"/>
            </p:custDataLst>
          </p:nvPr>
        </p:nvSpPr>
        <p:spPr>
          <a:xfrm>
            <a:off x="7159347" y="1576788"/>
            <a:ext cx="120807" cy="119063"/>
          </a:xfrm>
          <a:prstGeom prst="rect">
            <a:avLst/>
          </a:prstGeom>
          <a:noFill/>
          <a:ln w="28575"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4FFA6153-5745-2A1A-4146-39C027E37D23}"/>
              </a:ext>
            </a:extLst>
          </p:cNvPr>
          <p:cNvSpPr>
            <a:spLocks/>
          </p:cNvSpPr>
          <p:nvPr>
            <p:custDataLst>
              <p:tags r:id="rId31"/>
            </p:custDataLst>
          </p:nvPr>
        </p:nvSpPr>
        <p:spPr>
          <a:xfrm>
            <a:off x="583610" y="2050555"/>
            <a:ext cx="1857238" cy="3727356"/>
          </a:xfrm>
          <a:prstGeom prst="rect">
            <a:avLst/>
          </a:prstGeom>
          <a:noFill/>
          <a:ln w="28575"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9748431-6666-3247-563F-655B6FA5C022}"/>
              </a:ext>
            </a:extLst>
          </p:cNvPr>
          <p:cNvSpPr>
            <a:spLocks/>
          </p:cNvSpPr>
          <p:nvPr>
            <p:custDataLst>
              <p:tags r:id="rId32"/>
            </p:custDataLst>
          </p:nvPr>
        </p:nvSpPr>
        <p:spPr>
          <a:xfrm>
            <a:off x="6103508" y="2050555"/>
            <a:ext cx="948994" cy="3727356"/>
          </a:xfrm>
          <a:prstGeom prst="rect">
            <a:avLst/>
          </a:prstGeom>
          <a:noFill/>
          <a:ln w="28575"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 name="Date Placeholder 5">
            <a:extLst>
              <a:ext uri="{FF2B5EF4-FFF2-40B4-BE49-F238E27FC236}">
                <a16:creationId xmlns:a16="http://schemas.microsoft.com/office/drawing/2014/main" id="{7355379E-213E-B2A3-1D7E-6A8876400C48}"/>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226238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9C4E9AA3-ADAA-53C2-3F4E-8F6B669669F0}"/>
              </a:ext>
            </a:extLst>
          </p:cNvPr>
          <p:cNvGraphicFramePr>
            <a:graphicFrameLocks noChangeAspect="1"/>
          </p:cNvGraphicFramePr>
          <p:nvPr>
            <p:custDataLst>
              <p:tags r:id="rId2"/>
            </p:custDataLst>
            <p:extLst>
              <p:ext uri="{D42A27DB-BD31-4B8C-83A1-F6EECF244321}">
                <p14:modId xmlns:p14="http://schemas.microsoft.com/office/powerpoint/2010/main" val="3036225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5" name="Object 6" hidden="1">
                        <a:extLst>
                          <a:ext uri="{FF2B5EF4-FFF2-40B4-BE49-F238E27FC236}">
                            <a16:creationId xmlns:a16="http://schemas.microsoft.com/office/drawing/2014/main" id="{9C4E9AA3-ADAA-53C2-3F4E-8F6B669669F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DCD42E58-F95E-B0AB-3FFA-55CB5370C25D}"/>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a:t>Purpose</a:t>
            </a:r>
          </a:p>
        </p:txBody>
      </p:sp>
      <p:sp>
        <p:nvSpPr>
          <p:cNvPr id="7" name="TextBox 6">
            <a:extLst>
              <a:ext uri="{FF2B5EF4-FFF2-40B4-BE49-F238E27FC236}">
                <a16:creationId xmlns:a16="http://schemas.microsoft.com/office/drawing/2014/main" id="{05A1CA94-8595-0794-DC38-95639213A0FE}"/>
              </a:ext>
            </a:extLst>
          </p:cNvPr>
          <p:cNvSpPr txBox="1">
            <a:spLocks/>
          </p:cNvSpPr>
          <p:nvPr>
            <p:custDataLst>
              <p:tags r:id="rId4"/>
            </p:custDataLst>
          </p:nvPr>
        </p:nvSpPr>
        <p:spPr>
          <a:xfrm>
            <a:off x="554736" y="1713088"/>
            <a:ext cx="11082528" cy="31854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0"/>
              </a:spcBef>
            </a:pPr>
            <a:r>
              <a:rPr lang="en-US" sz="2400">
                <a:cs typeface="Arial"/>
              </a:rPr>
              <a:t>The purpose of this document is to support the Virginia Department of Social Services (VDSS) child welfare redesign effort, including current state diagnostic, redesign strategy, and strategy syndication. This document has been created at the request of VDSS. </a:t>
            </a:r>
          </a:p>
          <a:p>
            <a:pPr>
              <a:spcBef>
                <a:spcPts val="1500"/>
              </a:spcBef>
            </a:pPr>
            <a:r>
              <a:rPr lang="en-US" sz="2400">
                <a:cs typeface="Arial"/>
              </a:rPr>
              <a:t>The approaches and considerations included in this document are preliminary and may be further developed based on additional inputs from VDSS. Any outputs do not constitute or should not be interpreted as policy, legal, medical, or other regulated advice, nor as a recommendation on any specific course of action. Information contained in this document is confidential, proprietary, preliminary, and pre-decisional. </a:t>
            </a:r>
            <a:endParaRPr lang="en-US" sz="2400">
              <a:ea typeface="Calibri"/>
              <a:cs typeface="Arial"/>
            </a:endParaRPr>
          </a:p>
        </p:txBody>
      </p:sp>
      <p:sp>
        <p:nvSpPr>
          <p:cNvPr id="2" name="5. Source">
            <a:extLst>
              <a:ext uri="{FF2B5EF4-FFF2-40B4-BE49-F238E27FC236}">
                <a16:creationId xmlns:a16="http://schemas.microsoft.com/office/drawing/2014/main" id="{F9314EFD-D608-F17D-6F9A-02CB3F688549}"/>
              </a:ext>
            </a:extLst>
          </p:cNvPr>
          <p:cNvSpPr txBox="1"/>
          <p:nvPr>
            <p:custDataLst>
              <p:tags r:id="rId5"/>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2"/>
                </a:solidFill>
              </a:rPr>
              <a:t>Source: Conversations with VDSS leadership (April – June 2025)</a:t>
            </a:r>
          </a:p>
        </p:txBody>
      </p:sp>
    </p:spTree>
    <p:custDataLst>
      <p:tags r:id="rId1"/>
    </p:custDataLst>
    <p:extLst>
      <p:ext uri="{BB962C8B-B14F-4D97-AF65-F5344CB8AC3E}">
        <p14:creationId xmlns:p14="http://schemas.microsoft.com/office/powerpoint/2010/main" val="123630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AA0E-9E8C-7E89-5515-8E7AA71B4EA6}"/>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5D1BFF5-C5B6-D82E-5E63-E3DEF73896E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04" imgH="403" progId="TCLayout.ActiveDocument.1">
                  <p:embed/>
                </p:oleObj>
              </mc:Choice>
              <mc:Fallback>
                <p:oleObj name="think-cell Slide" r:id="rId38" imgW="404" imgH="403" progId="TCLayout.ActiveDocument.1">
                  <p:embed/>
                  <p:pic>
                    <p:nvPicPr>
                      <p:cNvPr id="6" name="Object 6" hidden="1">
                        <a:extLst>
                          <a:ext uri="{FF2B5EF4-FFF2-40B4-BE49-F238E27FC236}">
                            <a16:creationId xmlns:a16="http://schemas.microsoft.com/office/drawing/2014/main" id="{75D1BFF5-C5B6-D82E-5E63-E3DEF73896E4}"/>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2257891-22CB-47B8-244C-419AEEB813F6}"/>
              </a:ext>
            </a:extLst>
          </p:cNvPr>
          <p:cNvSpPr>
            <a:spLocks noGrp="1"/>
          </p:cNvSpPr>
          <p:nvPr>
            <p:ph type="title"/>
            <p:custDataLst>
              <p:tags r:id="rId3"/>
            </p:custDataLst>
          </p:nvPr>
        </p:nvSpPr>
        <p:spPr>
          <a:xfrm>
            <a:off x="554736" y="386179"/>
            <a:ext cx="11082528" cy="800219"/>
          </a:xfrm>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The majority of referrals come from direct LDSS referrals, which has the lowest screen out rate as compared to the hotline and mandated reporter portal</a:t>
            </a:r>
            <a:r>
              <a:rPr lang="en-US" baseline="30000"/>
              <a:t>1</a:t>
            </a:r>
            <a:r>
              <a:rPr lang="en-US"/>
              <a:t> </a:t>
            </a:r>
          </a:p>
        </p:txBody>
      </p:sp>
      <p:sp>
        <p:nvSpPr>
          <p:cNvPr id="58" name="4. Footnote">
            <a:extLst>
              <a:ext uri="{FF2B5EF4-FFF2-40B4-BE49-F238E27FC236}">
                <a16:creationId xmlns:a16="http://schemas.microsoft.com/office/drawing/2014/main" id="{C71E8EE2-41DB-CC3A-469E-4453A2809B7D}"/>
              </a:ext>
            </a:extLst>
          </p:cNvPr>
          <p:cNvSpPr txBox="1"/>
          <p:nvPr>
            <p:custDataLst>
              <p:tags r:id="rId4"/>
            </p:custDataLst>
          </p:nvPr>
        </p:nvSpPr>
        <p:spPr>
          <a:xfrm>
            <a:off x="553971" y="5896256"/>
            <a:ext cx="8268295" cy="49244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VaCPS portal is only available to mandated reporters; mandated reporters can use any of the three intake methods to report</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	Four criteria for screening are: 1) Is child under 18, 2) Is alleged abuser or neglector a caretaker, 3) Is abuse of neglect alleged to have occurred, 4) Does LDSS have jurisdiction to conduct investigation. Criteria for “meets abuse and neglect definition” includes “general factors” such as action of caretaker, child’s intentional injury or threat of injury.</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	Referrals called / reported directly to LDSS</a:t>
            </a:r>
          </a:p>
        </p:txBody>
      </p:sp>
      <p:sp>
        <p:nvSpPr>
          <p:cNvPr id="62" name="TextBox 61">
            <a:extLst>
              <a:ext uri="{FF2B5EF4-FFF2-40B4-BE49-F238E27FC236}">
                <a16:creationId xmlns:a16="http://schemas.microsoft.com/office/drawing/2014/main" id="{89430392-323E-FFB0-1BDA-8A3AC94A0892}"/>
              </a:ext>
            </a:extLst>
          </p:cNvPr>
          <p:cNvSpPr txBox="1">
            <a:spLocks/>
          </p:cNvSpPr>
          <p:nvPr/>
        </p:nvSpPr>
        <p:spPr>
          <a:xfrm>
            <a:off x="554736" y="1456075"/>
            <a:ext cx="11082528" cy="274636"/>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Number of referrals and screen out rates from each intake method, </a:t>
            </a:r>
            <a:r>
              <a:rPr kumimoji="0" lang="en-US"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a:t>
            </a:r>
          </a:p>
        </p:txBody>
      </p:sp>
      <p:cxnSp>
        <p:nvCxnSpPr>
          <p:cNvPr id="448" name="LineBasicStrong 19">
            <a:extLst>
              <a:ext uri="{FF2B5EF4-FFF2-40B4-BE49-F238E27FC236}">
                <a16:creationId xmlns:a16="http://schemas.microsoft.com/office/drawing/2014/main" id="{F82EA1FF-A549-4D23-4DA7-97E8EFB5FD8C}"/>
              </a:ext>
            </a:extLst>
          </p:cNvPr>
          <p:cNvCxnSpPr>
            <a:cxnSpLocks/>
          </p:cNvCxnSpPr>
          <p:nvPr>
            <p:custDataLst>
              <p:tags r:id="rId5"/>
            </p:custDataLst>
          </p:nvPr>
        </p:nvCxnSpPr>
        <p:spPr>
          <a:xfrm>
            <a:off x="554736" y="1781113"/>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5. Source">
            <a:extLst>
              <a:ext uri="{FF2B5EF4-FFF2-40B4-BE49-F238E27FC236}">
                <a16:creationId xmlns:a16="http://schemas.microsoft.com/office/drawing/2014/main" id="{47491560-51F4-8F35-27F1-53D3936399F7}"/>
              </a:ext>
            </a:extLst>
          </p:cNvPr>
          <p:cNvSpPr txBox="1"/>
          <p:nvPr>
            <p:custDataLst>
              <p:tags r:id="rId6"/>
            </p:custDataLst>
          </p:nvPr>
        </p:nvSpPr>
        <p:spPr>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VDSS 2024 Screening reporting, Q3 SFY 2025 Quarterly Report Protection and Prevention,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40">
                  <a:extLst>
                    <a:ext uri="{A12FA001-AC4F-418D-AE19-62706E023703}">
                      <ahyp:hlinkClr xmlns:ahyp="http://schemas.microsoft.com/office/drawing/2018/hyperlinkcolor" val="tx"/>
                    </a:ext>
                  </a:extLst>
                </a:hlinkClick>
              </a:rPr>
              <a:t>DSS Section 3.5.2.3 CPS Guidance</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cxnSp>
        <p:nvCxnSpPr>
          <p:cNvPr id="567" name="Straight Connector 566">
            <a:extLst>
              <a:ext uri="{FF2B5EF4-FFF2-40B4-BE49-F238E27FC236}">
                <a16:creationId xmlns:a16="http://schemas.microsoft.com/office/drawing/2014/main" id="{C1D99C08-400D-8FCF-BE4B-D7A61A0B86AF}"/>
              </a:ext>
            </a:extLst>
          </p:cNvPr>
          <p:cNvCxnSpPr/>
          <p:nvPr>
            <p:custDataLst>
              <p:tags r:id="rId7"/>
            </p:custDataLst>
          </p:nvPr>
        </p:nvCxnSpPr>
        <p:spPr bwMode="gray">
          <a:xfrm>
            <a:off x="5619750" y="2700338"/>
            <a:ext cx="0" cy="27305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8" name="Straight Connector 567">
            <a:extLst>
              <a:ext uri="{FF2B5EF4-FFF2-40B4-BE49-F238E27FC236}">
                <a16:creationId xmlns:a16="http://schemas.microsoft.com/office/drawing/2014/main" id="{76459D82-2A4B-08E8-839A-9659D1ACB922}"/>
              </a:ext>
            </a:extLst>
          </p:cNvPr>
          <p:cNvCxnSpPr/>
          <p:nvPr>
            <p:custDataLst>
              <p:tags r:id="rId8"/>
            </p:custDataLst>
          </p:nvPr>
        </p:nvCxnSpPr>
        <p:spPr bwMode="gray">
          <a:xfrm>
            <a:off x="6894513" y="3657600"/>
            <a:ext cx="0" cy="27305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3" name="Straight Connector 642">
            <a:extLst>
              <a:ext uri="{FF2B5EF4-FFF2-40B4-BE49-F238E27FC236}">
                <a16:creationId xmlns:a16="http://schemas.microsoft.com/office/drawing/2014/main" id="{2DED21AF-46F1-B3B5-E12A-D255BFC17696}"/>
              </a:ext>
            </a:extLst>
          </p:cNvPr>
          <p:cNvCxnSpPr/>
          <p:nvPr>
            <p:custDataLst>
              <p:tags r:id="rId9"/>
            </p:custDataLst>
          </p:nvPr>
        </p:nvCxnSpPr>
        <p:spPr bwMode="gray">
          <a:xfrm>
            <a:off x="7832725" y="4613275"/>
            <a:ext cx="0" cy="27305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9" name="Chart 8">
            <a:extLst>
              <a:ext uri="{FF2B5EF4-FFF2-40B4-BE49-F238E27FC236}">
                <a16:creationId xmlns:a16="http://schemas.microsoft.com/office/drawing/2014/main" id="{0EDFB5CF-7BBE-71D8-2057-D539727AD147}"/>
              </a:ext>
            </a:extLst>
          </p:cNvPr>
          <p:cNvGraphicFramePr/>
          <p:nvPr>
            <p:custDataLst>
              <p:tags r:id="rId10"/>
            </p:custDataLst>
          </p:nvPr>
        </p:nvGraphicFramePr>
        <p:xfrm>
          <a:off x="2317750" y="1798638"/>
          <a:ext cx="5597525" cy="3989387"/>
        </p:xfrm>
        <a:graphic>
          <a:graphicData uri="http://schemas.openxmlformats.org/drawingml/2006/chart">
            <c:chart xmlns:c="http://schemas.openxmlformats.org/drawingml/2006/chart" xmlns:r="http://schemas.openxmlformats.org/officeDocument/2006/relationships" r:id="rId41"/>
          </a:graphicData>
        </a:graphic>
      </p:graphicFrame>
      <p:sp>
        <p:nvSpPr>
          <p:cNvPr id="604" name="Text Placeholder 4">
            <a:extLst>
              <a:ext uri="{FF2B5EF4-FFF2-40B4-BE49-F238E27FC236}">
                <a16:creationId xmlns:a16="http://schemas.microsoft.com/office/drawing/2014/main" id="{9B87F542-D2A4-6D1F-45BF-AEFFF2FC3973}"/>
              </a:ext>
            </a:extLst>
          </p:cNvPr>
          <p:cNvSpPr>
            <a:spLocks noGrp="1"/>
          </p:cNvSpPr>
          <p:nvPr>
            <p:custDataLst>
              <p:tags r:id="rId11"/>
            </p:custDataLst>
          </p:nvPr>
        </p:nvSpPr>
        <p:spPr bwMode="gray">
          <a:xfrm>
            <a:off x="4756150" y="2236788"/>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5BB6350-3203-4910-A90B-AD934D6FF98E}" type="datetime'''''''''''''''''''''''''''''''4''''''''''''''''''''''1%'''">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41%</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96" name="Text Placeholder 4">
            <a:extLst>
              <a:ext uri="{FF2B5EF4-FFF2-40B4-BE49-F238E27FC236}">
                <a16:creationId xmlns:a16="http://schemas.microsoft.com/office/drawing/2014/main" id="{D06797EA-EA3D-335C-5C13-27D73422C9A9}"/>
              </a:ext>
            </a:extLst>
          </p:cNvPr>
          <p:cNvSpPr>
            <a:spLocks noGrp="1"/>
          </p:cNvSpPr>
          <p:nvPr>
            <p:custDataLst>
              <p:tags r:id="rId12"/>
            </p:custDataLst>
          </p:nvPr>
        </p:nvSpPr>
        <p:spPr bwMode="gray">
          <a:xfrm>
            <a:off x="3149600" y="2236788"/>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55B5DE5-B9DD-43A4-A438-90DCE571BF3C}" type="datetime'''''''5''''''''''9''''''''''%'''''''''''''">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59%</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34" name="Text Placeholder 4">
            <a:extLst>
              <a:ext uri="{FF2B5EF4-FFF2-40B4-BE49-F238E27FC236}">
                <a16:creationId xmlns:a16="http://schemas.microsoft.com/office/drawing/2014/main" id="{65F8AC6F-16A0-F9FB-EB54-8E0B0B9987B4}"/>
              </a:ext>
            </a:extLst>
          </p:cNvPr>
          <p:cNvSpPr>
            <a:spLocks noGrp="1"/>
          </p:cNvSpPr>
          <p:nvPr>
            <p:custDataLst>
              <p:tags r:id="rId13"/>
            </p:custDataLst>
          </p:nvPr>
        </p:nvSpPr>
        <p:spPr bwMode="auto">
          <a:xfrm>
            <a:off x="446088" y="2236788"/>
            <a:ext cx="182562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F33A5EE-397E-40AF-AB94-0C76C11150A7}" type="datetime'D''i''''''r''''e''ct'' L''DSS referr''''a''l''''s'''''''''''">
              <a:rPr kumimoji="0" lang="en-US" altLang="en-US" sz="16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Direct LDSS referrals</a:t>
            </a:fld>
            <a:r>
              <a:rPr kumimoji="0" lang="en-US" alt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3</a:t>
            </a:r>
            <a:r>
              <a:rPr kumimoji="0" lang="en-US" alt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6" name="Text Placeholder 4">
            <a:extLst>
              <a:ext uri="{FF2B5EF4-FFF2-40B4-BE49-F238E27FC236}">
                <a16:creationId xmlns:a16="http://schemas.microsoft.com/office/drawing/2014/main" id="{DEDB1F91-3159-85A5-E33F-2ABA8514F7B0}"/>
              </a:ext>
            </a:extLst>
          </p:cNvPr>
          <p:cNvSpPr>
            <a:spLocks noGrp="1"/>
          </p:cNvSpPr>
          <p:nvPr>
            <p:custDataLst>
              <p:tags r:id="rId14"/>
            </p:custDataLst>
          </p:nvPr>
        </p:nvSpPr>
        <p:spPr bwMode="gray">
          <a:xfrm>
            <a:off x="6478588" y="319246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5F1DF0E-43A0-4504-9324-FDA62893B79D}" type="datetime'''''''''''''''''''''''''''''3''''''''3''''''''''''''%'''">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33%</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610" name="Text Placeholder 4">
            <a:extLst>
              <a:ext uri="{FF2B5EF4-FFF2-40B4-BE49-F238E27FC236}">
                <a16:creationId xmlns:a16="http://schemas.microsoft.com/office/drawing/2014/main" id="{9FD0C777-FAAE-1B7C-E4F6-28830AC4BA31}"/>
              </a:ext>
            </a:extLst>
          </p:cNvPr>
          <p:cNvSpPr>
            <a:spLocks noGrp="1"/>
          </p:cNvSpPr>
          <p:nvPr>
            <p:custDataLst>
              <p:tags r:id="rId15"/>
            </p:custDataLst>
          </p:nvPr>
        </p:nvSpPr>
        <p:spPr bwMode="gray">
          <a:xfrm>
            <a:off x="5842000" y="3192463"/>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D6415CA-1C89-46C2-9F55-A1676B272304}" type="datetime'''''''''''''''''''''''''6''''''''''''''''7''''''''''''''''%'''">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67%</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35" name="Text Placeholder 4">
            <a:extLst>
              <a:ext uri="{FF2B5EF4-FFF2-40B4-BE49-F238E27FC236}">
                <a16:creationId xmlns:a16="http://schemas.microsoft.com/office/drawing/2014/main" id="{41BFD605-EF21-EC1F-05E9-9EBCAE969D29}"/>
              </a:ext>
            </a:extLst>
          </p:cNvPr>
          <p:cNvSpPr>
            <a:spLocks noGrp="1"/>
          </p:cNvSpPr>
          <p:nvPr>
            <p:custDataLst>
              <p:tags r:id="rId16"/>
            </p:custDataLst>
          </p:nvPr>
        </p:nvSpPr>
        <p:spPr bwMode="auto">
          <a:xfrm>
            <a:off x="446088" y="3192463"/>
            <a:ext cx="137001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0A78920-441A-4ECF-9E02-7B4F470A1465}" type="datetime'''''Hot''lin''''e'' ''r''efe''''''rra''''''''''''l''''''''''s'">
              <a:rPr kumimoji="0" lang="en-US" altLang="en-US" sz="16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Hotline referrals</a:t>
            </a:fld>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28" name="Text Placeholder 4">
            <a:extLst>
              <a:ext uri="{FF2B5EF4-FFF2-40B4-BE49-F238E27FC236}">
                <a16:creationId xmlns:a16="http://schemas.microsoft.com/office/drawing/2014/main" id="{BBACFCD2-A537-5200-5373-77E3E5E78170}"/>
              </a:ext>
            </a:extLst>
          </p:cNvPr>
          <p:cNvSpPr>
            <a:spLocks noGrp="1"/>
          </p:cNvSpPr>
          <p:nvPr>
            <p:custDataLst>
              <p:tags r:id="rId17"/>
            </p:custDataLst>
          </p:nvPr>
        </p:nvSpPr>
        <p:spPr bwMode="gray">
          <a:xfrm>
            <a:off x="7491413" y="4149725"/>
            <a:ext cx="409575" cy="244475"/>
          </a:xfrm>
          <a:prstGeom prst="rect">
            <a:avLst/>
          </a:prstGeom>
          <a:solidFill>
            <a:schemeClr val="accent3"/>
          </a:solidFill>
          <a:ln>
            <a:noFill/>
          </a:ln>
          <a:effec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F3E7432-4263-4187-BEA6-247AC19309F3}" type="datetime'''''''''''''''''''''''''''''''''''''''''''2''''9''''''%'''">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29%</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629" name="Text Placeholder 4">
            <a:extLst>
              <a:ext uri="{FF2B5EF4-FFF2-40B4-BE49-F238E27FC236}">
                <a16:creationId xmlns:a16="http://schemas.microsoft.com/office/drawing/2014/main" id="{4B584B97-2CD1-EB6A-FE1A-9071434C510C}"/>
              </a:ext>
            </a:extLst>
          </p:cNvPr>
          <p:cNvSpPr>
            <a:spLocks noGrp="1"/>
          </p:cNvSpPr>
          <p:nvPr>
            <p:custDataLst>
              <p:tags r:id="rId18"/>
            </p:custDataLst>
          </p:nvPr>
        </p:nvSpPr>
        <p:spPr bwMode="gray">
          <a:xfrm>
            <a:off x="7023100" y="4149725"/>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9059C34-AB4F-43B3-8265-144DF02158AD}" type="datetime'7''''''''''''''1''''%'''''''''''''">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71%</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36" name="Text Placeholder 4">
            <a:extLst>
              <a:ext uri="{FF2B5EF4-FFF2-40B4-BE49-F238E27FC236}">
                <a16:creationId xmlns:a16="http://schemas.microsoft.com/office/drawing/2014/main" id="{AC58BE6F-8B44-DF6B-A55B-C00CC6F4DA92}"/>
              </a:ext>
            </a:extLst>
          </p:cNvPr>
          <p:cNvSpPr>
            <a:spLocks noGrp="1"/>
          </p:cNvSpPr>
          <p:nvPr>
            <p:custDataLst>
              <p:tags r:id="rId19"/>
            </p:custDataLst>
          </p:nvPr>
        </p:nvSpPr>
        <p:spPr bwMode="auto">
          <a:xfrm>
            <a:off x="446088" y="4027488"/>
            <a:ext cx="1671638"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Mandated reporter </a:t>
            </a:r>
            <a:b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b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portal referrals</a:t>
            </a:r>
          </a:p>
        </p:txBody>
      </p:sp>
      <p:sp>
        <p:nvSpPr>
          <p:cNvPr id="646" name="Text Placeholder 4">
            <a:extLst>
              <a:ext uri="{FF2B5EF4-FFF2-40B4-BE49-F238E27FC236}">
                <a16:creationId xmlns:a16="http://schemas.microsoft.com/office/drawing/2014/main" id="{C38C93DF-FE9B-FECE-CFBC-3AC76D79F364}"/>
              </a:ext>
            </a:extLst>
          </p:cNvPr>
          <p:cNvSpPr>
            <a:spLocks noGrp="1"/>
          </p:cNvSpPr>
          <p:nvPr>
            <p:custDataLst>
              <p:tags r:id="rId20"/>
            </p:custDataLst>
          </p:nvPr>
        </p:nvSpPr>
        <p:spPr bwMode="gray">
          <a:xfrm>
            <a:off x="6623050" y="5105400"/>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AB623E1-A9AB-4929-9DD9-D7CC9A323049}" type="datetime'3''''''''''''7''''''''''''''''''''''''%'''''''''''''''''''''''">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645" name="Text Placeholder 4">
            <a:extLst>
              <a:ext uri="{FF2B5EF4-FFF2-40B4-BE49-F238E27FC236}">
                <a16:creationId xmlns:a16="http://schemas.microsoft.com/office/drawing/2014/main" id="{5CD16FA4-900F-24EF-AE12-BD7A952E7F2B}"/>
              </a:ext>
            </a:extLst>
          </p:cNvPr>
          <p:cNvSpPr>
            <a:spLocks noGrp="1"/>
          </p:cNvSpPr>
          <p:nvPr>
            <p:custDataLst>
              <p:tags r:id="rId21"/>
            </p:custDataLst>
          </p:nvPr>
        </p:nvSpPr>
        <p:spPr bwMode="gray">
          <a:xfrm>
            <a:off x="3910013" y="5105400"/>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6B9ACC9-9BE1-46AB-8BC5-88D2F0969D0A}" type="datetime'''''6''''3''''''''''''''%'''''">
              <a:rPr kumimoji="0" lang="en-US" altLang="en-US" sz="16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63%</a:t>
            </a:fld>
            <a:endParaRPr kumimoji="0" lang="en-US" sz="16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75" name="Text Placeholder 4">
            <a:extLst>
              <a:ext uri="{FF2B5EF4-FFF2-40B4-BE49-F238E27FC236}">
                <a16:creationId xmlns:a16="http://schemas.microsoft.com/office/drawing/2014/main" id="{14C8AC1E-EC05-5965-FD18-37CD2E47FD36}"/>
              </a:ext>
            </a:extLst>
          </p:cNvPr>
          <p:cNvSpPr>
            <a:spLocks noGrp="1"/>
          </p:cNvSpPr>
          <p:nvPr>
            <p:custDataLst>
              <p:tags r:id="rId22"/>
            </p:custDataLst>
          </p:nvPr>
        </p:nvSpPr>
        <p:spPr bwMode="auto">
          <a:xfrm>
            <a:off x="446088" y="5105400"/>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Total</a:t>
            </a:r>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92" name="Text Placeholder 4">
            <a:extLst>
              <a:ext uri="{FF2B5EF4-FFF2-40B4-BE49-F238E27FC236}">
                <a16:creationId xmlns:a16="http://schemas.microsoft.com/office/drawing/2014/main" id="{D31D043A-9772-06FF-D998-50305137F879}"/>
              </a:ext>
            </a:extLst>
          </p:cNvPr>
          <p:cNvSpPr>
            <a:spLocks noGrp="1"/>
          </p:cNvSpPr>
          <p:nvPr>
            <p:custDataLst>
              <p:tags r:id="rId23"/>
            </p:custDataLst>
          </p:nvPr>
        </p:nvSpPr>
        <p:spPr bwMode="gray">
          <a:xfrm>
            <a:off x="5645150" y="2236788"/>
            <a:ext cx="62388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2ED75D2-A85E-4721-855B-EF44F637C194}" type="datetime'''''''''''''5''''9,''''''''''2''''00'''''''''''''">
              <a:rPr kumimoji="0" lang="en-US" altLang="en-US" sz="16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59,200</a:t>
            </a:fld>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16" name="Text Placeholder 4">
            <a:extLst>
              <a:ext uri="{FF2B5EF4-FFF2-40B4-BE49-F238E27FC236}">
                <a16:creationId xmlns:a16="http://schemas.microsoft.com/office/drawing/2014/main" id="{DA803C61-A578-5D7A-74FA-5DAD00586CC2}"/>
              </a:ext>
            </a:extLst>
          </p:cNvPr>
          <p:cNvSpPr>
            <a:spLocks noGrp="1"/>
          </p:cNvSpPr>
          <p:nvPr>
            <p:custDataLst>
              <p:tags r:id="rId24"/>
            </p:custDataLst>
          </p:nvPr>
        </p:nvSpPr>
        <p:spPr bwMode="gray">
          <a:xfrm>
            <a:off x="6919913" y="3192463"/>
            <a:ext cx="623888" cy="244475"/>
          </a:xfrm>
          <a:prstGeom prst="rect">
            <a:avLst/>
          </a:prstGeom>
          <a:noFill/>
          <a:ln>
            <a:noFill/>
          </a:ln>
          <a:effec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B6FE39B-8DFB-4943-AF68-32C692310F9F}" type="datetime'2''''''''''''''''''3'''''''''''''''''',''''''5''02'''''''">
              <a:rPr kumimoji="0" lang="en-US" altLang="en-US" sz="16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23,502</a:t>
            </a:fld>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19" name="Text Placeholder 4">
            <a:extLst>
              <a:ext uri="{FF2B5EF4-FFF2-40B4-BE49-F238E27FC236}">
                <a16:creationId xmlns:a16="http://schemas.microsoft.com/office/drawing/2014/main" id="{7480AA5D-2054-AA53-4EF9-7772B6A259F7}"/>
              </a:ext>
            </a:extLst>
          </p:cNvPr>
          <p:cNvSpPr>
            <a:spLocks noGrp="1"/>
          </p:cNvSpPr>
          <p:nvPr>
            <p:custDataLst>
              <p:tags r:id="rId25"/>
            </p:custDataLst>
          </p:nvPr>
        </p:nvSpPr>
        <p:spPr bwMode="gray">
          <a:xfrm>
            <a:off x="7920038" y="4149725"/>
            <a:ext cx="623888"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842C97C-3F5A-4914-8F97-220770C91114}" type="datetime'1''''7'''''''''''''''''''''''''''''',3''''''''''''0''8'''''''">
              <a:rPr kumimoji="0" lang="en-US" altLang="en-US" sz="16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17,308</a:t>
            </a:fld>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8" name="Text Placeholder 4">
            <a:extLst>
              <a:ext uri="{FF2B5EF4-FFF2-40B4-BE49-F238E27FC236}">
                <a16:creationId xmlns:a16="http://schemas.microsoft.com/office/drawing/2014/main" id="{C91735E3-5AA6-73FB-AC5D-CD1B6CC91B49}"/>
              </a:ext>
            </a:extLst>
          </p:cNvPr>
          <p:cNvSpPr>
            <a:spLocks noGrp="1"/>
          </p:cNvSpPr>
          <p:nvPr>
            <p:custDataLst>
              <p:tags r:id="rId26"/>
            </p:custDataLst>
          </p:nvPr>
        </p:nvSpPr>
        <p:spPr bwMode="gray">
          <a:xfrm>
            <a:off x="7920038" y="5105400"/>
            <a:ext cx="7286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4237422-CCA8-4137-B9D6-DEF03E2FCCB2}" type="datetime'''1''''''''''''''''''0''0'''''''''''''''',''0''''1''''''''0'''">
              <a:rPr kumimoji="0" lang="en-US" altLang="en-US" sz="16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100,010</a:t>
            </a:fld>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68" name="Rectangle 667">
            <a:extLst>
              <a:ext uri="{FF2B5EF4-FFF2-40B4-BE49-F238E27FC236}">
                <a16:creationId xmlns:a16="http://schemas.microsoft.com/office/drawing/2014/main" id="{26165A32-896A-C0C9-693E-E375E8AC0AC4}"/>
              </a:ext>
            </a:extLst>
          </p:cNvPr>
          <p:cNvSpPr/>
          <p:nvPr>
            <p:custDataLst>
              <p:tags r:id="rId27"/>
            </p:custDataLst>
          </p:nvPr>
        </p:nvSpPr>
        <p:spPr bwMode="auto">
          <a:xfrm>
            <a:off x="10061575" y="1295400"/>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69" name="Rectangle 668">
            <a:extLst>
              <a:ext uri="{FF2B5EF4-FFF2-40B4-BE49-F238E27FC236}">
                <a16:creationId xmlns:a16="http://schemas.microsoft.com/office/drawing/2014/main" id="{1FABAFC5-C369-EF50-31B5-3B6A81AC26DB}"/>
              </a:ext>
            </a:extLst>
          </p:cNvPr>
          <p:cNvSpPr/>
          <p:nvPr>
            <p:custDataLst>
              <p:tags r:id="rId28"/>
            </p:custDataLst>
          </p:nvPr>
        </p:nvSpPr>
        <p:spPr bwMode="auto">
          <a:xfrm>
            <a:off x="10061575" y="1528763"/>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510" name="Text Placeholder 4">
            <a:extLst>
              <a:ext uri="{FF2B5EF4-FFF2-40B4-BE49-F238E27FC236}">
                <a16:creationId xmlns:a16="http://schemas.microsoft.com/office/drawing/2014/main" id="{8C73F43D-2A45-5FDD-848A-A33318058C48}"/>
              </a:ext>
            </a:extLst>
          </p:cNvPr>
          <p:cNvSpPr>
            <a:spLocks noGrp="1"/>
          </p:cNvSpPr>
          <p:nvPr>
            <p:custDataLst>
              <p:tags r:id="rId29"/>
            </p:custDataLst>
          </p:nvPr>
        </p:nvSpPr>
        <p:spPr bwMode="auto">
          <a:xfrm>
            <a:off x="10277474" y="1293813"/>
            <a:ext cx="819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2E009E5-BD4B-4A23-850E-8292E7ED06E1}" type="datetime'S''c''r''''''ee''''''''n''''ed'''' o''''u''''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out</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9" name="Text Placeholder 4">
            <a:extLst>
              <a:ext uri="{FF2B5EF4-FFF2-40B4-BE49-F238E27FC236}">
                <a16:creationId xmlns:a16="http://schemas.microsoft.com/office/drawing/2014/main" id="{C24FD5F9-80CD-B717-1FF4-CECC81557919}"/>
              </a:ext>
            </a:extLst>
          </p:cNvPr>
          <p:cNvSpPr>
            <a:spLocks noGrp="1"/>
          </p:cNvSpPr>
          <p:nvPr>
            <p:custDataLst>
              <p:tags r:id="rId30"/>
            </p:custDataLst>
          </p:nvPr>
        </p:nvSpPr>
        <p:spPr bwMode="auto">
          <a:xfrm>
            <a:off x="10277475" y="1527175"/>
            <a:ext cx="7223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ADA1621-1826-400F-BD44-A0E6AF59F47F}" type="datetime'''Scr''''''''''ee''''''''''ne''''d in'''''''''''">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Screened in</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18" name="LineBasicDefault 14">
            <a:extLst>
              <a:ext uri="{FF2B5EF4-FFF2-40B4-BE49-F238E27FC236}">
                <a16:creationId xmlns:a16="http://schemas.microsoft.com/office/drawing/2014/main" id="{1B509FDE-EACC-3FB3-649E-F5BFB943A5AF}"/>
              </a:ext>
            </a:extLst>
          </p:cNvPr>
          <p:cNvCxnSpPr>
            <a:cxnSpLocks/>
          </p:cNvCxnSpPr>
          <p:nvPr>
            <p:custDataLst>
              <p:tags r:id="rId31"/>
            </p:custDataLst>
          </p:nvPr>
        </p:nvCxnSpPr>
        <p:spPr>
          <a:xfrm>
            <a:off x="554736" y="4730354"/>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02CE8F0-773B-3EF9-7800-D230416490DA}"/>
              </a:ext>
            </a:extLst>
          </p:cNvPr>
          <p:cNvSpPr txBox="1">
            <a:spLocks/>
          </p:cNvSpPr>
          <p:nvPr/>
        </p:nvSpPr>
        <p:spPr>
          <a:xfrm>
            <a:off x="9547860" y="2808739"/>
            <a:ext cx="2086928" cy="984885"/>
          </a:xfrm>
          <a:prstGeom prst="rect">
            <a:avLst/>
          </a:prstGeom>
        </p:spPr>
        <p:txBody>
          <a:bodyPr vert="horz" wrap="square" lIns="9144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Regardless of point of intake, referrals are screened by the LDSS to determine validity</a:t>
            </a:r>
          </a:p>
        </p:txBody>
      </p:sp>
      <p:cxnSp>
        <p:nvCxnSpPr>
          <p:cNvPr id="61" name="GreyLineSeparatorDefaultVertical 62">
            <a:extLst>
              <a:ext uri="{FF2B5EF4-FFF2-40B4-BE49-F238E27FC236}">
                <a16:creationId xmlns:a16="http://schemas.microsoft.com/office/drawing/2014/main" id="{D95C284B-EAAD-89BD-5897-55F4962E9BFE}"/>
              </a:ext>
            </a:extLst>
          </p:cNvPr>
          <p:cNvCxnSpPr>
            <a:cxnSpLocks/>
          </p:cNvCxnSpPr>
          <p:nvPr>
            <p:custDataLst>
              <p:tags r:id="rId32"/>
            </p:custDataLst>
          </p:nvPr>
        </p:nvCxnSpPr>
        <p:spPr>
          <a:xfrm>
            <a:off x="9547860" y="2808739"/>
            <a:ext cx="0" cy="984885"/>
          </a:xfrm>
          <a:prstGeom prst="straightConnector1">
            <a:avLst/>
          </a:prstGeom>
          <a:ln w="28575" cap="flat">
            <a:solidFill>
              <a:srgbClr val="0F6FC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9A61370-A2AA-D363-85DB-EB89B9CCD519}"/>
              </a:ext>
            </a:extLst>
          </p:cNvPr>
          <p:cNvCxnSpPr>
            <a:cxnSpLocks/>
            <a:endCxn id="28" idx="1"/>
          </p:cNvCxnSpPr>
          <p:nvPr/>
        </p:nvCxnSpPr>
        <p:spPr>
          <a:xfrm>
            <a:off x="6362700" y="2348652"/>
            <a:ext cx="3185160" cy="952530"/>
          </a:xfrm>
          <a:prstGeom prst="bentConnector3">
            <a:avLst>
              <a:gd name="adj1" fmla="val 89845"/>
            </a:avLst>
          </a:prstGeom>
          <a:ln w="28575" cap="flat">
            <a:solidFill>
              <a:srgbClr val="0F6FC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B6565E5-8C39-909E-B3A4-CA0BB174E15F}"/>
              </a:ext>
            </a:extLst>
          </p:cNvPr>
          <p:cNvCxnSpPr>
            <a:cxnSpLocks/>
            <a:endCxn id="28" idx="1"/>
          </p:cNvCxnSpPr>
          <p:nvPr/>
        </p:nvCxnSpPr>
        <p:spPr>
          <a:xfrm>
            <a:off x="9217152" y="3301182"/>
            <a:ext cx="330708" cy="0"/>
          </a:xfrm>
          <a:prstGeom prst="straightConnector1">
            <a:avLst/>
          </a:prstGeom>
          <a:ln w="28575" cap="flat">
            <a:solidFill>
              <a:srgbClr val="0F6FC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17A45424-1DC1-3BB8-FB2A-BF7C9D6B4895}"/>
              </a:ext>
            </a:extLst>
          </p:cNvPr>
          <p:cNvCxnSpPr>
            <a:cxnSpLocks/>
          </p:cNvCxnSpPr>
          <p:nvPr/>
        </p:nvCxnSpPr>
        <p:spPr>
          <a:xfrm rot="5400000" flipH="1" flipV="1">
            <a:off x="8398874" y="3453685"/>
            <a:ext cx="972474" cy="664082"/>
          </a:xfrm>
          <a:prstGeom prst="bentConnector3">
            <a:avLst>
              <a:gd name="adj1" fmla="val 1365"/>
            </a:avLst>
          </a:prstGeom>
          <a:ln w="28575" cap="flat">
            <a:solidFill>
              <a:srgbClr val="0F6FC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A1AE31-91A4-803F-5B90-DA957819BB73}"/>
              </a:ext>
            </a:extLst>
          </p:cNvPr>
          <p:cNvSpPr txBox="1"/>
          <p:nvPr/>
        </p:nvSpPr>
        <p:spPr>
          <a:xfrm>
            <a:off x="554736" y="45626"/>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
        <p:nvSpPr>
          <p:cNvPr id="11" name="TextBox 10">
            <a:extLst>
              <a:ext uri="{FF2B5EF4-FFF2-40B4-BE49-F238E27FC236}">
                <a16:creationId xmlns:a16="http://schemas.microsoft.com/office/drawing/2014/main" id="{7834EC2D-86DA-5049-C80C-D0D4691E8925}"/>
              </a:ext>
            </a:extLst>
          </p:cNvPr>
          <p:cNvSpPr txBox="1">
            <a:spLocks/>
          </p:cNvSpPr>
          <p:nvPr/>
        </p:nvSpPr>
        <p:spPr>
          <a:xfrm>
            <a:off x="9547859" y="4959143"/>
            <a:ext cx="2361641" cy="1354217"/>
          </a:xfrm>
          <a:prstGeom prst="rect">
            <a:avLst/>
          </a:prstGeom>
        </p:spPr>
        <p:txBody>
          <a:bodyPr vert="horz" wrap="square" lIns="9144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a:ln>
                  <a:noFill/>
                </a:ln>
                <a:solidFill>
                  <a:srgbClr val="0F6FC6"/>
                </a:solidFill>
                <a:effectLst/>
                <a:uLnTx/>
                <a:uFillTx/>
                <a:latin typeface="Calibri"/>
                <a:ea typeface="+mn-ea"/>
                <a:cs typeface="Arial" panose="020B0604020202020204" pitchFamily="34" charset="0"/>
              </a:rPr>
              <a:t>71% </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screened out referrals were screened out with the criteria “Does Not Meet Abuse/Neglect Definition”</a:t>
            </a:r>
            <a:r>
              <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p>
        </p:txBody>
      </p:sp>
      <p:cxnSp>
        <p:nvCxnSpPr>
          <p:cNvPr id="12" name="GreyLineSeparatorDefaultVertical 62">
            <a:extLst>
              <a:ext uri="{FF2B5EF4-FFF2-40B4-BE49-F238E27FC236}">
                <a16:creationId xmlns:a16="http://schemas.microsoft.com/office/drawing/2014/main" id="{1CDAA24B-A7D8-EBDA-B924-706289C4C5AC}"/>
              </a:ext>
            </a:extLst>
          </p:cNvPr>
          <p:cNvCxnSpPr>
            <a:cxnSpLocks/>
          </p:cNvCxnSpPr>
          <p:nvPr>
            <p:custDataLst>
              <p:tags r:id="rId33"/>
            </p:custDataLst>
          </p:nvPr>
        </p:nvCxnSpPr>
        <p:spPr>
          <a:xfrm>
            <a:off x="9547860" y="4959143"/>
            <a:ext cx="0" cy="1354217"/>
          </a:xfrm>
          <a:prstGeom prst="straightConnector1">
            <a:avLst/>
          </a:prstGeom>
          <a:ln w="28575" cap="flat">
            <a:solidFill>
              <a:srgbClr val="0F6FC6"/>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D89F391-68FE-FE6D-7549-934610152DB5}"/>
              </a:ext>
            </a:extLst>
          </p:cNvPr>
          <p:cNvCxnSpPr>
            <a:cxnSpLocks/>
          </p:cNvCxnSpPr>
          <p:nvPr/>
        </p:nvCxnSpPr>
        <p:spPr>
          <a:xfrm>
            <a:off x="4114800" y="5724920"/>
            <a:ext cx="5433060" cy="0"/>
          </a:xfrm>
          <a:prstGeom prst="straightConnector1">
            <a:avLst/>
          </a:prstGeom>
          <a:ln w="28575" cap="flat">
            <a:solidFill>
              <a:srgbClr val="0F6FC6"/>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0" name="GreyLineSeparatorDefaultVertical 62">
            <a:extLst>
              <a:ext uri="{FF2B5EF4-FFF2-40B4-BE49-F238E27FC236}">
                <a16:creationId xmlns:a16="http://schemas.microsoft.com/office/drawing/2014/main" id="{F1668003-B6EB-89F6-2285-7A71D9BEAD2E}"/>
              </a:ext>
            </a:extLst>
          </p:cNvPr>
          <p:cNvCxnSpPr>
            <a:cxnSpLocks/>
          </p:cNvCxnSpPr>
          <p:nvPr>
            <p:custDataLst>
              <p:tags r:id="rId34"/>
            </p:custDataLst>
          </p:nvPr>
        </p:nvCxnSpPr>
        <p:spPr>
          <a:xfrm>
            <a:off x="4127500" y="5556250"/>
            <a:ext cx="0" cy="168670"/>
          </a:xfrm>
          <a:prstGeom prst="straightConnector1">
            <a:avLst/>
          </a:prstGeom>
          <a:ln w="28575" cap="flat">
            <a:solidFill>
              <a:srgbClr val="0F6FC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Date Placeholder 5">
            <a:extLst>
              <a:ext uri="{FF2B5EF4-FFF2-40B4-BE49-F238E27FC236}">
                <a16:creationId xmlns:a16="http://schemas.microsoft.com/office/drawing/2014/main" id="{32D36914-ACD3-EC20-BF8F-27BF9D44C877}"/>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cxnSp>
        <p:nvCxnSpPr>
          <p:cNvPr id="8" name="GreyLineSeparatorDefaultVertical 62">
            <a:extLst>
              <a:ext uri="{FF2B5EF4-FFF2-40B4-BE49-F238E27FC236}">
                <a16:creationId xmlns:a16="http://schemas.microsoft.com/office/drawing/2014/main" id="{1268AE95-E0CA-25FB-524C-D863D24DD6E0}"/>
              </a:ext>
            </a:extLst>
          </p:cNvPr>
          <p:cNvCxnSpPr>
            <a:cxnSpLocks/>
          </p:cNvCxnSpPr>
          <p:nvPr>
            <p:custDataLst>
              <p:tags r:id="rId35"/>
            </p:custDataLst>
          </p:nvPr>
        </p:nvCxnSpPr>
        <p:spPr>
          <a:xfrm>
            <a:off x="7543801" y="3302876"/>
            <a:ext cx="1673351" cy="0"/>
          </a:xfrm>
          <a:prstGeom prst="straightConnector1">
            <a:avLst/>
          </a:prstGeom>
          <a:ln w="28575" cap="flat">
            <a:solidFill>
              <a:srgbClr val="0F6FC6"/>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402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E0ED-409C-BEB5-B669-656EA25FBB19}"/>
            </a:ext>
          </a:extLst>
        </p:cNvPr>
        <p:cNvGrpSpPr/>
        <p:nvPr/>
      </p:nvGrpSpPr>
      <p:grpSpPr>
        <a:xfrm>
          <a:off x="0" y="0"/>
          <a:ext cx="0" cy="0"/>
          <a:chOff x="0" y="0"/>
          <a:chExt cx="0" cy="0"/>
        </a:xfrm>
      </p:grpSpPr>
      <p:graphicFrame>
        <p:nvGraphicFramePr>
          <p:cNvPr id="15" name="Object 6" hidden="1">
            <a:extLst>
              <a:ext uri="{FF2B5EF4-FFF2-40B4-BE49-F238E27FC236}">
                <a16:creationId xmlns:a16="http://schemas.microsoft.com/office/drawing/2014/main" id="{897E8C24-4CED-4EEF-2416-2673FC4CCAA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15" name="Object 6" hidden="1">
                        <a:extLst>
                          <a:ext uri="{FF2B5EF4-FFF2-40B4-BE49-F238E27FC236}">
                            <a16:creationId xmlns:a16="http://schemas.microsoft.com/office/drawing/2014/main" id="{897E8C24-4CED-4EEF-2416-2673FC4CCAA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0479783-DFCB-8FF8-C367-73A37AD80FF2}"/>
              </a:ext>
            </a:extLst>
          </p:cNvPr>
          <p:cNvSpPr>
            <a:spLocks noGrp="1"/>
          </p:cNvSpPr>
          <p:nvPr>
            <p:ph type="title"/>
            <p:custDataLst>
              <p:tags r:id="rId3"/>
            </p:custDataLst>
          </p:nvPr>
        </p:nvSpPr>
        <p:spPr>
          <a:xfrm>
            <a:off x="554735" y="496687"/>
            <a:ext cx="11082528" cy="731838"/>
          </a:xfrm>
        </p:spPr>
        <p:txBody>
          <a:bodyPr vert="horz">
            <a:noAutofit/>
          </a:bodyPr>
          <a:lstStyle/>
          <a:p>
            <a:r>
              <a:rPr lang="en-US"/>
              <a:t>Screen in rates vary by region with some above and others below the national average, though there is not a clear trend between LDSS size and rates</a:t>
            </a:r>
          </a:p>
        </p:txBody>
      </p:sp>
      <p:graphicFrame>
        <p:nvGraphicFramePr>
          <p:cNvPr id="5" name="Chart 4">
            <a:extLst>
              <a:ext uri="{FF2B5EF4-FFF2-40B4-BE49-F238E27FC236}">
                <a16:creationId xmlns:a16="http://schemas.microsoft.com/office/drawing/2014/main" id="{44D79DCB-53FC-B749-8FED-552D9F3F8141}"/>
              </a:ext>
            </a:extLst>
          </p:cNvPr>
          <p:cNvGraphicFramePr/>
          <p:nvPr>
            <p:custDataLst>
              <p:tags r:id="rId4"/>
            </p:custDataLst>
          </p:nvPr>
        </p:nvGraphicFramePr>
        <p:xfrm>
          <a:off x="657225" y="2576513"/>
          <a:ext cx="10134600" cy="3709987"/>
        </p:xfrm>
        <a:graphic>
          <a:graphicData uri="http://schemas.openxmlformats.org/drawingml/2006/chart">
            <c:chart xmlns:c="http://schemas.openxmlformats.org/drawingml/2006/chart" xmlns:r="http://schemas.openxmlformats.org/officeDocument/2006/relationships" r:id="rId29"/>
          </a:graphicData>
        </a:graphic>
      </p:graphicFrame>
      <p:cxnSp>
        <p:nvCxnSpPr>
          <p:cNvPr id="184" name="Straight Connector 183">
            <a:extLst>
              <a:ext uri="{FF2B5EF4-FFF2-40B4-BE49-F238E27FC236}">
                <a16:creationId xmlns:a16="http://schemas.microsoft.com/office/drawing/2014/main" id="{9754664C-0E74-BF54-459A-674D5BD46B20}"/>
              </a:ext>
            </a:extLst>
          </p:cNvPr>
          <p:cNvCxnSpPr/>
          <p:nvPr>
            <p:custDataLst>
              <p:tags r:id="rId5"/>
            </p:custDataLst>
          </p:nvPr>
        </p:nvCxnSpPr>
        <p:spPr bwMode="auto">
          <a:xfrm>
            <a:off x="739775" y="3349625"/>
            <a:ext cx="2584450"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C1D87049-526B-DD11-A06D-CAEB12F05C77}"/>
              </a:ext>
            </a:extLst>
          </p:cNvPr>
          <p:cNvCxnSpPr/>
          <p:nvPr>
            <p:custDataLst>
              <p:tags r:id="rId6"/>
            </p:custDataLst>
          </p:nvPr>
        </p:nvCxnSpPr>
        <p:spPr bwMode="auto">
          <a:xfrm>
            <a:off x="3683000" y="3349625"/>
            <a:ext cx="7026275"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Text Placeholder 4">
            <a:extLst>
              <a:ext uri="{FF2B5EF4-FFF2-40B4-BE49-F238E27FC236}">
                <a16:creationId xmlns:a16="http://schemas.microsoft.com/office/drawing/2014/main" id="{984C01AC-6C62-0146-4E3B-443856B41D9A}"/>
              </a:ext>
            </a:extLst>
          </p:cNvPr>
          <p:cNvSpPr>
            <a:spLocks noGrp="1"/>
          </p:cNvSpPr>
          <p:nvPr>
            <p:custDataLst>
              <p:tags r:id="rId7"/>
            </p:custDataLst>
          </p:nvPr>
        </p:nvSpPr>
        <p:spPr bwMode="auto">
          <a:xfrm>
            <a:off x="1425575" y="6038850"/>
            <a:ext cx="6238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DB7AD89-7103-49B8-BBC3-AEEDA9A7FA90}" type="datetime'''''''W''''''''''''''''''''''''''''es''''''''''''''''te''rn'">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Western</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0" name="Text Placeholder 4">
            <a:extLst>
              <a:ext uri="{FF2B5EF4-FFF2-40B4-BE49-F238E27FC236}">
                <a16:creationId xmlns:a16="http://schemas.microsoft.com/office/drawing/2014/main" id="{5B2E4F36-8B53-DF98-CD7C-838CAFE5B841}"/>
              </a:ext>
            </a:extLst>
          </p:cNvPr>
          <p:cNvSpPr>
            <a:spLocks noGrp="1"/>
          </p:cNvSpPr>
          <p:nvPr>
            <p:custDataLst>
              <p:tags r:id="rId8"/>
            </p:custDataLst>
          </p:nvPr>
        </p:nvSpPr>
        <p:spPr bwMode="auto">
          <a:xfrm>
            <a:off x="3373438" y="6038850"/>
            <a:ext cx="7159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47891FD-23C2-4592-A46D-60F3B15AB7EA}" type="datetime'''''''P''i''''''''''e''''''''''d''''''''m''''o''n''''''t'''">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Piedmont</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 name="Text Placeholder 4">
            <a:extLst>
              <a:ext uri="{FF2B5EF4-FFF2-40B4-BE49-F238E27FC236}">
                <a16:creationId xmlns:a16="http://schemas.microsoft.com/office/drawing/2014/main" id="{D95BCD21-C12C-BC03-2EA3-EA736BAA9C03}"/>
              </a:ext>
            </a:extLst>
          </p:cNvPr>
          <p:cNvSpPr>
            <a:spLocks noGrp="1"/>
          </p:cNvSpPr>
          <p:nvPr>
            <p:custDataLst>
              <p:tags r:id="rId9"/>
            </p:custDataLst>
          </p:nvPr>
        </p:nvSpPr>
        <p:spPr bwMode="auto">
          <a:xfrm>
            <a:off x="5384800" y="6038850"/>
            <a:ext cx="681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B8F7DE6-D010-4809-83C0-BD16F7AD8DEA}" type="datetime'No''r''''''''''''th''''''''e''''''''''''''''''''''''''''r''n'">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Northern</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8" name="Text Placeholder 4">
            <a:extLst>
              <a:ext uri="{FF2B5EF4-FFF2-40B4-BE49-F238E27FC236}">
                <a16:creationId xmlns:a16="http://schemas.microsoft.com/office/drawing/2014/main" id="{6933C084-159C-791A-F98F-24234F49794E}"/>
              </a:ext>
            </a:extLst>
          </p:cNvPr>
          <p:cNvSpPr>
            <a:spLocks noGrp="1"/>
          </p:cNvSpPr>
          <p:nvPr>
            <p:custDataLst>
              <p:tags r:id="rId10"/>
            </p:custDataLst>
          </p:nvPr>
        </p:nvSpPr>
        <p:spPr bwMode="auto">
          <a:xfrm>
            <a:off x="7442200" y="6038850"/>
            <a:ext cx="5540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B99A34F-200E-44DB-A27C-C2042DA079E7}" type="datetime'''''''''E''''a''''s''t''e''''''''r''''n'''''''''''">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Eastern</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0" name="Text Placeholder 4">
            <a:extLst>
              <a:ext uri="{FF2B5EF4-FFF2-40B4-BE49-F238E27FC236}">
                <a16:creationId xmlns:a16="http://schemas.microsoft.com/office/drawing/2014/main" id="{F3265FB8-1F10-D4A9-9FAD-ECF657C86131}"/>
              </a:ext>
            </a:extLst>
          </p:cNvPr>
          <p:cNvSpPr>
            <a:spLocks noGrp="1"/>
          </p:cNvSpPr>
          <p:nvPr>
            <p:custDataLst>
              <p:tags r:id="rId11"/>
            </p:custDataLst>
          </p:nvPr>
        </p:nvSpPr>
        <p:spPr bwMode="auto">
          <a:xfrm>
            <a:off x="9445625" y="6038850"/>
            <a:ext cx="5349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D79F6F6-5C46-4EEF-8F66-F99AD8F0A09D}" type="datetime'''''Ce''''''n''''''t''''''''''r''''a''l'''''''''''">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Central</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9"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auto">
          <a:xfrm>
            <a:off x="10939464" y="3243263"/>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04B0C50-638D-4562-AEF3-8174CC9DA279}" type="datetime'''''''''''''''5''''''''''''''''7'''''''''''''''''''''">
              <a:rPr kumimoji="0" lang="en-US" altLang="en-US" sz="14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57</a:t>
            </a:fld>
            <a:endPar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6" name="Text Placeholder 4">
            <a:extLst>
              <a:ext uri="{FF2B5EF4-FFF2-40B4-BE49-F238E27FC236}">
                <a16:creationId xmlns:a16="http://schemas.microsoft.com/office/drawing/2014/main" id="{91106E20-095B-8A82-334E-F76FFC57F839}"/>
              </a:ext>
            </a:extLst>
          </p:cNvPr>
          <p:cNvSpPr>
            <a:spLocks noGrp="1"/>
          </p:cNvSpPr>
          <p:nvPr>
            <p:custDataLst>
              <p:tags r:id="rId13"/>
            </p:custDataLst>
          </p:nvPr>
        </p:nvSpPr>
        <p:spPr bwMode="gray">
          <a:xfrm>
            <a:off x="2236788" y="264477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2BEDA91-B960-4C69-A562-F9B0EFFA9176}" type="datetime'''''''''''''''''6''''''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67%</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 name="Text Placeholder 4">
            <a:extLst>
              <a:ext uri="{FF2B5EF4-FFF2-40B4-BE49-F238E27FC236}">
                <a16:creationId xmlns:a16="http://schemas.microsoft.com/office/drawing/2014/main" id="{74B9D330-E6A3-E492-6543-689AAE356FEC}"/>
              </a:ext>
            </a:extLst>
          </p:cNvPr>
          <p:cNvSpPr>
            <a:spLocks noGrp="1"/>
          </p:cNvSpPr>
          <p:nvPr>
            <p:custDataLst>
              <p:tags r:id="rId14"/>
            </p:custDataLst>
          </p:nvPr>
        </p:nvSpPr>
        <p:spPr bwMode="gray">
          <a:xfrm>
            <a:off x="4230688" y="385762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06E5E98-B113-4125-A270-994EF849012F}" type="datetime'''''''''''''''''''''''''''''4''''''''''''''''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5" name="Text Placeholder 4">
            <a:extLst>
              <a:ext uri="{FF2B5EF4-FFF2-40B4-BE49-F238E27FC236}">
                <a16:creationId xmlns:a16="http://schemas.microsoft.com/office/drawing/2014/main" id="{B5CEEAAD-E75D-DF26-D773-7718E4375B19}"/>
              </a:ext>
            </a:extLst>
          </p:cNvPr>
          <p:cNvSpPr>
            <a:spLocks noGrp="1"/>
          </p:cNvSpPr>
          <p:nvPr>
            <p:custDataLst>
              <p:tags r:id="rId15"/>
            </p:custDataLst>
          </p:nvPr>
        </p:nvSpPr>
        <p:spPr bwMode="gray">
          <a:xfrm>
            <a:off x="6224588" y="4310063"/>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61231A4-9F97-4EB6-9B5E-6AA70C0D8A10}" type="datetime'''''''3''''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9"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8218488" y="4075113"/>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E04C4C1-3D20-436D-BF33-8CE23967E01B}" type="datetime'''''''''''''''3''''''6''%'''">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36%</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37D9915C-CFE8-BB0E-185A-DB10D9AF3A16}"/>
              </a:ext>
            </a:extLst>
          </p:cNvPr>
          <p:cNvSpPr txBox="1">
            <a:spLocks/>
          </p:cNvSpPr>
          <p:nvPr/>
        </p:nvSpPr>
        <p:spPr>
          <a:xfrm>
            <a:off x="554736" y="1870075"/>
            <a:ext cx="11082528" cy="21590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CPS referrals screened in, </a:t>
            </a:r>
            <a:r>
              <a:rPr kumimoji="0" lang="en-US"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Q2 2025</a:t>
            </a:r>
          </a:p>
        </p:txBody>
      </p:sp>
      <p:cxnSp>
        <p:nvCxnSpPr>
          <p:cNvPr id="30" name="LineBasicStrong 31">
            <a:extLst>
              <a:ext uri="{FF2B5EF4-FFF2-40B4-BE49-F238E27FC236}">
                <a16:creationId xmlns:a16="http://schemas.microsoft.com/office/drawing/2014/main" id="{BC059B40-E041-2824-5FEA-0C61B60C3186}"/>
              </a:ext>
            </a:extLst>
          </p:cNvPr>
          <p:cNvCxnSpPr>
            <a:cxnSpLocks/>
          </p:cNvCxnSpPr>
          <p:nvPr>
            <p:custDataLst>
              <p:tags r:id="rId17"/>
            </p:custDataLst>
          </p:nvPr>
        </p:nvCxnSpPr>
        <p:spPr>
          <a:xfrm>
            <a:off x="554736" y="211772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5. Source">
            <a:extLst>
              <a:ext uri="{FF2B5EF4-FFF2-40B4-BE49-F238E27FC236}">
                <a16:creationId xmlns:a16="http://schemas.microsoft.com/office/drawing/2014/main" id="{91C62B59-5EBA-7861-C2AD-5FD03DE559E3}"/>
              </a:ext>
            </a:extLst>
          </p:cNvPr>
          <p:cNvSpPr txBox="1"/>
          <p:nvPr>
            <p:custDataLst>
              <p:tags r:id="rId18"/>
            </p:custDataLst>
          </p:nvPr>
        </p:nvSpPr>
        <p:spPr>
          <a:xfrm>
            <a:off x="554735" y="662868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LDSS data report SFQ2 2025</a:t>
            </a:r>
          </a:p>
        </p:txBody>
      </p:sp>
      <p:sp>
        <p:nvSpPr>
          <p:cNvPr id="152" name="Rectangle 151">
            <a:extLst>
              <a:ext uri="{FF2B5EF4-FFF2-40B4-BE49-F238E27FC236}">
                <a16:creationId xmlns:a16="http://schemas.microsoft.com/office/drawing/2014/main" id="{5749584F-2CC1-4AF3-000F-5A95D8B00973}"/>
              </a:ext>
            </a:extLst>
          </p:cNvPr>
          <p:cNvSpPr/>
          <p:nvPr>
            <p:custDataLst>
              <p:tags r:id="rId19"/>
            </p:custDataLst>
          </p:nvPr>
        </p:nvSpPr>
        <p:spPr bwMode="auto">
          <a:xfrm>
            <a:off x="9788525" y="1377950"/>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D9989E28-F7BF-62BC-2F29-A2FC3D22C5E3}"/>
              </a:ext>
            </a:extLst>
          </p:cNvPr>
          <p:cNvSpPr/>
          <p:nvPr>
            <p:custDataLst>
              <p:tags r:id="rId20"/>
            </p:custDataLst>
          </p:nvPr>
        </p:nvSpPr>
        <p:spPr bwMode="auto">
          <a:xfrm>
            <a:off x="9788525" y="1611313"/>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54" name="Rectangle 153">
            <a:extLst>
              <a:ext uri="{FF2B5EF4-FFF2-40B4-BE49-F238E27FC236}">
                <a16:creationId xmlns:a16="http://schemas.microsoft.com/office/drawing/2014/main" id="{42BF700D-CFE7-BB65-932A-678AB7C89EFC}"/>
              </a:ext>
            </a:extLst>
          </p:cNvPr>
          <p:cNvSpPr/>
          <p:nvPr>
            <p:custDataLst>
              <p:tags r:id="rId21"/>
            </p:custDataLst>
          </p:nvPr>
        </p:nvSpPr>
        <p:spPr bwMode="auto">
          <a:xfrm>
            <a:off x="9788525" y="1844675"/>
            <a:ext cx="165100" cy="165100"/>
          </a:xfrm>
          <a:prstGeom prst="rect">
            <a:avLst/>
          </a:prstGeom>
          <a:solidFill>
            <a:srgbClr val="B3DDF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47"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auto">
          <a:xfrm>
            <a:off x="10004425" y="1376363"/>
            <a:ext cx="1495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8545499-7715-4AF7-930B-96EEC9E35BD7}" type="datetime'''''''''''''''L''e''''''''''''''v''''''''e''''''''l'''' 1'''''">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Level 1</a:t>
            </a:fld>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(&lt;20 employees)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8"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auto">
          <a:xfrm>
            <a:off x="10004425" y="1609725"/>
            <a:ext cx="16208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62480CE-BF6E-4EFD-931B-4A2DAEB78FA5}" type="datetime'''''''''''''''''L''''e''''''''''''v''''e''''''''l'''' 2'''">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Level 2</a:t>
            </a:fld>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(21-80 employees)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49"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auto">
          <a:xfrm>
            <a:off x="10004425" y="1843088"/>
            <a:ext cx="153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6D8C2BD-ABB4-4654-AC58-A1F38C4B7B6D}" type="datetime'L''''''''ev''''''''el'''''' ''''''''''''''''''''''''''''''3'''">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Level 3</a:t>
            </a:fld>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(&gt; 81 employees)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98" name="TextBox 197">
            <a:extLst>
              <a:ext uri="{FF2B5EF4-FFF2-40B4-BE49-F238E27FC236}">
                <a16:creationId xmlns:a16="http://schemas.microsoft.com/office/drawing/2014/main" id="{6418B77F-5F38-C669-811C-0FBDFB0E608B}"/>
              </a:ext>
            </a:extLst>
          </p:cNvPr>
          <p:cNvSpPr txBox="1"/>
          <p:nvPr/>
        </p:nvSpPr>
        <p:spPr>
          <a:xfrm>
            <a:off x="10939464" y="3058597"/>
            <a:ext cx="1086580" cy="184666"/>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a:rPr>
              <a:t>National average </a:t>
            </a:r>
            <a:endParaRPr kumimoji="0" lang="en-US" sz="1200" b="0" i="0" u="none" strike="noStrike" kern="1200" cap="none" spc="0" normalizeH="0" baseline="0" noProof="0">
              <a:ln>
                <a:noFill/>
              </a:ln>
              <a:solidFill>
                <a:srgbClr val="000000"/>
              </a:solidFill>
              <a:effectLst/>
              <a:uLnTx/>
              <a:uFillTx/>
              <a:latin typeface="Calibri"/>
              <a:ea typeface="Calibri"/>
              <a:cs typeface="Arial" panose="020B0604020202020204" pitchFamily="34" charset="0"/>
            </a:endParaRPr>
          </a:p>
        </p:txBody>
      </p:sp>
      <p:sp>
        <p:nvSpPr>
          <p:cNvPr id="199" name="TextBox 198">
            <a:extLst>
              <a:ext uri="{FF2B5EF4-FFF2-40B4-BE49-F238E27FC236}">
                <a16:creationId xmlns:a16="http://schemas.microsoft.com/office/drawing/2014/main" id="{76DCFFFD-6F52-B9BA-83C5-DA1B8D04A9CD}"/>
              </a:ext>
            </a:extLst>
          </p:cNvPr>
          <p:cNvSpPr txBox="1"/>
          <p:nvPr/>
        </p:nvSpPr>
        <p:spPr>
          <a:xfrm>
            <a:off x="10666413" y="4066917"/>
            <a:ext cx="65"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2" name="Oval 41">
            <a:extLst>
              <a:ext uri="{FF2B5EF4-FFF2-40B4-BE49-F238E27FC236}">
                <a16:creationId xmlns:a16="http://schemas.microsoft.com/office/drawing/2014/main" id="{6725DAA6-D582-E5BD-7A3D-4F7BE46420D8}"/>
              </a:ext>
            </a:extLst>
          </p:cNvPr>
          <p:cNvSpPr/>
          <p:nvPr/>
        </p:nvSpPr>
        <p:spPr>
          <a:xfrm>
            <a:off x="1536410" y="2179638"/>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4K</a:t>
            </a:r>
          </a:p>
        </p:txBody>
      </p:sp>
      <p:sp>
        <p:nvSpPr>
          <p:cNvPr id="43" name="Oval 42">
            <a:extLst>
              <a:ext uri="{FF2B5EF4-FFF2-40B4-BE49-F238E27FC236}">
                <a16:creationId xmlns:a16="http://schemas.microsoft.com/office/drawing/2014/main" id="{BBF974DD-652A-ACED-B39C-4BA4BB977E3B}"/>
              </a:ext>
            </a:extLst>
          </p:cNvPr>
          <p:cNvSpPr>
            <a:spLocks/>
          </p:cNvSpPr>
          <p:nvPr/>
        </p:nvSpPr>
        <p:spPr>
          <a:xfrm>
            <a:off x="3517571" y="2179638"/>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5K </a:t>
            </a:r>
          </a:p>
        </p:txBody>
      </p:sp>
      <p:sp>
        <p:nvSpPr>
          <p:cNvPr id="44" name="Oval 43">
            <a:extLst>
              <a:ext uri="{FF2B5EF4-FFF2-40B4-BE49-F238E27FC236}">
                <a16:creationId xmlns:a16="http://schemas.microsoft.com/office/drawing/2014/main" id="{0B2637BA-F16E-1E45-B0AE-283E7B5B3858}"/>
              </a:ext>
            </a:extLst>
          </p:cNvPr>
          <p:cNvSpPr>
            <a:spLocks/>
          </p:cNvSpPr>
          <p:nvPr/>
        </p:nvSpPr>
        <p:spPr>
          <a:xfrm>
            <a:off x="5498732" y="2179638"/>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10K</a:t>
            </a:r>
          </a:p>
        </p:txBody>
      </p:sp>
      <p:sp>
        <p:nvSpPr>
          <p:cNvPr id="45" name="Oval 44">
            <a:extLst>
              <a:ext uri="{FF2B5EF4-FFF2-40B4-BE49-F238E27FC236}">
                <a16:creationId xmlns:a16="http://schemas.microsoft.com/office/drawing/2014/main" id="{B0136DB5-5AFA-D7BF-4438-CD770904D61B}"/>
              </a:ext>
            </a:extLst>
          </p:cNvPr>
          <p:cNvSpPr/>
          <p:nvPr/>
        </p:nvSpPr>
        <p:spPr>
          <a:xfrm>
            <a:off x="7479894" y="2179638"/>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4.5K</a:t>
            </a:r>
          </a:p>
        </p:txBody>
      </p:sp>
      <p:sp>
        <p:nvSpPr>
          <p:cNvPr id="47" name="Oval 46">
            <a:extLst>
              <a:ext uri="{FF2B5EF4-FFF2-40B4-BE49-F238E27FC236}">
                <a16:creationId xmlns:a16="http://schemas.microsoft.com/office/drawing/2014/main" id="{54BC30F6-4B6A-E6EF-630C-7E8318EADDD2}"/>
              </a:ext>
            </a:extLst>
          </p:cNvPr>
          <p:cNvSpPr/>
          <p:nvPr/>
        </p:nvSpPr>
        <p:spPr>
          <a:xfrm>
            <a:off x="9461056" y="2179638"/>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2K</a:t>
            </a:r>
          </a:p>
        </p:txBody>
      </p:sp>
      <p:sp>
        <p:nvSpPr>
          <p:cNvPr id="48" name="Oval 47">
            <a:extLst>
              <a:ext uri="{FF2B5EF4-FFF2-40B4-BE49-F238E27FC236}">
                <a16:creationId xmlns:a16="http://schemas.microsoft.com/office/drawing/2014/main" id="{9AEA1B3C-9D6F-BC21-D686-34A20410B262}"/>
              </a:ext>
            </a:extLst>
          </p:cNvPr>
          <p:cNvSpPr/>
          <p:nvPr/>
        </p:nvSpPr>
        <p:spPr>
          <a:xfrm>
            <a:off x="7273734" y="1482725"/>
            <a:ext cx="740664" cy="457200"/>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XX</a:t>
            </a:r>
          </a:p>
        </p:txBody>
      </p:sp>
      <p:sp>
        <p:nvSpPr>
          <p:cNvPr id="50" name="TextBox 49">
            <a:extLst>
              <a:ext uri="{FF2B5EF4-FFF2-40B4-BE49-F238E27FC236}">
                <a16:creationId xmlns:a16="http://schemas.microsoft.com/office/drawing/2014/main" id="{15BFB933-7FC7-991E-ED03-AD2B8AEA9E76}"/>
              </a:ext>
            </a:extLst>
          </p:cNvPr>
          <p:cNvSpPr txBox="1"/>
          <p:nvPr/>
        </p:nvSpPr>
        <p:spPr>
          <a:xfrm>
            <a:off x="8116887" y="1527175"/>
            <a:ext cx="1620838" cy="369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Total # of referrals processed, Q2 2025</a:t>
            </a:r>
          </a:p>
        </p:txBody>
      </p:sp>
      <p:sp>
        <p:nvSpPr>
          <p:cNvPr id="3" name="TextBox 2">
            <a:extLst>
              <a:ext uri="{FF2B5EF4-FFF2-40B4-BE49-F238E27FC236}">
                <a16:creationId xmlns:a16="http://schemas.microsoft.com/office/drawing/2014/main" id="{DF94B2FF-24C3-6EC5-5177-0AA83E0C4DD2}"/>
              </a:ext>
            </a:extLst>
          </p:cNvPr>
          <p:cNvSpPr txBox="1"/>
          <p:nvPr/>
        </p:nvSpPr>
        <p:spPr>
          <a:xfrm>
            <a:off x="554735"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2: Child Protective Services</a:t>
            </a:r>
          </a:p>
        </p:txBody>
      </p:sp>
      <p:sp>
        <p:nvSpPr>
          <p:cNvPr id="8" name="Date Placeholder 5">
            <a:extLst>
              <a:ext uri="{FF2B5EF4-FFF2-40B4-BE49-F238E27FC236}">
                <a16:creationId xmlns:a16="http://schemas.microsoft.com/office/drawing/2014/main" id="{0A7E2611-C201-0AF1-ABC8-224001420DBC}"/>
              </a:ext>
            </a:extLst>
          </p:cNvPr>
          <p:cNvSpPr txBox="1">
            <a:spLocks/>
          </p:cNvSpPr>
          <p:nvPr/>
        </p:nvSpPr>
        <p:spPr bwMode="ltGray">
          <a:xfrm>
            <a:off x="6274095" y="33583"/>
            <a:ext cx="726161"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31606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1B63B496-4B4A-2F54-28CE-FD96E44786F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6" name="Object 6" hidden="1">
                        <a:extLst>
                          <a:ext uri="{FF2B5EF4-FFF2-40B4-BE49-F238E27FC236}">
                            <a16:creationId xmlns:a16="http://schemas.microsoft.com/office/drawing/2014/main" id="{1B63B496-4B4A-2F54-28CE-FD96E44786F1}"/>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2972C9B-D5DA-F7AE-C2F5-A7F43585229B}"/>
              </a:ext>
            </a:extLst>
          </p:cNvPr>
          <p:cNvSpPr>
            <a:spLocks noGrp="1"/>
          </p:cNvSpPr>
          <p:nvPr>
            <p:ph type="title"/>
            <p:custDataLst>
              <p:tags r:id="rId3"/>
            </p:custDataLst>
          </p:nvPr>
        </p:nvSpPr>
        <p:spPr>
          <a:xfrm>
            <a:off x="554736" y="356940"/>
            <a:ext cx="11082528" cy="731520"/>
          </a:xfrm>
        </p:spPr>
        <p:txBody>
          <a:bodyPr vert="horz">
            <a:noAutofit/>
          </a:bodyPr>
          <a:lstStyle/>
          <a:p>
            <a:r>
              <a:rPr lang="en-US"/>
              <a:t>Virginia has more age outs and fewer exits to reunification than the national average; initiatives are underway to improve permanency</a:t>
            </a:r>
          </a:p>
        </p:txBody>
      </p:sp>
      <p:sp>
        <p:nvSpPr>
          <p:cNvPr id="3" name="Date Placeholder 5">
            <a:extLst>
              <a:ext uri="{FF2B5EF4-FFF2-40B4-BE49-F238E27FC236}">
                <a16:creationId xmlns:a16="http://schemas.microsoft.com/office/drawing/2014/main" id="{6A636DD4-5C2D-7716-7F3D-AA4A0F540138}"/>
              </a:ext>
            </a:extLst>
          </p:cNvPr>
          <p:cNvSpPr txBox="1">
            <a:spLocks/>
          </p:cNvSpPr>
          <p:nvPr/>
        </p:nvSpPr>
        <p:spPr bwMode="ltGray">
          <a:xfrm>
            <a:off x="6274095" y="33583"/>
            <a:ext cx="726161"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
        <p:nvSpPr>
          <p:cNvPr id="8" name="TextBox 7">
            <a:extLst>
              <a:ext uri="{FF2B5EF4-FFF2-40B4-BE49-F238E27FC236}">
                <a16:creationId xmlns:a16="http://schemas.microsoft.com/office/drawing/2014/main" id="{9D1E8077-D4C9-57BF-2920-42FEB9A892DD}"/>
              </a:ext>
            </a:extLst>
          </p:cNvPr>
          <p:cNvSpPr txBox="1">
            <a:spLocks/>
          </p:cNvSpPr>
          <p:nvPr>
            <p:custDataLst>
              <p:tags r:id="rId4"/>
            </p:custDataLst>
          </p:nvPr>
        </p:nvSpPr>
        <p:spPr>
          <a:xfrm>
            <a:off x="9070166" y="1509555"/>
            <a:ext cx="256709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Initiatives underway</a:t>
            </a:r>
            <a:endPar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cxnSp>
        <p:nvCxnSpPr>
          <p:cNvPr id="12" name="Straight Connector 11">
            <a:extLst>
              <a:ext uri="{FF2B5EF4-FFF2-40B4-BE49-F238E27FC236}">
                <a16:creationId xmlns:a16="http://schemas.microsoft.com/office/drawing/2014/main" id="{95A1C224-0A96-1B8F-4B4B-299E7E0C5D2C}"/>
              </a:ext>
            </a:extLst>
          </p:cNvPr>
          <p:cNvCxnSpPr>
            <a:cxnSpLocks/>
          </p:cNvCxnSpPr>
          <p:nvPr>
            <p:custDataLst>
              <p:tags r:id="rId5"/>
            </p:custDataLst>
          </p:nvPr>
        </p:nvCxnSpPr>
        <p:spPr>
          <a:xfrm>
            <a:off x="9070166" y="1794193"/>
            <a:ext cx="256709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C7990A0-1284-24AE-C9DC-2BD529E9CCD5}"/>
              </a:ext>
            </a:extLst>
          </p:cNvPr>
          <p:cNvSpPr txBox="1">
            <a:spLocks/>
          </p:cNvSpPr>
          <p:nvPr>
            <p:custDataLst>
              <p:tags r:id="rId6"/>
            </p:custDataLst>
          </p:nvPr>
        </p:nvSpPr>
        <p:spPr>
          <a:xfrm>
            <a:off x="9070166" y="1857374"/>
            <a:ext cx="2567098" cy="400109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Fatherhood Initiative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Statewide strategy to increase father involvement in child welfare cases, strengthen family connections, and improve permanency outcomes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Parental Child Safety Placement Program</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Initiative to address safety concerns and reduce risks within families to prevent unnecessary removals and keep children safely at home</a:t>
            </a:r>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cxnSp>
        <p:nvCxnSpPr>
          <p:cNvPr id="14" name="LineBasicVerticalDefault 164">
            <a:extLst>
              <a:ext uri="{FF2B5EF4-FFF2-40B4-BE49-F238E27FC236}">
                <a16:creationId xmlns:a16="http://schemas.microsoft.com/office/drawing/2014/main" id="{AF034B58-3814-06E2-EE1C-1DE86A7410F5}"/>
              </a:ext>
            </a:extLst>
          </p:cNvPr>
          <p:cNvCxnSpPr>
            <a:cxnSpLocks/>
          </p:cNvCxnSpPr>
          <p:nvPr>
            <p:custDataLst>
              <p:tags r:id="rId7"/>
            </p:custDataLst>
          </p:nvPr>
        </p:nvCxnSpPr>
        <p:spPr>
          <a:xfrm>
            <a:off x="8769928" y="1509555"/>
            <a:ext cx="0" cy="4586445"/>
          </a:xfrm>
          <a:prstGeom prst="straightConnector1">
            <a:avLst/>
          </a:prstGeom>
          <a:ln w="19050"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B9F513-E9D4-0A59-57B2-6DB488266A47}"/>
              </a:ext>
            </a:extLst>
          </p:cNvPr>
          <p:cNvCxnSpPr>
            <a:cxnSpLocks/>
          </p:cNvCxnSpPr>
          <p:nvPr>
            <p:custDataLst>
              <p:tags r:id="rId8"/>
            </p:custDataLst>
          </p:nvPr>
        </p:nvCxnSpPr>
        <p:spPr>
          <a:xfrm>
            <a:off x="554736" y="1794193"/>
            <a:ext cx="791870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C3BDFB-4818-0BEE-05B6-96B00255274D}"/>
              </a:ext>
            </a:extLst>
          </p:cNvPr>
          <p:cNvSpPr txBox="1"/>
          <p:nvPr/>
        </p:nvSpPr>
        <p:spPr>
          <a:xfrm>
            <a:off x="554736" y="2349971"/>
            <a:ext cx="576761" cy="215444"/>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Age out</a:t>
            </a:r>
          </a:p>
        </p:txBody>
      </p:sp>
      <p:sp>
        <p:nvSpPr>
          <p:cNvPr id="20" name="TextBox 19">
            <a:extLst>
              <a:ext uri="{FF2B5EF4-FFF2-40B4-BE49-F238E27FC236}">
                <a16:creationId xmlns:a16="http://schemas.microsoft.com/office/drawing/2014/main" id="{5D625AA0-A762-53DD-EC7F-476CB15AC94B}"/>
              </a:ext>
            </a:extLst>
          </p:cNvPr>
          <p:cNvSpPr txBox="1"/>
          <p:nvPr/>
        </p:nvSpPr>
        <p:spPr>
          <a:xfrm>
            <a:off x="554736" y="4042371"/>
            <a:ext cx="986937" cy="215444"/>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Reunification</a:t>
            </a:r>
          </a:p>
        </p:txBody>
      </p:sp>
      <p:sp>
        <p:nvSpPr>
          <p:cNvPr id="16" name="TextBox 15">
            <a:extLst>
              <a:ext uri="{FF2B5EF4-FFF2-40B4-BE49-F238E27FC236}">
                <a16:creationId xmlns:a16="http://schemas.microsoft.com/office/drawing/2014/main" id="{73424ED5-4A1B-BAE3-11CE-6E8BFAC2364D}"/>
              </a:ext>
            </a:extLst>
          </p:cNvPr>
          <p:cNvSpPr txBox="1">
            <a:spLocks/>
          </p:cNvSpPr>
          <p:nvPr>
            <p:custDataLst>
              <p:tags r:id="rId9"/>
            </p:custDataLst>
          </p:nvPr>
        </p:nvSpPr>
        <p:spPr>
          <a:xfrm>
            <a:off x="554736" y="1509555"/>
            <a:ext cx="791870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Virginia and national outcomes per 100 children in foster care exits,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April 2024-April 2025</a:t>
            </a:r>
            <a:endPar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cxnSp>
        <p:nvCxnSpPr>
          <p:cNvPr id="10" name="GreyLineSeparatorDefaultVertical 4">
            <a:extLst>
              <a:ext uri="{FF2B5EF4-FFF2-40B4-BE49-F238E27FC236}">
                <a16:creationId xmlns:a16="http://schemas.microsoft.com/office/drawing/2014/main" id="{9F1697FC-C064-1CCB-A829-DC0333E0E44E}"/>
              </a:ext>
            </a:extLst>
          </p:cNvPr>
          <p:cNvCxnSpPr>
            <a:cxnSpLocks/>
          </p:cNvCxnSpPr>
          <p:nvPr>
            <p:custDataLst>
              <p:tags r:id="rId10"/>
            </p:custDataLst>
          </p:nvPr>
        </p:nvCxnSpPr>
        <p:spPr>
          <a:xfrm>
            <a:off x="4442758" y="2264611"/>
            <a:ext cx="0" cy="3593854"/>
          </a:xfrm>
          <a:prstGeom prst="straightConnector1">
            <a:avLst/>
          </a:prstGeom>
          <a:ln w="6350"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ContentSeparatorDefault 8">
            <a:extLst>
              <a:ext uri="{FF2B5EF4-FFF2-40B4-BE49-F238E27FC236}">
                <a16:creationId xmlns:a16="http://schemas.microsoft.com/office/drawing/2014/main" id="{E315F02A-EA7A-7B70-F96C-4B0D2701951F}"/>
              </a:ext>
            </a:extLst>
          </p:cNvPr>
          <p:cNvCxnSpPr>
            <a:cxnSpLocks/>
          </p:cNvCxnSpPr>
          <p:nvPr>
            <p:custDataLst>
              <p:tags r:id="rId11"/>
            </p:custDataLst>
          </p:nvPr>
        </p:nvCxnSpPr>
        <p:spPr>
          <a:xfrm>
            <a:off x="1611407" y="3991290"/>
            <a:ext cx="5582798" cy="0"/>
          </a:xfrm>
          <a:prstGeom prst="straightConnector1">
            <a:avLst/>
          </a:prstGeom>
          <a:ln w="6350"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25C2BA-081B-43AD-5448-AF73F1A68D7B}"/>
              </a:ext>
            </a:extLst>
          </p:cNvPr>
          <p:cNvSpPr txBox="1"/>
          <p:nvPr/>
        </p:nvSpPr>
        <p:spPr>
          <a:xfrm>
            <a:off x="1612183" y="1965757"/>
            <a:ext cx="2825510" cy="22612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National</a:t>
            </a:r>
          </a:p>
        </p:txBody>
      </p:sp>
      <p:sp>
        <p:nvSpPr>
          <p:cNvPr id="18" name="TextBox 17">
            <a:extLst>
              <a:ext uri="{FF2B5EF4-FFF2-40B4-BE49-F238E27FC236}">
                <a16:creationId xmlns:a16="http://schemas.microsoft.com/office/drawing/2014/main" id="{DAEA304A-E9D5-B2A9-0368-0D2B2E1C8ADD}"/>
              </a:ext>
            </a:extLst>
          </p:cNvPr>
          <p:cNvSpPr txBox="1"/>
          <p:nvPr/>
        </p:nvSpPr>
        <p:spPr>
          <a:xfrm>
            <a:off x="4463569" y="1965757"/>
            <a:ext cx="2732361" cy="22612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Virginia</a:t>
            </a:r>
          </a:p>
        </p:txBody>
      </p:sp>
      <p:cxnSp>
        <p:nvCxnSpPr>
          <p:cNvPr id="25" name="GreyLineContentSeparatorDefault 8">
            <a:extLst>
              <a:ext uri="{FF2B5EF4-FFF2-40B4-BE49-F238E27FC236}">
                <a16:creationId xmlns:a16="http://schemas.microsoft.com/office/drawing/2014/main" id="{2872A203-5DA9-AA76-2F13-831A198500E1}"/>
              </a:ext>
            </a:extLst>
          </p:cNvPr>
          <p:cNvCxnSpPr>
            <a:cxnSpLocks/>
          </p:cNvCxnSpPr>
          <p:nvPr>
            <p:custDataLst>
              <p:tags r:id="rId12"/>
            </p:custDataLst>
          </p:nvPr>
        </p:nvCxnSpPr>
        <p:spPr>
          <a:xfrm>
            <a:off x="1611407" y="2264611"/>
            <a:ext cx="5582798" cy="0"/>
          </a:xfrm>
          <a:prstGeom prst="straightConnector1">
            <a:avLst/>
          </a:prstGeom>
          <a:ln w="6350"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98" name="Graphic 97">
            <a:extLst>
              <a:ext uri="{FF2B5EF4-FFF2-40B4-BE49-F238E27FC236}">
                <a16:creationId xmlns:a16="http://schemas.microsoft.com/office/drawing/2014/main" id="{E8CBB086-DE16-49EF-3038-EEF3C012A1A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523340" y="4052335"/>
            <a:ext cx="321231" cy="383299"/>
          </a:xfrm>
          <a:prstGeom prst="rect">
            <a:avLst/>
          </a:prstGeom>
        </p:spPr>
      </p:pic>
      <p:pic>
        <p:nvPicPr>
          <p:cNvPr id="99" name="Graphic 98">
            <a:extLst>
              <a:ext uri="{FF2B5EF4-FFF2-40B4-BE49-F238E27FC236}">
                <a16:creationId xmlns:a16="http://schemas.microsoft.com/office/drawing/2014/main" id="{CA7BCAC4-889A-7CB5-5CAF-D36CB4EAFAF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770156" y="4052335"/>
            <a:ext cx="321231" cy="383299"/>
          </a:xfrm>
          <a:prstGeom prst="rect">
            <a:avLst/>
          </a:prstGeom>
        </p:spPr>
      </p:pic>
      <p:pic>
        <p:nvPicPr>
          <p:cNvPr id="100" name="Graphic 99">
            <a:extLst>
              <a:ext uri="{FF2B5EF4-FFF2-40B4-BE49-F238E27FC236}">
                <a16:creationId xmlns:a16="http://schemas.microsoft.com/office/drawing/2014/main" id="{6D0CD481-F5DB-9731-98A0-2D7349D314B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16971" y="4052335"/>
            <a:ext cx="321231" cy="383299"/>
          </a:xfrm>
          <a:prstGeom prst="rect">
            <a:avLst/>
          </a:prstGeom>
        </p:spPr>
      </p:pic>
      <p:pic>
        <p:nvPicPr>
          <p:cNvPr id="101" name="Graphic 100">
            <a:extLst>
              <a:ext uri="{FF2B5EF4-FFF2-40B4-BE49-F238E27FC236}">
                <a16:creationId xmlns:a16="http://schemas.microsoft.com/office/drawing/2014/main" id="{A4497617-C959-C23A-27E7-1CB86D0CA32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63786" y="4052335"/>
            <a:ext cx="321231" cy="383299"/>
          </a:xfrm>
          <a:prstGeom prst="rect">
            <a:avLst/>
          </a:prstGeom>
        </p:spPr>
      </p:pic>
      <p:pic>
        <p:nvPicPr>
          <p:cNvPr id="102" name="Graphic 101">
            <a:extLst>
              <a:ext uri="{FF2B5EF4-FFF2-40B4-BE49-F238E27FC236}">
                <a16:creationId xmlns:a16="http://schemas.microsoft.com/office/drawing/2014/main" id="{C955FBC5-2649-967B-F40D-CBA078367BD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10602" y="4052335"/>
            <a:ext cx="321231" cy="383299"/>
          </a:xfrm>
          <a:prstGeom prst="rect">
            <a:avLst/>
          </a:prstGeom>
        </p:spPr>
      </p:pic>
      <p:pic>
        <p:nvPicPr>
          <p:cNvPr id="103" name="Graphic 102">
            <a:extLst>
              <a:ext uri="{FF2B5EF4-FFF2-40B4-BE49-F238E27FC236}">
                <a16:creationId xmlns:a16="http://schemas.microsoft.com/office/drawing/2014/main" id="{2E2175BD-39E6-B348-CCC5-CA3D30CB4C5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57417" y="4052335"/>
            <a:ext cx="321231" cy="383299"/>
          </a:xfrm>
          <a:prstGeom prst="rect">
            <a:avLst/>
          </a:prstGeom>
        </p:spPr>
      </p:pic>
      <p:pic>
        <p:nvPicPr>
          <p:cNvPr id="104" name="Graphic 103">
            <a:extLst>
              <a:ext uri="{FF2B5EF4-FFF2-40B4-BE49-F238E27FC236}">
                <a16:creationId xmlns:a16="http://schemas.microsoft.com/office/drawing/2014/main" id="{78F17A0D-7CA8-8604-A548-78107F44469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04232" y="4052335"/>
            <a:ext cx="321231" cy="383299"/>
          </a:xfrm>
          <a:prstGeom prst="rect">
            <a:avLst/>
          </a:prstGeom>
        </p:spPr>
      </p:pic>
      <p:pic>
        <p:nvPicPr>
          <p:cNvPr id="105" name="Graphic 104">
            <a:extLst>
              <a:ext uri="{FF2B5EF4-FFF2-40B4-BE49-F238E27FC236}">
                <a16:creationId xmlns:a16="http://schemas.microsoft.com/office/drawing/2014/main" id="{7B16D428-E204-470A-2D4F-229139B17D0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251048" y="4052335"/>
            <a:ext cx="321231" cy="383299"/>
          </a:xfrm>
          <a:prstGeom prst="rect">
            <a:avLst/>
          </a:prstGeom>
        </p:spPr>
      </p:pic>
      <p:pic>
        <p:nvPicPr>
          <p:cNvPr id="106" name="Graphic 105">
            <a:extLst>
              <a:ext uri="{FF2B5EF4-FFF2-40B4-BE49-F238E27FC236}">
                <a16:creationId xmlns:a16="http://schemas.microsoft.com/office/drawing/2014/main" id="{38AB67B4-C224-7341-42A2-8ABE46E414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97863" y="4052335"/>
            <a:ext cx="321231" cy="383299"/>
          </a:xfrm>
          <a:prstGeom prst="rect">
            <a:avLst/>
          </a:prstGeom>
        </p:spPr>
      </p:pic>
      <p:pic>
        <p:nvPicPr>
          <p:cNvPr id="107" name="Graphic 106">
            <a:extLst>
              <a:ext uri="{FF2B5EF4-FFF2-40B4-BE49-F238E27FC236}">
                <a16:creationId xmlns:a16="http://schemas.microsoft.com/office/drawing/2014/main" id="{59554BF7-F4ED-4BCC-BE2D-12F38986752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44678" y="4052335"/>
            <a:ext cx="321231" cy="383299"/>
          </a:xfrm>
          <a:prstGeom prst="rect">
            <a:avLst/>
          </a:prstGeom>
        </p:spPr>
      </p:pic>
      <p:grpSp>
        <p:nvGrpSpPr>
          <p:cNvPr id="190" name="Group 189">
            <a:extLst>
              <a:ext uri="{FF2B5EF4-FFF2-40B4-BE49-F238E27FC236}">
                <a16:creationId xmlns:a16="http://schemas.microsoft.com/office/drawing/2014/main" id="{93A30369-83AE-09ED-9C65-3139370DCD34}"/>
              </a:ext>
            </a:extLst>
          </p:cNvPr>
          <p:cNvGrpSpPr/>
          <p:nvPr/>
        </p:nvGrpSpPr>
        <p:grpSpPr>
          <a:xfrm>
            <a:off x="1598209" y="4052335"/>
            <a:ext cx="2813821" cy="383299"/>
            <a:chOff x="1225702" y="4095752"/>
            <a:chExt cx="3655860" cy="417360"/>
          </a:xfrm>
        </p:grpSpPr>
        <p:pic>
          <p:nvPicPr>
            <p:cNvPr id="39" name="Graphic 38">
              <a:extLst>
                <a:ext uri="{FF2B5EF4-FFF2-40B4-BE49-F238E27FC236}">
                  <a16:creationId xmlns:a16="http://schemas.microsoft.com/office/drawing/2014/main" id="{1973E2A8-09F0-D32C-31BE-062E32633BD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5702" y="4095752"/>
              <a:ext cx="417360" cy="417360"/>
            </a:xfrm>
            <a:prstGeom prst="rect">
              <a:avLst/>
            </a:prstGeom>
          </p:spPr>
        </p:pic>
        <p:pic>
          <p:nvPicPr>
            <p:cNvPr id="55" name="Graphic 54">
              <a:extLst>
                <a:ext uri="{FF2B5EF4-FFF2-40B4-BE49-F238E27FC236}">
                  <a16:creationId xmlns:a16="http://schemas.microsoft.com/office/drawing/2014/main" id="{3ACF76C7-CF2F-7182-5A4C-56DCAB3AD0C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49552" y="4095752"/>
              <a:ext cx="417360" cy="417360"/>
            </a:xfrm>
            <a:prstGeom prst="rect">
              <a:avLst/>
            </a:prstGeom>
          </p:spPr>
        </p:pic>
        <p:pic>
          <p:nvPicPr>
            <p:cNvPr id="56" name="Graphic 55">
              <a:extLst>
                <a:ext uri="{FF2B5EF4-FFF2-40B4-BE49-F238E27FC236}">
                  <a16:creationId xmlns:a16="http://schemas.microsoft.com/office/drawing/2014/main" id="{FF83A0EA-E345-B3C3-B0B4-E6CA3B5C211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73402" y="4095752"/>
              <a:ext cx="417360" cy="417360"/>
            </a:xfrm>
            <a:prstGeom prst="rect">
              <a:avLst/>
            </a:prstGeom>
          </p:spPr>
        </p:pic>
        <p:pic>
          <p:nvPicPr>
            <p:cNvPr id="57" name="Graphic 56">
              <a:extLst>
                <a:ext uri="{FF2B5EF4-FFF2-40B4-BE49-F238E27FC236}">
                  <a16:creationId xmlns:a16="http://schemas.microsoft.com/office/drawing/2014/main" id="{AEF9BB23-84C8-4F86-B1FC-1B5B1927784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97252" y="4095752"/>
              <a:ext cx="417360" cy="417360"/>
            </a:xfrm>
            <a:prstGeom prst="rect">
              <a:avLst/>
            </a:prstGeom>
          </p:spPr>
        </p:pic>
        <p:pic>
          <p:nvPicPr>
            <p:cNvPr id="58" name="Graphic 57">
              <a:extLst>
                <a:ext uri="{FF2B5EF4-FFF2-40B4-BE49-F238E27FC236}">
                  <a16:creationId xmlns:a16="http://schemas.microsoft.com/office/drawing/2014/main" id="{9484CF37-27AE-43D1-DE45-76A583986E0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21102" y="4095752"/>
              <a:ext cx="417360" cy="417360"/>
            </a:xfrm>
            <a:prstGeom prst="rect">
              <a:avLst/>
            </a:prstGeom>
          </p:spPr>
        </p:pic>
        <p:pic>
          <p:nvPicPr>
            <p:cNvPr id="59" name="Graphic 58">
              <a:extLst>
                <a:ext uri="{FF2B5EF4-FFF2-40B4-BE49-F238E27FC236}">
                  <a16:creationId xmlns:a16="http://schemas.microsoft.com/office/drawing/2014/main" id="{48CDDA33-F272-C487-EF83-7A6FF96C6AB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4952" y="4095752"/>
              <a:ext cx="417360" cy="417360"/>
            </a:xfrm>
            <a:prstGeom prst="rect">
              <a:avLst/>
            </a:prstGeom>
          </p:spPr>
        </p:pic>
        <p:pic>
          <p:nvPicPr>
            <p:cNvPr id="60" name="Graphic 59">
              <a:extLst>
                <a:ext uri="{FF2B5EF4-FFF2-40B4-BE49-F238E27FC236}">
                  <a16:creationId xmlns:a16="http://schemas.microsoft.com/office/drawing/2014/main" id="{2D71E585-2447-ED6F-6EA5-80CCB6D88DE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68802" y="4095752"/>
              <a:ext cx="417360" cy="417360"/>
            </a:xfrm>
            <a:prstGeom prst="rect">
              <a:avLst/>
            </a:prstGeom>
          </p:spPr>
        </p:pic>
        <p:pic>
          <p:nvPicPr>
            <p:cNvPr id="61" name="Graphic 60">
              <a:extLst>
                <a:ext uri="{FF2B5EF4-FFF2-40B4-BE49-F238E27FC236}">
                  <a16:creationId xmlns:a16="http://schemas.microsoft.com/office/drawing/2014/main" id="{8F98FA78-1915-D26F-4F2E-058E6F4A321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492652" y="4095752"/>
              <a:ext cx="417360" cy="417360"/>
            </a:xfrm>
            <a:prstGeom prst="rect">
              <a:avLst/>
            </a:prstGeom>
          </p:spPr>
        </p:pic>
        <p:pic>
          <p:nvPicPr>
            <p:cNvPr id="62" name="Graphic 61">
              <a:extLst>
                <a:ext uri="{FF2B5EF4-FFF2-40B4-BE49-F238E27FC236}">
                  <a16:creationId xmlns:a16="http://schemas.microsoft.com/office/drawing/2014/main" id="{CA878897-BA9F-83CE-7628-993A9725421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16502" y="4095752"/>
              <a:ext cx="417360" cy="417360"/>
            </a:xfrm>
            <a:prstGeom prst="rect">
              <a:avLst/>
            </a:prstGeom>
          </p:spPr>
        </p:pic>
        <p:pic>
          <p:nvPicPr>
            <p:cNvPr id="63" name="Graphic 62">
              <a:extLst>
                <a:ext uri="{FF2B5EF4-FFF2-40B4-BE49-F238E27FC236}">
                  <a16:creationId xmlns:a16="http://schemas.microsoft.com/office/drawing/2014/main" id="{B4123528-9AD8-1CA0-DB0A-F0B538ADA18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40352" y="4095752"/>
              <a:ext cx="417360" cy="417360"/>
            </a:xfrm>
            <a:prstGeom prst="rect">
              <a:avLst/>
            </a:prstGeom>
          </p:spPr>
        </p:pic>
        <p:pic>
          <p:nvPicPr>
            <p:cNvPr id="128" name="Graphic 127">
              <a:extLst>
                <a:ext uri="{FF2B5EF4-FFF2-40B4-BE49-F238E27FC236}">
                  <a16:creationId xmlns:a16="http://schemas.microsoft.com/office/drawing/2014/main" id="{F4939F2A-D2E7-43F8-2CBD-B7F1645E9C9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464202" y="4095752"/>
              <a:ext cx="417360" cy="417360"/>
            </a:xfrm>
            <a:prstGeom prst="rect">
              <a:avLst/>
            </a:prstGeom>
          </p:spPr>
        </p:pic>
      </p:grpSp>
      <p:grpSp>
        <p:nvGrpSpPr>
          <p:cNvPr id="187" name="Group 186">
            <a:extLst>
              <a:ext uri="{FF2B5EF4-FFF2-40B4-BE49-F238E27FC236}">
                <a16:creationId xmlns:a16="http://schemas.microsoft.com/office/drawing/2014/main" id="{C38EE1FC-72A0-2A59-5673-D177A123F7B6}"/>
              </a:ext>
            </a:extLst>
          </p:cNvPr>
          <p:cNvGrpSpPr/>
          <p:nvPr/>
        </p:nvGrpSpPr>
        <p:grpSpPr>
          <a:xfrm>
            <a:off x="1598209" y="5411825"/>
            <a:ext cx="2813821" cy="383299"/>
            <a:chOff x="1225702" y="5562602"/>
            <a:chExt cx="3655860" cy="417360"/>
          </a:xfrm>
        </p:grpSpPr>
        <p:pic>
          <p:nvPicPr>
            <p:cNvPr id="154" name="Graphic 153">
              <a:extLst>
                <a:ext uri="{FF2B5EF4-FFF2-40B4-BE49-F238E27FC236}">
                  <a16:creationId xmlns:a16="http://schemas.microsoft.com/office/drawing/2014/main" id="{E08881CF-6EBB-838D-D2A9-D60EE268DA4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5702" y="5562602"/>
              <a:ext cx="417360" cy="417360"/>
            </a:xfrm>
            <a:prstGeom prst="rect">
              <a:avLst/>
            </a:prstGeom>
          </p:spPr>
        </p:pic>
        <p:pic>
          <p:nvPicPr>
            <p:cNvPr id="155" name="Graphic 154">
              <a:extLst>
                <a:ext uri="{FF2B5EF4-FFF2-40B4-BE49-F238E27FC236}">
                  <a16:creationId xmlns:a16="http://schemas.microsoft.com/office/drawing/2014/main" id="{DF637E97-5654-278F-D9CA-E661B994469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49552" y="5562602"/>
              <a:ext cx="417360" cy="417360"/>
            </a:xfrm>
            <a:prstGeom prst="rect">
              <a:avLst/>
            </a:prstGeom>
          </p:spPr>
        </p:pic>
        <p:pic>
          <p:nvPicPr>
            <p:cNvPr id="156" name="Graphic 155">
              <a:extLst>
                <a:ext uri="{FF2B5EF4-FFF2-40B4-BE49-F238E27FC236}">
                  <a16:creationId xmlns:a16="http://schemas.microsoft.com/office/drawing/2014/main" id="{4E6F8FF2-BB47-9CB3-CB54-C71D78F0DAE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73402" y="5562602"/>
              <a:ext cx="417360" cy="417360"/>
            </a:xfrm>
            <a:prstGeom prst="rect">
              <a:avLst/>
            </a:prstGeom>
          </p:spPr>
        </p:pic>
        <p:pic>
          <p:nvPicPr>
            <p:cNvPr id="157" name="Graphic 156">
              <a:extLst>
                <a:ext uri="{FF2B5EF4-FFF2-40B4-BE49-F238E27FC236}">
                  <a16:creationId xmlns:a16="http://schemas.microsoft.com/office/drawing/2014/main" id="{F506BD5B-CD0C-7917-85CC-A12E7A5CDC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97252" y="5562602"/>
              <a:ext cx="417360" cy="417360"/>
            </a:xfrm>
            <a:prstGeom prst="rect">
              <a:avLst/>
            </a:prstGeom>
          </p:spPr>
        </p:pic>
        <p:pic>
          <p:nvPicPr>
            <p:cNvPr id="158" name="Graphic 157">
              <a:extLst>
                <a:ext uri="{FF2B5EF4-FFF2-40B4-BE49-F238E27FC236}">
                  <a16:creationId xmlns:a16="http://schemas.microsoft.com/office/drawing/2014/main" id="{F54FEE5F-184D-A340-75EA-135A1CDB209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21102" y="5562602"/>
              <a:ext cx="417360" cy="417360"/>
            </a:xfrm>
            <a:prstGeom prst="rect">
              <a:avLst/>
            </a:prstGeom>
          </p:spPr>
        </p:pic>
        <p:pic>
          <p:nvPicPr>
            <p:cNvPr id="159" name="Graphic 158">
              <a:extLst>
                <a:ext uri="{FF2B5EF4-FFF2-40B4-BE49-F238E27FC236}">
                  <a16:creationId xmlns:a16="http://schemas.microsoft.com/office/drawing/2014/main" id="{35CCEC45-8E98-116C-2326-3B56D3FCF6B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4952" y="5562602"/>
              <a:ext cx="417360" cy="417360"/>
            </a:xfrm>
            <a:prstGeom prst="rect">
              <a:avLst/>
            </a:prstGeom>
          </p:spPr>
        </p:pic>
        <p:pic>
          <p:nvPicPr>
            <p:cNvPr id="160" name="Graphic 159">
              <a:extLst>
                <a:ext uri="{FF2B5EF4-FFF2-40B4-BE49-F238E27FC236}">
                  <a16:creationId xmlns:a16="http://schemas.microsoft.com/office/drawing/2014/main" id="{06EC77D2-A16F-C77E-EC21-C6DF02E9461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68802" y="5562602"/>
              <a:ext cx="417360" cy="417360"/>
            </a:xfrm>
            <a:prstGeom prst="rect">
              <a:avLst/>
            </a:prstGeom>
          </p:spPr>
        </p:pic>
        <p:pic>
          <p:nvPicPr>
            <p:cNvPr id="161" name="Graphic 160">
              <a:extLst>
                <a:ext uri="{FF2B5EF4-FFF2-40B4-BE49-F238E27FC236}">
                  <a16:creationId xmlns:a16="http://schemas.microsoft.com/office/drawing/2014/main" id="{A58F64DE-AAFD-028B-A015-EC893EC26C9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492652" y="5562602"/>
              <a:ext cx="417360" cy="417360"/>
            </a:xfrm>
            <a:prstGeom prst="rect">
              <a:avLst/>
            </a:prstGeom>
          </p:spPr>
        </p:pic>
        <p:pic>
          <p:nvPicPr>
            <p:cNvPr id="162" name="Graphic 161">
              <a:extLst>
                <a:ext uri="{FF2B5EF4-FFF2-40B4-BE49-F238E27FC236}">
                  <a16:creationId xmlns:a16="http://schemas.microsoft.com/office/drawing/2014/main" id="{D38FACC2-0989-3363-2337-F105ADF71E2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16502" y="5562602"/>
              <a:ext cx="417360" cy="417360"/>
            </a:xfrm>
            <a:prstGeom prst="rect">
              <a:avLst/>
            </a:prstGeom>
          </p:spPr>
        </p:pic>
        <p:pic>
          <p:nvPicPr>
            <p:cNvPr id="163" name="Graphic 162">
              <a:extLst>
                <a:ext uri="{FF2B5EF4-FFF2-40B4-BE49-F238E27FC236}">
                  <a16:creationId xmlns:a16="http://schemas.microsoft.com/office/drawing/2014/main" id="{8006C1B1-EA30-917B-D5B6-BFBC1232EF2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40352" y="5562602"/>
              <a:ext cx="417360" cy="417360"/>
            </a:xfrm>
            <a:prstGeom prst="rect">
              <a:avLst/>
            </a:prstGeom>
          </p:spPr>
        </p:pic>
        <p:pic>
          <p:nvPicPr>
            <p:cNvPr id="164" name="Graphic 163">
              <a:extLst>
                <a:ext uri="{FF2B5EF4-FFF2-40B4-BE49-F238E27FC236}">
                  <a16:creationId xmlns:a16="http://schemas.microsoft.com/office/drawing/2014/main" id="{AE5AB10A-0EBE-6158-D486-B6EA5B68220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464202" y="5562602"/>
              <a:ext cx="417360" cy="417360"/>
            </a:xfrm>
            <a:prstGeom prst="rect">
              <a:avLst/>
            </a:prstGeom>
          </p:spPr>
        </p:pic>
      </p:grpSp>
      <p:grpSp>
        <p:nvGrpSpPr>
          <p:cNvPr id="189" name="Group 188">
            <a:extLst>
              <a:ext uri="{FF2B5EF4-FFF2-40B4-BE49-F238E27FC236}">
                <a16:creationId xmlns:a16="http://schemas.microsoft.com/office/drawing/2014/main" id="{E3872D58-BD63-415A-FC0E-2724800E7D88}"/>
              </a:ext>
            </a:extLst>
          </p:cNvPr>
          <p:cNvGrpSpPr/>
          <p:nvPr/>
        </p:nvGrpSpPr>
        <p:grpSpPr>
          <a:xfrm>
            <a:off x="1598209" y="4505499"/>
            <a:ext cx="2813821" cy="383299"/>
            <a:chOff x="1225702" y="4562477"/>
            <a:chExt cx="3655860" cy="417360"/>
          </a:xfrm>
        </p:grpSpPr>
        <p:pic>
          <p:nvPicPr>
            <p:cNvPr id="132" name="Graphic 131">
              <a:extLst>
                <a:ext uri="{FF2B5EF4-FFF2-40B4-BE49-F238E27FC236}">
                  <a16:creationId xmlns:a16="http://schemas.microsoft.com/office/drawing/2014/main" id="{3F3015C6-11A3-74E8-CEEC-B429C7D5662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5702" y="4562477"/>
              <a:ext cx="417360" cy="417360"/>
            </a:xfrm>
            <a:prstGeom prst="rect">
              <a:avLst/>
            </a:prstGeom>
          </p:spPr>
        </p:pic>
        <p:pic>
          <p:nvPicPr>
            <p:cNvPr id="133" name="Graphic 132">
              <a:extLst>
                <a:ext uri="{FF2B5EF4-FFF2-40B4-BE49-F238E27FC236}">
                  <a16:creationId xmlns:a16="http://schemas.microsoft.com/office/drawing/2014/main" id="{EFBCABF1-EEC1-AE18-6709-D36357469D4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49552" y="4562477"/>
              <a:ext cx="417360" cy="417360"/>
            </a:xfrm>
            <a:prstGeom prst="rect">
              <a:avLst/>
            </a:prstGeom>
          </p:spPr>
        </p:pic>
        <p:pic>
          <p:nvPicPr>
            <p:cNvPr id="134" name="Graphic 133">
              <a:extLst>
                <a:ext uri="{FF2B5EF4-FFF2-40B4-BE49-F238E27FC236}">
                  <a16:creationId xmlns:a16="http://schemas.microsoft.com/office/drawing/2014/main" id="{47645C1C-0EBE-DF3A-920C-099004B34FA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73402" y="4562477"/>
              <a:ext cx="417360" cy="417360"/>
            </a:xfrm>
            <a:prstGeom prst="rect">
              <a:avLst/>
            </a:prstGeom>
          </p:spPr>
        </p:pic>
        <p:pic>
          <p:nvPicPr>
            <p:cNvPr id="135" name="Graphic 134">
              <a:extLst>
                <a:ext uri="{FF2B5EF4-FFF2-40B4-BE49-F238E27FC236}">
                  <a16:creationId xmlns:a16="http://schemas.microsoft.com/office/drawing/2014/main" id="{9008C141-6547-0B63-AF9C-3DBF635E618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97252" y="4562477"/>
              <a:ext cx="417360" cy="417360"/>
            </a:xfrm>
            <a:prstGeom prst="rect">
              <a:avLst/>
            </a:prstGeom>
          </p:spPr>
        </p:pic>
        <p:pic>
          <p:nvPicPr>
            <p:cNvPr id="136" name="Graphic 135">
              <a:extLst>
                <a:ext uri="{FF2B5EF4-FFF2-40B4-BE49-F238E27FC236}">
                  <a16:creationId xmlns:a16="http://schemas.microsoft.com/office/drawing/2014/main" id="{35C0DB4B-53B8-96E8-B7E5-F33FE48EC91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21102" y="4562477"/>
              <a:ext cx="417360" cy="417360"/>
            </a:xfrm>
            <a:prstGeom prst="rect">
              <a:avLst/>
            </a:prstGeom>
          </p:spPr>
        </p:pic>
        <p:pic>
          <p:nvPicPr>
            <p:cNvPr id="137" name="Graphic 136">
              <a:extLst>
                <a:ext uri="{FF2B5EF4-FFF2-40B4-BE49-F238E27FC236}">
                  <a16:creationId xmlns:a16="http://schemas.microsoft.com/office/drawing/2014/main" id="{9612128E-EEC6-1567-F98B-DDDC9AF088A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4952" y="4562477"/>
              <a:ext cx="417360" cy="417360"/>
            </a:xfrm>
            <a:prstGeom prst="rect">
              <a:avLst/>
            </a:prstGeom>
          </p:spPr>
        </p:pic>
        <p:pic>
          <p:nvPicPr>
            <p:cNvPr id="138" name="Graphic 137">
              <a:extLst>
                <a:ext uri="{FF2B5EF4-FFF2-40B4-BE49-F238E27FC236}">
                  <a16:creationId xmlns:a16="http://schemas.microsoft.com/office/drawing/2014/main" id="{6C78EB10-FCEC-9180-4941-9EFDD76F8CA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68802" y="4562477"/>
              <a:ext cx="417360" cy="417360"/>
            </a:xfrm>
            <a:prstGeom prst="rect">
              <a:avLst/>
            </a:prstGeom>
          </p:spPr>
        </p:pic>
        <p:pic>
          <p:nvPicPr>
            <p:cNvPr id="139" name="Graphic 138">
              <a:extLst>
                <a:ext uri="{FF2B5EF4-FFF2-40B4-BE49-F238E27FC236}">
                  <a16:creationId xmlns:a16="http://schemas.microsoft.com/office/drawing/2014/main" id="{8370C6AB-76E1-DA0F-D1FB-297B47E8E18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492652" y="4562477"/>
              <a:ext cx="417360" cy="417360"/>
            </a:xfrm>
            <a:prstGeom prst="rect">
              <a:avLst/>
            </a:prstGeom>
          </p:spPr>
        </p:pic>
        <p:pic>
          <p:nvPicPr>
            <p:cNvPr id="140" name="Graphic 139">
              <a:extLst>
                <a:ext uri="{FF2B5EF4-FFF2-40B4-BE49-F238E27FC236}">
                  <a16:creationId xmlns:a16="http://schemas.microsoft.com/office/drawing/2014/main" id="{8226B621-F280-6FF8-54B0-E90BD1C42F4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16502" y="4562477"/>
              <a:ext cx="417360" cy="417360"/>
            </a:xfrm>
            <a:prstGeom prst="rect">
              <a:avLst/>
            </a:prstGeom>
          </p:spPr>
        </p:pic>
        <p:pic>
          <p:nvPicPr>
            <p:cNvPr id="141" name="Graphic 140">
              <a:extLst>
                <a:ext uri="{FF2B5EF4-FFF2-40B4-BE49-F238E27FC236}">
                  <a16:creationId xmlns:a16="http://schemas.microsoft.com/office/drawing/2014/main" id="{39685F87-3235-D65A-607B-1FB80F47A96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40352" y="4562477"/>
              <a:ext cx="417360" cy="417360"/>
            </a:xfrm>
            <a:prstGeom prst="rect">
              <a:avLst/>
            </a:prstGeom>
          </p:spPr>
        </p:pic>
        <p:pic>
          <p:nvPicPr>
            <p:cNvPr id="142" name="Graphic 141">
              <a:extLst>
                <a:ext uri="{FF2B5EF4-FFF2-40B4-BE49-F238E27FC236}">
                  <a16:creationId xmlns:a16="http://schemas.microsoft.com/office/drawing/2014/main" id="{5D90DF33-944A-7B0B-6D4E-B769E4018C1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464202" y="4562477"/>
              <a:ext cx="417360" cy="417360"/>
            </a:xfrm>
            <a:prstGeom prst="rect">
              <a:avLst/>
            </a:prstGeom>
          </p:spPr>
        </p:pic>
      </p:grpSp>
      <p:pic>
        <p:nvPicPr>
          <p:cNvPr id="165" name="Graphic 164">
            <a:extLst>
              <a:ext uri="{FF2B5EF4-FFF2-40B4-BE49-F238E27FC236}">
                <a16:creationId xmlns:a16="http://schemas.microsoft.com/office/drawing/2014/main" id="{DDC9D4F2-A160-E10D-123D-0DCF7B5BEBD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523340" y="4505499"/>
            <a:ext cx="321231" cy="383299"/>
          </a:xfrm>
          <a:prstGeom prst="rect">
            <a:avLst/>
          </a:prstGeom>
        </p:spPr>
      </p:pic>
      <p:pic>
        <p:nvPicPr>
          <p:cNvPr id="166" name="Graphic 165">
            <a:extLst>
              <a:ext uri="{FF2B5EF4-FFF2-40B4-BE49-F238E27FC236}">
                <a16:creationId xmlns:a16="http://schemas.microsoft.com/office/drawing/2014/main" id="{FF393FA0-D449-0598-6BE4-68308BBD3C6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770156" y="4505499"/>
            <a:ext cx="321231" cy="383299"/>
          </a:xfrm>
          <a:prstGeom prst="rect">
            <a:avLst/>
          </a:prstGeom>
        </p:spPr>
      </p:pic>
      <p:pic>
        <p:nvPicPr>
          <p:cNvPr id="167" name="Graphic 166">
            <a:extLst>
              <a:ext uri="{FF2B5EF4-FFF2-40B4-BE49-F238E27FC236}">
                <a16:creationId xmlns:a16="http://schemas.microsoft.com/office/drawing/2014/main" id="{21015EE6-7908-3BA1-511C-D636DDCFE8A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16971" y="4505499"/>
            <a:ext cx="321231" cy="383299"/>
          </a:xfrm>
          <a:prstGeom prst="rect">
            <a:avLst/>
          </a:prstGeom>
        </p:spPr>
      </p:pic>
      <p:pic>
        <p:nvPicPr>
          <p:cNvPr id="168" name="Graphic 167">
            <a:extLst>
              <a:ext uri="{FF2B5EF4-FFF2-40B4-BE49-F238E27FC236}">
                <a16:creationId xmlns:a16="http://schemas.microsoft.com/office/drawing/2014/main" id="{52C0066A-B793-EDB0-036D-2415B3AE5FB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63786" y="4505499"/>
            <a:ext cx="321231" cy="383299"/>
          </a:xfrm>
          <a:prstGeom prst="rect">
            <a:avLst/>
          </a:prstGeom>
        </p:spPr>
      </p:pic>
      <p:pic>
        <p:nvPicPr>
          <p:cNvPr id="169" name="Graphic 168">
            <a:extLst>
              <a:ext uri="{FF2B5EF4-FFF2-40B4-BE49-F238E27FC236}">
                <a16:creationId xmlns:a16="http://schemas.microsoft.com/office/drawing/2014/main" id="{D020C05A-3B43-AA09-81DF-5B7EBD5BE18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10602" y="4505499"/>
            <a:ext cx="321231" cy="383299"/>
          </a:xfrm>
          <a:prstGeom prst="rect">
            <a:avLst/>
          </a:prstGeom>
        </p:spPr>
      </p:pic>
      <p:pic>
        <p:nvPicPr>
          <p:cNvPr id="170" name="Graphic 169">
            <a:extLst>
              <a:ext uri="{FF2B5EF4-FFF2-40B4-BE49-F238E27FC236}">
                <a16:creationId xmlns:a16="http://schemas.microsoft.com/office/drawing/2014/main" id="{033083F0-E211-F256-5593-9A124145779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57417" y="4505499"/>
            <a:ext cx="321231" cy="383299"/>
          </a:xfrm>
          <a:prstGeom prst="rect">
            <a:avLst/>
          </a:prstGeom>
        </p:spPr>
      </p:pic>
      <p:pic>
        <p:nvPicPr>
          <p:cNvPr id="171" name="Graphic 170">
            <a:extLst>
              <a:ext uri="{FF2B5EF4-FFF2-40B4-BE49-F238E27FC236}">
                <a16:creationId xmlns:a16="http://schemas.microsoft.com/office/drawing/2014/main" id="{37C42BA4-EEA6-4E65-6EA1-42EDE08EF1E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04232" y="4505499"/>
            <a:ext cx="321231" cy="383299"/>
          </a:xfrm>
          <a:prstGeom prst="rect">
            <a:avLst/>
          </a:prstGeom>
        </p:spPr>
      </p:pic>
      <p:pic>
        <p:nvPicPr>
          <p:cNvPr id="172" name="Graphic 171">
            <a:extLst>
              <a:ext uri="{FF2B5EF4-FFF2-40B4-BE49-F238E27FC236}">
                <a16:creationId xmlns:a16="http://schemas.microsoft.com/office/drawing/2014/main" id="{DE46FA69-8726-C16B-F807-65D53A23681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251048" y="4505499"/>
            <a:ext cx="321231" cy="383299"/>
          </a:xfrm>
          <a:prstGeom prst="rect">
            <a:avLst/>
          </a:prstGeom>
        </p:spPr>
      </p:pic>
      <p:pic>
        <p:nvPicPr>
          <p:cNvPr id="173" name="Graphic 172">
            <a:extLst>
              <a:ext uri="{FF2B5EF4-FFF2-40B4-BE49-F238E27FC236}">
                <a16:creationId xmlns:a16="http://schemas.microsoft.com/office/drawing/2014/main" id="{2982F691-0E5D-F410-85EF-91B21B189B8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97863" y="4505499"/>
            <a:ext cx="321231" cy="383299"/>
          </a:xfrm>
          <a:prstGeom prst="rect">
            <a:avLst/>
          </a:prstGeom>
        </p:spPr>
      </p:pic>
      <p:pic>
        <p:nvPicPr>
          <p:cNvPr id="174" name="Graphic 173">
            <a:extLst>
              <a:ext uri="{FF2B5EF4-FFF2-40B4-BE49-F238E27FC236}">
                <a16:creationId xmlns:a16="http://schemas.microsoft.com/office/drawing/2014/main" id="{7DB2098A-9254-9CF9-D86D-7C528C68DD5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44678" y="4505499"/>
            <a:ext cx="321231" cy="383299"/>
          </a:xfrm>
          <a:prstGeom prst="rect">
            <a:avLst/>
          </a:prstGeom>
        </p:spPr>
      </p:pic>
      <p:grpSp>
        <p:nvGrpSpPr>
          <p:cNvPr id="188" name="Group 187">
            <a:extLst>
              <a:ext uri="{FF2B5EF4-FFF2-40B4-BE49-F238E27FC236}">
                <a16:creationId xmlns:a16="http://schemas.microsoft.com/office/drawing/2014/main" id="{F8D9D82B-094B-1A57-2968-34C68C009CA6}"/>
              </a:ext>
            </a:extLst>
          </p:cNvPr>
          <p:cNvGrpSpPr/>
          <p:nvPr/>
        </p:nvGrpSpPr>
        <p:grpSpPr>
          <a:xfrm>
            <a:off x="1598209" y="4958662"/>
            <a:ext cx="2813821" cy="383299"/>
            <a:chOff x="1225702" y="5067302"/>
            <a:chExt cx="3655860" cy="417360"/>
          </a:xfrm>
        </p:grpSpPr>
        <p:pic>
          <p:nvPicPr>
            <p:cNvPr id="143" name="Graphic 142">
              <a:extLst>
                <a:ext uri="{FF2B5EF4-FFF2-40B4-BE49-F238E27FC236}">
                  <a16:creationId xmlns:a16="http://schemas.microsoft.com/office/drawing/2014/main" id="{FA73CA8C-D54A-E1FD-992E-264802D1977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5702" y="5067302"/>
              <a:ext cx="417360" cy="417360"/>
            </a:xfrm>
            <a:prstGeom prst="rect">
              <a:avLst/>
            </a:prstGeom>
          </p:spPr>
        </p:pic>
        <p:pic>
          <p:nvPicPr>
            <p:cNvPr id="144" name="Graphic 143">
              <a:extLst>
                <a:ext uri="{FF2B5EF4-FFF2-40B4-BE49-F238E27FC236}">
                  <a16:creationId xmlns:a16="http://schemas.microsoft.com/office/drawing/2014/main" id="{C72C2E5D-DEB6-9F55-89B5-10191F2F266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49552" y="5067302"/>
              <a:ext cx="417360" cy="417360"/>
            </a:xfrm>
            <a:prstGeom prst="rect">
              <a:avLst/>
            </a:prstGeom>
          </p:spPr>
        </p:pic>
        <p:pic>
          <p:nvPicPr>
            <p:cNvPr id="145" name="Graphic 144">
              <a:extLst>
                <a:ext uri="{FF2B5EF4-FFF2-40B4-BE49-F238E27FC236}">
                  <a16:creationId xmlns:a16="http://schemas.microsoft.com/office/drawing/2014/main" id="{9C5BC3A2-D23A-6717-6C78-E8C8EA3FAF5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73402" y="5067302"/>
              <a:ext cx="417360" cy="417360"/>
            </a:xfrm>
            <a:prstGeom prst="rect">
              <a:avLst/>
            </a:prstGeom>
          </p:spPr>
        </p:pic>
        <p:pic>
          <p:nvPicPr>
            <p:cNvPr id="146" name="Graphic 145">
              <a:extLst>
                <a:ext uri="{FF2B5EF4-FFF2-40B4-BE49-F238E27FC236}">
                  <a16:creationId xmlns:a16="http://schemas.microsoft.com/office/drawing/2014/main" id="{9336A9B3-42D7-08D5-7D7A-2306AC9E4BC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97252" y="5067302"/>
              <a:ext cx="417360" cy="417360"/>
            </a:xfrm>
            <a:prstGeom prst="rect">
              <a:avLst/>
            </a:prstGeom>
          </p:spPr>
        </p:pic>
        <p:pic>
          <p:nvPicPr>
            <p:cNvPr id="147" name="Graphic 146">
              <a:extLst>
                <a:ext uri="{FF2B5EF4-FFF2-40B4-BE49-F238E27FC236}">
                  <a16:creationId xmlns:a16="http://schemas.microsoft.com/office/drawing/2014/main" id="{D8454631-7C51-A991-19F4-D097E6CD490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21102" y="5067302"/>
              <a:ext cx="417360" cy="417360"/>
            </a:xfrm>
            <a:prstGeom prst="rect">
              <a:avLst/>
            </a:prstGeom>
          </p:spPr>
        </p:pic>
        <p:pic>
          <p:nvPicPr>
            <p:cNvPr id="148" name="Graphic 147">
              <a:extLst>
                <a:ext uri="{FF2B5EF4-FFF2-40B4-BE49-F238E27FC236}">
                  <a16:creationId xmlns:a16="http://schemas.microsoft.com/office/drawing/2014/main" id="{EC571762-8DDD-D5D4-0E18-70DDB081FF6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44952" y="5067302"/>
              <a:ext cx="417360" cy="417360"/>
            </a:xfrm>
            <a:prstGeom prst="rect">
              <a:avLst/>
            </a:prstGeom>
          </p:spPr>
        </p:pic>
        <p:pic>
          <p:nvPicPr>
            <p:cNvPr id="149" name="Graphic 148">
              <a:extLst>
                <a:ext uri="{FF2B5EF4-FFF2-40B4-BE49-F238E27FC236}">
                  <a16:creationId xmlns:a16="http://schemas.microsoft.com/office/drawing/2014/main" id="{73C3BAC9-B025-1662-CD8C-576872ACAE3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68802" y="5067302"/>
              <a:ext cx="417360" cy="417360"/>
            </a:xfrm>
            <a:prstGeom prst="rect">
              <a:avLst/>
            </a:prstGeom>
          </p:spPr>
        </p:pic>
        <p:pic>
          <p:nvPicPr>
            <p:cNvPr id="150" name="Graphic 149">
              <a:extLst>
                <a:ext uri="{FF2B5EF4-FFF2-40B4-BE49-F238E27FC236}">
                  <a16:creationId xmlns:a16="http://schemas.microsoft.com/office/drawing/2014/main" id="{627D741C-1E13-70C3-C481-D4987C1D851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492652" y="5067302"/>
              <a:ext cx="417360" cy="417360"/>
            </a:xfrm>
            <a:prstGeom prst="rect">
              <a:avLst/>
            </a:prstGeom>
          </p:spPr>
        </p:pic>
        <p:pic>
          <p:nvPicPr>
            <p:cNvPr id="151" name="Graphic 150">
              <a:extLst>
                <a:ext uri="{FF2B5EF4-FFF2-40B4-BE49-F238E27FC236}">
                  <a16:creationId xmlns:a16="http://schemas.microsoft.com/office/drawing/2014/main" id="{A044C72A-B5CC-038E-9007-094A4246604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816502" y="5067302"/>
              <a:ext cx="417360" cy="417360"/>
            </a:xfrm>
            <a:prstGeom prst="rect">
              <a:avLst/>
            </a:prstGeom>
          </p:spPr>
        </p:pic>
        <p:pic>
          <p:nvPicPr>
            <p:cNvPr id="152" name="Graphic 151">
              <a:extLst>
                <a:ext uri="{FF2B5EF4-FFF2-40B4-BE49-F238E27FC236}">
                  <a16:creationId xmlns:a16="http://schemas.microsoft.com/office/drawing/2014/main" id="{BCA6A4F4-9C92-87FB-CA82-E8CA9CCA5E2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140352" y="5067302"/>
              <a:ext cx="417360" cy="417360"/>
            </a:xfrm>
            <a:prstGeom prst="rect">
              <a:avLst/>
            </a:prstGeom>
          </p:spPr>
        </p:pic>
        <p:pic>
          <p:nvPicPr>
            <p:cNvPr id="153" name="Graphic 152">
              <a:extLst>
                <a:ext uri="{FF2B5EF4-FFF2-40B4-BE49-F238E27FC236}">
                  <a16:creationId xmlns:a16="http://schemas.microsoft.com/office/drawing/2014/main" id="{73A15157-45D9-B849-4ED8-AD1EB3D4966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464202" y="5067302"/>
              <a:ext cx="417360" cy="417360"/>
            </a:xfrm>
            <a:prstGeom prst="rect">
              <a:avLst/>
            </a:prstGeom>
          </p:spPr>
        </p:pic>
      </p:grpSp>
      <p:pic>
        <p:nvPicPr>
          <p:cNvPr id="175" name="Graphic 174">
            <a:extLst>
              <a:ext uri="{FF2B5EF4-FFF2-40B4-BE49-F238E27FC236}">
                <a16:creationId xmlns:a16="http://schemas.microsoft.com/office/drawing/2014/main" id="{FECDF1AF-52A5-5201-3AAF-46F04FD0D7C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523340" y="4958662"/>
            <a:ext cx="321231" cy="383299"/>
          </a:xfrm>
          <a:prstGeom prst="rect">
            <a:avLst/>
          </a:prstGeom>
        </p:spPr>
      </p:pic>
      <p:pic>
        <p:nvPicPr>
          <p:cNvPr id="176" name="Graphic 175">
            <a:extLst>
              <a:ext uri="{FF2B5EF4-FFF2-40B4-BE49-F238E27FC236}">
                <a16:creationId xmlns:a16="http://schemas.microsoft.com/office/drawing/2014/main" id="{B127C441-5BE4-F11D-F2F9-4D49465E900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770156" y="4958662"/>
            <a:ext cx="321231" cy="383299"/>
          </a:xfrm>
          <a:prstGeom prst="rect">
            <a:avLst/>
          </a:prstGeom>
        </p:spPr>
      </p:pic>
      <p:pic>
        <p:nvPicPr>
          <p:cNvPr id="177" name="Graphic 176">
            <a:extLst>
              <a:ext uri="{FF2B5EF4-FFF2-40B4-BE49-F238E27FC236}">
                <a16:creationId xmlns:a16="http://schemas.microsoft.com/office/drawing/2014/main" id="{4489CB08-BDA2-ADB4-7E8E-0B8F5A9EC6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16971" y="4958662"/>
            <a:ext cx="321231" cy="383299"/>
          </a:xfrm>
          <a:prstGeom prst="rect">
            <a:avLst/>
          </a:prstGeom>
        </p:spPr>
      </p:pic>
      <p:pic>
        <p:nvPicPr>
          <p:cNvPr id="178" name="Graphic 177">
            <a:extLst>
              <a:ext uri="{FF2B5EF4-FFF2-40B4-BE49-F238E27FC236}">
                <a16:creationId xmlns:a16="http://schemas.microsoft.com/office/drawing/2014/main" id="{7AA46E7E-33D5-87F9-6ED0-839495D9582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63786" y="4958662"/>
            <a:ext cx="321231" cy="383299"/>
          </a:xfrm>
          <a:prstGeom prst="rect">
            <a:avLst/>
          </a:prstGeom>
        </p:spPr>
      </p:pic>
      <p:pic>
        <p:nvPicPr>
          <p:cNvPr id="179" name="Graphic 178">
            <a:extLst>
              <a:ext uri="{FF2B5EF4-FFF2-40B4-BE49-F238E27FC236}">
                <a16:creationId xmlns:a16="http://schemas.microsoft.com/office/drawing/2014/main" id="{D413C87E-18F8-7D59-548D-38F502251D5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10602" y="4958662"/>
            <a:ext cx="321231" cy="383299"/>
          </a:xfrm>
          <a:prstGeom prst="rect">
            <a:avLst/>
          </a:prstGeom>
        </p:spPr>
      </p:pic>
      <p:pic>
        <p:nvPicPr>
          <p:cNvPr id="180" name="Graphic 179">
            <a:extLst>
              <a:ext uri="{FF2B5EF4-FFF2-40B4-BE49-F238E27FC236}">
                <a16:creationId xmlns:a16="http://schemas.microsoft.com/office/drawing/2014/main" id="{E9363272-664C-E350-4299-29CAC50EE48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757417" y="4958662"/>
            <a:ext cx="321231" cy="383299"/>
          </a:xfrm>
          <a:prstGeom prst="rect">
            <a:avLst/>
          </a:prstGeom>
        </p:spPr>
      </p:pic>
      <p:pic>
        <p:nvPicPr>
          <p:cNvPr id="181" name="Graphic 180">
            <a:extLst>
              <a:ext uri="{FF2B5EF4-FFF2-40B4-BE49-F238E27FC236}">
                <a16:creationId xmlns:a16="http://schemas.microsoft.com/office/drawing/2014/main" id="{407D437C-57EC-6CE3-D703-0CF1612540F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04232" y="4958662"/>
            <a:ext cx="321231" cy="383299"/>
          </a:xfrm>
          <a:prstGeom prst="rect">
            <a:avLst/>
          </a:prstGeom>
        </p:spPr>
      </p:pic>
      <p:pic>
        <p:nvPicPr>
          <p:cNvPr id="182" name="Graphic 181">
            <a:extLst>
              <a:ext uri="{FF2B5EF4-FFF2-40B4-BE49-F238E27FC236}">
                <a16:creationId xmlns:a16="http://schemas.microsoft.com/office/drawing/2014/main" id="{66BA61D3-A89E-554A-C7F8-9DF24C4E495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251048" y="4958662"/>
            <a:ext cx="321231" cy="383299"/>
          </a:xfrm>
          <a:prstGeom prst="rect">
            <a:avLst/>
          </a:prstGeom>
        </p:spPr>
      </p:pic>
      <p:pic>
        <p:nvPicPr>
          <p:cNvPr id="183" name="Graphic 182">
            <a:extLst>
              <a:ext uri="{FF2B5EF4-FFF2-40B4-BE49-F238E27FC236}">
                <a16:creationId xmlns:a16="http://schemas.microsoft.com/office/drawing/2014/main" id="{7CA77A7B-07CB-EBA1-5FEF-647DFAB658A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97863" y="4958662"/>
            <a:ext cx="321231" cy="383299"/>
          </a:xfrm>
          <a:prstGeom prst="rect">
            <a:avLst/>
          </a:prstGeom>
        </p:spPr>
      </p:pic>
      <p:pic>
        <p:nvPicPr>
          <p:cNvPr id="184" name="Graphic 183">
            <a:extLst>
              <a:ext uri="{FF2B5EF4-FFF2-40B4-BE49-F238E27FC236}">
                <a16:creationId xmlns:a16="http://schemas.microsoft.com/office/drawing/2014/main" id="{E4B20412-7201-9495-C9BA-7A70226A3B4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44678" y="4958662"/>
            <a:ext cx="321231" cy="383299"/>
          </a:xfrm>
          <a:prstGeom prst="rect">
            <a:avLst/>
          </a:prstGeom>
        </p:spPr>
      </p:pic>
      <p:grpSp>
        <p:nvGrpSpPr>
          <p:cNvPr id="212" name="Group 211">
            <a:extLst>
              <a:ext uri="{FF2B5EF4-FFF2-40B4-BE49-F238E27FC236}">
                <a16:creationId xmlns:a16="http://schemas.microsoft.com/office/drawing/2014/main" id="{CB405748-B4BF-72A1-5716-3EF8A255DE21}"/>
              </a:ext>
            </a:extLst>
          </p:cNvPr>
          <p:cNvGrpSpPr/>
          <p:nvPr/>
        </p:nvGrpSpPr>
        <p:grpSpPr>
          <a:xfrm>
            <a:off x="4523336" y="2340671"/>
            <a:ext cx="2542566" cy="383299"/>
            <a:chOff x="5026177" y="2312672"/>
            <a:chExt cx="3303435" cy="417360"/>
          </a:xfrm>
        </p:grpSpPr>
        <p:pic>
          <p:nvPicPr>
            <p:cNvPr id="191" name="Graphic 190">
              <a:extLst>
                <a:ext uri="{FF2B5EF4-FFF2-40B4-BE49-F238E27FC236}">
                  <a16:creationId xmlns:a16="http://schemas.microsoft.com/office/drawing/2014/main" id="{C07B89BD-2A32-B0CC-D041-F978B04762B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26177" y="2312672"/>
              <a:ext cx="417360" cy="417360"/>
            </a:xfrm>
            <a:prstGeom prst="rect">
              <a:avLst/>
            </a:prstGeom>
          </p:spPr>
        </p:pic>
        <p:pic>
          <p:nvPicPr>
            <p:cNvPr id="192" name="Graphic 191">
              <a:extLst>
                <a:ext uri="{FF2B5EF4-FFF2-40B4-BE49-F238E27FC236}">
                  <a16:creationId xmlns:a16="http://schemas.microsoft.com/office/drawing/2014/main" id="{F2A50CC1-AAC9-DB2F-2101-7F7A91B4A73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346852" y="2312672"/>
              <a:ext cx="417360" cy="417360"/>
            </a:xfrm>
            <a:prstGeom prst="rect">
              <a:avLst/>
            </a:prstGeom>
          </p:spPr>
        </p:pic>
        <p:pic>
          <p:nvPicPr>
            <p:cNvPr id="193" name="Graphic 192">
              <a:extLst>
                <a:ext uri="{FF2B5EF4-FFF2-40B4-BE49-F238E27FC236}">
                  <a16:creationId xmlns:a16="http://schemas.microsoft.com/office/drawing/2014/main" id="{93B380CD-D927-FD55-B8B4-53B92224AED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67527" y="2312672"/>
              <a:ext cx="417360" cy="417360"/>
            </a:xfrm>
            <a:prstGeom prst="rect">
              <a:avLst/>
            </a:prstGeom>
          </p:spPr>
        </p:pic>
        <p:pic>
          <p:nvPicPr>
            <p:cNvPr id="194" name="Graphic 193">
              <a:extLst>
                <a:ext uri="{FF2B5EF4-FFF2-40B4-BE49-F238E27FC236}">
                  <a16:creationId xmlns:a16="http://schemas.microsoft.com/office/drawing/2014/main" id="{4E9BC444-8C83-F283-C694-BFB6A317081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88202" y="2312672"/>
              <a:ext cx="417360" cy="417360"/>
            </a:xfrm>
            <a:prstGeom prst="rect">
              <a:avLst/>
            </a:prstGeom>
          </p:spPr>
        </p:pic>
        <p:pic>
          <p:nvPicPr>
            <p:cNvPr id="195" name="Graphic 194">
              <a:extLst>
                <a:ext uri="{FF2B5EF4-FFF2-40B4-BE49-F238E27FC236}">
                  <a16:creationId xmlns:a16="http://schemas.microsoft.com/office/drawing/2014/main" id="{51E98305-615B-ADF8-1027-929BB57732E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308877" y="2312672"/>
              <a:ext cx="417360" cy="417360"/>
            </a:xfrm>
            <a:prstGeom prst="rect">
              <a:avLst/>
            </a:prstGeom>
          </p:spPr>
        </p:pic>
        <p:pic>
          <p:nvPicPr>
            <p:cNvPr id="196" name="Graphic 195">
              <a:extLst>
                <a:ext uri="{FF2B5EF4-FFF2-40B4-BE49-F238E27FC236}">
                  <a16:creationId xmlns:a16="http://schemas.microsoft.com/office/drawing/2014/main" id="{7F78DB5B-F97E-3F4E-D75E-BA69B2909B3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629552" y="2312672"/>
              <a:ext cx="417360" cy="417360"/>
            </a:xfrm>
            <a:prstGeom prst="rect">
              <a:avLst/>
            </a:prstGeom>
          </p:spPr>
        </p:pic>
        <p:pic>
          <p:nvPicPr>
            <p:cNvPr id="197" name="Graphic 196">
              <a:extLst>
                <a:ext uri="{FF2B5EF4-FFF2-40B4-BE49-F238E27FC236}">
                  <a16:creationId xmlns:a16="http://schemas.microsoft.com/office/drawing/2014/main" id="{E2F0ED05-3CE8-F98C-1AD6-2B07DF0AE7C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950227" y="2312672"/>
              <a:ext cx="417360" cy="417360"/>
            </a:xfrm>
            <a:prstGeom prst="rect">
              <a:avLst/>
            </a:prstGeom>
          </p:spPr>
        </p:pic>
        <p:pic>
          <p:nvPicPr>
            <p:cNvPr id="198" name="Graphic 197">
              <a:extLst>
                <a:ext uri="{FF2B5EF4-FFF2-40B4-BE49-F238E27FC236}">
                  <a16:creationId xmlns:a16="http://schemas.microsoft.com/office/drawing/2014/main" id="{5B737173-38B1-EA5B-5AFB-1BF682B679B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270902" y="2312672"/>
              <a:ext cx="417360" cy="417360"/>
            </a:xfrm>
            <a:prstGeom prst="rect">
              <a:avLst/>
            </a:prstGeom>
          </p:spPr>
        </p:pic>
        <p:pic>
          <p:nvPicPr>
            <p:cNvPr id="199" name="Graphic 198">
              <a:extLst>
                <a:ext uri="{FF2B5EF4-FFF2-40B4-BE49-F238E27FC236}">
                  <a16:creationId xmlns:a16="http://schemas.microsoft.com/office/drawing/2014/main" id="{E83B9860-49EB-5CCE-F450-C94B6496D7F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591577" y="2312672"/>
              <a:ext cx="417360" cy="417360"/>
            </a:xfrm>
            <a:prstGeom prst="rect">
              <a:avLst/>
            </a:prstGeom>
          </p:spPr>
        </p:pic>
        <p:pic>
          <p:nvPicPr>
            <p:cNvPr id="200" name="Graphic 199">
              <a:extLst>
                <a:ext uri="{FF2B5EF4-FFF2-40B4-BE49-F238E27FC236}">
                  <a16:creationId xmlns:a16="http://schemas.microsoft.com/office/drawing/2014/main" id="{49561884-6AA6-3374-1B8F-5A5F5E61C41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912252" y="2312672"/>
              <a:ext cx="417360" cy="417360"/>
            </a:xfrm>
            <a:prstGeom prst="rect">
              <a:avLst/>
            </a:prstGeom>
          </p:spPr>
        </p:pic>
      </p:grpSp>
      <p:pic>
        <p:nvPicPr>
          <p:cNvPr id="202" name="Graphic 201">
            <a:extLst>
              <a:ext uri="{FF2B5EF4-FFF2-40B4-BE49-F238E27FC236}">
                <a16:creationId xmlns:a16="http://schemas.microsoft.com/office/drawing/2014/main" id="{79C9C984-02BC-7085-FFC3-F40441B521C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523340" y="2802069"/>
            <a:ext cx="321231" cy="383299"/>
          </a:xfrm>
          <a:prstGeom prst="rect">
            <a:avLst/>
          </a:prstGeom>
        </p:spPr>
      </p:pic>
      <p:pic>
        <p:nvPicPr>
          <p:cNvPr id="203" name="Graphic 202">
            <a:extLst>
              <a:ext uri="{FF2B5EF4-FFF2-40B4-BE49-F238E27FC236}">
                <a16:creationId xmlns:a16="http://schemas.microsoft.com/office/drawing/2014/main" id="{BF5FA09A-43F3-5381-32F9-0A5EE3C3530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770156" y="2802069"/>
            <a:ext cx="321231" cy="383299"/>
          </a:xfrm>
          <a:prstGeom prst="rect">
            <a:avLst/>
          </a:prstGeom>
        </p:spPr>
      </p:pic>
      <p:pic>
        <p:nvPicPr>
          <p:cNvPr id="204" name="Graphic 203">
            <a:extLst>
              <a:ext uri="{FF2B5EF4-FFF2-40B4-BE49-F238E27FC236}">
                <a16:creationId xmlns:a16="http://schemas.microsoft.com/office/drawing/2014/main" id="{501B0F45-B82F-7FE5-1D37-3FAA8B85D62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16971" y="2802069"/>
            <a:ext cx="321231" cy="383299"/>
          </a:xfrm>
          <a:prstGeom prst="rect">
            <a:avLst/>
          </a:prstGeom>
        </p:spPr>
      </p:pic>
      <p:pic>
        <p:nvPicPr>
          <p:cNvPr id="205" name="Graphic 204">
            <a:extLst>
              <a:ext uri="{FF2B5EF4-FFF2-40B4-BE49-F238E27FC236}">
                <a16:creationId xmlns:a16="http://schemas.microsoft.com/office/drawing/2014/main" id="{2E631EEB-E20C-4DB4-6D41-F6931CCACA2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263786" y="2802069"/>
            <a:ext cx="321231" cy="383299"/>
          </a:xfrm>
          <a:prstGeom prst="rect">
            <a:avLst/>
          </a:prstGeom>
        </p:spPr>
      </p:pic>
      <p:pic>
        <p:nvPicPr>
          <p:cNvPr id="206" name="Graphic 205">
            <a:extLst>
              <a:ext uri="{FF2B5EF4-FFF2-40B4-BE49-F238E27FC236}">
                <a16:creationId xmlns:a16="http://schemas.microsoft.com/office/drawing/2014/main" id="{E8E8C064-275C-738A-74C7-D4D8188DC60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510602" y="2802069"/>
            <a:ext cx="321231" cy="383299"/>
          </a:xfrm>
          <a:prstGeom prst="rect">
            <a:avLst/>
          </a:prstGeom>
        </p:spPr>
      </p:pic>
      <p:pic>
        <p:nvPicPr>
          <p:cNvPr id="207" name="Graphic 206">
            <a:extLst>
              <a:ext uri="{FF2B5EF4-FFF2-40B4-BE49-F238E27FC236}">
                <a16:creationId xmlns:a16="http://schemas.microsoft.com/office/drawing/2014/main" id="{95EA3F49-2AE5-B1C6-5A98-3DAD82B17DA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757417" y="2802069"/>
            <a:ext cx="321231" cy="383299"/>
          </a:xfrm>
          <a:prstGeom prst="rect">
            <a:avLst/>
          </a:prstGeom>
        </p:spPr>
      </p:pic>
      <p:pic>
        <p:nvPicPr>
          <p:cNvPr id="208" name="Graphic 207">
            <a:extLst>
              <a:ext uri="{FF2B5EF4-FFF2-40B4-BE49-F238E27FC236}">
                <a16:creationId xmlns:a16="http://schemas.microsoft.com/office/drawing/2014/main" id="{82DEBAB8-1B32-4978-42E6-7D9C3C57BAD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004232" y="2802069"/>
            <a:ext cx="321231" cy="383299"/>
          </a:xfrm>
          <a:prstGeom prst="rect">
            <a:avLst/>
          </a:prstGeom>
        </p:spPr>
      </p:pic>
      <p:pic>
        <p:nvPicPr>
          <p:cNvPr id="209" name="Graphic 208">
            <a:extLst>
              <a:ext uri="{FF2B5EF4-FFF2-40B4-BE49-F238E27FC236}">
                <a16:creationId xmlns:a16="http://schemas.microsoft.com/office/drawing/2014/main" id="{DD1E8AD1-27BB-1F31-CD12-EB8CF9BF773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251048" y="2802069"/>
            <a:ext cx="321231" cy="383299"/>
          </a:xfrm>
          <a:prstGeom prst="rect">
            <a:avLst/>
          </a:prstGeom>
        </p:spPr>
      </p:pic>
      <p:pic>
        <p:nvPicPr>
          <p:cNvPr id="210" name="Graphic 209">
            <a:extLst>
              <a:ext uri="{FF2B5EF4-FFF2-40B4-BE49-F238E27FC236}">
                <a16:creationId xmlns:a16="http://schemas.microsoft.com/office/drawing/2014/main" id="{320A3CCB-9E00-091A-EB4E-BD5A894E08E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97863" y="2802069"/>
            <a:ext cx="321231" cy="383299"/>
          </a:xfrm>
          <a:prstGeom prst="rect">
            <a:avLst/>
          </a:prstGeom>
        </p:spPr>
      </p:pic>
      <p:pic>
        <p:nvPicPr>
          <p:cNvPr id="211" name="Graphic 210">
            <a:extLst>
              <a:ext uri="{FF2B5EF4-FFF2-40B4-BE49-F238E27FC236}">
                <a16:creationId xmlns:a16="http://schemas.microsoft.com/office/drawing/2014/main" id="{DE358132-4843-C505-1DD8-906C200F837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744678" y="2802069"/>
            <a:ext cx="321231" cy="383299"/>
          </a:xfrm>
          <a:prstGeom prst="rect">
            <a:avLst/>
          </a:prstGeom>
        </p:spPr>
      </p:pic>
      <p:grpSp>
        <p:nvGrpSpPr>
          <p:cNvPr id="227" name="Group 226">
            <a:extLst>
              <a:ext uri="{FF2B5EF4-FFF2-40B4-BE49-F238E27FC236}">
                <a16:creationId xmlns:a16="http://schemas.microsoft.com/office/drawing/2014/main" id="{92A6781A-57D0-0169-5E3F-7FCA6FC36090}"/>
              </a:ext>
            </a:extLst>
          </p:cNvPr>
          <p:cNvGrpSpPr/>
          <p:nvPr/>
        </p:nvGrpSpPr>
        <p:grpSpPr>
          <a:xfrm>
            <a:off x="1598211" y="2340671"/>
            <a:ext cx="2048936" cy="383299"/>
            <a:chOff x="1225702" y="2312672"/>
            <a:chExt cx="2662085" cy="417360"/>
          </a:xfrm>
        </p:grpSpPr>
        <p:pic>
          <p:nvPicPr>
            <p:cNvPr id="214" name="Graphic 213">
              <a:extLst>
                <a:ext uri="{FF2B5EF4-FFF2-40B4-BE49-F238E27FC236}">
                  <a16:creationId xmlns:a16="http://schemas.microsoft.com/office/drawing/2014/main" id="{838A83C3-1D86-8770-3354-0404E6AA1F0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25702" y="2312672"/>
              <a:ext cx="417360" cy="417360"/>
            </a:xfrm>
            <a:prstGeom prst="rect">
              <a:avLst/>
            </a:prstGeom>
          </p:spPr>
        </p:pic>
        <p:pic>
          <p:nvPicPr>
            <p:cNvPr id="215" name="Graphic 214">
              <a:extLst>
                <a:ext uri="{FF2B5EF4-FFF2-40B4-BE49-F238E27FC236}">
                  <a16:creationId xmlns:a16="http://schemas.microsoft.com/office/drawing/2014/main" id="{D3C53F70-D8BF-87F0-AB5D-2ECBB852A02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546377" y="2312672"/>
              <a:ext cx="417360" cy="417360"/>
            </a:xfrm>
            <a:prstGeom prst="rect">
              <a:avLst/>
            </a:prstGeom>
          </p:spPr>
        </p:pic>
        <p:pic>
          <p:nvPicPr>
            <p:cNvPr id="216" name="Graphic 215">
              <a:extLst>
                <a:ext uri="{FF2B5EF4-FFF2-40B4-BE49-F238E27FC236}">
                  <a16:creationId xmlns:a16="http://schemas.microsoft.com/office/drawing/2014/main" id="{964FA1BB-2700-8AF1-0EBC-1B73E0393E7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867052" y="2312672"/>
              <a:ext cx="417360" cy="417360"/>
            </a:xfrm>
            <a:prstGeom prst="rect">
              <a:avLst/>
            </a:prstGeom>
          </p:spPr>
        </p:pic>
        <p:pic>
          <p:nvPicPr>
            <p:cNvPr id="217" name="Graphic 216">
              <a:extLst>
                <a:ext uri="{FF2B5EF4-FFF2-40B4-BE49-F238E27FC236}">
                  <a16:creationId xmlns:a16="http://schemas.microsoft.com/office/drawing/2014/main" id="{CFA0BABA-7C78-0B38-B37C-E1458B383D5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187727" y="2312672"/>
              <a:ext cx="417360" cy="417360"/>
            </a:xfrm>
            <a:prstGeom prst="rect">
              <a:avLst/>
            </a:prstGeom>
          </p:spPr>
        </p:pic>
        <p:pic>
          <p:nvPicPr>
            <p:cNvPr id="218" name="Graphic 217">
              <a:extLst>
                <a:ext uri="{FF2B5EF4-FFF2-40B4-BE49-F238E27FC236}">
                  <a16:creationId xmlns:a16="http://schemas.microsoft.com/office/drawing/2014/main" id="{09DCD7BD-1F65-CC35-2953-E985C3B6012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508402" y="2312672"/>
              <a:ext cx="417360" cy="417360"/>
            </a:xfrm>
            <a:prstGeom prst="rect">
              <a:avLst/>
            </a:prstGeom>
          </p:spPr>
        </p:pic>
        <p:pic>
          <p:nvPicPr>
            <p:cNvPr id="219" name="Graphic 218">
              <a:extLst>
                <a:ext uri="{FF2B5EF4-FFF2-40B4-BE49-F238E27FC236}">
                  <a16:creationId xmlns:a16="http://schemas.microsoft.com/office/drawing/2014/main" id="{2E91D6AD-EBED-627D-DFA6-CA0E2CF352B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29077" y="2312672"/>
              <a:ext cx="417360" cy="417360"/>
            </a:xfrm>
            <a:prstGeom prst="rect">
              <a:avLst/>
            </a:prstGeom>
          </p:spPr>
        </p:pic>
        <p:pic>
          <p:nvPicPr>
            <p:cNvPr id="220" name="Graphic 219">
              <a:extLst>
                <a:ext uri="{FF2B5EF4-FFF2-40B4-BE49-F238E27FC236}">
                  <a16:creationId xmlns:a16="http://schemas.microsoft.com/office/drawing/2014/main" id="{5D8C6C1E-A005-3AC2-2263-E6B8312541B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149752" y="2312672"/>
              <a:ext cx="417360" cy="417360"/>
            </a:xfrm>
            <a:prstGeom prst="rect">
              <a:avLst/>
            </a:prstGeom>
          </p:spPr>
        </p:pic>
        <p:pic>
          <p:nvPicPr>
            <p:cNvPr id="221" name="Graphic 220">
              <a:extLst>
                <a:ext uri="{FF2B5EF4-FFF2-40B4-BE49-F238E27FC236}">
                  <a16:creationId xmlns:a16="http://schemas.microsoft.com/office/drawing/2014/main" id="{AB70D03C-9EDD-B798-B624-6B5759DEC0C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470427" y="2312672"/>
              <a:ext cx="417360" cy="417360"/>
            </a:xfrm>
            <a:prstGeom prst="rect">
              <a:avLst/>
            </a:prstGeom>
          </p:spPr>
        </p:pic>
      </p:grpSp>
      <p:sp>
        <p:nvSpPr>
          <p:cNvPr id="9" name="TextBox 8">
            <a:extLst>
              <a:ext uri="{FF2B5EF4-FFF2-40B4-BE49-F238E27FC236}">
                <a16:creationId xmlns:a16="http://schemas.microsoft.com/office/drawing/2014/main" id="{5A81AB98-0A09-A222-DC6B-B62C953F3554}"/>
              </a:ext>
            </a:extLst>
          </p:cNvPr>
          <p:cNvSpPr txBox="1">
            <a:spLocks/>
          </p:cNvSpPr>
          <p:nvPr>
            <p:custDataLst>
              <p:tags r:id="rId13"/>
            </p:custDataLst>
          </p:nvPr>
        </p:nvSpPr>
        <p:spPr>
          <a:xfrm>
            <a:off x="7316454" y="2257836"/>
            <a:ext cx="1266825" cy="1354138"/>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F6FC6"/>
                </a:solidFill>
                <a:effectLst/>
                <a:uLnTx/>
                <a:uFillTx/>
                <a:latin typeface="Calibri"/>
                <a:ea typeface="+mn-ea"/>
                <a:cs typeface="Arial" panose="020B0604020202020204" pitchFamily="34" charset="0"/>
                <a:sym typeface="Arial" panose="020B0604020202020204" pitchFamily="34" charset="0"/>
              </a:rPr>
              <a:t>&gt;2x </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more age outs in Virginia than the national average</a:t>
            </a:r>
            <a:endPar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sp>
        <p:nvSpPr>
          <p:cNvPr id="21" name="TextBox 20">
            <a:extLst>
              <a:ext uri="{FF2B5EF4-FFF2-40B4-BE49-F238E27FC236}">
                <a16:creationId xmlns:a16="http://schemas.microsoft.com/office/drawing/2014/main" id="{9B0AEDC6-581B-C1C3-A8FD-99EC1A41E8F3}"/>
              </a:ext>
            </a:extLst>
          </p:cNvPr>
          <p:cNvSpPr txBox="1">
            <a:spLocks/>
          </p:cNvSpPr>
          <p:nvPr>
            <p:custDataLst>
              <p:tags r:id="rId14"/>
            </p:custDataLst>
          </p:nvPr>
        </p:nvSpPr>
        <p:spPr>
          <a:xfrm>
            <a:off x="7316454" y="4042371"/>
            <a:ext cx="1377114" cy="1620490"/>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F6FC6"/>
                </a:solidFill>
                <a:effectLst/>
                <a:uLnTx/>
                <a:uFillTx/>
                <a:latin typeface="Calibri"/>
                <a:ea typeface="+mn-ea"/>
                <a:cs typeface="Arial"/>
                <a:sym typeface="Arial" panose="020B0604020202020204" pitchFamily="34" charset="0"/>
              </a:rPr>
              <a:t>~1/3 </a:t>
            </a:r>
            <a:r>
              <a:rPr kumimoji="0" lang="en-US" sz="1600" b="1" i="0" u="none" strike="noStrike" kern="1200" cap="none" spc="0" normalizeH="0" baseline="0" noProof="0">
                <a:ln>
                  <a:noFill/>
                </a:ln>
                <a:solidFill>
                  <a:srgbClr val="000000"/>
                </a:solidFill>
                <a:effectLst/>
                <a:uLnTx/>
                <a:uFillTx/>
                <a:latin typeface="Calibri"/>
                <a:ea typeface="+mn-ea"/>
                <a:cs typeface="Arial"/>
                <a:sym typeface="Arial" panose="020B0604020202020204" pitchFamily="34" charset="0"/>
              </a:rPr>
              <a:t> fewer exits to reunification than the national average</a:t>
            </a:r>
            <a:endParaRPr kumimoji="0" lang="en-US" sz="1600" b="1" i="0" u="none" strike="noStrike" kern="1200" cap="none" spc="0" normalizeH="0" baseline="30000" noProof="0">
              <a:ln>
                <a:noFill/>
              </a:ln>
              <a:solidFill>
                <a:srgbClr val="000000"/>
              </a:solidFill>
              <a:effectLst/>
              <a:uLnTx/>
              <a:uFillTx/>
              <a:latin typeface="Calibri"/>
              <a:ea typeface="+mn-ea"/>
              <a:cs typeface="Arial"/>
              <a:sym typeface="Arial" panose="020B0604020202020204" pitchFamily="34" charset="0"/>
            </a:endParaRPr>
          </a:p>
        </p:txBody>
      </p:sp>
      <p:sp>
        <p:nvSpPr>
          <p:cNvPr id="26" name="TextBox 25">
            <a:extLst>
              <a:ext uri="{FF2B5EF4-FFF2-40B4-BE49-F238E27FC236}">
                <a16:creationId xmlns:a16="http://schemas.microsoft.com/office/drawing/2014/main" id="{D68FF855-F4C4-C84F-9CC0-629CE5B3BFC3}"/>
              </a:ext>
            </a:extLst>
          </p:cNvPr>
          <p:cNvSpPr txBox="1"/>
          <p:nvPr/>
        </p:nvSpPr>
        <p:spPr>
          <a:xfrm>
            <a:off x="554736" y="1965757"/>
            <a:ext cx="1115178"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Exit outcome</a:t>
            </a:r>
          </a:p>
        </p:txBody>
      </p:sp>
      <p:sp>
        <p:nvSpPr>
          <p:cNvPr id="31" name="TextBox 30">
            <a:extLst>
              <a:ext uri="{FF2B5EF4-FFF2-40B4-BE49-F238E27FC236}">
                <a16:creationId xmlns:a16="http://schemas.microsoft.com/office/drawing/2014/main" id="{F6487301-2DFE-B627-F75E-563CDABFB030}"/>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3: Permanency</a:t>
            </a:r>
          </a:p>
        </p:txBody>
      </p:sp>
      <p:sp>
        <p:nvSpPr>
          <p:cNvPr id="7" name="5. Source">
            <a:extLst>
              <a:ext uri="{FF2B5EF4-FFF2-40B4-BE49-F238E27FC236}">
                <a16:creationId xmlns:a16="http://schemas.microsoft.com/office/drawing/2014/main" id="{4F3D478C-06DE-5D61-EA33-5BC44D2FDCEB}"/>
              </a:ext>
            </a:extLst>
          </p:cNvPr>
          <p:cNvSpPr txBox="1"/>
          <p:nvPr>
            <p:custDataLst>
              <p:tags r:id="rId15"/>
            </p:custDataLst>
          </p:nvPr>
        </p:nvSpPr>
        <p:spPr>
          <a:xfrm>
            <a:off x="554735" y="6571819"/>
            <a:ext cx="950366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1. VDSS monthly snapshot, June 2025 2. Conversations with VDSS leadership, LDSS leadership, and external child welfare stakeholders (April 2025-June 2025) </a:t>
            </a:r>
          </a:p>
        </p:txBody>
      </p:sp>
      <p:sp>
        <p:nvSpPr>
          <p:cNvPr id="22" name="TextBox 21">
            <a:extLst>
              <a:ext uri="{FF2B5EF4-FFF2-40B4-BE49-F238E27FC236}">
                <a16:creationId xmlns:a16="http://schemas.microsoft.com/office/drawing/2014/main" id="{313E604A-12E6-8EF2-4DF3-4D9D40C935EA}"/>
              </a:ext>
            </a:extLst>
          </p:cNvPr>
          <p:cNvSpPr txBox="1">
            <a:spLocks/>
          </p:cNvSpPr>
          <p:nvPr>
            <p:custDataLst>
              <p:tags r:id="rId16"/>
            </p:custDataLst>
          </p:nvPr>
        </p:nvSpPr>
        <p:spPr>
          <a:xfrm>
            <a:off x="2391526" y="3242642"/>
            <a:ext cx="1266825" cy="369332"/>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17406D"/>
                </a:solidFill>
                <a:effectLst/>
                <a:uLnTx/>
                <a:uFillTx/>
                <a:latin typeface="Calibri"/>
                <a:ea typeface="+mn-ea"/>
                <a:cs typeface="Arial" panose="020B0604020202020204" pitchFamily="34" charset="0"/>
                <a:sym typeface="Arial" panose="020B0604020202020204" pitchFamily="34" charset="0"/>
              </a:rPr>
              <a:t>8</a:t>
            </a:r>
            <a:endParaRPr kumimoji="0" lang="en-US" sz="1600" b="1" i="0" u="none" strike="noStrike" kern="1200" cap="none" spc="0" normalizeH="0" baseline="30000" noProof="0">
              <a:ln>
                <a:noFill/>
              </a:ln>
              <a:solidFill>
                <a:srgbClr val="17406D"/>
              </a:solidFill>
              <a:effectLst/>
              <a:uLnTx/>
              <a:uFillTx/>
              <a:latin typeface="Calibri"/>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ECA61F0F-F9C3-55D6-48ED-EE0442C55BBB}"/>
              </a:ext>
            </a:extLst>
          </p:cNvPr>
          <p:cNvSpPr txBox="1">
            <a:spLocks/>
          </p:cNvSpPr>
          <p:nvPr>
            <p:custDataLst>
              <p:tags r:id="rId17"/>
            </p:custDataLst>
          </p:nvPr>
        </p:nvSpPr>
        <p:spPr>
          <a:xfrm>
            <a:off x="5196336" y="3242642"/>
            <a:ext cx="1266825" cy="369332"/>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2400" b="1" i="0" u="none" strike="noStrike" kern="1200" cap="none" spc="0" normalizeH="0" baseline="0" noProof="0">
                <a:ln>
                  <a:noFill/>
                </a:ln>
                <a:solidFill>
                  <a:srgbClr val="17406D"/>
                </a:solidFill>
                <a:effectLst/>
                <a:uLnTx/>
                <a:uFillTx/>
                <a:latin typeface="Calibri"/>
                <a:ea typeface="+mn-ea"/>
                <a:cs typeface="Arial" panose="020B0604020202020204" pitchFamily="34" charset="0"/>
                <a:sym typeface="Arial" panose="020B0604020202020204" pitchFamily="34" charset="0"/>
              </a:rPr>
              <a:t>20</a:t>
            </a:r>
            <a:endParaRPr kumimoji="0" lang="en-US" sz="1600" b="1" i="0" u="none" strike="noStrike" kern="1200" cap="none" spc="0" normalizeH="0" baseline="30000" noProof="0">
              <a:ln>
                <a:noFill/>
              </a:ln>
              <a:solidFill>
                <a:srgbClr val="17406D"/>
              </a:solidFill>
              <a:effectLst/>
              <a:uLnTx/>
              <a:uFillTx/>
              <a:latin typeface="Calibri"/>
              <a:ea typeface="+mn-ea"/>
              <a:cs typeface="Arial" panose="020B0604020202020204" pitchFamily="34" charset="0"/>
              <a:sym typeface="Arial" panose="020B0604020202020204" pitchFamily="34" charset="0"/>
            </a:endParaRPr>
          </a:p>
        </p:txBody>
      </p:sp>
      <p:sp>
        <p:nvSpPr>
          <p:cNvPr id="32" name="TextBox 31">
            <a:extLst>
              <a:ext uri="{FF2B5EF4-FFF2-40B4-BE49-F238E27FC236}">
                <a16:creationId xmlns:a16="http://schemas.microsoft.com/office/drawing/2014/main" id="{27C6E7E6-AD0B-4C50-8DAC-9E9BB71AB5FD}"/>
              </a:ext>
            </a:extLst>
          </p:cNvPr>
          <p:cNvSpPr txBox="1">
            <a:spLocks/>
          </p:cNvSpPr>
          <p:nvPr>
            <p:custDataLst>
              <p:tags r:id="rId18"/>
            </p:custDataLst>
          </p:nvPr>
        </p:nvSpPr>
        <p:spPr>
          <a:xfrm>
            <a:off x="2391526" y="5878317"/>
            <a:ext cx="1266825" cy="369332"/>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09DD9"/>
                </a:solidFill>
                <a:effectLst/>
                <a:uLnTx/>
                <a:uFillTx/>
                <a:latin typeface="Calibri"/>
                <a:ea typeface="+mn-ea"/>
                <a:cs typeface="Arial" panose="020B0604020202020204" pitchFamily="34" charset="0"/>
                <a:sym typeface="Arial" panose="020B0604020202020204" pitchFamily="34" charset="0"/>
              </a:rPr>
              <a:t>44</a:t>
            </a:r>
            <a:endParaRPr kumimoji="0" lang="en-US" sz="1600" b="1" i="0" u="none" strike="noStrike" kern="1200" cap="none" spc="0" normalizeH="0" baseline="30000" noProof="0">
              <a:ln>
                <a:noFill/>
              </a:ln>
              <a:solidFill>
                <a:srgbClr val="009DD9"/>
              </a:solidFill>
              <a:effectLst/>
              <a:uLnTx/>
              <a:uFillTx/>
              <a:latin typeface="Calibri"/>
              <a:ea typeface="+mn-ea"/>
              <a:cs typeface="Arial" panose="020B0604020202020204" pitchFamily="34" charset="0"/>
              <a:sym typeface="Arial" panose="020B0604020202020204" pitchFamily="34" charset="0"/>
            </a:endParaRPr>
          </a:p>
        </p:txBody>
      </p:sp>
      <p:sp>
        <p:nvSpPr>
          <p:cNvPr id="33" name="TextBox 32">
            <a:extLst>
              <a:ext uri="{FF2B5EF4-FFF2-40B4-BE49-F238E27FC236}">
                <a16:creationId xmlns:a16="http://schemas.microsoft.com/office/drawing/2014/main" id="{A46ED386-AF5D-C3B1-3452-ABD95F5D9614}"/>
              </a:ext>
            </a:extLst>
          </p:cNvPr>
          <p:cNvSpPr txBox="1">
            <a:spLocks/>
          </p:cNvSpPr>
          <p:nvPr>
            <p:custDataLst>
              <p:tags r:id="rId19"/>
            </p:custDataLst>
          </p:nvPr>
        </p:nvSpPr>
        <p:spPr>
          <a:xfrm>
            <a:off x="5284619" y="5878317"/>
            <a:ext cx="1266825" cy="369332"/>
          </a:xfrm>
          <a:prstGeom prst="rect">
            <a:avLst/>
          </a:prstGeom>
        </p:spPr>
        <p:txBody>
          <a:bodyPr vert="horz" wrap="square" lIns="9144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400" b="1" i="0" u="none" strike="noStrike" kern="1200" cap="none" spc="0" normalizeH="0" baseline="0" noProof="0">
                <a:ln>
                  <a:noFill/>
                </a:ln>
                <a:solidFill>
                  <a:srgbClr val="009DD9"/>
                </a:solidFill>
                <a:effectLst/>
                <a:uLnTx/>
                <a:uFillTx/>
                <a:latin typeface="Calibri"/>
                <a:ea typeface="+mn-ea"/>
                <a:cs typeface="Arial" panose="020B0604020202020204" pitchFamily="34" charset="0"/>
                <a:sym typeface="Arial" panose="020B0604020202020204" pitchFamily="34" charset="0"/>
              </a:rPr>
              <a:t>30</a:t>
            </a:r>
            <a:endParaRPr kumimoji="0" lang="en-US" sz="1600" b="1" i="0" u="none" strike="noStrike" kern="1200" cap="none" spc="0" normalizeH="0" baseline="30000" noProof="0">
              <a:ln>
                <a:noFill/>
              </a:ln>
              <a:solidFill>
                <a:srgbClr val="009DD9"/>
              </a:solidFill>
              <a:effectLst/>
              <a:uLnTx/>
              <a:uFillTx/>
              <a:latin typeface="Calibri"/>
              <a:ea typeface="+mn-ea"/>
              <a:cs typeface="Arial" panose="020B0604020202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3346163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A0D8D-B5DC-F834-23A8-50F5402A92AC}"/>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7F3DCB0-9C82-B88A-0C3C-46FB23F89C0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04" imgH="403" progId="TCLayout.ActiveDocument.1">
                  <p:embed/>
                </p:oleObj>
              </mc:Choice>
              <mc:Fallback>
                <p:oleObj name="think-cell Slide" r:id="rId25" imgW="404" imgH="403" progId="TCLayout.ActiveDocument.1">
                  <p:embed/>
                  <p:pic>
                    <p:nvPicPr>
                      <p:cNvPr id="6" name="Object 6" hidden="1">
                        <a:extLst>
                          <a:ext uri="{FF2B5EF4-FFF2-40B4-BE49-F238E27FC236}">
                            <a16:creationId xmlns:a16="http://schemas.microsoft.com/office/drawing/2014/main" id="{C7F3DCB0-9C82-B88A-0C3C-46FB23F89C09}"/>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AFE8B95-6A40-CC9B-4B10-42EF7890F246}"/>
              </a:ext>
            </a:extLst>
          </p:cNvPr>
          <p:cNvSpPr>
            <a:spLocks noGrp="1"/>
          </p:cNvSpPr>
          <p:nvPr>
            <p:ph type="title"/>
            <p:custDataLst>
              <p:tags r:id="rId3"/>
            </p:custDataLst>
          </p:nvPr>
        </p:nvSpPr>
        <p:spPr>
          <a:xfrm>
            <a:off x="554736" y="644713"/>
            <a:ext cx="11082528" cy="731520"/>
          </a:xfrm>
        </p:spPr>
        <p:txBody>
          <a:bodyPr vert="horz"/>
          <a:lstStyle/>
          <a:p>
            <a:r>
              <a:rPr lang="en-US"/>
              <a:t>The majority of children in foster care are in LDSS placements, however the majority of monthly expenditures are in LCPA placements</a:t>
            </a:r>
          </a:p>
        </p:txBody>
      </p:sp>
      <p:sp>
        <p:nvSpPr>
          <p:cNvPr id="9" name="TextBox 8">
            <a:extLst>
              <a:ext uri="{FF2B5EF4-FFF2-40B4-BE49-F238E27FC236}">
                <a16:creationId xmlns:a16="http://schemas.microsoft.com/office/drawing/2014/main" id="{44B8CFB8-69E9-E1F3-C633-B8B4F4E13F84}"/>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3: Permanency</a:t>
            </a:r>
          </a:p>
        </p:txBody>
      </p:sp>
      <p:sp>
        <p:nvSpPr>
          <p:cNvPr id="39" name="TextBox 38">
            <a:extLst>
              <a:ext uri="{FF2B5EF4-FFF2-40B4-BE49-F238E27FC236}">
                <a16:creationId xmlns:a16="http://schemas.microsoft.com/office/drawing/2014/main" id="{59577ACB-DD84-14B2-E2AA-2670D6CAF4D4}"/>
              </a:ext>
            </a:extLst>
          </p:cNvPr>
          <p:cNvSpPr txBox="1">
            <a:spLocks/>
          </p:cNvSpPr>
          <p:nvPr>
            <p:custDataLst>
              <p:tags r:id="rId4"/>
            </p:custDataLst>
          </p:nvPr>
        </p:nvSpPr>
        <p:spPr>
          <a:xfrm>
            <a:off x="554734" y="1675310"/>
            <a:ext cx="8213881" cy="49271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Expenditure for youth in LCPA</a:t>
            </a:r>
            <a:r>
              <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rPr>
              <a:t>1</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 and non-LCPA foster placements,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2024</a:t>
            </a:r>
            <a:endParaRPr kumimoji="0" lang="en-US" sz="12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cxnSp>
        <p:nvCxnSpPr>
          <p:cNvPr id="40" name="Straight Connector 39">
            <a:extLst>
              <a:ext uri="{FF2B5EF4-FFF2-40B4-BE49-F238E27FC236}">
                <a16:creationId xmlns:a16="http://schemas.microsoft.com/office/drawing/2014/main" id="{4E028C4D-49C2-8AA1-3CC3-61411CC11071}"/>
              </a:ext>
            </a:extLst>
          </p:cNvPr>
          <p:cNvCxnSpPr>
            <a:cxnSpLocks/>
          </p:cNvCxnSpPr>
          <p:nvPr>
            <p:custDataLst>
              <p:tags r:id="rId5"/>
            </p:custDataLst>
          </p:nvPr>
        </p:nvCxnSpPr>
        <p:spPr>
          <a:xfrm>
            <a:off x="554736" y="1936202"/>
            <a:ext cx="109574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2" name="5. Source">
            <a:extLst>
              <a:ext uri="{FF2B5EF4-FFF2-40B4-BE49-F238E27FC236}">
                <a16:creationId xmlns:a16="http://schemas.microsoft.com/office/drawing/2014/main" id="{B6364790-D087-1226-9EE1-2E064014FF9C}"/>
              </a:ext>
            </a:extLst>
          </p:cNvPr>
          <p:cNvSpPr txBox="1"/>
          <p:nvPr>
            <p:custDataLst>
              <p:tags r:id="rId6"/>
            </p:custDataLst>
          </p:nvPr>
        </p:nvSpPr>
        <p:spPr>
          <a:xfrm>
            <a:off x="554735" y="6571819"/>
            <a:ext cx="950366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1. VDSS monthly snapshot, June 2025 2. VDSS CSA expenditure data; 3. Conversations with VDSS leadership, LDSS leadership, and external child welfare stakeholders (April 2025-June 2025) </a:t>
            </a:r>
          </a:p>
        </p:txBody>
      </p:sp>
      <p:sp>
        <p:nvSpPr>
          <p:cNvPr id="126" name="5. Source">
            <a:extLst>
              <a:ext uri="{FF2B5EF4-FFF2-40B4-BE49-F238E27FC236}">
                <a16:creationId xmlns:a16="http://schemas.microsoft.com/office/drawing/2014/main" id="{0ACDDD63-A45A-FFC9-F4FB-C3B54B9F9369}"/>
              </a:ext>
            </a:extLst>
          </p:cNvPr>
          <p:cNvSpPr txBox="1"/>
          <p:nvPr>
            <p:custDataLst>
              <p:tags r:id="rId7"/>
            </p:custDataLst>
          </p:nvPr>
        </p:nvSpPr>
        <p:spPr>
          <a:xfrm>
            <a:off x="554735" y="632214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Licensed Child Placing Agencies</a:t>
            </a:r>
          </a:p>
        </p:txBody>
      </p:sp>
      <p:sp>
        <p:nvSpPr>
          <p:cNvPr id="11" name="TextBox 10">
            <a:extLst>
              <a:ext uri="{FF2B5EF4-FFF2-40B4-BE49-F238E27FC236}">
                <a16:creationId xmlns:a16="http://schemas.microsoft.com/office/drawing/2014/main" id="{BAC77F77-4D25-7402-9D50-B700B15591C0}"/>
              </a:ext>
            </a:extLst>
          </p:cNvPr>
          <p:cNvSpPr txBox="1">
            <a:spLocks/>
          </p:cNvSpPr>
          <p:nvPr>
            <p:custDataLst>
              <p:tags r:id="rId8"/>
            </p:custDataLst>
          </p:nvPr>
        </p:nvSpPr>
        <p:spPr>
          <a:xfrm>
            <a:off x="4801296" y="1443488"/>
            <a:ext cx="5089679" cy="492714"/>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4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sym typeface="Arial" panose="020B0604020202020204" pitchFamily="34" charset="0"/>
            </a:endParaRPr>
          </a:p>
        </p:txBody>
      </p:sp>
      <p:graphicFrame>
        <p:nvGraphicFramePr>
          <p:cNvPr id="37" name="Chart 36">
            <a:extLst>
              <a:ext uri="{FF2B5EF4-FFF2-40B4-BE49-F238E27FC236}">
                <a16:creationId xmlns:a16="http://schemas.microsoft.com/office/drawing/2014/main" id="{FCE1E3BF-5CBC-5A0A-23B4-B00898023861}"/>
              </a:ext>
            </a:extLst>
          </p:cNvPr>
          <p:cNvGraphicFramePr/>
          <p:nvPr>
            <p:custDataLst>
              <p:tags r:id="rId9"/>
            </p:custDataLst>
          </p:nvPr>
        </p:nvGraphicFramePr>
        <p:xfrm>
          <a:off x="2038350" y="2503488"/>
          <a:ext cx="8921750" cy="1550987"/>
        </p:xfrm>
        <a:graphic>
          <a:graphicData uri="http://schemas.openxmlformats.org/drawingml/2006/chart">
            <c:chart xmlns:c="http://schemas.openxmlformats.org/drawingml/2006/chart" xmlns:r="http://schemas.openxmlformats.org/officeDocument/2006/relationships" r:id="rId27"/>
          </a:graphicData>
        </a:graphic>
      </p:graphicFrame>
      <p:sp>
        <p:nvSpPr>
          <p:cNvPr id="141"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3416300" y="3171825"/>
            <a:ext cx="1001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90C48CE-16C6-4F1D-93A9-8C138FF7F3CE}" type="datetime'4''''1''''''%'''''''''''''''''''''''''''''''''''''''''''''">
              <a:rPr kumimoji="0" lang="en-US"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41%</a:t>
            </a:fld>
            <a:r>
              <a:rPr kumimoji="0" lang="en-US"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(~2,330)</a:t>
            </a:r>
            <a:endParaRPr kumimoji="0" 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33"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7794625" y="3171825"/>
            <a:ext cx="1001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8ED5F42-62AB-4E6C-A50A-5955A10BEFA0}" type="datetime'''5''''''''9''''%'">
              <a:rPr kumimoji="0" lang="en-US"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59%</a:t>
            </a:fld>
            <a:r>
              <a:rPr kumimoji="0" lang="en-US"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a:t>
            </a:r>
            <a:fld id="{8538696B-AF1B-4440-9823-34683F125418}" type="datetime'''''''''3'''''''''''''''''''''''''',''''''''3''''''''6''''0'''">
              <a:rPr kumimoji="0" lang="en-US"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3,360</a:t>
            </a:fld>
            <a:r>
              <a:rPr kumimoji="0" lang="en-US"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auto">
          <a:xfrm>
            <a:off x="606425" y="3171825"/>
            <a:ext cx="1397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Youth in foster care</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6"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10902950" y="3171825"/>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~5,700</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Rectangle 26">
            <a:extLst>
              <a:ext uri="{FF2B5EF4-FFF2-40B4-BE49-F238E27FC236}">
                <a16:creationId xmlns:a16="http://schemas.microsoft.com/office/drawing/2014/main" id="{3A05C053-7AF4-15A2-72BC-493C4003649A}"/>
              </a:ext>
            </a:extLst>
          </p:cNvPr>
          <p:cNvSpPr/>
          <p:nvPr>
            <p:custDataLst>
              <p:tags r:id="rId14"/>
            </p:custDataLst>
          </p:nvPr>
        </p:nvSpPr>
        <p:spPr bwMode="auto">
          <a:xfrm>
            <a:off x="9682163" y="1998663"/>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8D798B4E-B581-FA84-C879-69E8B9FC2154}"/>
              </a:ext>
            </a:extLst>
          </p:cNvPr>
          <p:cNvSpPr/>
          <p:nvPr>
            <p:custDataLst>
              <p:tags r:id="rId15"/>
            </p:custDataLst>
          </p:nvPr>
        </p:nvSpPr>
        <p:spPr bwMode="auto">
          <a:xfrm>
            <a:off x="10299700" y="1998663"/>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9" name="Text Placeholder 4">
            <a:extLst>
              <a:ext uri="{FF2B5EF4-FFF2-40B4-BE49-F238E27FC236}">
                <a16:creationId xmlns:a16="http://schemas.microsoft.com/office/drawing/2014/main" id="{81F3EC8C-EFA2-EF8B-E792-BB0BE7F6E547}"/>
              </a:ext>
            </a:extLst>
          </p:cNvPr>
          <p:cNvSpPr>
            <a:spLocks noGrp="1"/>
          </p:cNvSpPr>
          <p:nvPr>
            <p:custDataLst>
              <p:tags r:id="rId16"/>
            </p:custDataLst>
          </p:nvPr>
        </p:nvSpPr>
        <p:spPr bwMode="auto">
          <a:xfrm>
            <a:off x="9898063" y="1997075"/>
            <a:ext cx="3000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LCPA</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0" name="Text Placeholder 4">
            <a:extLst>
              <a:ext uri="{FF2B5EF4-FFF2-40B4-BE49-F238E27FC236}">
                <a16:creationId xmlns:a16="http://schemas.microsoft.com/office/drawing/2014/main" id="{88117085-43D3-AEF9-0FC3-29661638274B}"/>
              </a:ext>
            </a:extLst>
          </p:cNvPr>
          <p:cNvSpPr>
            <a:spLocks noGrp="1"/>
          </p:cNvSpPr>
          <p:nvPr>
            <p:custDataLst>
              <p:tags r:id="rId17"/>
            </p:custDataLst>
          </p:nvPr>
        </p:nvSpPr>
        <p:spPr bwMode="auto">
          <a:xfrm>
            <a:off x="10515600" y="1997075"/>
            <a:ext cx="9366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LDSS Non-LCPA</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aphicFrame>
        <p:nvGraphicFramePr>
          <p:cNvPr id="67" name="Chart 66">
            <a:extLst>
              <a:ext uri="{FF2B5EF4-FFF2-40B4-BE49-F238E27FC236}">
                <a16:creationId xmlns:a16="http://schemas.microsoft.com/office/drawing/2014/main" id="{1B4A0A0B-14C3-8B92-BCA9-5AA18FE38B41}"/>
              </a:ext>
            </a:extLst>
          </p:cNvPr>
          <p:cNvGraphicFramePr/>
          <p:nvPr>
            <p:custDataLst>
              <p:tags r:id="rId18"/>
            </p:custDataLst>
          </p:nvPr>
        </p:nvGraphicFramePr>
        <p:xfrm>
          <a:off x="2038350" y="4243388"/>
          <a:ext cx="8921750" cy="1495425"/>
        </p:xfrm>
        <a:graphic>
          <a:graphicData uri="http://schemas.openxmlformats.org/drawingml/2006/chart">
            <c:chart xmlns:c="http://schemas.openxmlformats.org/drawingml/2006/chart" xmlns:r="http://schemas.openxmlformats.org/officeDocument/2006/relationships" r:id="rId28"/>
          </a:graphicData>
        </a:graphic>
      </p:graphicFrame>
      <p:sp>
        <p:nvSpPr>
          <p:cNvPr id="76"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4976812" y="4883150"/>
            <a:ext cx="1193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3C3347B-CFEF-4A2D-ACE9-4CDA7A874489}" type="datetime'''''''''''''''''''''''''7''9''''''''''''%'''''''">
              <a:rPr kumimoji="0" lang="en-US"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79%</a:t>
            </a:fld>
            <a:r>
              <a:rPr kumimoji="0" lang="en-US"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(~178.8 M)</a:t>
            </a:r>
            <a:endParaRPr kumimoji="0" 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82"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9401175" y="4883150"/>
            <a:ext cx="1103313" cy="2127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F1CECBF-F3D5-4364-B1C6-A6EA3A5383D3}" type="datetime'2''''''''''''''''''1''''''''''''''''''''''''''''%'''">
              <a:rPr kumimoji="0" lang="en-US" altLang="en-US" sz="14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21%</a:t>
            </a:fld>
            <a:r>
              <a:rPr kumimoji="0" lang="en-US" alt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(~47.9 M)</a:t>
            </a:r>
            <a:endParaRPr kumimoji="0" lang="en-US" sz="14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75"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auto">
          <a:xfrm>
            <a:off x="695325" y="4564062"/>
            <a:ext cx="1308100" cy="850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Total expenditure </a:t>
            </a:r>
          </a:p>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on foster care </a:t>
            </a:r>
          </a:p>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placements ($, </a:t>
            </a:r>
          </a:p>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Millions)</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10902950" y="4883151"/>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~226.7</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Date Placeholder 5">
            <a:extLst>
              <a:ext uri="{FF2B5EF4-FFF2-40B4-BE49-F238E27FC236}">
                <a16:creationId xmlns:a16="http://schemas.microsoft.com/office/drawing/2014/main" id="{2EA5D189-044F-62E4-565D-92DDD1F38D86}"/>
              </a:ext>
            </a:extLst>
          </p:cNvPr>
          <p:cNvSpPr txBox="1">
            <a:spLocks/>
          </p:cNvSpPr>
          <p:nvPr/>
        </p:nvSpPr>
        <p:spPr bwMode="ltGray">
          <a:xfrm>
            <a:off x="6274095" y="42050"/>
            <a:ext cx="726161"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301783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43CE-AA7B-4B7E-50C0-D66D8F51EE58}"/>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80B549E7-D36C-D4AA-FA5B-1BB3B3CF695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95" imgH="396" progId="TCLayout.ActiveDocument.1">
                  <p:embed/>
                </p:oleObj>
              </mc:Choice>
              <mc:Fallback>
                <p:oleObj name="think-cell Slide" r:id="rId34" imgW="395" imgH="396" progId="TCLayout.ActiveDocument.1">
                  <p:embed/>
                  <p:pic>
                    <p:nvPicPr>
                      <p:cNvPr id="6" name="Object 6" hidden="1">
                        <a:extLst>
                          <a:ext uri="{FF2B5EF4-FFF2-40B4-BE49-F238E27FC236}">
                            <a16:creationId xmlns:a16="http://schemas.microsoft.com/office/drawing/2014/main" id="{80B549E7-D36C-D4AA-FA5B-1BB3B3CF6952}"/>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D181A15-3FEE-EE34-F367-A4A060AD30EE}"/>
              </a:ext>
            </a:extLst>
          </p:cNvPr>
          <p:cNvSpPr>
            <a:spLocks noGrp="1"/>
          </p:cNvSpPr>
          <p:nvPr>
            <p:ph type="title"/>
            <p:custDataLst>
              <p:tags r:id="rId3"/>
            </p:custDataLst>
          </p:nvPr>
        </p:nvSpPr>
        <p:spPr>
          <a:xfrm>
            <a:off x="554736" y="374373"/>
            <a:ext cx="11082528" cy="800219"/>
          </a:xfrm>
        </p:spPr>
        <p:txBody>
          <a:bodyPr vert="horz" wrap="square" lIns="0" tIns="0" rIns="0" bIns="0" rtlCol="0" anchor="b" anchorCtr="0">
            <a:spAutoFit/>
          </a:bodyPr>
          <a:lstStyle/>
          <a:p>
            <a:r>
              <a:rPr lang="en-US"/>
              <a:t>In Virginia, the number of children in foster care placed in congregate care has increased; whereas nationally, the trend is declining</a:t>
            </a:r>
          </a:p>
        </p:txBody>
      </p:sp>
      <p:grpSp>
        <p:nvGrpSpPr>
          <p:cNvPr id="10" name="Group 9">
            <a:extLst>
              <a:ext uri="{FF2B5EF4-FFF2-40B4-BE49-F238E27FC236}">
                <a16:creationId xmlns:a16="http://schemas.microsoft.com/office/drawing/2014/main" id="{C86102A9-8915-A770-30E7-FF2C43D734F7}"/>
              </a:ext>
            </a:extLst>
          </p:cNvPr>
          <p:cNvGrpSpPr/>
          <p:nvPr/>
        </p:nvGrpSpPr>
        <p:grpSpPr>
          <a:xfrm>
            <a:off x="554736" y="1299938"/>
            <a:ext cx="8706739" cy="268512"/>
            <a:chOff x="554736" y="1293813"/>
            <a:chExt cx="11082528" cy="274637"/>
          </a:xfrm>
        </p:grpSpPr>
        <p:sp>
          <p:nvSpPr>
            <p:cNvPr id="5" name="3. Subtitle">
              <a:extLst>
                <a:ext uri="{FF2B5EF4-FFF2-40B4-BE49-F238E27FC236}">
                  <a16:creationId xmlns:a16="http://schemas.microsoft.com/office/drawing/2014/main" id="{E48806D2-F674-CC80-7217-1FFC7010139E}"/>
                </a:ext>
              </a:extLst>
            </p:cNvPr>
            <p:cNvSpPr txBox="1">
              <a:spLocks/>
            </p:cNvSpPr>
            <p:nvPr>
              <p:custDataLst>
                <p:tags r:id="rId31"/>
              </p:custDataLst>
            </p:nvPr>
          </p:nvSpPr>
          <p:spPr>
            <a:xfrm>
              <a:off x="554736" y="1293813"/>
              <a:ext cx="11082527" cy="22035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Number of children in foster care placed in congregate care,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(FY22-24) </a:t>
              </a:r>
              <a:endPar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020A93EF-D44E-1CDF-78DA-050E86F9BA68}"/>
                </a:ext>
              </a:extLst>
            </p:cNvPr>
            <p:cNvCxnSpPr>
              <a:cxnSpLocks/>
            </p:cNvCxnSpPr>
            <p:nvPr/>
          </p:nvCxnSpPr>
          <p:spPr>
            <a:xfrm>
              <a:off x="554736" y="1568450"/>
              <a:ext cx="11082528"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43" name="5. Source">
            <a:hlinkClick r:id="rId36"/>
            <a:extLst>
              <a:ext uri="{FF2B5EF4-FFF2-40B4-BE49-F238E27FC236}">
                <a16:creationId xmlns:a16="http://schemas.microsoft.com/office/drawing/2014/main" id="{BB1C000E-97D5-7293-CBD3-6EB5B1CFED2A}"/>
              </a:ext>
            </a:extLst>
          </p:cNvPr>
          <p:cNvSpPr txBox="1">
            <a:spLocks/>
          </p:cNvSpPr>
          <p:nvPr>
            <p:custDataLst>
              <p:tags r:id="rId4"/>
            </p:custDataLst>
          </p:nvPr>
        </p:nvSpPr>
        <p:spPr>
          <a:xfrm>
            <a:off x="554736" y="6598364"/>
            <a:ext cx="976379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FFFFFF"/>
              </a:buClr>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OCS, IMPACT OF TIERED MATCH RATES FOR CSA ,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7">
                  <a:extLst>
                    <a:ext uri="{A12FA001-AC4F-418D-AE19-62706E023703}">
                      <ahyp:hlinkClr xmlns:ahyp="http://schemas.microsoft.com/office/drawing/2018/hyperlinkcolor" val="tx"/>
                    </a:ext>
                  </a:extLst>
                </a:hlinkClick>
              </a:rPr>
              <a:t>VDSS Foster Care Outcomes Reports</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 American Academy of Pediatrics and Chapin Hall,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8">
                  <a:extLst>
                    <a:ext uri="{A12FA001-AC4F-418D-AE19-62706E023703}">
                      <ahyp:hlinkClr xmlns:ahyp="http://schemas.microsoft.com/office/drawing/2018/hyperlinkcolor" val="tx"/>
                    </a:ext>
                  </a:extLst>
                </a:hlinkClick>
              </a:rPr>
              <a:t>The Imprint</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8" name="TextBox 7">
            <a:extLst>
              <a:ext uri="{FF2B5EF4-FFF2-40B4-BE49-F238E27FC236}">
                <a16:creationId xmlns:a16="http://schemas.microsoft.com/office/drawing/2014/main" id="{B33C8064-0C25-97A0-740A-B33BC918A74B}"/>
              </a:ext>
            </a:extLst>
          </p:cNvPr>
          <p:cNvSpPr txBox="1"/>
          <p:nvPr/>
        </p:nvSpPr>
        <p:spPr>
          <a:xfrm>
            <a:off x="554736"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3: Permanency</a:t>
            </a:r>
          </a:p>
        </p:txBody>
      </p:sp>
      <p:sp>
        <p:nvSpPr>
          <p:cNvPr id="14" name="Date Placeholder 5">
            <a:extLst>
              <a:ext uri="{FF2B5EF4-FFF2-40B4-BE49-F238E27FC236}">
                <a16:creationId xmlns:a16="http://schemas.microsoft.com/office/drawing/2014/main" id="{3944E09F-B404-AB45-5B7D-D2E620788880}"/>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graphicFrame>
        <p:nvGraphicFramePr>
          <p:cNvPr id="16" name="Chart 15">
            <a:extLst>
              <a:ext uri="{FF2B5EF4-FFF2-40B4-BE49-F238E27FC236}">
                <a16:creationId xmlns:a16="http://schemas.microsoft.com/office/drawing/2014/main" id="{57EAD2B5-9428-BFE1-34FA-D8092915C5A6}"/>
              </a:ext>
            </a:extLst>
          </p:cNvPr>
          <p:cNvGraphicFramePr/>
          <p:nvPr>
            <p:custDataLst>
              <p:tags r:id="rId5"/>
            </p:custDataLst>
          </p:nvPr>
        </p:nvGraphicFramePr>
        <p:xfrm>
          <a:off x="1022350" y="1792288"/>
          <a:ext cx="8239125" cy="3060700"/>
        </p:xfrm>
        <a:graphic>
          <a:graphicData uri="http://schemas.openxmlformats.org/drawingml/2006/chart">
            <c:chart xmlns:c="http://schemas.openxmlformats.org/drawingml/2006/chart" xmlns:r="http://schemas.openxmlformats.org/officeDocument/2006/relationships" r:id="rId39"/>
          </a:graphicData>
        </a:graphic>
      </p:graphicFrame>
      <p:sp>
        <p:nvSpPr>
          <p:cNvPr id="73"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896938" y="4664075"/>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693CC28-73C1-4CC3-8D7C-4FC16B6C0110}"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8"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715963" y="4249738"/>
            <a:ext cx="271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3B47A7D-92ED-486D-A11E-DDF1A1C56F50}" type="datetime'''''''''''''''''2''''''''''''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79"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715963" y="3836988"/>
            <a:ext cx="271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05BEF3C-C4AE-45E8-A482-72A1C048BE87}" type="datetime'''''''''''''''''''4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0"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715963" y="3422650"/>
            <a:ext cx="271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C6CE02B-5FCD-4746-B303-C636D0707235}" type="datetime'''''''''''''''''''6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1"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715963" y="3009900"/>
            <a:ext cx="271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9FC65DB-DC03-45B5-B4EE-73DD906ABB67}" type="datetime'''''''''''8''''''''''''''''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800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2"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81025" y="2595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06C578D-6E77-4D67-BC98-6C52FD67F4EE}" type="datetime'''1,0''''''''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3"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581025" y="218281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9A0C897-A7D6-44A2-B13F-5644F84E81C4}" type="datetime'1'',''''''''''''''''''''''''2''''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1,200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4"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581025" y="176847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CF57C65-96EE-4D56-9174-360CB69B2FB2}" type="datetime'''''''''''''1'''''',''''''''''''''4''''0''''''''''''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1,400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9B98EDDA-AAAD-09C0-8990-906D49A280AD}"/>
              </a:ext>
            </a:extLst>
          </p:cNvPr>
          <p:cNvCxnSpPr/>
          <p:nvPr>
            <p:custDataLst>
              <p:tags r:id="rId14"/>
            </p:custDataLst>
          </p:nvPr>
        </p:nvCxnSpPr>
        <p:spPr bwMode="auto">
          <a:xfrm flipV="1">
            <a:off x="2449513" y="1793875"/>
            <a:ext cx="5383213" cy="477838"/>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auto">
          <a:xfrm>
            <a:off x="2262188" y="4829175"/>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D71326C-A426-462A-908A-7D40DF3E360B}" type="datetime'''''''''''''''''''2''''''''''''''''''''''''02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auto">
          <a:xfrm>
            <a:off x="5045075" y="4829175"/>
            <a:ext cx="193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F95EF33-CB6E-4068-A6D0-CD131FD98F08}" type="datetime'''''''''''''''''''''''''''''''''''''''''''''2''''''''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auto">
          <a:xfrm>
            <a:off x="7645400" y="4829175"/>
            <a:ext cx="374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75F6CDF-F099-47FE-AB96-6B8FAF90DF01}" type="datetime'''''2''''''''''0''''''''''''''''''''''''''2''''''''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2244725" y="2478089"/>
            <a:ext cx="4111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~990</a:t>
            </a:r>
          </a:p>
        </p:txBody>
      </p:sp>
      <p:sp>
        <p:nvSpPr>
          <p:cNvPr id="89"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4868863" y="2284414"/>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~1,090</a:t>
            </a:r>
          </a:p>
        </p:txBody>
      </p:sp>
      <p:sp>
        <p:nvSpPr>
          <p:cNvPr id="9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7559675" y="2000251"/>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~1,220</a:t>
            </a: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auto">
          <a:xfrm>
            <a:off x="4632325" y="1881189"/>
            <a:ext cx="1016000" cy="301625"/>
          </a:xfrm>
          <a:prstGeom prst="ellipse">
            <a:avLst/>
          </a:prstGeom>
          <a:solidFill>
            <a:schemeClr val="bg1"/>
          </a:solidFill>
          <a:ln>
            <a:noFill/>
          </a:ln>
          <a:effec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46BD281-DF80-4872-88DC-49397B73B5D3}" type="datetime'+''''''1''''''''''''''''''''''1''''''''''''%'''''">
              <a:rPr kumimoji="0" lang="en-US" altLang="en-US" sz="14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+11%</a:t>
            </a:fld>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p.a.</a:t>
            </a:r>
          </a:p>
        </p:txBody>
      </p:sp>
      <p:sp>
        <p:nvSpPr>
          <p:cNvPr id="225" name="Legend2">
            <a:extLst>
              <a:ext uri="{FF2B5EF4-FFF2-40B4-BE49-F238E27FC236}">
                <a16:creationId xmlns:a16="http://schemas.microsoft.com/office/drawing/2014/main" id="{0786DF76-ECD4-98A7-9505-784FEA344D09}"/>
              </a:ext>
            </a:extLst>
          </p:cNvPr>
          <p:cNvSpPr txBox="1">
            <a:spLocks/>
          </p:cNvSpPr>
          <p:nvPr>
            <p:custDataLst>
              <p:tags r:id="rId22"/>
            </p:custDataLst>
          </p:nvPr>
        </p:nvSpPr>
        <p:spPr>
          <a:xfrm>
            <a:off x="554736" y="5932765"/>
            <a:ext cx="1460331" cy="369332"/>
          </a:xfrm>
          <a:prstGeom prst="rect">
            <a:avLst/>
          </a:prstGeom>
          <a:noFill/>
          <a:ln>
            <a:noFill/>
            <a:miter lim="800000"/>
          </a:ln>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mn-cs"/>
              </a:rPr>
              <a:t>Average length of stay </a:t>
            </a:r>
            <a:r>
              <a:rPr kumimoji="0" lang="en-US" sz="1200" b="0" i="0" u="none" strike="noStrike" kern="0" cap="none" spc="0" normalizeH="0" baseline="0" noProof="0">
                <a:ln>
                  <a:noFill/>
                </a:ln>
                <a:solidFill>
                  <a:srgbClr val="000000"/>
                </a:solidFill>
                <a:effectLst/>
                <a:uLnTx/>
                <a:uFillTx/>
                <a:latin typeface="Calibri"/>
                <a:ea typeface="+mn-ea"/>
                <a:cs typeface="+mn-cs"/>
              </a:rPr>
              <a:t>(months)</a:t>
            </a:r>
          </a:p>
        </p:txBody>
      </p:sp>
      <p:sp>
        <p:nvSpPr>
          <p:cNvPr id="227" name="Oval 226">
            <a:extLst>
              <a:ext uri="{FF2B5EF4-FFF2-40B4-BE49-F238E27FC236}">
                <a16:creationId xmlns:a16="http://schemas.microsoft.com/office/drawing/2014/main" id="{13966C27-53A3-C47A-3D7E-74F8DB4A29A8}"/>
              </a:ext>
            </a:extLst>
          </p:cNvPr>
          <p:cNvSpPr>
            <a:spLocks/>
          </p:cNvSpPr>
          <p:nvPr>
            <p:custDataLst>
              <p:tags r:id="rId23"/>
            </p:custDataLst>
          </p:nvPr>
        </p:nvSpPr>
        <p:spPr>
          <a:xfrm>
            <a:off x="7466218" y="5937249"/>
            <a:ext cx="788543" cy="250825"/>
          </a:xfrm>
          <a:prstGeom prst="ellipse">
            <a:avLst/>
          </a:prstGeom>
          <a:solidFill>
            <a:schemeClr val="bg2">
              <a:lumMod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23.6</a:t>
            </a:r>
          </a:p>
        </p:txBody>
      </p:sp>
      <p:sp>
        <p:nvSpPr>
          <p:cNvPr id="228" name="Oval 227">
            <a:extLst>
              <a:ext uri="{FF2B5EF4-FFF2-40B4-BE49-F238E27FC236}">
                <a16:creationId xmlns:a16="http://schemas.microsoft.com/office/drawing/2014/main" id="{C154E4FF-74CA-A9E5-C25F-0B2FDC77CD85}"/>
              </a:ext>
            </a:extLst>
          </p:cNvPr>
          <p:cNvSpPr>
            <a:spLocks/>
          </p:cNvSpPr>
          <p:nvPr>
            <p:custDataLst>
              <p:tags r:id="rId24"/>
            </p:custDataLst>
          </p:nvPr>
        </p:nvSpPr>
        <p:spPr>
          <a:xfrm>
            <a:off x="4783293" y="5937249"/>
            <a:ext cx="788543" cy="250825"/>
          </a:xfrm>
          <a:prstGeom prst="ellipse">
            <a:avLst/>
          </a:prstGeom>
          <a:solidFill>
            <a:schemeClr val="bg2">
              <a:lumMod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24.2</a:t>
            </a:r>
          </a:p>
        </p:txBody>
      </p:sp>
      <p:sp>
        <p:nvSpPr>
          <p:cNvPr id="229" name="Oval 228">
            <a:extLst>
              <a:ext uri="{FF2B5EF4-FFF2-40B4-BE49-F238E27FC236}">
                <a16:creationId xmlns:a16="http://schemas.microsoft.com/office/drawing/2014/main" id="{D3912FAD-29F0-E3F5-AF35-A75703A85DC5}"/>
              </a:ext>
            </a:extLst>
          </p:cNvPr>
          <p:cNvSpPr>
            <a:spLocks/>
          </p:cNvSpPr>
          <p:nvPr>
            <p:custDataLst>
              <p:tags r:id="rId25"/>
            </p:custDataLst>
          </p:nvPr>
        </p:nvSpPr>
        <p:spPr>
          <a:xfrm>
            <a:off x="2091901" y="5932487"/>
            <a:ext cx="788543" cy="250825"/>
          </a:xfrm>
          <a:prstGeom prst="ellipse">
            <a:avLst/>
          </a:prstGeom>
          <a:solidFill>
            <a:schemeClr val="bg2">
              <a:lumMod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25.6</a:t>
            </a:r>
          </a:p>
        </p:txBody>
      </p:sp>
      <p:sp>
        <p:nvSpPr>
          <p:cNvPr id="220" name="Oval 219">
            <a:extLst>
              <a:ext uri="{FF2B5EF4-FFF2-40B4-BE49-F238E27FC236}">
                <a16:creationId xmlns:a16="http://schemas.microsoft.com/office/drawing/2014/main" id="{F1B8DE93-E62D-487F-2400-02BAC2E71A04}"/>
              </a:ext>
            </a:extLst>
          </p:cNvPr>
          <p:cNvSpPr>
            <a:spLocks/>
          </p:cNvSpPr>
          <p:nvPr>
            <p:custDataLst>
              <p:tags r:id="rId26"/>
            </p:custDataLst>
          </p:nvPr>
        </p:nvSpPr>
        <p:spPr>
          <a:xfrm>
            <a:off x="7466218" y="5200650"/>
            <a:ext cx="788543" cy="250825"/>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$46K</a:t>
            </a:r>
          </a:p>
        </p:txBody>
      </p:sp>
      <p:sp>
        <p:nvSpPr>
          <p:cNvPr id="224" name="Oval 223">
            <a:extLst>
              <a:ext uri="{FF2B5EF4-FFF2-40B4-BE49-F238E27FC236}">
                <a16:creationId xmlns:a16="http://schemas.microsoft.com/office/drawing/2014/main" id="{3CA1B3FB-6E13-3217-9FE1-E59F3F5C188F}"/>
              </a:ext>
            </a:extLst>
          </p:cNvPr>
          <p:cNvSpPr>
            <a:spLocks/>
          </p:cNvSpPr>
          <p:nvPr>
            <p:custDataLst>
              <p:tags r:id="rId27"/>
            </p:custDataLst>
          </p:nvPr>
        </p:nvSpPr>
        <p:spPr>
          <a:xfrm>
            <a:off x="4783293" y="5200650"/>
            <a:ext cx="788543" cy="250825"/>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$40K</a:t>
            </a:r>
          </a:p>
        </p:txBody>
      </p:sp>
      <p:sp>
        <p:nvSpPr>
          <p:cNvPr id="230" name="Oval 229">
            <a:extLst>
              <a:ext uri="{FF2B5EF4-FFF2-40B4-BE49-F238E27FC236}">
                <a16:creationId xmlns:a16="http://schemas.microsoft.com/office/drawing/2014/main" id="{B8449A9D-9562-5396-7CD3-B9A699342205}"/>
              </a:ext>
            </a:extLst>
          </p:cNvPr>
          <p:cNvSpPr>
            <a:spLocks/>
          </p:cNvSpPr>
          <p:nvPr>
            <p:custDataLst>
              <p:tags r:id="rId28"/>
            </p:custDataLst>
          </p:nvPr>
        </p:nvSpPr>
        <p:spPr>
          <a:xfrm>
            <a:off x="2091901" y="5200650"/>
            <a:ext cx="788543" cy="250825"/>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$34K</a:t>
            </a:r>
          </a:p>
        </p:txBody>
      </p:sp>
      <p:sp>
        <p:nvSpPr>
          <p:cNvPr id="231" name="Legend2">
            <a:extLst>
              <a:ext uri="{FF2B5EF4-FFF2-40B4-BE49-F238E27FC236}">
                <a16:creationId xmlns:a16="http://schemas.microsoft.com/office/drawing/2014/main" id="{1A11FFF0-36CB-A035-3C10-E07AB51311A8}"/>
              </a:ext>
            </a:extLst>
          </p:cNvPr>
          <p:cNvSpPr txBox="1">
            <a:spLocks/>
          </p:cNvSpPr>
          <p:nvPr>
            <p:custDataLst>
              <p:tags r:id="rId29"/>
            </p:custDataLst>
          </p:nvPr>
        </p:nvSpPr>
        <p:spPr>
          <a:xfrm>
            <a:off x="554736" y="5085234"/>
            <a:ext cx="1460331" cy="738664"/>
          </a:xfrm>
          <a:prstGeom prst="rect">
            <a:avLst/>
          </a:prstGeom>
          <a:noFill/>
          <a:ln>
            <a:noFill/>
            <a:miter lim="800000"/>
          </a:ln>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mn-ea"/>
                <a:cs typeface="+mn-cs"/>
              </a:rPr>
              <a:t>Total CSA congregate care expenditures per child in the foster care system </a:t>
            </a:r>
            <a:r>
              <a:rPr kumimoji="0" lang="en-US" sz="1200" b="0" i="0" u="none" strike="noStrike" kern="0" cap="none" spc="0" normalizeH="0" baseline="0" noProof="0">
                <a:ln>
                  <a:noFill/>
                </a:ln>
                <a:solidFill>
                  <a:srgbClr val="000000"/>
                </a:solidFill>
                <a:effectLst/>
                <a:uLnTx/>
                <a:uFillTx/>
                <a:latin typeface="Calibri"/>
                <a:ea typeface="+mn-ea"/>
                <a:cs typeface="+mn-cs"/>
              </a:rPr>
              <a:t>($)</a:t>
            </a:r>
          </a:p>
        </p:txBody>
      </p:sp>
      <p:cxnSp>
        <p:nvCxnSpPr>
          <p:cNvPr id="17" name="Straight Connector 16">
            <a:extLst>
              <a:ext uri="{FF2B5EF4-FFF2-40B4-BE49-F238E27FC236}">
                <a16:creationId xmlns:a16="http://schemas.microsoft.com/office/drawing/2014/main" id="{C5D279B3-DA3C-7284-2EB5-F634E85AB9D6}"/>
              </a:ext>
            </a:extLst>
          </p:cNvPr>
          <p:cNvCxnSpPr>
            <a:cxnSpLocks/>
          </p:cNvCxnSpPr>
          <p:nvPr/>
        </p:nvCxnSpPr>
        <p:spPr>
          <a:xfrm>
            <a:off x="9484499" y="1649487"/>
            <a:ext cx="0" cy="4586213"/>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FB351D9-F10D-1EA4-6F96-401551806965}"/>
              </a:ext>
            </a:extLst>
          </p:cNvPr>
          <p:cNvSpPr txBox="1">
            <a:spLocks/>
          </p:cNvSpPr>
          <p:nvPr>
            <p:custDataLst>
              <p:tags r:id="rId30"/>
            </p:custDataLst>
          </p:nvPr>
        </p:nvSpPr>
        <p:spPr>
          <a:xfrm>
            <a:off x="9742486" y="2598004"/>
            <a:ext cx="1915733" cy="166199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2800" b="1" i="0" u="none" strike="noStrike" kern="1200" cap="none" spc="0" normalizeH="0" baseline="0" noProof="0">
                <a:ln>
                  <a:noFill/>
                </a:ln>
                <a:solidFill>
                  <a:srgbClr val="0F6FC6"/>
                </a:solidFill>
                <a:effectLst/>
                <a:uLnTx/>
                <a:uFillTx/>
                <a:latin typeface="Calibri"/>
                <a:ea typeface="+mn-ea"/>
                <a:cs typeface="Arial" panose="020B0604020202020204" pitchFamily="34" charset="0"/>
                <a:sym typeface="Arial" panose="020B0604020202020204" pitchFamily="34" charset="0"/>
              </a:rPr>
              <a:t>~33%</a:t>
            </a:r>
            <a:r>
              <a:rPr kumimoji="0" lang="en-US" sz="28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 </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sym typeface="Arial" panose="020B0604020202020204" pitchFamily="34" charset="0"/>
              </a:rPr>
              <a:t>decrease in the number of children in foster care in congregate care nationally from 2011 to 2020</a:t>
            </a:r>
          </a:p>
        </p:txBody>
      </p:sp>
    </p:spTree>
    <p:custDataLst>
      <p:tags r:id="rId1"/>
    </p:custDataLst>
    <p:extLst>
      <p:ext uri="{BB962C8B-B14F-4D97-AF65-F5344CB8AC3E}">
        <p14:creationId xmlns:p14="http://schemas.microsoft.com/office/powerpoint/2010/main" val="397257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91DBD4E5-0958-083A-FC35-AAA3EB55DF4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95" imgH="396" progId="TCLayout.ActiveDocument.1">
                  <p:embed/>
                </p:oleObj>
              </mc:Choice>
              <mc:Fallback>
                <p:oleObj name="think-cell Slide" r:id="rId34" imgW="395" imgH="396" progId="TCLayout.ActiveDocument.1">
                  <p:embed/>
                  <p:pic>
                    <p:nvPicPr>
                      <p:cNvPr id="6" name="Object 6" hidden="1">
                        <a:extLst>
                          <a:ext uri="{FF2B5EF4-FFF2-40B4-BE49-F238E27FC236}">
                            <a16:creationId xmlns:a16="http://schemas.microsoft.com/office/drawing/2014/main" id="{91DBD4E5-0958-083A-FC35-AAA3EB55DF4C}"/>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1913B78-8B9F-9FD6-BD6A-AA127924825E}"/>
              </a:ext>
            </a:extLst>
          </p:cNvPr>
          <p:cNvSpPr>
            <a:spLocks noGrp="1"/>
          </p:cNvSpPr>
          <p:nvPr>
            <p:ph type="title"/>
            <p:custDataLst>
              <p:tags r:id="rId3"/>
            </p:custDataLst>
          </p:nvPr>
        </p:nvSpPr>
        <p:spPr>
          <a:xfrm>
            <a:off x="573882" y="557679"/>
            <a:ext cx="11082528" cy="731520"/>
          </a:xfrm>
        </p:spPr>
        <p:txBody>
          <a:bodyPr vert="horz" wrap="square" lIns="0" tIns="0" rIns="0" bIns="0" rtlCol="0" anchor="b" anchorCtr="0">
            <a:noAutofit/>
          </a:bodyPr>
          <a:lstStyle/>
          <a:p>
            <a:r>
              <a:rPr lang="en-US"/>
              <a:t>Children in foster care are 4x more likely to be diagnosed with BH conditions, and in Virginia, are 2.5x more likely to be prescribed psychotropic medication</a:t>
            </a:r>
            <a:endParaRPr lang="de-CH"/>
          </a:p>
        </p:txBody>
      </p:sp>
      <p:sp>
        <p:nvSpPr>
          <p:cNvPr id="64" name="5. Source">
            <a:extLst>
              <a:ext uri="{FF2B5EF4-FFF2-40B4-BE49-F238E27FC236}">
                <a16:creationId xmlns:a16="http://schemas.microsoft.com/office/drawing/2014/main" id="{BDAB2F21-D46D-A1F9-96BF-088A3DCFFC72}"/>
              </a:ext>
            </a:extLst>
          </p:cNvPr>
          <p:cNvSpPr txBox="1">
            <a:spLocks/>
          </p:cNvSpPr>
          <p:nvPr>
            <p:custDataLst>
              <p:tags r:id="rId4"/>
            </p:custDataLst>
          </p:nvPr>
        </p:nvSpPr>
        <p:spPr>
          <a:xfrm>
            <a:off x="554736" y="6598364"/>
            <a:ext cx="208711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non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1. </a:t>
            </a:r>
            <a:r>
              <a:rPr kumimoji="0" lang="en-US" sz="800" b="0" i="0" u="none" strike="noStrike" kern="1200" cap="none" spc="0" normalizeH="0" baseline="0" noProof="0" err="1">
                <a:ln>
                  <a:noFill/>
                </a:ln>
                <a:solidFill>
                  <a:srgbClr val="FFFFFF"/>
                </a:solidFill>
                <a:effectLst/>
                <a:uLnTx/>
                <a:uFillTx/>
                <a:latin typeface="Calibri"/>
                <a:ea typeface="+mn-ea"/>
                <a:cs typeface="Arial" panose="020B0604020202020204" pitchFamily="34" charset="0"/>
                <a:hlinkClick r:id="rId36">
                  <a:extLst>
                    <a:ext uri="{A12FA001-AC4F-418D-AE19-62706E023703}">
                      <ahyp:hlinkClr xmlns:ahyp="http://schemas.microsoft.com/office/drawing/2018/hyperlinkcolor" val="tx"/>
                    </a:ext>
                  </a:extLst>
                </a:hlinkClick>
              </a:rPr>
              <a:t>FosterVA</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2.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7">
                  <a:extLst>
                    <a:ext uri="{A12FA001-AC4F-418D-AE19-62706E023703}">
                      <ahyp:hlinkClr xmlns:ahyp="http://schemas.microsoft.com/office/drawing/2018/hyperlinkcolor" val="tx"/>
                    </a:ext>
                  </a:extLst>
                </a:hlinkClick>
              </a:rPr>
              <a:t>Virginia 2024 APSR</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3.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8">
                  <a:extLst>
                    <a:ext uri="{A12FA001-AC4F-418D-AE19-62706E023703}">
                      <ahyp:hlinkClr xmlns:ahyp="http://schemas.microsoft.com/office/drawing/2018/hyperlinkcolor" val="tx"/>
                    </a:ext>
                  </a:extLst>
                </a:hlinkClick>
              </a:rPr>
              <a:t>CDC</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7">
                  <a:extLst>
                    <a:ext uri="{A12FA001-AC4F-418D-AE19-62706E023703}">
                      <ahyp:hlinkClr xmlns:ahyp="http://schemas.microsoft.com/office/drawing/2018/hyperlinkcolor" val="tx"/>
                    </a:ext>
                  </a:extLst>
                </a:hlinkClick>
              </a:rPr>
              <a:t> </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35" name="3. Subtitle">
            <a:extLst>
              <a:ext uri="{FF2B5EF4-FFF2-40B4-BE49-F238E27FC236}">
                <a16:creationId xmlns:a16="http://schemas.microsoft.com/office/drawing/2014/main" id="{5DEEE5DC-F0E4-E954-E2B9-C9E50B4E4226}"/>
              </a:ext>
            </a:extLst>
          </p:cNvPr>
          <p:cNvSpPr txBox="1">
            <a:spLocks/>
          </p:cNvSpPr>
          <p:nvPr>
            <p:custDataLst>
              <p:tags r:id="rId5"/>
            </p:custDataLst>
          </p:nvPr>
        </p:nvSpPr>
        <p:spPr>
          <a:xfrm>
            <a:off x="3489325" y="1403266"/>
            <a:ext cx="7974013"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de-CH"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Percentage of youth in Foster Care in Virginia who are prescribed psychotropic medication</a:t>
            </a:r>
            <a:r>
              <a:rPr kumimoji="0" lang="de-CH" sz="16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2,3</a:t>
            </a:r>
          </a:p>
        </p:txBody>
      </p:sp>
      <p:cxnSp>
        <p:nvCxnSpPr>
          <p:cNvPr id="236" name="Straight Connector 235">
            <a:extLst>
              <a:ext uri="{FF2B5EF4-FFF2-40B4-BE49-F238E27FC236}">
                <a16:creationId xmlns:a16="http://schemas.microsoft.com/office/drawing/2014/main" id="{E9B75A06-5377-9358-C7D0-FB4A2051BB87}"/>
              </a:ext>
            </a:extLst>
          </p:cNvPr>
          <p:cNvCxnSpPr>
            <a:cxnSpLocks/>
          </p:cNvCxnSpPr>
          <p:nvPr/>
        </p:nvCxnSpPr>
        <p:spPr>
          <a:xfrm>
            <a:off x="3489325" y="1933786"/>
            <a:ext cx="7974013"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D5D4B9DE-1FED-360D-EEEB-297057FA77C4}"/>
              </a:ext>
            </a:extLst>
          </p:cNvPr>
          <p:cNvGraphicFramePr/>
          <p:nvPr>
            <p:custDataLst>
              <p:tags r:id="rId6"/>
            </p:custDataLst>
          </p:nvPr>
        </p:nvGraphicFramePr>
        <p:xfrm>
          <a:off x="3705225" y="2339975"/>
          <a:ext cx="7359650" cy="3690938"/>
        </p:xfrm>
        <a:graphic>
          <a:graphicData uri="http://schemas.openxmlformats.org/drawingml/2006/chart">
            <c:chart xmlns:c="http://schemas.openxmlformats.org/drawingml/2006/chart" xmlns:r="http://schemas.openxmlformats.org/officeDocument/2006/relationships" r:id="rId39"/>
          </a:graphicData>
        </a:graphic>
      </p:graphicFrame>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3606800" y="6007100"/>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701EC97-A871-4E86-AE90-BD77EC09778D}" type="datetime'''''''''''202''''''''''''''''''''''''''''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8"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5408613" y="6007100"/>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CB06951-8594-4195-8722-47A1987E79AB}" type="datetime'''2''0''''''''''2''''''''''''''''''''''''''''1'''''''''''">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2021</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9"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7207250" y="6007100"/>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FF5F506-6A63-4EB5-85D3-A79A5B99E337}" type="datetime'''''''''''2''''0''''2''''''''''''''''''''''''2'''''''''''''''">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2022</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9004300" y="6007100"/>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35E68D6-3C60-4568-99DE-AF5AAA8DF340}" type="datetime'''''''''''''''''2''''''''''''''''02''''''''''''''''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2023</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10801350" y="6007100"/>
            <a:ext cx="361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69B641C-5797-4F99-8166-ACA65F3C0EBC}" type="datetime'''2''''''02''''''''''''''''''''''''''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2024</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4" name="Text Placeholder 4">
            <a:extLst>
              <a:ext uri="{FF2B5EF4-FFF2-40B4-BE49-F238E27FC236}">
                <a16:creationId xmlns:a16="http://schemas.microsoft.com/office/drawing/2014/main" id="{F7C966F9-2F09-3CD0-F075-781B9155F99C}"/>
              </a:ext>
            </a:extLst>
          </p:cNvPr>
          <p:cNvSpPr>
            <a:spLocks noGrp="1"/>
          </p:cNvSpPr>
          <p:nvPr>
            <p:custDataLst>
              <p:tags r:id="rId12"/>
            </p:custDataLst>
          </p:nvPr>
        </p:nvSpPr>
        <p:spPr bwMode="gray">
          <a:xfrm>
            <a:off x="3579813" y="5842000"/>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3A290E0-35C2-4C53-A3BB-41D6332E3906}" type="datetime'''''''''''''''''''''''''''''''''''''''''''''''''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6"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3579813" y="5400675"/>
            <a:ext cx="90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DDD51BA-E99C-4B04-A284-430BB1BC41C6}" type="datetime'''''''''''''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Text Placeholder 4">
            <a:extLst>
              <a:ext uri="{FF2B5EF4-FFF2-40B4-BE49-F238E27FC236}">
                <a16:creationId xmlns:a16="http://schemas.microsoft.com/office/drawing/2014/main" id="{85B33A54-6579-4236-6011-283E04D774C6}"/>
              </a:ext>
            </a:extLst>
          </p:cNvPr>
          <p:cNvSpPr>
            <a:spLocks noGrp="1"/>
          </p:cNvSpPr>
          <p:nvPr>
            <p:custDataLst>
              <p:tags r:id="rId14"/>
            </p:custDataLst>
          </p:nvPr>
        </p:nvSpPr>
        <p:spPr bwMode="gray">
          <a:xfrm>
            <a:off x="3489325" y="496093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8288EC1-0D31-45BB-BB2C-4457DE260218}" type="datetime'''''1''''''''''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3489325" y="4519613"/>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34D39F7-AA37-4814-82B3-6EE3CA16B70C}" type="datetime'1''''''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3489325" y="4079875"/>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C731599-6F3B-4D63-AE64-B43AE7D02B33}" type="datetime'''''''''''''2''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3489325" y="3638550"/>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5792745-9A2E-4BC4-B632-600138CB3141}" type="datetime'''''''''''''''''2''''''''''''''''''''''''''''''''''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0"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3489325" y="3197225"/>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559BF81-6F34-434F-847E-3256ADFF1CD6}" type="datetime'''''''''''''''3''''''''''''''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3489325" y="2757488"/>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2E5B194-FE9F-48F3-AE7D-F31BAE38816B}" type="datetime'''''''''''''''''''''''''3''''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0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3489325" y="2316163"/>
            <a:ext cx="180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ECAE9A5-9F9C-46C7-990F-26E474FCB59C}" type="datetime'''''''''''''''''''''''''''''''''4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212" name="Straight Connector 211">
            <a:extLst>
              <a:ext uri="{FF2B5EF4-FFF2-40B4-BE49-F238E27FC236}">
                <a16:creationId xmlns:a16="http://schemas.microsoft.com/office/drawing/2014/main" id="{05B83CFD-3514-21AE-7D25-A7198ACB98CC}"/>
              </a:ext>
            </a:extLst>
          </p:cNvPr>
          <p:cNvCxnSpPr/>
          <p:nvPr>
            <p:custDataLst>
              <p:tags r:id="rId21"/>
            </p:custDataLst>
          </p:nvPr>
        </p:nvCxnSpPr>
        <p:spPr bwMode="auto">
          <a:xfrm>
            <a:off x="10982325" y="5154613"/>
            <a:ext cx="23971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A350E55C-912C-C508-C581-070C2CD3C165}"/>
              </a:ext>
            </a:extLst>
          </p:cNvPr>
          <p:cNvCxnSpPr/>
          <p:nvPr>
            <p:custDataLst>
              <p:tags r:id="rId22"/>
            </p:custDataLst>
          </p:nvPr>
        </p:nvCxnSpPr>
        <p:spPr bwMode="auto">
          <a:xfrm>
            <a:off x="10982325" y="3171825"/>
            <a:ext cx="23971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05803CE0-3575-4740-D7C7-6E33B322D06A}"/>
              </a:ext>
            </a:extLst>
          </p:cNvPr>
          <p:cNvCxnSpPr/>
          <p:nvPr>
            <p:custDataLst>
              <p:tags r:id="rId23"/>
            </p:custDataLst>
          </p:nvPr>
        </p:nvCxnSpPr>
        <p:spPr bwMode="auto">
          <a:xfrm flipV="1">
            <a:off x="11164888" y="3168650"/>
            <a:ext cx="0" cy="1989138"/>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10"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auto">
          <a:xfrm>
            <a:off x="10818813" y="4068763"/>
            <a:ext cx="693738" cy="301625"/>
          </a:xfrm>
          <a:prstGeom prst="ellipse">
            <a:avLst/>
          </a:prstGeom>
          <a:solidFill>
            <a:schemeClr val="bg1"/>
          </a:solidFill>
          <a:ln>
            <a:noFill/>
          </a:ln>
          <a:effec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328CD0B-507E-4B71-8179-73DE8C53951D}" type="datetime'''''''''''''''''''''''''''''+''2''''''''''50''''''''%'''''''''">
              <a:rPr kumimoji="0" lang="en-US" altLang="en-US" sz="1400" b="1"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+250%</a:t>
            </a:fld>
            <a:endPar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233" name="Straight Connector 232">
            <a:extLst>
              <a:ext uri="{FF2B5EF4-FFF2-40B4-BE49-F238E27FC236}">
                <a16:creationId xmlns:a16="http://schemas.microsoft.com/office/drawing/2014/main" id="{308C9BB9-48B1-2261-A124-0A2FF8AA1D94}"/>
              </a:ext>
            </a:extLst>
          </p:cNvPr>
          <p:cNvCxnSpPr/>
          <p:nvPr>
            <p:custDataLst>
              <p:tags r:id="rId25"/>
            </p:custDataLst>
          </p:nvPr>
        </p:nvCxnSpPr>
        <p:spPr bwMode="gray">
          <a:xfrm>
            <a:off x="9696450" y="2157413"/>
            <a:ext cx="238125" cy="0"/>
          </a:xfrm>
          <a:prstGeom prst="line">
            <a:avLst/>
          </a:prstGeom>
          <a:ln w="2540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70E55927-B002-F012-F5CE-F60789F938AD}"/>
              </a:ext>
            </a:extLst>
          </p:cNvPr>
          <p:cNvCxnSpPr/>
          <p:nvPr>
            <p:custDataLst>
              <p:tags r:id="rId26"/>
            </p:custDataLst>
          </p:nvPr>
        </p:nvCxnSpPr>
        <p:spPr bwMode="gray">
          <a:xfrm>
            <a:off x="10577513" y="2157413"/>
            <a:ext cx="238125" cy="0"/>
          </a:xfrm>
          <a:prstGeom prst="line">
            <a:avLst/>
          </a:prstGeom>
          <a:ln w="2540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7E09F91C-E426-510A-D1BD-8B466FB43646}"/>
              </a:ext>
            </a:extLst>
          </p:cNvPr>
          <p:cNvSpPr/>
          <p:nvPr>
            <p:custDataLst>
              <p:tags r:id="rId27"/>
            </p:custDataLst>
          </p:nvPr>
        </p:nvSpPr>
        <p:spPr bwMode="auto">
          <a:xfrm>
            <a:off x="9771063" y="2112963"/>
            <a:ext cx="88900" cy="889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42" name="Oval 241">
            <a:extLst>
              <a:ext uri="{FF2B5EF4-FFF2-40B4-BE49-F238E27FC236}">
                <a16:creationId xmlns:a16="http://schemas.microsoft.com/office/drawing/2014/main" id="{220553E2-B89B-8066-C309-172F6A8F76B7}"/>
              </a:ext>
            </a:extLst>
          </p:cNvPr>
          <p:cNvSpPr/>
          <p:nvPr>
            <p:custDataLst>
              <p:tags r:id="rId28"/>
            </p:custDataLst>
          </p:nvPr>
        </p:nvSpPr>
        <p:spPr bwMode="auto">
          <a:xfrm>
            <a:off x="10652125" y="2112963"/>
            <a:ext cx="88900" cy="88900"/>
          </a:xfrm>
          <a:prstGeom prst="ellipse">
            <a:avLst/>
          </a:prstGeom>
          <a:solidFill>
            <a:schemeClr val="accent2"/>
          </a:solidFill>
          <a:ln w="9525" cap="sq" cmpd="sng" algn="ctr">
            <a:solidFill>
              <a:schemeClr val="accent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auto">
          <a:xfrm>
            <a:off x="9998075" y="2073275"/>
            <a:ext cx="465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CE77F9F-E110-4A2D-8A10-E6272C806C9B}" type="datetime'V''''''''''''''''i''rg''''''i''''''''ni''''''''a'''''">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Virginia</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7" name="Text Placeholder 4">
            <a:extLst>
              <a:ext uri="{FF2B5EF4-FFF2-40B4-BE49-F238E27FC236}">
                <a16:creationId xmlns:a16="http://schemas.microsoft.com/office/drawing/2014/main" id="{77634C05-615A-0C8B-4BE2-82A20276683A}"/>
              </a:ext>
            </a:extLst>
          </p:cNvPr>
          <p:cNvSpPr>
            <a:spLocks noGrp="1"/>
          </p:cNvSpPr>
          <p:nvPr>
            <p:custDataLst>
              <p:tags r:id="rId30"/>
            </p:custDataLst>
          </p:nvPr>
        </p:nvSpPr>
        <p:spPr bwMode="auto">
          <a:xfrm>
            <a:off x="10879138" y="2073275"/>
            <a:ext cx="5238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2212138-3EDA-4160-B1A6-CF6D691DB73D}" type="datetime'N''''at''''''''''''i''''o''''''n''''''a''l'''''''''''">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National</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51" name="TextBox 250">
            <a:extLst>
              <a:ext uri="{FF2B5EF4-FFF2-40B4-BE49-F238E27FC236}">
                <a16:creationId xmlns:a16="http://schemas.microsoft.com/office/drawing/2014/main" id="{A8F134D7-7B0B-B074-BB41-56E07C6FEF33}"/>
              </a:ext>
            </a:extLst>
          </p:cNvPr>
          <p:cNvSpPr txBox="1">
            <a:spLocks/>
          </p:cNvSpPr>
          <p:nvPr>
            <p:custDataLst>
              <p:tags r:id="rId31"/>
            </p:custDataLst>
          </p:nvPr>
        </p:nvSpPr>
        <p:spPr>
          <a:xfrm>
            <a:off x="573882" y="2321005"/>
            <a:ext cx="2349392" cy="249299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In the whole U.S., children in foster care are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400" b="1" i="0" u="none" strike="noStrike" kern="1200" cap="none" spc="0" normalizeH="0" baseline="0" noProof="0">
                <a:ln>
                  <a:noFill/>
                </a:ln>
                <a:solidFill>
                  <a:srgbClr val="0F6FC6"/>
                </a:solidFill>
                <a:effectLst/>
                <a:uLnTx/>
                <a:uFillTx/>
                <a:latin typeface="Arial" panose="020B0604020202020204" pitchFamily="34" charset="0"/>
                <a:ea typeface="+mn-ea"/>
                <a:cs typeface="Arial" panose="020B0604020202020204" pitchFamily="34" charset="0"/>
                <a:sym typeface="Arial" panose="020B0604020202020204" pitchFamily="34" charset="0"/>
              </a:rPr>
              <a:t>4x</a:t>
            </a:r>
            <a:r>
              <a:rPr kumimoji="0" lang="en-US" sz="2400" b="1" i="0" u="none" strike="noStrike" kern="1200" cap="none" spc="0" normalizeH="0" baseline="0" noProof="0">
                <a:ln>
                  <a:noFill/>
                </a:ln>
                <a:solidFill>
                  <a:srgbClr val="0F6FC6"/>
                </a:solidFill>
                <a:effectLst/>
                <a:uLnTx/>
                <a:uFillTx/>
                <a:latin typeface="Arial" panose="020B0604020202020204" pitchFamily="34" charset="0"/>
                <a:ea typeface="+mn-ea"/>
                <a:cs typeface="Arial" panose="020B0604020202020204" pitchFamily="34" charset="0"/>
                <a:sym typeface="Arial" panose="020B0604020202020204" pitchFamily="34" charset="0"/>
              </a:rPr>
              <a:t> more likely</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to be diagnosed with behavioral health conditions</a:t>
            </a:r>
          </a:p>
        </p:txBody>
      </p:sp>
      <p:sp>
        <p:nvSpPr>
          <p:cNvPr id="9" name="TextBox 8">
            <a:extLst>
              <a:ext uri="{FF2B5EF4-FFF2-40B4-BE49-F238E27FC236}">
                <a16:creationId xmlns:a16="http://schemas.microsoft.com/office/drawing/2014/main" id="{08D2DBF6-6949-F10E-3B42-6F1252EB262A}"/>
              </a:ext>
            </a:extLst>
          </p:cNvPr>
          <p:cNvSpPr txBox="1"/>
          <p:nvPr/>
        </p:nvSpPr>
        <p:spPr>
          <a:xfrm>
            <a:off x="554736" y="3291"/>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4: Behavioral Health</a:t>
            </a:r>
          </a:p>
        </p:txBody>
      </p:sp>
      <p:sp>
        <p:nvSpPr>
          <p:cNvPr id="5" name="Date Placeholder 5">
            <a:extLst>
              <a:ext uri="{FF2B5EF4-FFF2-40B4-BE49-F238E27FC236}">
                <a16:creationId xmlns:a16="http://schemas.microsoft.com/office/drawing/2014/main" id="{2B73BB26-B2F8-7284-C24A-C950806DE405}"/>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cxnSp>
        <p:nvCxnSpPr>
          <p:cNvPr id="30" name="Straight Connector 29">
            <a:extLst>
              <a:ext uri="{FF2B5EF4-FFF2-40B4-BE49-F238E27FC236}">
                <a16:creationId xmlns:a16="http://schemas.microsoft.com/office/drawing/2014/main" id="{151652B1-14BB-6EF4-F1A8-0BE636EB40C1}"/>
              </a:ext>
            </a:extLst>
          </p:cNvPr>
          <p:cNvCxnSpPr>
            <a:cxnSpLocks/>
          </p:cNvCxnSpPr>
          <p:nvPr/>
        </p:nvCxnSpPr>
        <p:spPr>
          <a:xfrm>
            <a:off x="3051560" y="1649487"/>
            <a:ext cx="0" cy="4586213"/>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436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540C8-D02F-1556-540C-DF44B474C58C}"/>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17FB26-CB8E-982C-0916-ED03DC51D89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04" imgH="405" progId="TCLayout.ActiveDocument.1">
                  <p:embed/>
                </p:oleObj>
              </mc:Choice>
              <mc:Fallback>
                <p:oleObj name="think-cell Slide" r:id="rId34" imgW="404" imgH="405" progId="TCLayout.ActiveDocument.1">
                  <p:embed/>
                  <p:pic>
                    <p:nvPicPr>
                      <p:cNvPr id="7" name="Object 6" hidden="1">
                        <a:extLst>
                          <a:ext uri="{FF2B5EF4-FFF2-40B4-BE49-F238E27FC236}">
                            <a16:creationId xmlns:a16="http://schemas.microsoft.com/office/drawing/2014/main" id="{6117FB26-CB8E-982C-0916-ED03DC51D892}"/>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09DB3F0-A9C5-64C9-AC9D-CE309DE280D3}"/>
              </a:ext>
            </a:extLst>
          </p:cNvPr>
          <p:cNvSpPr>
            <a:spLocks noGrp="1"/>
          </p:cNvSpPr>
          <p:nvPr>
            <p:ph type="title"/>
          </p:nvPr>
        </p:nvSpPr>
        <p:spPr>
          <a:xfrm>
            <a:off x="554735" y="240452"/>
            <a:ext cx="11250821" cy="731520"/>
          </a:xfrm>
        </p:spPr>
        <p:txBody>
          <a:bodyPr vert="horz"/>
          <a:lstStyle/>
          <a:p>
            <a:r>
              <a:rPr lang="en-US" sz="2800"/>
              <a:t>Children in foster care receive behavioral health resources at higher rates than the general population, but lower rates in 2023 than they did in 2021</a:t>
            </a:r>
          </a:p>
        </p:txBody>
      </p:sp>
      <p:sp>
        <p:nvSpPr>
          <p:cNvPr id="251" name="5. Source">
            <a:hlinkClick r:id="rId36"/>
            <a:extLst>
              <a:ext uri="{FF2B5EF4-FFF2-40B4-BE49-F238E27FC236}">
                <a16:creationId xmlns:a16="http://schemas.microsoft.com/office/drawing/2014/main" id="{C5781B59-7446-03EC-B843-F8BCF0F09BEE}"/>
              </a:ext>
            </a:extLst>
          </p:cNvPr>
          <p:cNvSpPr txBox="1">
            <a:spLocks/>
          </p:cNvSpPr>
          <p:nvPr>
            <p:custDataLst>
              <p:tags r:id="rId3"/>
            </p:custDataLst>
          </p:nvPr>
        </p:nvSpPr>
        <p:spPr>
          <a:xfrm>
            <a:off x="554736" y="6598364"/>
            <a:ext cx="976379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FFFFFF"/>
              </a:buClr>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1. DMAS 2023–24 Child Welfare Focus Study, 2.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7">
                  <a:extLst>
                    <a:ext uri="{A12FA001-AC4F-418D-AE19-62706E023703}">
                      <ahyp:hlinkClr xmlns:ahyp="http://schemas.microsoft.com/office/drawing/2018/hyperlinkcolor" val="tx"/>
                    </a:ext>
                  </a:extLst>
                </a:hlinkClick>
              </a:rPr>
              <a:t>DMAS 2021–22 Child Welfare Focus Study</a:t>
            </a:r>
            <a:endPar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36">
                <a:extLst>
                  <a:ext uri="{A12FA001-AC4F-418D-AE19-62706E023703}">
                    <ahyp:hlinkClr xmlns:ahyp="http://schemas.microsoft.com/office/drawing/2018/hyperlinkcolor" val="tx"/>
                  </a:ext>
                </a:extLst>
              </a:hlinkClick>
            </a:endParaRPr>
          </a:p>
        </p:txBody>
      </p:sp>
      <p:sp>
        <p:nvSpPr>
          <p:cNvPr id="2" name="TextBox 1">
            <a:extLst>
              <a:ext uri="{FF2B5EF4-FFF2-40B4-BE49-F238E27FC236}">
                <a16:creationId xmlns:a16="http://schemas.microsoft.com/office/drawing/2014/main" id="{941BF78C-9E9A-6CED-F33D-F0B9AB06447D}"/>
              </a:ext>
            </a:extLst>
          </p:cNvPr>
          <p:cNvSpPr txBox="1"/>
          <p:nvPr/>
        </p:nvSpPr>
        <p:spPr>
          <a:xfrm>
            <a:off x="554736" y="3291"/>
            <a:ext cx="406400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4: Behavioral Health</a:t>
            </a:r>
          </a:p>
        </p:txBody>
      </p:sp>
      <p:sp>
        <p:nvSpPr>
          <p:cNvPr id="6" name="3. Subtitle">
            <a:extLst>
              <a:ext uri="{FF2B5EF4-FFF2-40B4-BE49-F238E27FC236}">
                <a16:creationId xmlns:a16="http://schemas.microsoft.com/office/drawing/2014/main" id="{F02E3BF9-7ACA-5712-6444-AD1933B86F6D}"/>
              </a:ext>
            </a:extLst>
          </p:cNvPr>
          <p:cNvSpPr txBox="1">
            <a:spLocks/>
          </p:cNvSpPr>
          <p:nvPr>
            <p:custDataLst>
              <p:tags r:id="rId4"/>
            </p:custDataLst>
          </p:nvPr>
        </p:nvSpPr>
        <p:spPr>
          <a:xfrm>
            <a:off x="554736" y="1214438"/>
            <a:ext cx="5118153" cy="73818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Rates of children in foster care in Virginia on Medicaid receiving different behavioral health support,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2023 study of children in foster care compared to control</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1,2</a:t>
            </a:r>
          </a:p>
        </p:txBody>
      </p:sp>
      <p:cxnSp>
        <p:nvCxnSpPr>
          <p:cNvPr id="9" name="Straight Connector 8">
            <a:extLst>
              <a:ext uri="{FF2B5EF4-FFF2-40B4-BE49-F238E27FC236}">
                <a16:creationId xmlns:a16="http://schemas.microsoft.com/office/drawing/2014/main" id="{6AA79559-0C63-209B-6B52-33DD71781058}"/>
              </a:ext>
            </a:extLst>
          </p:cNvPr>
          <p:cNvCxnSpPr>
            <a:cxnSpLocks/>
          </p:cNvCxnSpPr>
          <p:nvPr/>
        </p:nvCxnSpPr>
        <p:spPr>
          <a:xfrm>
            <a:off x="554736" y="1944688"/>
            <a:ext cx="5118153"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3. Subtitle">
            <a:extLst>
              <a:ext uri="{FF2B5EF4-FFF2-40B4-BE49-F238E27FC236}">
                <a16:creationId xmlns:a16="http://schemas.microsoft.com/office/drawing/2014/main" id="{7D5FC2FA-0654-1D77-2A3F-E38391435559}"/>
              </a:ext>
            </a:extLst>
          </p:cNvPr>
          <p:cNvSpPr txBox="1">
            <a:spLocks/>
          </p:cNvSpPr>
          <p:nvPr>
            <p:custDataLst>
              <p:tags r:id="rId5"/>
            </p:custDataLst>
          </p:nvPr>
        </p:nvSpPr>
        <p:spPr>
          <a:xfrm>
            <a:off x="6519111" y="1214438"/>
            <a:ext cx="5118153" cy="73818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Rates of children in foster care in Virginia on Medicaid receiving different behavioral health support,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2021 rates compared to 2023 rates</a:t>
            </a:r>
            <a:r>
              <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1,2</a:t>
            </a:r>
          </a:p>
        </p:txBody>
      </p:sp>
      <p:cxnSp>
        <p:nvCxnSpPr>
          <p:cNvPr id="14" name="Straight Connector 13">
            <a:extLst>
              <a:ext uri="{FF2B5EF4-FFF2-40B4-BE49-F238E27FC236}">
                <a16:creationId xmlns:a16="http://schemas.microsoft.com/office/drawing/2014/main" id="{47E6FA12-7987-7055-5972-C54D73349379}"/>
              </a:ext>
            </a:extLst>
          </p:cNvPr>
          <p:cNvCxnSpPr>
            <a:cxnSpLocks/>
          </p:cNvCxnSpPr>
          <p:nvPr/>
        </p:nvCxnSpPr>
        <p:spPr>
          <a:xfrm>
            <a:off x="6519111" y="1944688"/>
            <a:ext cx="5118153"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C3F9ED-6662-951A-E425-5E21AC19FD3C}"/>
              </a:ext>
            </a:extLst>
          </p:cNvPr>
          <p:cNvCxnSpPr>
            <a:cxnSpLocks/>
          </p:cNvCxnSpPr>
          <p:nvPr/>
        </p:nvCxnSpPr>
        <p:spPr>
          <a:xfrm flipV="1">
            <a:off x="6120063" y="1952625"/>
            <a:ext cx="0" cy="4465638"/>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2" name="ChevronBlue 32">
            <a:extLst>
              <a:ext uri="{FF2B5EF4-FFF2-40B4-BE49-F238E27FC236}">
                <a16:creationId xmlns:a16="http://schemas.microsoft.com/office/drawing/2014/main" id="{4DDE1FB6-A4FA-5F2F-A131-688F129A7E68}"/>
              </a:ext>
            </a:extLst>
          </p:cNvPr>
          <p:cNvGrpSpPr>
            <a:grpSpLocks noChangeAspect="1"/>
          </p:cNvGrpSpPr>
          <p:nvPr>
            <p:custDataLst>
              <p:tags r:id="rId6"/>
            </p:custDataLst>
          </p:nvPr>
        </p:nvGrpSpPr>
        <p:grpSpPr>
          <a:xfrm>
            <a:off x="5921949" y="1746250"/>
            <a:ext cx="395288" cy="395288"/>
            <a:chOff x="1016000" y="1016000"/>
            <a:chExt cx="396228" cy="396228"/>
          </a:xfrm>
        </p:grpSpPr>
        <p:sp>
          <p:nvSpPr>
            <p:cNvPr id="22" name="Oval 21">
              <a:extLst>
                <a:ext uri="{FF2B5EF4-FFF2-40B4-BE49-F238E27FC236}">
                  <a16:creationId xmlns:a16="http://schemas.microsoft.com/office/drawing/2014/main" id="{C55C70E6-14A8-3BD6-4700-C33D9D9F05D6}"/>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4" name="Graphic 23">
              <a:extLst>
                <a:ext uri="{FF2B5EF4-FFF2-40B4-BE49-F238E27FC236}">
                  <a16:creationId xmlns:a16="http://schemas.microsoft.com/office/drawing/2014/main" id="{BFE39C15-1D2A-9CDB-4FB2-5052CCC03CC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23614" y="1023614"/>
              <a:ext cx="381000" cy="381000"/>
            </a:xfrm>
            <a:prstGeom prst="rect">
              <a:avLst/>
            </a:prstGeom>
          </p:spPr>
        </p:pic>
      </p:grpSp>
      <p:graphicFrame>
        <p:nvGraphicFramePr>
          <p:cNvPr id="112" name="Chart 111">
            <a:extLst>
              <a:ext uri="{FF2B5EF4-FFF2-40B4-BE49-F238E27FC236}">
                <a16:creationId xmlns:a16="http://schemas.microsoft.com/office/drawing/2014/main" id="{BB8ECF51-89BD-FDAD-A867-FC6BB179925E}"/>
              </a:ext>
            </a:extLst>
          </p:cNvPr>
          <p:cNvGraphicFramePr/>
          <p:nvPr>
            <p:custDataLst>
              <p:tags r:id="rId7"/>
            </p:custDataLst>
          </p:nvPr>
        </p:nvGraphicFramePr>
        <p:xfrm>
          <a:off x="471488" y="3298825"/>
          <a:ext cx="5094287" cy="2667000"/>
        </p:xfrm>
        <a:graphic>
          <a:graphicData uri="http://schemas.openxmlformats.org/drawingml/2006/chart">
            <c:chart xmlns:c="http://schemas.openxmlformats.org/drawingml/2006/chart" xmlns:r="http://schemas.openxmlformats.org/officeDocument/2006/relationships" r:id="rId40"/>
          </a:graphicData>
        </a:graphic>
      </p:graphicFrame>
      <p:sp>
        <p:nvSpPr>
          <p:cNvPr id="35" name="Text Placeholder 4">
            <a:extLst>
              <a:ext uri="{FF2B5EF4-FFF2-40B4-BE49-F238E27FC236}">
                <a16:creationId xmlns:a16="http://schemas.microsoft.com/office/drawing/2014/main" id="{DAA350A5-7201-55EF-3443-FCC5A7F35E5A}"/>
              </a:ext>
            </a:extLst>
          </p:cNvPr>
          <p:cNvSpPr>
            <a:spLocks noGrp="1"/>
          </p:cNvSpPr>
          <p:nvPr>
            <p:custDataLst>
              <p:tags r:id="rId8"/>
            </p:custDataLst>
          </p:nvPr>
        </p:nvSpPr>
        <p:spPr bwMode="auto">
          <a:xfrm>
            <a:off x="977900" y="5934075"/>
            <a:ext cx="1617663"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0C6DAD8-F10D-4180-AD63-99658319BA36}" type="thinkcell&lt;?xml version=&quot;1.0&quot; encoding=&quot;UTF-16&quot; standalone=&quot;yes&quot;?&gt;&lt;root reqver=&quot;28224&quot;&gt;&lt;version val=&quot;35724&quot;/&gt;&lt;PersistentType&gt;&lt;m_guid val=&quot;243ba797-362f-4da4-88c0-322695b8867a&quot;/&gt;&lt;m_prec&gt;&lt;m_bNumberIsYear val=&quot;1&quot;/&gt;&lt;m_strFormatTime&gt;%Y&lt;/m_strFormatTime&gt;&lt;m_yearfmt&gt;&lt;begin val=&quot;1&quot;/&gt;&lt;end val=&quot;1&quot;/&gt;&lt;/m_yearfmt&gt;&lt;/m_prec&gt;&lt;m_bUseExcelFont val=&quot;0&quot;/&gt;&lt;m_bUseExcelFontColor val=&quot;0&quot;/&gt;&lt;/PersistentType&gt;&lt;/root&g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Rates of Follow-Up After Hospitalization for Mental Illness—7-Day Follow-Up</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6" name="Text Placeholder 4">
            <a:extLst>
              <a:ext uri="{FF2B5EF4-FFF2-40B4-BE49-F238E27FC236}">
                <a16:creationId xmlns:a16="http://schemas.microsoft.com/office/drawing/2014/main" id="{268118E1-83D0-0752-5016-A172E7035696}"/>
              </a:ext>
            </a:extLst>
          </p:cNvPr>
          <p:cNvSpPr>
            <a:spLocks noGrp="1"/>
          </p:cNvSpPr>
          <p:nvPr>
            <p:custDataLst>
              <p:tags r:id="rId9"/>
            </p:custDataLst>
          </p:nvPr>
        </p:nvSpPr>
        <p:spPr bwMode="auto">
          <a:xfrm>
            <a:off x="3128963" y="5934075"/>
            <a:ext cx="22447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1930027-CD0F-4841-B6AF-85ED72FF2743}" type="thinkcell&lt;?xml version=&quot;1.0&quot; encoding=&quot;UTF-16&quot; standalone=&quot;yes&quot;?&gt;&lt;root reqver=&quot;28224&quot;&gt;&lt;version val=&quot;35724&quot;/&gt;&lt;PersistentType&gt;&lt;m_guid val=&quot;b61e17f9-337b-468f-bb45-08912193f5ae&quot;/&gt;&lt;m_prec&gt;&lt;m_bNumberIsYear val=&quot;1&quot;/&gt;&lt;m_strFormatTime&gt;%Y&lt;/m_strFormatTime&gt;&lt;m_yearfmt&gt;&lt;begin val=&quot;1&quot;/&gt;&lt;end val=&quot;1&quot;/&gt;&lt;/m_yearfmt&gt;&lt;/m_prec&gt;&lt;m_bUseExcelFont val=&quot;0&quot;/&gt;&lt;m_bUseExcelFontColor val=&quot;0&quot;/&gt;&lt;/PersistentType&gt;&lt;/root&g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Rates of Follow-Up After ED Visit for Mental Illness—30-Day Follow-Up</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7" name="Text Placeholder 4">
            <a:extLst>
              <a:ext uri="{FF2B5EF4-FFF2-40B4-BE49-F238E27FC236}">
                <a16:creationId xmlns:a16="http://schemas.microsoft.com/office/drawing/2014/main" id="{3105A2CA-3A59-D687-E311-9B458EF5D8F4}"/>
              </a:ext>
            </a:extLst>
          </p:cNvPr>
          <p:cNvSpPr>
            <a:spLocks noGrp="1"/>
          </p:cNvSpPr>
          <p:nvPr>
            <p:custDataLst>
              <p:tags r:id="rId10"/>
            </p:custDataLst>
          </p:nvPr>
        </p:nvSpPr>
        <p:spPr bwMode="gray">
          <a:xfrm>
            <a:off x="1093788" y="372427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EAEF095A-CDE3-4AC6-8396-962769E73AC5}" type="datetime'''''''5''''''''''''''''''''''''''''''''''9'''''''''''''">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59</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8" name="Text Placeholder 4">
            <a:extLst>
              <a:ext uri="{FF2B5EF4-FFF2-40B4-BE49-F238E27FC236}">
                <a16:creationId xmlns:a16="http://schemas.microsoft.com/office/drawing/2014/main" id="{00F64282-7BDC-13F3-0D62-0E9BC68EA5F6}"/>
              </a:ext>
            </a:extLst>
          </p:cNvPr>
          <p:cNvSpPr>
            <a:spLocks noGrp="1"/>
          </p:cNvSpPr>
          <p:nvPr>
            <p:custDataLst>
              <p:tags r:id="rId11"/>
            </p:custDataLst>
          </p:nvPr>
        </p:nvSpPr>
        <p:spPr bwMode="gray">
          <a:xfrm>
            <a:off x="2120900" y="376237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1CABADE-00CA-445E-87B9-7DA862F8BF25}" type="datetime'''''5''''''''''''''''''''''''''''''''''8'''''''''''''">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58</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0" name="Text Placeholder 4">
            <a:extLst>
              <a:ext uri="{FF2B5EF4-FFF2-40B4-BE49-F238E27FC236}">
                <a16:creationId xmlns:a16="http://schemas.microsoft.com/office/drawing/2014/main" id="{EDDB45F1-AD02-674C-AC1F-7B5F25A13017}"/>
              </a:ext>
            </a:extLst>
          </p:cNvPr>
          <p:cNvSpPr>
            <a:spLocks noGrp="1"/>
          </p:cNvSpPr>
          <p:nvPr>
            <p:custDataLst>
              <p:tags r:id="rId12"/>
            </p:custDataLst>
          </p:nvPr>
        </p:nvSpPr>
        <p:spPr bwMode="gray">
          <a:xfrm>
            <a:off x="3557588" y="3468688"/>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315DE44-30C8-4981-96E4-37CFF03A8841}" type="datetime'6''''''''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67</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1" name="Text Placeholder 4">
            <a:extLst>
              <a:ext uri="{FF2B5EF4-FFF2-40B4-BE49-F238E27FC236}">
                <a16:creationId xmlns:a16="http://schemas.microsoft.com/office/drawing/2014/main" id="{E21B0869-CA51-6AE1-9EFD-9F5354CB9344}"/>
              </a:ext>
            </a:extLst>
          </p:cNvPr>
          <p:cNvSpPr>
            <a:spLocks noGrp="1"/>
          </p:cNvSpPr>
          <p:nvPr>
            <p:custDataLst>
              <p:tags r:id="rId13"/>
            </p:custDataLst>
          </p:nvPr>
        </p:nvSpPr>
        <p:spPr bwMode="gray">
          <a:xfrm>
            <a:off x="4584700" y="3143250"/>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AA90861-7994-42E0-8D71-E3A06E22620D}" type="datetime'''''''''''''7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77</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2" name="Rectangle 41">
            <a:extLst>
              <a:ext uri="{FF2B5EF4-FFF2-40B4-BE49-F238E27FC236}">
                <a16:creationId xmlns:a16="http://schemas.microsoft.com/office/drawing/2014/main" id="{EC53D493-A834-CFA1-A207-948C6606BB65}"/>
              </a:ext>
            </a:extLst>
          </p:cNvPr>
          <p:cNvSpPr/>
          <p:nvPr>
            <p:custDataLst>
              <p:tags r:id="rId14"/>
            </p:custDataLst>
          </p:nvPr>
        </p:nvSpPr>
        <p:spPr bwMode="auto">
          <a:xfrm>
            <a:off x="3814763" y="201453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58BA0283-CC99-9CB4-4184-B7C4A03D7BFA}"/>
              </a:ext>
            </a:extLst>
          </p:cNvPr>
          <p:cNvSpPr/>
          <p:nvPr>
            <p:custDataLst>
              <p:tags r:id="rId15"/>
            </p:custDataLst>
          </p:nvPr>
        </p:nvSpPr>
        <p:spPr bwMode="auto">
          <a:xfrm>
            <a:off x="3814763" y="2247900"/>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44" name="Text Placeholder 4">
            <a:extLst>
              <a:ext uri="{FF2B5EF4-FFF2-40B4-BE49-F238E27FC236}">
                <a16:creationId xmlns:a16="http://schemas.microsoft.com/office/drawing/2014/main" id="{E3000C0B-5008-200B-138C-230F45DB36CF}"/>
              </a:ext>
            </a:extLst>
          </p:cNvPr>
          <p:cNvSpPr>
            <a:spLocks noGrp="1"/>
          </p:cNvSpPr>
          <p:nvPr>
            <p:custDataLst>
              <p:tags r:id="rId16"/>
            </p:custDataLst>
          </p:nvPr>
        </p:nvSpPr>
        <p:spPr bwMode="auto">
          <a:xfrm>
            <a:off x="4030663" y="2012950"/>
            <a:ext cx="841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2023, </a:t>
            </a:r>
            <a:fld id="{10EC1D22-2020-4B0E-9BAE-62AB08110AFF}" type="datetime'''C''o''''''''''''''''''''n''t''r''''''''''''o''''''''l'">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Control</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 name="Text Placeholder 4">
            <a:extLst>
              <a:ext uri="{FF2B5EF4-FFF2-40B4-BE49-F238E27FC236}">
                <a16:creationId xmlns:a16="http://schemas.microsoft.com/office/drawing/2014/main" id="{179C160D-A46B-A589-C59B-22E5CDC09FA9}"/>
              </a:ext>
            </a:extLst>
          </p:cNvPr>
          <p:cNvSpPr>
            <a:spLocks noGrp="1"/>
          </p:cNvSpPr>
          <p:nvPr>
            <p:custDataLst>
              <p:tags r:id="rId17"/>
            </p:custDataLst>
          </p:nvPr>
        </p:nvSpPr>
        <p:spPr bwMode="auto">
          <a:xfrm>
            <a:off x="4030663" y="2246313"/>
            <a:ext cx="1581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2023, </a:t>
            </a:r>
            <a:fld id="{920AD97F-AA15-499F-AD00-F2AEC29A2727}" type="datetime'Yo''ut''''''''''''h in ''fo''''''s''''t''''er c''a''re'''''">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Youth in foster care</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 name="Oval 49">
            <a:extLst>
              <a:ext uri="{FF2B5EF4-FFF2-40B4-BE49-F238E27FC236}">
                <a16:creationId xmlns:a16="http://schemas.microsoft.com/office/drawing/2014/main" id="{B4103EF3-00AC-17AF-0564-60B776347479}"/>
              </a:ext>
            </a:extLst>
          </p:cNvPr>
          <p:cNvSpPr/>
          <p:nvPr/>
        </p:nvSpPr>
        <p:spPr>
          <a:xfrm>
            <a:off x="1304118" y="2466975"/>
            <a:ext cx="914400" cy="214313"/>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a:ea typeface="+mn-ea"/>
                <a:cs typeface="+mn-cs"/>
              </a:rPr>
              <a:t>-2%</a:t>
            </a:r>
          </a:p>
        </p:txBody>
      </p:sp>
      <p:sp>
        <p:nvSpPr>
          <p:cNvPr id="51" name="Oval 50">
            <a:extLst>
              <a:ext uri="{FF2B5EF4-FFF2-40B4-BE49-F238E27FC236}">
                <a16:creationId xmlns:a16="http://schemas.microsoft.com/office/drawing/2014/main" id="{7F0B499C-E60C-60FB-3064-FDB39C80EF5A}"/>
              </a:ext>
            </a:extLst>
          </p:cNvPr>
          <p:cNvSpPr/>
          <p:nvPr/>
        </p:nvSpPr>
        <p:spPr>
          <a:xfrm>
            <a:off x="3784587" y="2466975"/>
            <a:ext cx="914400" cy="214313"/>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a:ea typeface="+mn-ea"/>
                <a:cs typeface="+mn-cs"/>
              </a:rPr>
              <a:t>+13%</a:t>
            </a:r>
          </a:p>
        </p:txBody>
      </p:sp>
      <p:sp>
        <p:nvSpPr>
          <p:cNvPr id="52" name="Legend2">
            <a:extLst>
              <a:ext uri="{FF2B5EF4-FFF2-40B4-BE49-F238E27FC236}">
                <a16:creationId xmlns:a16="http://schemas.microsoft.com/office/drawing/2014/main" id="{687E21BE-3907-2897-5D7F-12A3E76F006A}"/>
              </a:ext>
            </a:extLst>
          </p:cNvPr>
          <p:cNvSpPr txBox="1"/>
          <p:nvPr>
            <p:custDataLst>
              <p:tags r:id="rId18"/>
            </p:custDataLst>
          </p:nvPr>
        </p:nvSpPr>
        <p:spPr>
          <a:xfrm>
            <a:off x="2540794" y="2012950"/>
            <a:ext cx="1157288" cy="184150"/>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mn-cs"/>
              </a:rPr>
              <a:t>Percent difference</a:t>
            </a:r>
          </a:p>
        </p:txBody>
      </p:sp>
      <p:sp>
        <p:nvSpPr>
          <p:cNvPr id="53" name="Oval 52">
            <a:extLst>
              <a:ext uri="{FF2B5EF4-FFF2-40B4-BE49-F238E27FC236}">
                <a16:creationId xmlns:a16="http://schemas.microsoft.com/office/drawing/2014/main" id="{F77B0D38-FD31-1679-CF94-C74E66BEC81E}"/>
              </a:ext>
            </a:extLst>
          </p:cNvPr>
          <p:cNvSpPr/>
          <p:nvPr>
            <p:custDataLst>
              <p:tags r:id="rId19"/>
            </p:custDataLst>
          </p:nvPr>
        </p:nvSpPr>
        <p:spPr>
          <a:xfrm>
            <a:off x="1790304" y="2024062"/>
            <a:ext cx="692150" cy="160338"/>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XX%</a:t>
            </a:r>
          </a:p>
        </p:txBody>
      </p:sp>
      <p:graphicFrame>
        <p:nvGraphicFramePr>
          <p:cNvPr id="113" name="Chart 112">
            <a:extLst>
              <a:ext uri="{FF2B5EF4-FFF2-40B4-BE49-F238E27FC236}">
                <a16:creationId xmlns:a16="http://schemas.microsoft.com/office/drawing/2014/main" id="{31066F00-3CE6-A49F-9136-34F70C3DABC1}"/>
              </a:ext>
            </a:extLst>
          </p:cNvPr>
          <p:cNvGraphicFramePr/>
          <p:nvPr>
            <p:custDataLst>
              <p:tags r:id="rId20"/>
            </p:custDataLst>
          </p:nvPr>
        </p:nvGraphicFramePr>
        <p:xfrm>
          <a:off x="6626225" y="2781300"/>
          <a:ext cx="5094288" cy="3184525"/>
        </p:xfrm>
        <a:graphic>
          <a:graphicData uri="http://schemas.openxmlformats.org/drawingml/2006/chart">
            <c:chart xmlns:c="http://schemas.openxmlformats.org/drawingml/2006/chart" xmlns:r="http://schemas.openxmlformats.org/officeDocument/2006/relationships" r:id="rId41"/>
          </a:graphicData>
        </a:graphic>
      </p:graphicFrame>
      <p:sp>
        <p:nvSpPr>
          <p:cNvPr id="55" name="Text Placeholder 4">
            <a:extLst>
              <a:ext uri="{FF2B5EF4-FFF2-40B4-BE49-F238E27FC236}">
                <a16:creationId xmlns:a16="http://schemas.microsoft.com/office/drawing/2014/main" id="{A1470609-35DA-CF33-2A9E-A766A180D176}"/>
              </a:ext>
            </a:extLst>
          </p:cNvPr>
          <p:cNvSpPr>
            <a:spLocks noGrp="1"/>
          </p:cNvSpPr>
          <p:nvPr>
            <p:custDataLst>
              <p:tags r:id="rId21"/>
            </p:custDataLst>
          </p:nvPr>
        </p:nvSpPr>
        <p:spPr bwMode="auto">
          <a:xfrm>
            <a:off x="7132638" y="5934075"/>
            <a:ext cx="1617663"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B97EE2E-BCDD-4E81-9EBA-3716A45B29EC}" type="thinkcell&lt;?xml version=&quot;1.0&quot; encoding=&quot;UTF-16&quot; standalone=&quot;yes&quot;?&gt;&lt;root reqver=&quot;28224&quot;&gt;&lt;version val=&quot;35724&quot;/&gt;&lt;PersistentType&gt;&lt;m_guid val=&quot;6dc662f4-ce0b-4779-a6bc-df1b4f0c758b&quot;/&gt;&lt;m_prec&gt;&lt;m_bNumberIsYear val=&quot;1&quot;/&gt;&lt;m_strFormatTime&gt;%Y&lt;/m_strFormatTime&gt;&lt;m_yearfmt&gt;&lt;begin val=&quot;1&quot;/&gt;&lt;end val=&quot;1&quot;/&gt;&lt;/m_yearfmt&gt;&lt;/m_prec&gt;&lt;m_bUseExcelFont val=&quot;0&quot;/&gt;&lt;m_bUseExcelFontColor val=&quot;0&quot;/&gt;&lt;/PersistentType&gt;&lt;/root&g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Rates of Follow-Up After Hospitalization for Mental Illness—7-Day Follow-Up</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6" name="Text Placeholder 4">
            <a:extLst>
              <a:ext uri="{FF2B5EF4-FFF2-40B4-BE49-F238E27FC236}">
                <a16:creationId xmlns:a16="http://schemas.microsoft.com/office/drawing/2014/main" id="{8A8BB1E1-9FA1-8CAA-CC74-DD00808BF118}"/>
              </a:ext>
            </a:extLst>
          </p:cNvPr>
          <p:cNvSpPr>
            <a:spLocks noGrp="1"/>
          </p:cNvSpPr>
          <p:nvPr>
            <p:custDataLst>
              <p:tags r:id="rId22"/>
            </p:custDataLst>
          </p:nvPr>
        </p:nvSpPr>
        <p:spPr bwMode="auto">
          <a:xfrm>
            <a:off x="9283700" y="5934075"/>
            <a:ext cx="22447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5605E5F-AC23-472C-80D0-9F927AB580D5}" type="thinkcell&lt;?xml version=&quot;1.0&quot; encoding=&quot;UTF-16&quot; standalone=&quot;yes&quot;?&gt;&lt;root reqver=&quot;28224&quot;&gt;&lt;version val=&quot;35724&quot;/&gt;&lt;PersistentType&gt;&lt;m_guid val=&quot;ec013a9a-67a1-4900-a0c7-eaa4ab696fba&quot;/&gt;&lt;m_prec&gt;&lt;m_bNumberIsYear val=&quot;1&quot;/&gt;&lt;m_strFormatTime&gt;%Y&lt;/m_strFormatTime&gt;&lt;m_yearfmt&gt;&lt;begin val=&quot;1&quot;/&gt;&lt;end val=&quot;1&quot;/&gt;&lt;/m_yearfmt&gt;&lt;/m_prec&gt;&lt;m_bUseExcelFont val=&quot;0&quot;/&gt;&lt;m_bUseExcelFontColor val=&quot;0&quot;/&gt;&lt;/PersistentType&gt;&lt;/root&gt;">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Rates of Follow-Up After ED Visit for Mental Illness—30-Day Follow-Up</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7" name="Text Placeholder 4">
            <a:extLst>
              <a:ext uri="{FF2B5EF4-FFF2-40B4-BE49-F238E27FC236}">
                <a16:creationId xmlns:a16="http://schemas.microsoft.com/office/drawing/2014/main" id="{E5FB1416-9EC8-35D7-5D4C-65502CA3A703}"/>
              </a:ext>
            </a:extLst>
          </p:cNvPr>
          <p:cNvSpPr>
            <a:spLocks noGrp="1"/>
          </p:cNvSpPr>
          <p:nvPr>
            <p:custDataLst>
              <p:tags r:id="rId23"/>
            </p:custDataLst>
          </p:nvPr>
        </p:nvSpPr>
        <p:spPr bwMode="gray">
          <a:xfrm>
            <a:off x="7248525" y="355917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C6F56CA-4CEE-462A-A123-D637F72935EA}" type="datetime'''''''''''''''''''''''''''''''''''''''''''''6''''''4'''''''''">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64</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 Placeholder 4">
            <a:extLst>
              <a:ext uri="{FF2B5EF4-FFF2-40B4-BE49-F238E27FC236}">
                <a16:creationId xmlns:a16="http://schemas.microsoft.com/office/drawing/2014/main" id="{F998ED41-4E85-A3E9-0DD5-36E45B419FCD}"/>
              </a:ext>
            </a:extLst>
          </p:cNvPr>
          <p:cNvSpPr>
            <a:spLocks noGrp="1"/>
          </p:cNvSpPr>
          <p:nvPr>
            <p:custDataLst>
              <p:tags r:id="rId24"/>
            </p:custDataLst>
          </p:nvPr>
        </p:nvSpPr>
        <p:spPr bwMode="gray">
          <a:xfrm>
            <a:off x="8275638" y="3770313"/>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2961B1F-D7A7-4AB7-85C6-FC688568FDC4}" type="datetime'''''''''''''''''''''''''''''''''''''''''''''''''''''''58'''''">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58</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9" name="Text Placeholder 4">
            <a:extLst>
              <a:ext uri="{FF2B5EF4-FFF2-40B4-BE49-F238E27FC236}">
                <a16:creationId xmlns:a16="http://schemas.microsoft.com/office/drawing/2014/main" id="{EC70C671-A0A4-7995-FDCE-B1EC5CEBFD97}"/>
              </a:ext>
            </a:extLst>
          </p:cNvPr>
          <p:cNvSpPr>
            <a:spLocks noGrp="1"/>
          </p:cNvSpPr>
          <p:nvPr>
            <p:custDataLst>
              <p:tags r:id="rId25"/>
            </p:custDataLst>
          </p:nvPr>
        </p:nvSpPr>
        <p:spPr bwMode="gray">
          <a:xfrm>
            <a:off x="9712325" y="262572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3F35B9F-6350-4C16-9455-5A7043D17632}" type="datetime'''''''''''''''''''''''''''9''''''''''''''''''''''''''''3'''''">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93</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0" name="Text Placeholder 4">
            <a:extLst>
              <a:ext uri="{FF2B5EF4-FFF2-40B4-BE49-F238E27FC236}">
                <a16:creationId xmlns:a16="http://schemas.microsoft.com/office/drawing/2014/main" id="{A8C154CC-0259-C2F2-D37B-21BEA7530AD5}"/>
              </a:ext>
            </a:extLst>
          </p:cNvPr>
          <p:cNvSpPr>
            <a:spLocks noGrp="1"/>
          </p:cNvSpPr>
          <p:nvPr>
            <p:custDataLst>
              <p:tags r:id="rId26"/>
            </p:custDataLst>
          </p:nvPr>
        </p:nvSpPr>
        <p:spPr bwMode="gray">
          <a:xfrm>
            <a:off x="10739438" y="3152775"/>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25B0565-5E11-4054-87B6-B050A2DC42A9}" type="datetime'''''''''''''''''''''''''7''7'''''''''''''''''''''">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77</a:t>
            </a:fld>
            <a:r>
              <a:rPr kumimoji="0" lang="en-US" alt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 name="Rectangle 60">
            <a:extLst>
              <a:ext uri="{FF2B5EF4-FFF2-40B4-BE49-F238E27FC236}">
                <a16:creationId xmlns:a16="http://schemas.microsoft.com/office/drawing/2014/main" id="{7069A2B0-2AB6-AC80-7782-DEC07D67055D}"/>
              </a:ext>
            </a:extLst>
          </p:cNvPr>
          <p:cNvSpPr/>
          <p:nvPr>
            <p:custDataLst>
              <p:tags r:id="rId27"/>
            </p:custDataLst>
          </p:nvPr>
        </p:nvSpPr>
        <p:spPr bwMode="auto">
          <a:xfrm>
            <a:off x="11144250" y="2014538"/>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21058193-2211-1366-B272-FF935BDA41C7}"/>
              </a:ext>
            </a:extLst>
          </p:cNvPr>
          <p:cNvSpPr/>
          <p:nvPr>
            <p:custDataLst>
              <p:tags r:id="rId28"/>
            </p:custDataLst>
          </p:nvPr>
        </p:nvSpPr>
        <p:spPr bwMode="auto">
          <a:xfrm>
            <a:off x="11144250" y="2247900"/>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63" name="Text Placeholder 4">
            <a:extLst>
              <a:ext uri="{FF2B5EF4-FFF2-40B4-BE49-F238E27FC236}">
                <a16:creationId xmlns:a16="http://schemas.microsoft.com/office/drawing/2014/main" id="{34F21F4C-72A6-92E7-DE3B-49B0EAA191A4}"/>
              </a:ext>
            </a:extLst>
          </p:cNvPr>
          <p:cNvSpPr>
            <a:spLocks noGrp="1"/>
          </p:cNvSpPr>
          <p:nvPr>
            <p:custDataLst>
              <p:tags r:id="rId29"/>
            </p:custDataLst>
          </p:nvPr>
        </p:nvSpPr>
        <p:spPr bwMode="auto">
          <a:xfrm>
            <a:off x="11360150" y="2012950"/>
            <a:ext cx="311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2021</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 name="Text Placeholder 4">
            <a:extLst>
              <a:ext uri="{FF2B5EF4-FFF2-40B4-BE49-F238E27FC236}">
                <a16:creationId xmlns:a16="http://schemas.microsoft.com/office/drawing/2014/main" id="{5BBC4241-B7C3-3D97-D2D9-EDD77ABD5E14}"/>
              </a:ext>
            </a:extLst>
          </p:cNvPr>
          <p:cNvSpPr>
            <a:spLocks noGrp="1"/>
          </p:cNvSpPr>
          <p:nvPr>
            <p:custDataLst>
              <p:tags r:id="rId30"/>
            </p:custDataLst>
          </p:nvPr>
        </p:nvSpPr>
        <p:spPr bwMode="auto">
          <a:xfrm>
            <a:off x="11360150" y="2246313"/>
            <a:ext cx="3111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2023</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8" name="Legend2">
            <a:extLst>
              <a:ext uri="{FF2B5EF4-FFF2-40B4-BE49-F238E27FC236}">
                <a16:creationId xmlns:a16="http://schemas.microsoft.com/office/drawing/2014/main" id="{CF2B5DDE-EEB5-EAFB-95D7-64F2153CAFDF}"/>
              </a:ext>
            </a:extLst>
          </p:cNvPr>
          <p:cNvSpPr txBox="1"/>
          <p:nvPr>
            <p:custDataLst>
              <p:tags r:id="rId31"/>
            </p:custDataLst>
          </p:nvPr>
        </p:nvSpPr>
        <p:spPr>
          <a:xfrm>
            <a:off x="9893403" y="2012950"/>
            <a:ext cx="1157288" cy="184150"/>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mn-cs"/>
              </a:rPr>
              <a:t>Percent difference</a:t>
            </a:r>
          </a:p>
        </p:txBody>
      </p:sp>
      <p:sp>
        <p:nvSpPr>
          <p:cNvPr id="69" name="Oval 68">
            <a:extLst>
              <a:ext uri="{FF2B5EF4-FFF2-40B4-BE49-F238E27FC236}">
                <a16:creationId xmlns:a16="http://schemas.microsoft.com/office/drawing/2014/main" id="{996A3BCB-11F6-17A1-648C-BD86223E29ED}"/>
              </a:ext>
            </a:extLst>
          </p:cNvPr>
          <p:cNvSpPr/>
          <p:nvPr>
            <p:custDataLst>
              <p:tags r:id="rId32"/>
            </p:custDataLst>
          </p:nvPr>
        </p:nvSpPr>
        <p:spPr>
          <a:xfrm>
            <a:off x="9142913" y="2024062"/>
            <a:ext cx="692150" cy="160338"/>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a:ea typeface="+mn-ea"/>
                <a:cs typeface="+mn-cs"/>
              </a:rPr>
              <a:t>XX%</a:t>
            </a:r>
          </a:p>
        </p:txBody>
      </p:sp>
      <p:sp>
        <p:nvSpPr>
          <p:cNvPr id="99" name="Oval 98">
            <a:extLst>
              <a:ext uri="{FF2B5EF4-FFF2-40B4-BE49-F238E27FC236}">
                <a16:creationId xmlns:a16="http://schemas.microsoft.com/office/drawing/2014/main" id="{07223279-0337-6815-328E-C3138DF8619F}"/>
              </a:ext>
            </a:extLst>
          </p:cNvPr>
          <p:cNvSpPr/>
          <p:nvPr/>
        </p:nvSpPr>
        <p:spPr>
          <a:xfrm>
            <a:off x="7427913" y="2466975"/>
            <a:ext cx="914400" cy="214313"/>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a:ea typeface="+mn-ea"/>
                <a:cs typeface="+mn-cs"/>
              </a:rPr>
              <a:t>-10%</a:t>
            </a:r>
          </a:p>
        </p:txBody>
      </p:sp>
      <p:sp>
        <p:nvSpPr>
          <p:cNvPr id="101" name="Oval 100">
            <a:extLst>
              <a:ext uri="{FF2B5EF4-FFF2-40B4-BE49-F238E27FC236}">
                <a16:creationId xmlns:a16="http://schemas.microsoft.com/office/drawing/2014/main" id="{0FBF2F68-7AAA-DC35-0162-D73F7FD1B827}"/>
              </a:ext>
            </a:extLst>
          </p:cNvPr>
          <p:cNvSpPr/>
          <p:nvPr/>
        </p:nvSpPr>
        <p:spPr>
          <a:xfrm>
            <a:off x="9908382" y="2466975"/>
            <a:ext cx="914400" cy="214313"/>
          </a:xfrm>
          <a:prstGeom prst="ellipse">
            <a:avLst/>
          </a:prstGeom>
          <a:solidFill>
            <a:schemeClr val="tx1">
              <a:lumMod val="50000"/>
              <a:lumOff val="50000"/>
            </a:schemeClr>
          </a:solidFill>
          <a:ln w="6350" cap="sq" cmpd="sng" algn="ctr">
            <a:noFill/>
            <a:prstDash val="solid"/>
            <a:miter lim="800000"/>
          </a:ln>
          <a:effectLst/>
        </p:spPr>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a:ea typeface="+mn-ea"/>
                <a:cs typeface="+mn-cs"/>
              </a:rPr>
              <a:t>-17%</a:t>
            </a:r>
          </a:p>
        </p:txBody>
      </p:sp>
      <p:sp>
        <p:nvSpPr>
          <p:cNvPr id="3" name="Date Placeholder 5">
            <a:extLst>
              <a:ext uri="{FF2B5EF4-FFF2-40B4-BE49-F238E27FC236}">
                <a16:creationId xmlns:a16="http://schemas.microsoft.com/office/drawing/2014/main" id="{44AC88E5-69B2-7787-BE6B-8E640269343E}"/>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grpSp>
        <p:nvGrpSpPr>
          <p:cNvPr id="120" name="Group 119">
            <a:extLst>
              <a:ext uri="{FF2B5EF4-FFF2-40B4-BE49-F238E27FC236}">
                <a16:creationId xmlns:a16="http://schemas.microsoft.com/office/drawing/2014/main" id="{5A05F9E0-3652-3766-F878-630FE00434C3}"/>
              </a:ext>
            </a:extLst>
          </p:cNvPr>
          <p:cNvGrpSpPr/>
          <p:nvPr/>
        </p:nvGrpSpPr>
        <p:grpSpPr>
          <a:xfrm>
            <a:off x="554735" y="1026809"/>
            <a:ext cx="1798569" cy="148759"/>
            <a:chOff x="-246765" y="1026809"/>
            <a:chExt cx="1798569" cy="148759"/>
          </a:xfrm>
        </p:grpSpPr>
        <p:sp>
          <p:nvSpPr>
            <p:cNvPr id="114" name="StickerRectangle">
              <a:extLst>
                <a:ext uri="{FF2B5EF4-FFF2-40B4-BE49-F238E27FC236}">
                  <a16:creationId xmlns:a16="http://schemas.microsoft.com/office/drawing/2014/main" id="{66D6052D-E8D3-9341-9774-6985EE128E54}"/>
                </a:ext>
              </a:extLst>
            </p:cNvPr>
            <p:cNvSpPr/>
            <p:nvPr/>
          </p:nvSpPr>
          <p:spPr>
            <a:xfrm>
              <a:off x="-246765" y="1026809"/>
              <a:ext cx="1798569"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alibri"/>
                  <a:ea typeface="+mn-ea"/>
                  <a:cs typeface="+mn-cs"/>
                </a:rPr>
                <a:t>To Validate with DMAS and BH pillar lead</a:t>
              </a:r>
            </a:p>
          </p:txBody>
        </p:sp>
        <p:cxnSp>
          <p:nvCxnSpPr>
            <p:cNvPr id="115" name="Straight Arrow Connector 114">
              <a:extLst>
                <a:ext uri="{FF2B5EF4-FFF2-40B4-BE49-F238E27FC236}">
                  <a16:creationId xmlns:a16="http://schemas.microsoft.com/office/drawing/2014/main" id="{CC737F33-55CC-A6D9-720E-69BBF29299C7}"/>
                </a:ext>
              </a:extLst>
            </p:cNvPr>
            <p:cNvCxnSpPr>
              <a:cxnSpLocks/>
              <a:stCxn id="114" idx="6"/>
              <a:endCxn id="114" idx="4"/>
            </p:cNvCxnSpPr>
            <p:nvPr/>
          </p:nvCxnSpPr>
          <p:spPr>
            <a:xfrm flipH="1">
              <a:off x="-246765" y="1175568"/>
              <a:ext cx="1798569"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2D82ADD-701F-00E6-621A-C2869B750FA0}"/>
                </a:ext>
              </a:extLst>
            </p:cNvPr>
            <p:cNvCxnSpPr>
              <a:cxnSpLocks/>
              <a:stCxn id="114" idx="2"/>
              <a:endCxn id="114" idx="4"/>
            </p:cNvCxnSpPr>
            <p:nvPr/>
          </p:nvCxnSpPr>
          <p:spPr>
            <a:xfrm>
              <a:off x="-246765" y="1026809"/>
              <a:ext cx="0" cy="148759"/>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9039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82683-E00A-570D-2D6F-9E5AA27A0AD5}"/>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B79D25D-3B79-4055-02C0-3B979C87D5F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1" imgW="395" imgH="396" progId="TCLayout.ActiveDocument.1">
                  <p:embed/>
                </p:oleObj>
              </mc:Choice>
              <mc:Fallback>
                <p:oleObj name="think-cell Slide" r:id="rId91" imgW="395" imgH="396" progId="TCLayout.ActiveDocument.1">
                  <p:embed/>
                  <p:pic>
                    <p:nvPicPr>
                      <p:cNvPr id="6" name="Object 6" hidden="1">
                        <a:extLst>
                          <a:ext uri="{FF2B5EF4-FFF2-40B4-BE49-F238E27FC236}">
                            <a16:creationId xmlns:a16="http://schemas.microsoft.com/office/drawing/2014/main" id="{5B79D25D-3B79-4055-02C0-3B979C87D5F3}"/>
                          </a:ext>
                        </a:extLst>
                      </p:cNvPr>
                      <p:cNvPicPr/>
                      <p:nvPr/>
                    </p:nvPicPr>
                    <p:blipFill>
                      <a:blip r:embed="rId92"/>
                      <a:stretch>
                        <a:fillRect/>
                      </a:stretch>
                    </p:blipFill>
                    <p:spPr>
                      <a:xfrm>
                        <a:off x="1588" y="1588"/>
                        <a:ext cx="1588" cy="1588"/>
                      </a:xfrm>
                      <a:prstGeom prst="rect">
                        <a:avLst/>
                      </a:prstGeom>
                    </p:spPr>
                  </p:pic>
                </p:oleObj>
              </mc:Fallback>
            </mc:AlternateContent>
          </a:graphicData>
        </a:graphic>
      </p:graphicFrame>
      <p:grpSp>
        <p:nvGrpSpPr>
          <p:cNvPr id="52" name="Group 51">
            <a:extLst>
              <a:ext uri="{FF2B5EF4-FFF2-40B4-BE49-F238E27FC236}">
                <a16:creationId xmlns:a16="http://schemas.microsoft.com/office/drawing/2014/main" id="{4F92A22C-5722-45BD-C739-4BD3A79CBEA0}"/>
              </a:ext>
            </a:extLst>
          </p:cNvPr>
          <p:cNvGrpSpPr/>
          <p:nvPr/>
        </p:nvGrpSpPr>
        <p:grpSpPr>
          <a:xfrm>
            <a:off x="553972" y="2222500"/>
            <a:ext cx="11082528" cy="3524250"/>
            <a:chOff x="553972" y="2222500"/>
            <a:chExt cx="11082528" cy="3524250"/>
          </a:xfrm>
        </p:grpSpPr>
        <p:grpSp>
          <p:nvGrpSpPr>
            <p:cNvPr id="3" name="Group 2">
              <a:extLst>
                <a:ext uri="{FF2B5EF4-FFF2-40B4-BE49-F238E27FC236}">
                  <a16:creationId xmlns:a16="http://schemas.microsoft.com/office/drawing/2014/main" id="{B1851FC7-F042-ECFD-012C-80559956D454}"/>
                </a:ext>
              </a:extLst>
            </p:cNvPr>
            <p:cNvGrpSpPr/>
            <p:nvPr/>
          </p:nvGrpSpPr>
          <p:grpSpPr>
            <a:xfrm>
              <a:off x="553972" y="2222500"/>
              <a:ext cx="11082528" cy="3524250"/>
              <a:chOff x="553972" y="2222500"/>
              <a:chExt cx="11082528" cy="3524250"/>
            </a:xfrm>
          </p:grpSpPr>
          <p:sp>
            <p:nvSpPr>
              <p:cNvPr id="1020" name="TextBox 1019">
                <a:extLst>
                  <a:ext uri="{FF2B5EF4-FFF2-40B4-BE49-F238E27FC236}">
                    <a16:creationId xmlns:a16="http://schemas.microsoft.com/office/drawing/2014/main" id="{F2AACECC-3A77-F4CD-83FC-4229BFE7C2B3}"/>
                  </a:ext>
                </a:extLst>
              </p:cNvPr>
              <p:cNvSpPr txBox="1">
                <a:spLocks/>
              </p:cNvSpPr>
              <p:nvPr/>
            </p:nvSpPr>
            <p:spPr>
              <a:xfrm flipV="1">
                <a:off x="553972" y="5343525"/>
                <a:ext cx="11082528" cy="403225"/>
              </a:xfrm>
              <a:prstGeom prst="rect">
                <a:avLst/>
              </a:prstGeom>
              <a:solidFill>
                <a:schemeClr val="accent4">
                  <a:lumMod val="90000"/>
                </a:schemeClr>
              </a:solid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grpSp>
            <p:nvGrpSpPr>
              <p:cNvPr id="969" name="Group 968">
                <a:extLst>
                  <a:ext uri="{FF2B5EF4-FFF2-40B4-BE49-F238E27FC236}">
                    <a16:creationId xmlns:a16="http://schemas.microsoft.com/office/drawing/2014/main" id="{67D3F4A6-D040-5692-E152-E225101056E1}"/>
                  </a:ext>
                </a:extLst>
              </p:cNvPr>
              <p:cNvGrpSpPr/>
              <p:nvPr/>
            </p:nvGrpSpPr>
            <p:grpSpPr>
              <a:xfrm>
                <a:off x="554736" y="2222500"/>
                <a:ext cx="911582" cy="185738"/>
                <a:chOff x="554736" y="1888669"/>
                <a:chExt cx="911582" cy="185738"/>
              </a:xfrm>
            </p:grpSpPr>
            <p:sp>
              <p:nvSpPr>
                <p:cNvPr id="60" name="TextBox 59">
                  <a:extLst>
                    <a:ext uri="{FF2B5EF4-FFF2-40B4-BE49-F238E27FC236}">
                      <a16:creationId xmlns:a16="http://schemas.microsoft.com/office/drawing/2014/main" id="{0A3A5FC1-7093-C597-8BD4-56C16D602F29}"/>
                    </a:ext>
                  </a:extLst>
                </p:cNvPr>
                <p:cNvSpPr txBox="1">
                  <a:spLocks/>
                </p:cNvSpPr>
                <p:nvPr/>
              </p:nvSpPr>
              <p:spPr>
                <a:xfrm>
                  <a:off x="1023139" y="188866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a:t>
                  </a:r>
                </a:p>
              </p:txBody>
            </p:sp>
            <p:sp>
              <p:nvSpPr>
                <p:cNvPr id="198" name="TextBox 197">
                  <a:extLst>
                    <a:ext uri="{FF2B5EF4-FFF2-40B4-BE49-F238E27FC236}">
                      <a16:creationId xmlns:a16="http://schemas.microsoft.com/office/drawing/2014/main" id="{B552EB89-0FE3-B6B6-E671-81CBC086F249}"/>
                    </a:ext>
                  </a:extLst>
                </p:cNvPr>
                <p:cNvSpPr txBox="1">
                  <a:spLocks/>
                </p:cNvSpPr>
                <p:nvPr/>
              </p:nvSpPr>
              <p:spPr>
                <a:xfrm>
                  <a:off x="554736" y="1888669"/>
                  <a:ext cx="393229" cy="1857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IL </a:t>
                  </a:r>
                </a:p>
              </p:txBody>
            </p:sp>
          </p:grpSp>
          <p:grpSp>
            <p:nvGrpSpPr>
              <p:cNvPr id="970" name="Group 969">
                <a:extLst>
                  <a:ext uri="{FF2B5EF4-FFF2-40B4-BE49-F238E27FC236}">
                    <a16:creationId xmlns:a16="http://schemas.microsoft.com/office/drawing/2014/main" id="{B6D1C7CB-3198-A303-F386-D2D089877373}"/>
                  </a:ext>
                </a:extLst>
              </p:cNvPr>
              <p:cNvGrpSpPr/>
              <p:nvPr/>
            </p:nvGrpSpPr>
            <p:grpSpPr>
              <a:xfrm>
                <a:off x="554736" y="2627313"/>
                <a:ext cx="911582" cy="185738"/>
                <a:chOff x="554736" y="2301419"/>
                <a:chExt cx="911582" cy="185738"/>
              </a:xfrm>
            </p:grpSpPr>
            <p:sp>
              <p:nvSpPr>
                <p:cNvPr id="908" name="TextBox 907">
                  <a:extLst>
                    <a:ext uri="{FF2B5EF4-FFF2-40B4-BE49-F238E27FC236}">
                      <a16:creationId xmlns:a16="http://schemas.microsoft.com/office/drawing/2014/main" id="{62CEC019-09AE-203D-7FB3-E26E025D5606}"/>
                    </a:ext>
                  </a:extLst>
                </p:cNvPr>
                <p:cNvSpPr txBox="1">
                  <a:spLocks/>
                </p:cNvSpPr>
                <p:nvPr/>
              </p:nvSpPr>
              <p:spPr>
                <a:xfrm>
                  <a:off x="1023139" y="230141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 </a:t>
                  </a:r>
                </a:p>
              </p:txBody>
            </p:sp>
            <p:sp>
              <p:nvSpPr>
                <p:cNvPr id="506" name="TextBox 505">
                  <a:extLst>
                    <a:ext uri="{FF2B5EF4-FFF2-40B4-BE49-F238E27FC236}">
                      <a16:creationId xmlns:a16="http://schemas.microsoft.com/office/drawing/2014/main" id="{BE90E1A9-9A43-4C3B-9DE7-DE557A4DBF0C}"/>
                    </a:ext>
                  </a:extLst>
                </p:cNvPr>
                <p:cNvSpPr txBox="1">
                  <a:spLocks/>
                </p:cNvSpPr>
                <p:nvPr/>
              </p:nvSpPr>
              <p:spPr>
                <a:xfrm>
                  <a:off x="554736" y="2301419"/>
                  <a:ext cx="393229" cy="18573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a:t>
                  </a:r>
                </a:p>
              </p:txBody>
            </p:sp>
          </p:grpSp>
          <p:grpSp>
            <p:nvGrpSpPr>
              <p:cNvPr id="971" name="Group 970">
                <a:extLst>
                  <a:ext uri="{FF2B5EF4-FFF2-40B4-BE49-F238E27FC236}">
                    <a16:creationId xmlns:a16="http://schemas.microsoft.com/office/drawing/2014/main" id="{65496A02-4F6C-8EEE-A92F-E983381FA186}"/>
                  </a:ext>
                </a:extLst>
              </p:cNvPr>
              <p:cNvGrpSpPr/>
              <p:nvPr/>
            </p:nvGrpSpPr>
            <p:grpSpPr>
              <a:xfrm>
                <a:off x="554736" y="3030538"/>
                <a:ext cx="911582" cy="184150"/>
                <a:chOff x="554736" y="2714169"/>
                <a:chExt cx="911582" cy="184150"/>
              </a:xfrm>
            </p:grpSpPr>
            <p:sp>
              <p:nvSpPr>
                <p:cNvPr id="909" name="TextBox 908">
                  <a:extLst>
                    <a:ext uri="{FF2B5EF4-FFF2-40B4-BE49-F238E27FC236}">
                      <a16:creationId xmlns:a16="http://schemas.microsoft.com/office/drawing/2014/main" id="{E0E24B9C-6C19-7D4F-85D9-99806163CB8B}"/>
                    </a:ext>
                  </a:extLst>
                </p:cNvPr>
                <p:cNvSpPr txBox="1">
                  <a:spLocks/>
                </p:cNvSpPr>
                <p:nvPr/>
              </p:nvSpPr>
              <p:spPr>
                <a:xfrm>
                  <a:off x="1023139" y="271416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 </a:t>
                  </a:r>
                </a:p>
              </p:txBody>
            </p:sp>
            <p:sp>
              <p:nvSpPr>
                <p:cNvPr id="508" name="TextBox 507">
                  <a:extLst>
                    <a:ext uri="{FF2B5EF4-FFF2-40B4-BE49-F238E27FC236}">
                      <a16:creationId xmlns:a16="http://schemas.microsoft.com/office/drawing/2014/main" id="{33990927-14C6-4513-6C09-205FD509650A}"/>
                    </a:ext>
                  </a:extLst>
                </p:cNvPr>
                <p:cNvSpPr txBox="1">
                  <a:spLocks/>
                </p:cNvSpPr>
                <p:nvPr/>
              </p:nvSpPr>
              <p:spPr>
                <a:xfrm>
                  <a:off x="554736" y="2714169"/>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 </a:t>
                  </a:r>
                </a:p>
              </p:txBody>
            </p:sp>
          </p:grpSp>
          <p:grpSp>
            <p:nvGrpSpPr>
              <p:cNvPr id="972" name="Group 971">
                <a:extLst>
                  <a:ext uri="{FF2B5EF4-FFF2-40B4-BE49-F238E27FC236}">
                    <a16:creationId xmlns:a16="http://schemas.microsoft.com/office/drawing/2014/main" id="{01E40ED1-F8A3-00D7-969E-236E84615DC0}"/>
                  </a:ext>
                </a:extLst>
              </p:cNvPr>
              <p:cNvGrpSpPr/>
              <p:nvPr/>
            </p:nvGrpSpPr>
            <p:grpSpPr>
              <a:xfrm>
                <a:off x="554736" y="3435350"/>
                <a:ext cx="911582" cy="184150"/>
                <a:chOff x="554736" y="3126919"/>
                <a:chExt cx="911582" cy="184150"/>
              </a:xfrm>
            </p:grpSpPr>
            <p:sp>
              <p:nvSpPr>
                <p:cNvPr id="910" name="TextBox 909">
                  <a:extLst>
                    <a:ext uri="{FF2B5EF4-FFF2-40B4-BE49-F238E27FC236}">
                      <a16:creationId xmlns:a16="http://schemas.microsoft.com/office/drawing/2014/main" id="{C1C148BE-D8A9-956D-3C99-33A9E90F764E}"/>
                    </a:ext>
                  </a:extLst>
                </p:cNvPr>
                <p:cNvSpPr txBox="1">
                  <a:spLocks/>
                </p:cNvSpPr>
                <p:nvPr/>
              </p:nvSpPr>
              <p:spPr>
                <a:xfrm>
                  <a:off x="1023139" y="312691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4 </a:t>
                  </a:r>
                </a:p>
              </p:txBody>
            </p:sp>
            <p:sp>
              <p:nvSpPr>
                <p:cNvPr id="510" name="TextBox 509">
                  <a:extLst>
                    <a:ext uri="{FF2B5EF4-FFF2-40B4-BE49-F238E27FC236}">
                      <a16:creationId xmlns:a16="http://schemas.microsoft.com/office/drawing/2014/main" id="{C0B35E73-E4FC-4012-87A4-7A345A2D84E9}"/>
                    </a:ext>
                  </a:extLst>
                </p:cNvPr>
                <p:cNvSpPr txBox="1">
                  <a:spLocks/>
                </p:cNvSpPr>
                <p:nvPr/>
              </p:nvSpPr>
              <p:spPr>
                <a:xfrm>
                  <a:off x="554736" y="3126919"/>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KY</a:t>
                  </a:r>
                </a:p>
              </p:txBody>
            </p:sp>
          </p:grpSp>
          <p:grpSp>
            <p:nvGrpSpPr>
              <p:cNvPr id="973" name="Group 972">
                <a:extLst>
                  <a:ext uri="{FF2B5EF4-FFF2-40B4-BE49-F238E27FC236}">
                    <a16:creationId xmlns:a16="http://schemas.microsoft.com/office/drawing/2014/main" id="{B8B22F25-4E2D-3808-7D29-28334EB8E17B}"/>
                  </a:ext>
                </a:extLst>
              </p:cNvPr>
              <p:cNvGrpSpPr/>
              <p:nvPr/>
            </p:nvGrpSpPr>
            <p:grpSpPr>
              <a:xfrm>
                <a:off x="554736" y="3838575"/>
                <a:ext cx="911582" cy="184150"/>
                <a:chOff x="554736" y="3539669"/>
                <a:chExt cx="911582" cy="184150"/>
              </a:xfrm>
            </p:grpSpPr>
            <p:sp>
              <p:nvSpPr>
                <p:cNvPr id="911" name="TextBox 910">
                  <a:extLst>
                    <a:ext uri="{FF2B5EF4-FFF2-40B4-BE49-F238E27FC236}">
                      <a16:creationId xmlns:a16="http://schemas.microsoft.com/office/drawing/2014/main" id="{C380BAC2-42C6-574A-6103-D9624E1A2611}"/>
                    </a:ext>
                  </a:extLst>
                </p:cNvPr>
                <p:cNvSpPr txBox="1">
                  <a:spLocks/>
                </p:cNvSpPr>
                <p:nvPr/>
              </p:nvSpPr>
              <p:spPr>
                <a:xfrm>
                  <a:off x="1023139" y="353966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5 </a:t>
                  </a:r>
                </a:p>
              </p:txBody>
            </p:sp>
            <p:sp>
              <p:nvSpPr>
                <p:cNvPr id="192" name="TextBox 191">
                  <a:extLst>
                    <a:ext uri="{FF2B5EF4-FFF2-40B4-BE49-F238E27FC236}">
                      <a16:creationId xmlns:a16="http://schemas.microsoft.com/office/drawing/2014/main" id="{00A2A13B-9A47-2EBB-48FF-36EDCBD80335}"/>
                    </a:ext>
                  </a:extLst>
                </p:cNvPr>
                <p:cNvSpPr txBox="1">
                  <a:spLocks/>
                </p:cNvSpPr>
                <p:nvPr/>
              </p:nvSpPr>
              <p:spPr>
                <a:xfrm>
                  <a:off x="554736" y="3539669"/>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 </a:t>
                  </a:r>
                </a:p>
              </p:txBody>
            </p:sp>
          </p:grpSp>
          <p:grpSp>
            <p:nvGrpSpPr>
              <p:cNvPr id="966" name="Group 965">
                <a:extLst>
                  <a:ext uri="{FF2B5EF4-FFF2-40B4-BE49-F238E27FC236}">
                    <a16:creationId xmlns:a16="http://schemas.microsoft.com/office/drawing/2014/main" id="{3E1E832A-D5B3-585E-4101-05CEA69019A8}"/>
                  </a:ext>
                </a:extLst>
              </p:cNvPr>
              <p:cNvGrpSpPr/>
              <p:nvPr/>
            </p:nvGrpSpPr>
            <p:grpSpPr>
              <a:xfrm>
                <a:off x="554736" y="4241800"/>
                <a:ext cx="911582" cy="184150"/>
                <a:chOff x="554736" y="3952419"/>
                <a:chExt cx="911582" cy="184150"/>
              </a:xfrm>
            </p:grpSpPr>
            <p:sp>
              <p:nvSpPr>
                <p:cNvPr id="470" name="TextBox 469">
                  <a:extLst>
                    <a:ext uri="{FF2B5EF4-FFF2-40B4-BE49-F238E27FC236}">
                      <a16:creationId xmlns:a16="http://schemas.microsoft.com/office/drawing/2014/main" id="{BE816824-BFAD-4057-A206-15BD7C5F9CB5}"/>
                    </a:ext>
                  </a:extLst>
                </p:cNvPr>
                <p:cNvSpPr txBox="1">
                  <a:spLocks/>
                </p:cNvSpPr>
                <p:nvPr/>
              </p:nvSpPr>
              <p:spPr>
                <a:xfrm>
                  <a:off x="554736" y="3952419"/>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MI </a:t>
                  </a:r>
                </a:p>
              </p:txBody>
            </p:sp>
            <p:sp>
              <p:nvSpPr>
                <p:cNvPr id="473" name="TextBox 472">
                  <a:extLst>
                    <a:ext uri="{FF2B5EF4-FFF2-40B4-BE49-F238E27FC236}">
                      <a16:creationId xmlns:a16="http://schemas.microsoft.com/office/drawing/2014/main" id="{010C1BD9-4CA1-9906-CF4B-3453E2C52495}"/>
                    </a:ext>
                  </a:extLst>
                </p:cNvPr>
                <p:cNvSpPr txBox="1">
                  <a:spLocks/>
                </p:cNvSpPr>
                <p:nvPr/>
              </p:nvSpPr>
              <p:spPr>
                <a:xfrm>
                  <a:off x="1023139" y="3952419"/>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6 </a:t>
                  </a:r>
                </a:p>
              </p:txBody>
            </p:sp>
          </p:grpSp>
          <p:grpSp>
            <p:nvGrpSpPr>
              <p:cNvPr id="967" name="Group 966">
                <a:extLst>
                  <a:ext uri="{FF2B5EF4-FFF2-40B4-BE49-F238E27FC236}">
                    <a16:creationId xmlns:a16="http://schemas.microsoft.com/office/drawing/2014/main" id="{A3158F68-E7BA-9175-02FF-6CB0F7F3D955}"/>
                  </a:ext>
                </a:extLst>
              </p:cNvPr>
              <p:cNvGrpSpPr/>
              <p:nvPr/>
            </p:nvGrpSpPr>
            <p:grpSpPr>
              <a:xfrm>
                <a:off x="554736" y="4646613"/>
                <a:ext cx="911582" cy="184150"/>
                <a:chOff x="554736" y="4351523"/>
                <a:chExt cx="911582" cy="184150"/>
              </a:xfrm>
            </p:grpSpPr>
            <p:sp>
              <p:nvSpPr>
                <p:cNvPr id="471" name="TextBox 470">
                  <a:extLst>
                    <a:ext uri="{FF2B5EF4-FFF2-40B4-BE49-F238E27FC236}">
                      <a16:creationId xmlns:a16="http://schemas.microsoft.com/office/drawing/2014/main" id="{2EADF4A8-A650-35F9-B817-052FB8E55407}"/>
                    </a:ext>
                  </a:extLst>
                </p:cNvPr>
                <p:cNvSpPr txBox="1">
                  <a:spLocks/>
                </p:cNvSpPr>
                <p:nvPr/>
              </p:nvSpPr>
              <p:spPr>
                <a:xfrm>
                  <a:off x="554736" y="4351523"/>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MD </a:t>
                  </a:r>
                </a:p>
              </p:txBody>
            </p:sp>
            <p:sp>
              <p:nvSpPr>
                <p:cNvPr id="474" name="TextBox 473">
                  <a:extLst>
                    <a:ext uri="{FF2B5EF4-FFF2-40B4-BE49-F238E27FC236}">
                      <a16:creationId xmlns:a16="http://schemas.microsoft.com/office/drawing/2014/main" id="{2A1D9E85-EFBC-71B9-EEB9-EB062BFB185E}"/>
                    </a:ext>
                  </a:extLst>
                </p:cNvPr>
                <p:cNvSpPr txBox="1">
                  <a:spLocks/>
                </p:cNvSpPr>
                <p:nvPr/>
              </p:nvSpPr>
              <p:spPr>
                <a:xfrm>
                  <a:off x="1023139" y="4351523"/>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7 </a:t>
                  </a:r>
                </a:p>
              </p:txBody>
            </p:sp>
          </p:grpSp>
          <p:grpSp>
            <p:nvGrpSpPr>
              <p:cNvPr id="968" name="Group 967">
                <a:extLst>
                  <a:ext uri="{FF2B5EF4-FFF2-40B4-BE49-F238E27FC236}">
                    <a16:creationId xmlns:a16="http://schemas.microsoft.com/office/drawing/2014/main" id="{58B3B88D-8EFC-FC76-F555-5BC9E62CB98C}"/>
                  </a:ext>
                </a:extLst>
              </p:cNvPr>
              <p:cNvGrpSpPr/>
              <p:nvPr/>
            </p:nvGrpSpPr>
            <p:grpSpPr>
              <a:xfrm>
                <a:off x="554736" y="5049838"/>
                <a:ext cx="911582" cy="184150"/>
                <a:chOff x="554736" y="4786650"/>
                <a:chExt cx="911582" cy="184150"/>
              </a:xfrm>
            </p:grpSpPr>
            <p:sp>
              <p:nvSpPr>
                <p:cNvPr id="472" name="TextBox 471">
                  <a:extLst>
                    <a:ext uri="{FF2B5EF4-FFF2-40B4-BE49-F238E27FC236}">
                      <a16:creationId xmlns:a16="http://schemas.microsoft.com/office/drawing/2014/main" id="{A349D720-44C2-3095-C1BB-3E4C2B7129B7}"/>
                    </a:ext>
                  </a:extLst>
                </p:cNvPr>
                <p:cNvSpPr txBox="1">
                  <a:spLocks/>
                </p:cNvSpPr>
                <p:nvPr/>
              </p:nvSpPr>
              <p:spPr>
                <a:xfrm>
                  <a:off x="554736" y="4786650"/>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KS</a:t>
                  </a:r>
                </a:p>
              </p:txBody>
            </p:sp>
            <p:sp>
              <p:nvSpPr>
                <p:cNvPr id="475" name="TextBox 474">
                  <a:extLst>
                    <a:ext uri="{FF2B5EF4-FFF2-40B4-BE49-F238E27FC236}">
                      <a16:creationId xmlns:a16="http://schemas.microsoft.com/office/drawing/2014/main" id="{AF831204-7EB3-FCB2-7C6E-D2DFF635D6FD}"/>
                    </a:ext>
                  </a:extLst>
                </p:cNvPr>
                <p:cNvSpPr txBox="1">
                  <a:spLocks/>
                </p:cNvSpPr>
                <p:nvPr/>
              </p:nvSpPr>
              <p:spPr>
                <a:xfrm>
                  <a:off x="1023139" y="4786650"/>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8 </a:t>
                  </a:r>
                </a:p>
              </p:txBody>
            </p:sp>
          </p:grpSp>
        </p:grpSp>
        <p:grpSp>
          <p:nvGrpSpPr>
            <p:cNvPr id="974" name="Group 973">
              <a:extLst>
                <a:ext uri="{FF2B5EF4-FFF2-40B4-BE49-F238E27FC236}">
                  <a16:creationId xmlns:a16="http://schemas.microsoft.com/office/drawing/2014/main" id="{912042EC-9E73-85DC-A1C7-25447C57BF4A}"/>
                </a:ext>
              </a:extLst>
            </p:cNvPr>
            <p:cNvGrpSpPr/>
            <p:nvPr/>
          </p:nvGrpSpPr>
          <p:grpSpPr>
            <a:xfrm>
              <a:off x="554736" y="5453063"/>
              <a:ext cx="911582" cy="184150"/>
              <a:chOff x="554736" y="5132531"/>
              <a:chExt cx="911582" cy="184150"/>
            </a:xfrm>
          </p:grpSpPr>
          <p:sp>
            <p:nvSpPr>
              <p:cNvPr id="912" name="TextBox 911">
                <a:extLst>
                  <a:ext uri="{FF2B5EF4-FFF2-40B4-BE49-F238E27FC236}">
                    <a16:creationId xmlns:a16="http://schemas.microsoft.com/office/drawing/2014/main" id="{0B4BFFBD-48A9-DBD8-C77E-1D858142A547}"/>
                  </a:ext>
                </a:extLst>
              </p:cNvPr>
              <p:cNvSpPr txBox="1">
                <a:spLocks/>
              </p:cNvSpPr>
              <p:nvPr/>
            </p:nvSpPr>
            <p:spPr>
              <a:xfrm>
                <a:off x="1023139" y="5132531"/>
                <a:ext cx="44317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16 </a:t>
                </a:r>
              </a:p>
            </p:txBody>
          </p:sp>
          <p:sp>
            <p:nvSpPr>
              <p:cNvPr id="194" name="TextBox 193">
                <a:extLst>
                  <a:ext uri="{FF2B5EF4-FFF2-40B4-BE49-F238E27FC236}">
                    <a16:creationId xmlns:a16="http://schemas.microsoft.com/office/drawing/2014/main" id="{350CE78A-3BDB-3F48-7045-0745FBAB41B5}"/>
                  </a:ext>
                </a:extLst>
              </p:cNvPr>
              <p:cNvSpPr txBox="1">
                <a:spLocks/>
              </p:cNvSpPr>
              <p:nvPr/>
            </p:nvSpPr>
            <p:spPr>
              <a:xfrm>
                <a:off x="554736" y="5132531"/>
                <a:ext cx="393229" cy="1841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VA </a:t>
                </a:r>
              </a:p>
            </p:txBody>
          </p:sp>
        </p:grpSp>
      </p:grpSp>
      <p:sp>
        <p:nvSpPr>
          <p:cNvPr id="2" name="2. Slide Title">
            <a:extLst>
              <a:ext uri="{FF2B5EF4-FFF2-40B4-BE49-F238E27FC236}">
                <a16:creationId xmlns:a16="http://schemas.microsoft.com/office/drawing/2014/main" id="{51ACE545-072A-2DBE-081D-B413B75C62B9}"/>
              </a:ext>
            </a:extLst>
          </p:cNvPr>
          <p:cNvSpPr>
            <a:spLocks noGrp="1"/>
          </p:cNvSpPr>
          <p:nvPr>
            <p:ph type="title"/>
            <p:custDataLst>
              <p:tags r:id="rId3"/>
            </p:custDataLst>
          </p:nvPr>
        </p:nvSpPr>
        <p:spPr>
          <a:xfrm>
            <a:off x="550529" y="390413"/>
            <a:ext cx="11271584" cy="800219"/>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r>
              <a:rPr lang="en-US"/>
              <a:t>Virginia draws down less Title IV-E funds for prevention than other states, with 6% spent on prevention service delivery  </a:t>
            </a:r>
          </a:p>
        </p:txBody>
      </p:sp>
      <p:sp>
        <p:nvSpPr>
          <p:cNvPr id="21" name="3. Subtitle">
            <a:extLst>
              <a:ext uri="{FF2B5EF4-FFF2-40B4-BE49-F238E27FC236}">
                <a16:creationId xmlns:a16="http://schemas.microsoft.com/office/drawing/2014/main" id="{89F92AFB-6EB4-C961-A671-3B065BA31BF1}"/>
              </a:ext>
            </a:extLst>
          </p:cNvPr>
          <p:cNvSpPr>
            <a:spLocks noGrp="1"/>
          </p:cNvSpPr>
          <p:nvPr>
            <p:ph type="subTitle" idx="1"/>
            <p:custDataLst>
              <p:tags r:id="rId4"/>
            </p:custDataLst>
          </p:nvPr>
        </p:nvSpPr>
        <p:spPr>
          <a:xfrm>
            <a:off x="550529" y="1282700"/>
            <a:ext cx="11271585" cy="277813"/>
          </a:xfrm>
          <a:noFill/>
          <a:ln/>
          <a:extLst>
            <a:ext uri="{909E8E84-426E-40DD-AFC4-6F175D3DCCD1}">
              <a14:hiddenFill xmlns:a14="http://schemas.microsoft.com/office/drawing/2010/main">
                <a:solidFill>
                  <a:srgbClr val="FFFFFF"/>
                </a:solidFill>
              </a14:hiddenFill>
            </a:ext>
          </a:extLst>
        </p:spPr>
        <p:txBody>
          <a:bodyPr>
            <a:spAutoFit/>
          </a:bodyPr>
          <a:lstStyle/>
          <a:p>
            <a:r>
              <a:rPr lang="en-US" sz="1800" b="1">
                <a:solidFill>
                  <a:srgbClr val="000000"/>
                </a:solidFill>
                <a:latin typeface="Calibri"/>
              </a:rPr>
              <a:t>States with highest Title IV-E expenditure on prevention, </a:t>
            </a:r>
            <a:r>
              <a:rPr lang="en-US" sz="1800">
                <a:solidFill>
                  <a:srgbClr val="000000"/>
                </a:solidFill>
                <a:latin typeface="Calibri"/>
              </a:rPr>
              <a:t>FY 2023</a:t>
            </a:r>
          </a:p>
        </p:txBody>
      </p:sp>
      <p:sp>
        <p:nvSpPr>
          <p:cNvPr id="19" name="5. Source">
            <a:extLst>
              <a:ext uri="{FF2B5EF4-FFF2-40B4-BE49-F238E27FC236}">
                <a16:creationId xmlns:a16="http://schemas.microsoft.com/office/drawing/2014/main" id="{FEE66C48-03DF-87C8-4666-45A922AF3802}"/>
              </a:ext>
            </a:extLst>
          </p:cNvPr>
          <p:cNvSpPr txBox="1"/>
          <p:nvPr>
            <p:custDataLst>
              <p:tags r:id="rId5"/>
            </p:custDataLst>
          </p:nvPr>
        </p:nvSpPr>
        <p:spPr>
          <a:xfrm>
            <a:off x="554735" y="6550653"/>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Administration for Children and Families Title IV-E Expenditure Data; VA FFPSA Plan – 2023 Revision </a:t>
            </a:r>
          </a:p>
        </p:txBody>
      </p:sp>
      <p:graphicFrame>
        <p:nvGraphicFramePr>
          <p:cNvPr id="51" name="Chart 50">
            <a:extLst>
              <a:ext uri="{FF2B5EF4-FFF2-40B4-BE49-F238E27FC236}">
                <a16:creationId xmlns:a16="http://schemas.microsoft.com/office/drawing/2014/main" id="{764E40B2-D6A8-C1AA-A77D-5390F4B89B8D}"/>
              </a:ext>
            </a:extLst>
          </p:cNvPr>
          <p:cNvGraphicFramePr/>
          <p:nvPr>
            <p:custDataLst>
              <p:tags r:id="rId6"/>
            </p:custDataLst>
          </p:nvPr>
        </p:nvGraphicFramePr>
        <p:xfrm>
          <a:off x="2401888" y="2041525"/>
          <a:ext cx="9161462" cy="3787775"/>
        </p:xfrm>
        <a:graphic>
          <a:graphicData uri="http://schemas.openxmlformats.org/drawingml/2006/chart">
            <c:chart xmlns:c="http://schemas.openxmlformats.org/drawingml/2006/chart" xmlns:r="http://schemas.openxmlformats.org/officeDocument/2006/relationships" r:id="rId93"/>
          </a:graphicData>
        </a:graphic>
      </p:graphicFrame>
      <p:sp useBgFill="1">
        <p:nvSpPr>
          <p:cNvPr id="32" name="Freeform: Shape 31">
            <a:extLst>
              <a:ext uri="{FF2B5EF4-FFF2-40B4-BE49-F238E27FC236}">
                <a16:creationId xmlns:a16="http://schemas.microsoft.com/office/drawing/2014/main" id="{1EE47DBE-CA75-1EA7-3ECD-EB2FC08B702F}"/>
              </a:ext>
            </a:extLst>
          </p:cNvPr>
          <p:cNvSpPr/>
          <p:nvPr>
            <p:custDataLst>
              <p:tags r:id="rId7"/>
            </p:custDataLst>
          </p:nvPr>
        </p:nvSpPr>
        <p:spPr bwMode="auto">
          <a:xfrm>
            <a:off x="7981950" y="2533650"/>
            <a:ext cx="161926" cy="388939"/>
          </a:xfrm>
          <a:custGeom>
            <a:avLst/>
            <a:gdLst/>
            <a:ahLst/>
            <a:cxnLst/>
            <a:rect l="0" t="0" r="0" b="0"/>
            <a:pathLst>
              <a:path w="161926" h="388939">
                <a:moveTo>
                  <a:pt x="161925" y="0"/>
                </a:moveTo>
                <a:lnTo>
                  <a:pt x="57150" y="388938"/>
                </a:lnTo>
                <a:lnTo>
                  <a:pt x="0" y="388938"/>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12" name="Freeform: Shape 11">
            <a:extLst>
              <a:ext uri="{FF2B5EF4-FFF2-40B4-BE49-F238E27FC236}">
                <a16:creationId xmlns:a16="http://schemas.microsoft.com/office/drawing/2014/main" id="{3EB9CFF3-71A3-5B4A-96C4-9DFE6F00A0A7}"/>
              </a:ext>
            </a:extLst>
          </p:cNvPr>
          <p:cNvSpPr/>
          <p:nvPr>
            <p:custDataLst>
              <p:tags r:id="rId8"/>
            </p:custDataLst>
          </p:nvPr>
        </p:nvSpPr>
        <p:spPr bwMode="auto">
          <a:xfrm>
            <a:off x="10221913" y="2130425"/>
            <a:ext cx="161926" cy="390526"/>
          </a:xfrm>
          <a:custGeom>
            <a:avLst/>
            <a:gdLst/>
            <a:ahLst/>
            <a:cxnLst/>
            <a:rect l="0" t="0" r="0" b="0"/>
            <a:pathLst>
              <a:path w="161926" h="390526">
                <a:moveTo>
                  <a:pt x="161925" y="0"/>
                </a:moveTo>
                <a:lnTo>
                  <a:pt x="57150" y="390525"/>
                </a:lnTo>
                <a:lnTo>
                  <a:pt x="0" y="390525"/>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41" name="Freeform: Shape 40">
            <a:extLst>
              <a:ext uri="{FF2B5EF4-FFF2-40B4-BE49-F238E27FC236}">
                <a16:creationId xmlns:a16="http://schemas.microsoft.com/office/drawing/2014/main" id="{D5739939-AA59-5CDC-748D-1F4DE3D28293}"/>
              </a:ext>
            </a:extLst>
          </p:cNvPr>
          <p:cNvSpPr/>
          <p:nvPr>
            <p:custDataLst>
              <p:tags r:id="rId9"/>
            </p:custDataLst>
          </p:nvPr>
        </p:nvSpPr>
        <p:spPr bwMode="auto">
          <a:xfrm>
            <a:off x="7769225" y="2130425"/>
            <a:ext cx="161926" cy="390526"/>
          </a:xfrm>
          <a:custGeom>
            <a:avLst/>
            <a:gdLst/>
            <a:ahLst/>
            <a:cxnLst/>
            <a:rect l="0" t="0" r="0" b="0"/>
            <a:pathLst>
              <a:path w="161926" h="390526">
                <a:moveTo>
                  <a:pt x="161925" y="0"/>
                </a:moveTo>
                <a:lnTo>
                  <a:pt x="57150" y="390525"/>
                </a:lnTo>
                <a:lnTo>
                  <a:pt x="0" y="390525"/>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44" name="Freeform: Shape 43">
            <a:extLst>
              <a:ext uri="{FF2B5EF4-FFF2-40B4-BE49-F238E27FC236}">
                <a16:creationId xmlns:a16="http://schemas.microsoft.com/office/drawing/2014/main" id="{C8AD49DC-B639-5052-F0AC-0442AB663455}"/>
              </a:ext>
            </a:extLst>
          </p:cNvPr>
          <p:cNvSpPr/>
          <p:nvPr>
            <p:custDataLst>
              <p:tags r:id="rId10"/>
            </p:custDataLst>
          </p:nvPr>
        </p:nvSpPr>
        <p:spPr bwMode="auto">
          <a:xfrm>
            <a:off x="7769225" y="2533650"/>
            <a:ext cx="161926" cy="388939"/>
          </a:xfrm>
          <a:custGeom>
            <a:avLst/>
            <a:gdLst/>
            <a:ahLst/>
            <a:cxnLst/>
            <a:rect l="0" t="0" r="0" b="0"/>
            <a:pathLst>
              <a:path w="161926" h="388939">
                <a:moveTo>
                  <a:pt x="161925" y="0"/>
                </a:moveTo>
                <a:lnTo>
                  <a:pt x="57150" y="388938"/>
                </a:lnTo>
                <a:lnTo>
                  <a:pt x="0" y="388938"/>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18" name="Freeform: Shape 17">
            <a:extLst>
              <a:ext uri="{FF2B5EF4-FFF2-40B4-BE49-F238E27FC236}">
                <a16:creationId xmlns:a16="http://schemas.microsoft.com/office/drawing/2014/main" id="{030969F4-3178-4DE2-8BE6-0D30FE4BE61D}"/>
              </a:ext>
            </a:extLst>
          </p:cNvPr>
          <p:cNvSpPr/>
          <p:nvPr>
            <p:custDataLst>
              <p:tags r:id="rId11"/>
            </p:custDataLst>
          </p:nvPr>
        </p:nvSpPr>
        <p:spPr bwMode="auto">
          <a:xfrm>
            <a:off x="10221913" y="2533650"/>
            <a:ext cx="161926" cy="388939"/>
          </a:xfrm>
          <a:custGeom>
            <a:avLst/>
            <a:gdLst/>
            <a:ahLst/>
            <a:cxnLst/>
            <a:rect l="0" t="0" r="0" b="0"/>
            <a:pathLst>
              <a:path w="161926" h="388939">
                <a:moveTo>
                  <a:pt x="161925" y="0"/>
                </a:moveTo>
                <a:lnTo>
                  <a:pt x="57150" y="388938"/>
                </a:lnTo>
                <a:lnTo>
                  <a:pt x="0" y="388938"/>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47" name="Freeform: Shape 46">
            <a:extLst>
              <a:ext uri="{FF2B5EF4-FFF2-40B4-BE49-F238E27FC236}">
                <a16:creationId xmlns:a16="http://schemas.microsoft.com/office/drawing/2014/main" id="{226D7A69-3D5D-6DC8-E5B3-495D3216D932}"/>
              </a:ext>
            </a:extLst>
          </p:cNvPr>
          <p:cNvSpPr/>
          <p:nvPr>
            <p:custDataLst>
              <p:tags r:id="rId12"/>
            </p:custDataLst>
          </p:nvPr>
        </p:nvSpPr>
        <p:spPr bwMode="auto">
          <a:xfrm>
            <a:off x="7769225" y="2935288"/>
            <a:ext cx="161926" cy="390526"/>
          </a:xfrm>
          <a:custGeom>
            <a:avLst/>
            <a:gdLst/>
            <a:ahLst/>
            <a:cxnLst/>
            <a:rect l="0" t="0" r="0" b="0"/>
            <a:pathLst>
              <a:path w="161926" h="390526">
                <a:moveTo>
                  <a:pt x="161925" y="0"/>
                </a:moveTo>
                <a:lnTo>
                  <a:pt x="57150" y="390525"/>
                </a:lnTo>
                <a:lnTo>
                  <a:pt x="0" y="390525"/>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50" name="Freeform: Shape 49">
            <a:extLst>
              <a:ext uri="{FF2B5EF4-FFF2-40B4-BE49-F238E27FC236}">
                <a16:creationId xmlns:a16="http://schemas.microsoft.com/office/drawing/2014/main" id="{76882C4A-A9AE-9F35-DFF4-A44E72F7905E}"/>
              </a:ext>
            </a:extLst>
          </p:cNvPr>
          <p:cNvSpPr/>
          <p:nvPr>
            <p:custDataLst>
              <p:tags r:id="rId13"/>
            </p:custDataLst>
          </p:nvPr>
        </p:nvSpPr>
        <p:spPr bwMode="auto">
          <a:xfrm>
            <a:off x="7769225" y="3338513"/>
            <a:ext cx="161926" cy="388938"/>
          </a:xfrm>
          <a:custGeom>
            <a:avLst/>
            <a:gdLst/>
            <a:ahLst/>
            <a:cxnLst/>
            <a:rect l="0" t="0" r="0" b="0"/>
            <a:pathLst>
              <a:path w="161926" h="388938">
                <a:moveTo>
                  <a:pt x="161925" y="0"/>
                </a:moveTo>
                <a:lnTo>
                  <a:pt x="57150" y="388937"/>
                </a:lnTo>
                <a:lnTo>
                  <a:pt x="0" y="388937"/>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25" name="Freeform: Shape 24">
            <a:extLst>
              <a:ext uri="{FF2B5EF4-FFF2-40B4-BE49-F238E27FC236}">
                <a16:creationId xmlns:a16="http://schemas.microsoft.com/office/drawing/2014/main" id="{B8DF2AD3-6FE5-399D-A2ED-DB8C5795E5E8}"/>
              </a:ext>
            </a:extLst>
          </p:cNvPr>
          <p:cNvSpPr/>
          <p:nvPr>
            <p:custDataLst>
              <p:tags r:id="rId14"/>
            </p:custDataLst>
          </p:nvPr>
        </p:nvSpPr>
        <p:spPr bwMode="auto">
          <a:xfrm>
            <a:off x="7981950" y="2130425"/>
            <a:ext cx="161926" cy="390526"/>
          </a:xfrm>
          <a:custGeom>
            <a:avLst/>
            <a:gdLst/>
            <a:ahLst/>
            <a:cxnLst/>
            <a:rect l="0" t="0" r="0" b="0"/>
            <a:pathLst>
              <a:path w="161926" h="390526">
                <a:moveTo>
                  <a:pt x="161925" y="0"/>
                </a:moveTo>
                <a:lnTo>
                  <a:pt x="57150" y="390525"/>
                </a:lnTo>
                <a:lnTo>
                  <a:pt x="0" y="390525"/>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35" name="Freeform: Shape 34">
            <a:extLst>
              <a:ext uri="{FF2B5EF4-FFF2-40B4-BE49-F238E27FC236}">
                <a16:creationId xmlns:a16="http://schemas.microsoft.com/office/drawing/2014/main" id="{DA911EBF-4920-322E-16B1-4D03285CD672}"/>
              </a:ext>
            </a:extLst>
          </p:cNvPr>
          <p:cNvSpPr/>
          <p:nvPr>
            <p:custDataLst>
              <p:tags r:id="rId15"/>
            </p:custDataLst>
          </p:nvPr>
        </p:nvSpPr>
        <p:spPr bwMode="auto">
          <a:xfrm>
            <a:off x="7981950" y="2935288"/>
            <a:ext cx="161926" cy="390526"/>
          </a:xfrm>
          <a:custGeom>
            <a:avLst/>
            <a:gdLst/>
            <a:ahLst/>
            <a:cxnLst/>
            <a:rect l="0" t="0" r="0" b="0"/>
            <a:pathLst>
              <a:path w="161926" h="390526">
                <a:moveTo>
                  <a:pt x="161925" y="0"/>
                </a:moveTo>
                <a:lnTo>
                  <a:pt x="57150" y="390525"/>
                </a:lnTo>
                <a:lnTo>
                  <a:pt x="0" y="390525"/>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useBgFill="1">
        <p:nvSpPr>
          <p:cNvPr id="38" name="Freeform: Shape 37">
            <a:extLst>
              <a:ext uri="{FF2B5EF4-FFF2-40B4-BE49-F238E27FC236}">
                <a16:creationId xmlns:a16="http://schemas.microsoft.com/office/drawing/2014/main" id="{712E17D6-9E63-3A95-1F5D-0976635C9050}"/>
              </a:ext>
            </a:extLst>
          </p:cNvPr>
          <p:cNvSpPr/>
          <p:nvPr>
            <p:custDataLst>
              <p:tags r:id="rId16"/>
            </p:custDataLst>
          </p:nvPr>
        </p:nvSpPr>
        <p:spPr bwMode="auto">
          <a:xfrm>
            <a:off x="7981950" y="3338513"/>
            <a:ext cx="161926" cy="388938"/>
          </a:xfrm>
          <a:custGeom>
            <a:avLst/>
            <a:gdLst/>
            <a:ahLst/>
            <a:cxnLst/>
            <a:rect l="0" t="0" r="0" b="0"/>
            <a:pathLst>
              <a:path w="161926" h="388938">
                <a:moveTo>
                  <a:pt x="161925" y="0"/>
                </a:moveTo>
                <a:lnTo>
                  <a:pt x="57150" y="388937"/>
                </a:lnTo>
                <a:lnTo>
                  <a:pt x="0" y="388937"/>
                </a:lnTo>
                <a:lnTo>
                  <a:pt x="104775" y="0"/>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BB73EB5F-2BD6-F54C-49BF-28104EA46E8A}"/>
              </a:ext>
            </a:extLst>
          </p:cNvPr>
          <p:cNvSpPr/>
          <p:nvPr>
            <p:custDataLst>
              <p:tags r:id="rId17"/>
            </p:custDataLst>
          </p:nvPr>
        </p:nvSpPr>
        <p:spPr bwMode="auto">
          <a:xfrm>
            <a:off x="10279063"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D052E9B5-77AA-FA0A-415B-B1EE9F699F55}"/>
              </a:ext>
            </a:extLst>
          </p:cNvPr>
          <p:cNvSpPr/>
          <p:nvPr>
            <p:custDataLst>
              <p:tags r:id="rId18"/>
            </p:custDataLst>
          </p:nvPr>
        </p:nvSpPr>
        <p:spPr bwMode="auto">
          <a:xfrm>
            <a:off x="10221913"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3238EE95-A9B9-59E4-0D53-CFFE3B6F474E}"/>
              </a:ext>
            </a:extLst>
          </p:cNvPr>
          <p:cNvSpPr/>
          <p:nvPr>
            <p:custDataLst>
              <p:tags r:id="rId19"/>
            </p:custDataLst>
          </p:nvPr>
        </p:nvSpPr>
        <p:spPr bwMode="auto">
          <a:xfrm>
            <a:off x="10279063"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F929523D-04BB-9B84-CC9A-457774C9C009}"/>
              </a:ext>
            </a:extLst>
          </p:cNvPr>
          <p:cNvSpPr/>
          <p:nvPr>
            <p:custDataLst>
              <p:tags r:id="rId20"/>
            </p:custDataLst>
          </p:nvPr>
        </p:nvSpPr>
        <p:spPr bwMode="auto">
          <a:xfrm>
            <a:off x="7981950"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40ED2494-2E71-25AC-16D5-E19892EF20D6}"/>
              </a:ext>
            </a:extLst>
          </p:cNvPr>
          <p:cNvSpPr/>
          <p:nvPr>
            <p:custDataLst>
              <p:tags r:id="rId21"/>
            </p:custDataLst>
          </p:nvPr>
        </p:nvSpPr>
        <p:spPr bwMode="auto">
          <a:xfrm>
            <a:off x="10221913"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id="{233ED50D-AB69-FC1D-7037-CB25EF54AAC3}"/>
              </a:ext>
            </a:extLst>
          </p:cNvPr>
          <p:cNvSpPr/>
          <p:nvPr>
            <p:custDataLst>
              <p:tags r:id="rId22"/>
            </p:custDataLst>
          </p:nvPr>
        </p:nvSpPr>
        <p:spPr bwMode="auto">
          <a:xfrm>
            <a:off x="7981950"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DEB4D464-28DA-F23C-55F9-D7692C76D9B0}"/>
              </a:ext>
            </a:extLst>
          </p:cNvPr>
          <p:cNvSpPr/>
          <p:nvPr>
            <p:custDataLst>
              <p:tags r:id="rId23"/>
            </p:custDataLst>
          </p:nvPr>
        </p:nvSpPr>
        <p:spPr bwMode="auto">
          <a:xfrm>
            <a:off x="8039100"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16F71662-3607-97B7-08EA-91D8B3A057C6}"/>
              </a:ext>
            </a:extLst>
          </p:cNvPr>
          <p:cNvSpPr/>
          <p:nvPr>
            <p:custDataLst>
              <p:tags r:id="rId24"/>
            </p:custDataLst>
          </p:nvPr>
        </p:nvSpPr>
        <p:spPr bwMode="auto">
          <a:xfrm>
            <a:off x="7981950" y="2935288"/>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9CA871E7-6F00-21E4-F63B-35C036A38F98}"/>
              </a:ext>
            </a:extLst>
          </p:cNvPr>
          <p:cNvSpPr/>
          <p:nvPr>
            <p:custDataLst>
              <p:tags r:id="rId25"/>
            </p:custDataLst>
          </p:nvPr>
        </p:nvSpPr>
        <p:spPr bwMode="auto">
          <a:xfrm>
            <a:off x="8039100" y="2935288"/>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9140FF8C-A1B1-ECDF-FB6A-90717C899302}"/>
              </a:ext>
            </a:extLst>
          </p:cNvPr>
          <p:cNvSpPr/>
          <p:nvPr>
            <p:custDataLst>
              <p:tags r:id="rId26"/>
            </p:custDataLst>
          </p:nvPr>
        </p:nvSpPr>
        <p:spPr bwMode="auto">
          <a:xfrm>
            <a:off x="8039100"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39260974-E7A1-4D37-6E80-755FA0682B39}"/>
              </a:ext>
            </a:extLst>
          </p:cNvPr>
          <p:cNvSpPr/>
          <p:nvPr>
            <p:custDataLst>
              <p:tags r:id="rId27"/>
            </p:custDataLst>
          </p:nvPr>
        </p:nvSpPr>
        <p:spPr bwMode="auto">
          <a:xfrm>
            <a:off x="7981950" y="3338513"/>
            <a:ext cx="104776" cy="388938"/>
          </a:xfrm>
          <a:custGeom>
            <a:avLst/>
            <a:gdLst/>
            <a:ahLst/>
            <a:cxnLst/>
            <a:rect l="0" t="0" r="0" b="0"/>
            <a:pathLst>
              <a:path w="104776" h="388938">
                <a:moveTo>
                  <a:pt x="104775" y="0"/>
                </a:moveTo>
                <a:lnTo>
                  <a:pt x="0" y="3889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6D983B76-D738-614B-3833-C6700C5CD29A}"/>
              </a:ext>
            </a:extLst>
          </p:cNvPr>
          <p:cNvSpPr/>
          <p:nvPr>
            <p:custDataLst>
              <p:tags r:id="rId28"/>
            </p:custDataLst>
          </p:nvPr>
        </p:nvSpPr>
        <p:spPr bwMode="auto">
          <a:xfrm>
            <a:off x="7826375"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17706730-ADD2-B635-AAC0-B33140247A97}"/>
              </a:ext>
            </a:extLst>
          </p:cNvPr>
          <p:cNvSpPr/>
          <p:nvPr>
            <p:custDataLst>
              <p:tags r:id="rId29"/>
            </p:custDataLst>
          </p:nvPr>
        </p:nvSpPr>
        <p:spPr bwMode="auto">
          <a:xfrm>
            <a:off x="7826375"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94BD2129-7D96-F1BD-6B5D-B1221FCE2955}"/>
              </a:ext>
            </a:extLst>
          </p:cNvPr>
          <p:cNvSpPr/>
          <p:nvPr>
            <p:custDataLst>
              <p:tags r:id="rId30"/>
            </p:custDataLst>
          </p:nvPr>
        </p:nvSpPr>
        <p:spPr bwMode="auto">
          <a:xfrm>
            <a:off x="7769225" y="2935288"/>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4EC8ED0-8BFF-289C-ED16-03DEDE490007}"/>
              </a:ext>
            </a:extLst>
          </p:cNvPr>
          <p:cNvSpPr/>
          <p:nvPr>
            <p:custDataLst>
              <p:tags r:id="rId31"/>
            </p:custDataLst>
          </p:nvPr>
        </p:nvSpPr>
        <p:spPr bwMode="auto">
          <a:xfrm>
            <a:off x="7826375" y="2935288"/>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85B23970-8C45-D4D8-0685-2AF2CADAA3FB}"/>
              </a:ext>
            </a:extLst>
          </p:cNvPr>
          <p:cNvSpPr/>
          <p:nvPr>
            <p:custDataLst>
              <p:tags r:id="rId32"/>
            </p:custDataLst>
          </p:nvPr>
        </p:nvSpPr>
        <p:spPr bwMode="auto">
          <a:xfrm>
            <a:off x="7769225" y="2130425"/>
            <a:ext cx="104776" cy="390526"/>
          </a:xfrm>
          <a:custGeom>
            <a:avLst/>
            <a:gdLst/>
            <a:ahLst/>
            <a:cxnLst/>
            <a:rect l="0" t="0" r="0" b="0"/>
            <a:pathLst>
              <a:path w="104776" h="390526">
                <a:moveTo>
                  <a:pt x="104775" y="0"/>
                </a:moveTo>
                <a:lnTo>
                  <a:pt x="0" y="390525"/>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BCF8B8F4-933E-B9CA-AD07-648CD7DA7CA4}"/>
              </a:ext>
            </a:extLst>
          </p:cNvPr>
          <p:cNvSpPr/>
          <p:nvPr>
            <p:custDataLst>
              <p:tags r:id="rId33"/>
            </p:custDataLst>
          </p:nvPr>
        </p:nvSpPr>
        <p:spPr bwMode="auto">
          <a:xfrm>
            <a:off x="7769225" y="3338513"/>
            <a:ext cx="104776" cy="388938"/>
          </a:xfrm>
          <a:custGeom>
            <a:avLst/>
            <a:gdLst/>
            <a:ahLst/>
            <a:cxnLst/>
            <a:rect l="0" t="0" r="0" b="0"/>
            <a:pathLst>
              <a:path w="104776" h="388938">
                <a:moveTo>
                  <a:pt x="104775" y="0"/>
                </a:moveTo>
                <a:lnTo>
                  <a:pt x="0" y="3889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3518D390-D503-4040-1084-08E09AFE0245}"/>
              </a:ext>
            </a:extLst>
          </p:cNvPr>
          <p:cNvSpPr/>
          <p:nvPr>
            <p:custDataLst>
              <p:tags r:id="rId34"/>
            </p:custDataLst>
          </p:nvPr>
        </p:nvSpPr>
        <p:spPr bwMode="auto">
          <a:xfrm>
            <a:off x="7826375" y="3338513"/>
            <a:ext cx="104776" cy="388938"/>
          </a:xfrm>
          <a:custGeom>
            <a:avLst/>
            <a:gdLst/>
            <a:ahLst/>
            <a:cxnLst/>
            <a:rect l="0" t="0" r="0" b="0"/>
            <a:pathLst>
              <a:path w="104776" h="388938">
                <a:moveTo>
                  <a:pt x="104775" y="0"/>
                </a:moveTo>
                <a:lnTo>
                  <a:pt x="0" y="3889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4A977B58-BFB3-FE89-F85C-2826A86AADF3}"/>
              </a:ext>
            </a:extLst>
          </p:cNvPr>
          <p:cNvSpPr/>
          <p:nvPr>
            <p:custDataLst>
              <p:tags r:id="rId35"/>
            </p:custDataLst>
          </p:nvPr>
        </p:nvSpPr>
        <p:spPr bwMode="auto">
          <a:xfrm>
            <a:off x="7769225" y="2533650"/>
            <a:ext cx="104776" cy="388939"/>
          </a:xfrm>
          <a:custGeom>
            <a:avLst/>
            <a:gdLst/>
            <a:ahLst/>
            <a:cxnLst/>
            <a:rect l="0" t="0" r="0" b="0"/>
            <a:pathLst>
              <a:path w="104776" h="388939">
                <a:moveTo>
                  <a:pt x="104775" y="0"/>
                </a:moveTo>
                <a:lnTo>
                  <a:pt x="0" y="388938"/>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E7C5F233-6550-8576-CC13-08B6D5A617B1}"/>
              </a:ext>
            </a:extLst>
          </p:cNvPr>
          <p:cNvSpPr/>
          <p:nvPr>
            <p:custDataLst>
              <p:tags r:id="rId36"/>
            </p:custDataLst>
          </p:nvPr>
        </p:nvSpPr>
        <p:spPr bwMode="auto">
          <a:xfrm>
            <a:off x="8039100" y="3338513"/>
            <a:ext cx="104776" cy="388938"/>
          </a:xfrm>
          <a:custGeom>
            <a:avLst/>
            <a:gdLst/>
            <a:ahLst/>
            <a:cxnLst/>
            <a:rect l="0" t="0" r="0" b="0"/>
            <a:pathLst>
              <a:path w="104776" h="388938">
                <a:moveTo>
                  <a:pt x="104775" y="0"/>
                </a:moveTo>
                <a:lnTo>
                  <a:pt x="0" y="388937"/>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994" name="Straight Connector 993">
            <a:extLst>
              <a:ext uri="{FF2B5EF4-FFF2-40B4-BE49-F238E27FC236}">
                <a16:creationId xmlns:a16="http://schemas.microsoft.com/office/drawing/2014/main" id="{E83D0C94-F57B-0A32-23D8-1F68C74CC204}"/>
              </a:ext>
            </a:extLst>
          </p:cNvPr>
          <p:cNvCxnSpPr/>
          <p:nvPr>
            <p:custDataLst>
              <p:tags r:id="rId37"/>
            </p:custDataLst>
          </p:nvPr>
        </p:nvCxnSpPr>
        <p:spPr bwMode="auto">
          <a:xfrm flipH="1">
            <a:off x="8240713" y="3532188"/>
            <a:ext cx="952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0" name="Straight Connector 989">
            <a:extLst>
              <a:ext uri="{FF2B5EF4-FFF2-40B4-BE49-F238E27FC236}">
                <a16:creationId xmlns:a16="http://schemas.microsoft.com/office/drawing/2014/main" id="{2AD8B02E-C227-4493-E4D5-4BFBBA78CB0A}"/>
              </a:ext>
            </a:extLst>
          </p:cNvPr>
          <p:cNvCxnSpPr/>
          <p:nvPr>
            <p:custDataLst>
              <p:tags r:id="rId38"/>
            </p:custDataLst>
          </p:nvPr>
        </p:nvCxnSpPr>
        <p:spPr bwMode="auto">
          <a:xfrm flipH="1">
            <a:off x="6272214" y="5141913"/>
            <a:ext cx="301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2">
            <a:extLst>
              <a:ext uri="{FF2B5EF4-FFF2-40B4-BE49-F238E27FC236}">
                <a16:creationId xmlns:a16="http://schemas.microsoft.com/office/drawing/2014/main" id="{B77338C9-4B8B-CD67-9029-14359178E769}"/>
              </a:ext>
            </a:extLst>
          </p:cNvPr>
          <p:cNvSpPr>
            <a:spLocks noGrp="1"/>
          </p:cNvSpPr>
          <p:nvPr>
            <p:custDataLst>
              <p:tags r:id="rId39"/>
            </p:custDataLst>
          </p:nvPr>
        </p:nvSpPr>
        <p:spPr bwMode="gray">
          <a:xfrm>
            <a:off x="8335963" y="3441700"/>
            <a:ext cx="160338" cy="182563"/>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a:t>
            </a:r>
          </a:p>
        </p:txBody>
      </p:sp>
      <p:sp>
        <p:nvSpPr>
          <p:cNvPr id="14" name="Text Placeholder 2">
            <a:extLst>
              <a:ext uri="{FF2B5EF4-FFF2-40B4-BE49-F238E27FC236}">
                <a16:creationId xmlns:a16="http://schemas.microsoft.com/office/drawing/2014/main" id="{ED6C7FC4-0F28-DB5B-B125-523940A642D7}"/>
              </a:ext>
            </a:extLst>
          </p:cNvPr>
          <p:cNvSpPr>
            <a:spLocks noGrp="1"/>
          </p:cNvSpPr>
          <p:nvPr>
            <p:custDataLst>
              <p:tags r:id="rId40"/>
            </p:custDataLst>
          </p:nvPr>
        </p:nvSpPr>
        <p:spPr bwMode="gray">
          <a:xfrm>
            <a:off x="10348913" y="2565400"/>
            <a:ext cx="122238" cy="182563"/>
          </a:xfrm>
          <a:prstGeom prst="rect">
            <a:avLst/>
          </a:prstGeom>
          <a:solidFill>
            <a:schemeClr val="accent3"/>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3F23605-D484-4628-ACFD-A248C0E5A0F3}" type="datetime'''''0'''''''''''''''''''''''''''''''''''''''">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14" name="Text Placeholder 2">
            <a:extLst>
              <a:ext uri="{FF2B5EF4-FFF2-40B4-BE49-F238E27FC236}">
                <a16:creationId xmlns:a16="http://schemas.microsoft.com/office/drawing/2014/main" id="{9A38CA99-E4FE-3E67-823A-DA11BD7BB06C}"/>
              </a:ext>
            </a:extLst>
          </p:cNvPr>
          <p:cNvSpPr>
            <a:spLocks noGrp="1"/>
          </p:cNvSpPr>
          <p:nvPr>
            <p:custDataLst>
              <p:tags r:id="rId41"/>
            </p:custDataLst>
          </p:nvPr>
        </p:nvSpPr>
        <p:spPr bwMode="gray">
          <a:xfrm>
            <a:off x="7943850" y="3441700"/>
            <a:ext cx="2381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ECB4449C-59C0-4BE6-ABDE-14EB07874C3D}" type="datetime'2''''''''''''''''''.''''''''''9'''''''''''''''''''">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2.9</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04" name="Text Placeholder 2">
            <a:extLst>
              <a:ext uri="{FF2B5EF4-FFF2-40B4-BE49-F238E27FC236}">
                <a16:creationId xmlns:a16="http://schemas.microsoft.com/office/drawing/2014/main" id="{0876FF2A-6E3B-9EE9-07CF-F2F629B4D09F}"/>
              </a:ext>
            </a:extLst>
          </p:cNvPr>
          <p:cNvSpPr>
            <a:spLocks noGrp="1"/>
          </p:cNvSpPr>
          <p:nvPr>
            <p:custDataLst>
              <p:tags r:id="rId42"/>
            </p:custDataLst>
          </p:nvPr>
        </p:nvSpPr>
        <p:spPr bwMode="gray">
          <a:xfrm>
            <a:off x="5062538" y="3441700"/>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9A05551-049A-49B5-ABF9-DB0D1B0ED498}" type="datetime'13.''''''''''4'''''''''''''''''''''''''''''''''''">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13.4</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7" name="Text Placeholder 2">
            <a:extLst>
              <a:ext uri="{FF2B5EF4-FFF2-40B4-BE49-F238E27FC236}">
                <a16:creationId xmlns:a16="http://schemas.microsoft.com/office/drawing/2014/main" id="{38577645-059E-37C2-9FCF-244DCAD1F4BC}"/>
              </a:ext>
            </a:extLst>
          </p:cNvPr>
          <p:cNvSpPr>
            <a:spLocks noGrp="1"/>
          </p:cNvSpPr>
          <p:nvPr>
            <p:custDataLst>
              <p:tags r:id="rId43"/>
            </p:custDataLst>
          </p:nvPr>
        </p:nvSpPr>
        <p:spPr bwMode="gray">
          <a:xfrm>
            <a:off x="7546975" y="3844925"/>
            <a:ext cx="238125" cy="182563"/>
          </a:xfrm>
          <a:prstGeom prst="rect">
            <a:avLst/>
          </a:prstGeom>
          <a:solidFill>
            <a:schemeClr val="accent3"/>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F63B2D2C-7563-4909-A4B3-227D1FD14764}" type="datetime'0''''''''''''.''''''''''''''''''''''''''''''''''2'">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0.2</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15" name="Text Placeholder 2">
            <a:extLst>
              <a:ext uri="{FF2B5EF4-FFF2-40B4-BE49-F238E27FC236}">
                <a16:creationId xmlns:a16="http://schemas.microsoft.com/office/drawing/2014/main" id="{94C3963F-4671-A9C8-8C23-4D17958614A2}"/>
              </a:ext>
            </a:extLst>
          </p:cNvPr>
          <p:cNvSpPr>
            <a:spLocks noGrp="1"/>
          </p:cNvSpPr>
          <p:nvPr>
            <p:custDataLst>
              <p:tags r:id="rId44"/>
            </p:custDataLst>
          </p:nvPr>
        </p:nvSpPr>
        <p:spPr bwMode="gray">
          <a:xfrm>
            <a:off x="5284788" y="3844925"/>
            <a:ext cx="238125" cy="182563"/>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7CECA9D-74BF-4FD0-816A-E793D5F42E19}" type="datetime'6.''''''''''''''7'''''''">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6.7</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06" name="Text Placeholder 2">
            <a:extLst>
              <a:ext uri="{FF2B5EF4-FFF2-40B4-BE49-F238E27FC236}">
                <a16:creationId xmlns:a16="http://schemas.microsoft.com/office/drawing/2014/main" id="{D8632239-391B-3935-BFC2-B2673079378D}"/>
              </a:ext>
            </a:extLst>
          </p:cNvPr>
          <p:cNvSpPr>
            <a:spLocks noGrp="1"/>
          </p:cNvSpPr>
          <p:nvPr>
            <p:custDataLst>
              <p:tags r:id="rId45"/>
            </p:custDataLst>
          </p:nvPr>
        </p:nvSpPr>
        <p:spPr bwMode="gray">
          <a:xfrm>
            <a:off x="2732088" y="3844925"/>
            <a:ext cx="238125"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6A69318-8BE4-4F48-9B63-052955E1E394}" type="datetime'''''''''''''''1''''''''.''''''''''''''''1'''''''''''''''">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1.1</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7" name="Text Placeholder 2">
            <a:extLst>
              <a:ext uri="{FF2B5EF4-FFF2-40B4-BE49-F238E27FC236}">
                <a16:creationId xmlns:a16="http://schemas.microsoft.com/office/drawing/2014/main" id="{E3FDFC26-18A3-D0C6-549A-282C6C42EBA1}"/>
              </a:ext>
            </a:extLst>
          </p:cNvPr>
          <p:cNvSpPr>
            <a:spLocks noGrp="1"/>
          </p:cNvSpPr>
          <p:nvPr>
            <p:custDataLst>
              <p:tags r:id="rId46"/>
            </p:custDataLst>
          </p:nvPr>
        </p:nvSpPr>
        <p:spPr bwMode="gray">
          <a:xfrm>
            <a:off x="6600825" y="4246563"/>
            <a:ext cx="238125" cy="182563"/>
          </a:xfrm>
          <a:prstGeom prst="rect">
            <a:avLst/>
          </a:prstGeom>
          <a:solidFill>
            <a:schemeClr val="accent3"/>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E27E4280-CFBF-4D1A-A99C-F95BBE2FF677}" type="datetime'''''0''''''''''''''''''''''.''''''''''1'''''''''''''''''''">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0.1</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6" name="Text Placeholder 2">
            <a:extLst>
              <a:ext uri="{FF2B5EF4-FFF2-40B4-BE49-F238E27FC236}">
                <a16:creationId xmlns:a16="http://schemas.microsoft.com/office/drawing/2014/main" id="{A185E544-767C-4790-5310-7A7B2C6A67E7}"/>
              </a:ext>
            </a:extLst>
          </p:cNvPr>
          <p:cNvSpPr>
            <a:spLocks noGrp="1"/>
          </p:cNvSpPr>
          <p:nvPr>
            <p:custDataLst>
              <p:tags r:id="rId47"/>
            </p:custDataLst>
          </p:nvPr>
        </p:nvSpPr>
        <p:spPr bwMode="gray">
          <a:xfrm>
            <a:off x="4975225" y="4246563"/>
            <a:ext cx="238125"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43F40563-04E6-436C-A5D4-C4BEB8C8EB88}" type="datetime'''''''''''''''''''5''''''''''.''''''''''''''''0'''''''''''">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5.0</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4" name="Text Placeholder 2">
            <a:extLst>
              <a:ext uri="{FF2B5EF4-FFF2-40B4-BE49-F238E27FC236}">
                <a16:creationId xmlns:a16="http://schemas.microsoft.com/office/drawing/2014/main" id="{8BB1B857-D7E1-1E38-2F5F-413B50346191}"/>
              </a:ext>
            </a:extLst>
          </p:cNvPr>
          <p:cNvSpPr>
            <a:spLocks noGrp="1"/>
          </p:cNvSpPr>
          <p:nvPr>
            <p:custDataLst>
              <p:tags r:id="rId48"/>
            </p:custDataLst>
          </p:nvPr>
        </p:nvSpPr>
        <p:spPr bwMode="gray">
          <a:xfrm>
            <a:off x="2865438" y="4246563"/>
            <a:ext cx="238125"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8ACF979-3FA6-459B-AC8F-A28F6F8299F2}" type="datetime'''''''''''''''''1''''''''''''''.''''''''''5'''''''''''">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1.5</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8" name="Text Placeholder 2">
            <a:extLst>
              <a:ext uri="{FF2B5EF4-FFF2-40B4-BE49-F238E27FC236}">
                <a16:creationId xmlns:a16="http://schemas.microsoft.com/office/drawing/2014/main" id="{C9386A09-07BD-1056-2560-0ED19EB28B62}"/>
              </a:ext>
            </a:extLst>
          </p:cNvPr>
          <p:cNvSpPr>
            <a:spLocks noGrp="1"/>
          </p:cNvSpPr>
          <p:nvPr>
            <p:custDataLst>
              <p:tags r:id="rId49"/>
            </p:custDataLst>
          </p:nvPr>
        </p:nvSpPr>
        <p:spPr bwMode="gray">
          <a:xfrm>
            <a:off x="6226175" y="4649788"/>
            <a:ext cx="122238" cy="182563"/>
          </a:xfrm>
          <a:prstGeom prst="rect">
            <a:avLst/>
          </a:prstGeom>
          <a:solidFill>
            <a:schemeClr val="accent3"/>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6AEAA13-F3C6-49B2-A413-558652D5456B}" type="datetime'''''''''''''''0'''''''''''''''''''''''''''''''''''''''''''''''">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1" name="Text Placeholder 2">
            <a:extLst>
              <a:ext uri="{FF2B5EF4-FFF2-40B4-BE49-F238E27FC236}">
                <a16:creationId xmlns:a16="http://schemas.microsoft.com/office/drawing/2014/main" id="{68578328-B80B-248E-544D-4CB9A3C28551}"/>
              </a:ext>
            </a:extLst>
          </p:cNvPr>
          <p:cNvSpPr>
            <a:spLocks noGrp="1"/>
          </p:cNvSpPr>
          <p:nvPr>
            <p:custDataLst>
              <p:tags r:id="rId50"/>
            </p:custDataLst>
          </p:nvPr>
        </p:nvSpPr>
        <p:spPr bwMode="gray">
          <a:xfrm>
            <a:off x="4275138" y="4649788"/>
            <a:ext cx="238125" cy="182563"/>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3DB28AA-96C0-43C3-9F7F-FB85303288A8}" type="datetime'''''5''''''''''''''''''''''.''''''''''''''''''''''8'''''">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5.8</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0" name="Text Placeholder 2">
            <a:extLst>
              <a:ext uri="{FF2B5EF4-FFF2-40B4-BE49-F238E27FC236}">
                <a16:creationId xmlns:a16="http://schemas.microsoft.com/office/drawing/2014/main" id="{217E71BB-AA37-9CFC-5308-6481C7A1C7A6}"/>
              </a:ext>
            </a:extLst>
          </p:cNvPr>
          <p:cNvSpPr>
            <a:spLocks noGrp="1"/>
          </p:cNvSpPr>
          <p:nvPr>
            <p:custDataLst>
              <p:tags r:id="rId51"/>
            </p:custDataLst>
          </p:nvPr>
        </p:nvSpPr>
        <p:spPr bwMode="gray">
          <a:xfrm>
            <a:off x="2432050" y="4649788"/>
            <a:ext cx="122238" cy="182563"/>
          </a:xfrm>
          <a:prstGeom prst="rect">
            <a:avLst/>
          </a:prstGeom>
          <a:solidFill>
            <a:schemeClr val="accent1"/>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0851139C-D91F-40BB-910D-61C391C90CAE}" type="datetime'''''''''''''''''''''''''''''''''0'''''''''''''''''''''">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9" name="Text Placeholder 2">
            <a:extLst>
              <a:ext uri="{FF2B5EF4-FFF2-40B4-BE49-F238E27FC236}">
                <a16:creationId xmlns:a16="http://schemas.microsoft.com/office/drawing/2014/main" id="{407E393F-F959-DEDD-DE07-5BA7AB169299}"/>
              </a:ext>
            </a:extLst>
          </p:cNvPr>
          <p:cNvSpPr>
            <a:spLocks noGrp="1"/>
          </p:cNvSpPr>
          <p:nvPr>
            <p:custDataLst>
              <p:tags r:id="rId52"/>
            </p:custDataLst>
          </p:nvPr>
        </p:nvSpPr>
        <p:spPr bwMode="gray">
          <a:xfrm>
            <a:off x="6302375" y="5051425"/>
            <a:ext cx="122238" cy="182563"/>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147E414E-5D44-4E2D-8C3E-6570AACBAE95}" type="datetime'''0'''''''''''''''''''''''''''''''''''''''''''''">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11" name="Text Placeholder 2">
            <a:extLst>
              <a:ext uri="{FF2B5EF4-FFF2-40B4-BE49-F238E27FC236}">
                <a16:creationId xmlns:a16="http://schemas.microsoft.com/office/drawing/2014/main" id="{5DBB6500-8C70-9AFE-C423-D5D27902B70F}"/>
              </a:ext>
            </a:extLst>
          </p:cNvPr>
          <p:cNvSpPr>
            <a:spLocks noGrp="1"/>
          </p:cNvSpPr>
          <p:nvPr>
            <p:custDataLst>
              <p:tags r:id="rId53"/>
            </p:custDataLst>
          </p:nvPr>
        </p:nvSpPr>
        <p:spPr bwMode="gray">
          <a:xfrm>
            <a:off x="10348913" y="2709863"/>
            <a:ext cx="122238"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15E51D5D-536C-4913-B407-CFB123227D22}" type="datetime'''''''''''''''''''0'''''''''''''''''''''''''''''''">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897" name="Text Placeholder 2">
            <a:extLst>
              <a:ext uri="{FF2B5EF4-FFF2-40B4-BE49-F238E27FC236}">
                <a16:creationId xmlns:a16="http://schemas.microsoft.com/office/drawing/2014/main" id="{3D75F102-2D11-8CE9-F492-33F3A77983F4}"/>
              </a:ext>
            </a:extLst>
          </p:cNvPr>
          <p:cNvSpPr>
            <a:spLocks noGrp="1"/>
          </p:cNvSpPr>
          <p:nvPr>
            <p:custDataLst>
              <p:tags r:id="rId54"/>
            </p:custDataLst>
          </p:nvPr>
        </p:nvSpPr>
        <p:spPr bwMode="gray">
          <a:xfrm>
            <a:off x="6289675" y="2636838"/>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A4F1924-4CC9-4CB6-BEFC-6B456AD18EA8}" type="datetime'3''''''''''''''7''''''.''''''''''''''''9'''''''''''''''''''">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37.9</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2" name="Text Placeholder 2">
            <a:extLst>
              <a:ext uri="{FF2B5EF4-FFF2-40B4-BE49-F238E27FC236}">
                <a16:creationId xmlns:a16="http://schemas.microsoft.com/office/drawing/2014/main" id="{2870F6B5-5491-8D77-931D-A6AB17A90086}"/>
              </a:ext>
            </a:extLst>
          </p:cNvPr>
          <p:cNvSpPr>
            <a:spLocks noGrp="1"/>
          </p:cNvSpPr>
          <p:nvPr>
            <p:custDataLst>
              <p:tags r:id="rId55"/>
            </p:custDataLst>
          </p:nvPr>
        </p:nvSpPr>
        <p:spPr bwMode="gray">
          <a:xfrm>
            <a:off x="4040188" y="5051425"/>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E5B7F2B-6288-4B87-A8D1-E44A24873EE9}" type="datetime'''''''''''5''''''''''''''''''''''.''''''2'''''''">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5.2</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30" name="Text Placeholder 2">
            <a:extLst>
              <a:ext uri="{FF2B5EF4-FFF2-40B4-BE49-F238E27FC236}">
                <a16:creationId xmlns:a16="http://schemas.microsoft.com/office/drawing/2014/main" id="{D4458558-B31A-3D19-93D8-321B3954EE62}"/>
              </a:ext>
            </a:extLst>
          </p:cNvPr>
          <p:cNvSpPr>
            <a:spLocks noGrp="1"/>
          </p:cNvSpPr>
          <p:nvPr>
            <p:custDataLst>
              <p:tags r:id="rId56"/>
            </p:custDataLst>
          </p:nvPr>
        </p:nvSpPr>
        <p:spPr bwMode="gray">
          <a:xfrm>
            <a:off x="3441700" y="5454650"/>
            <a:ext cx="160338"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.2</a:t>
            </a:r>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5" name="Text Placeholder 2">
            <a:extLst>
              <a:ext uri="{FF2B5EF4-FFF2-40B4-BE49-F238E27FC236}">
                <a16:creationId xmlns:a16="http://schemas.microsoft.com/office/drawing/2014/main" id="{CFD1A9FF-698B-B7C5-CCF9-EE8698B17C2C}"/>
              </a:ext>
            </a:extLst>
          </p:cNvPr>
          <p:cNvSpPr>
            <a:spLocks noGrp="1"/>
          </p:cNvSpPr>
          <p:nvPr>
            <p:custDataLst>
              <p:tags r:id="rId57"/>
            </p:custDataLst>
          </p:nvPr>
        </p:nvSpPr>
        <p:spPr bwMode="gray">
          <a:xfrm>
            <a:off x="2881313" y="5454650"/>
            <a:ext cx="238125" cy="182563"/>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D49275E4-67E2-4125-B3CF-131D45DF0775}" type="datetime'''''''''''''''''''''''''''''''''1''''.''''''''4'''''''">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1.4</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924" name="Text Placeholder 2">
            <a:extLst>
              <a:ext uri="{FF2B5EF4-FFF2-40B4-BE49-F238E27FC236}">
                <a16:creationId xmlns:a16="http://schemas.microsoft.com/office/drawing/2014/main" id="{E8C6BC23-1642-5A5A-0B6E-5E9D6DB57E2F}"/>
              </a:ext>
            </a:extLst>
          </p:cNvPr>
          <p:cNvSpPr>
            <a:spLocks noGrp="1"/>
          </p:cNvSpPr>
          <p:nvPr>
            <p:custDataLst>
              <p:tags r:id="rId58"/>
            </p:custDataLst>
          </p:nvPr>
        </p:nvSpPr>
        <p:spPr bwMode="gray">
          <a:xfrm>
            <a:off x="2438400" y="5454650"/>
            <a:ext cx="160338" cy="182563"/>
          </a:xfrm>
          <a:prstGeom prst="rect">
            <a:avLst/>
          </a:prstGeom>
          <a:solidFill>
            <a:schemeClr val="accent1"/>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r>
              <a:rPr kumimoji="0" lang="en-US" alt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.1</a:t>
            </a:r>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59"/>
            </p:custDataLst>
          </p:nvPr>
        </p:nvSpPr>
        <p:spPr bwMode="gray">
          <a:xfrm>
            <a:off x="11506200" y="2235201"/>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FA93940-951E-4C5C-9989-CFA8F790B8CA}" type="datetime'''''''''3''''''''''''''9''''''''''''''.''''''''''''''6'''''">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39.6</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3" name="Text Placeholder 4">
            <a:extLst>
              <a:ext uri="{FF2B5EF4-FFF2-40B4-BE49-F238E27FC236}">
                <a16:creationId xmlns:a16="http://schemas.microsoft.com/office/drawing/2014/main" id="{4C1F3293-4EFE-461D-940D-7EE66BAE31C5}"/>
              </a:ext>
            </a:extLst>
          </p:cNvPr>
          <p:cNvSpPr>
            <a:spLocks noGrp="1"/>
          </p:cNvSpPr>
          <p:nvPr>
            <p:custDataLst>
              <p:tags r:id="rId60"/>
            </p:custDataLst>
          </p:nvPr>
        </p:nvSpPr>
        <p:spPr bwMode="gray">
          <a:xfrm>
            <a:off x="10490200" y="2636839"/>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E7E0626-BC20-493C-A64B-76F1C16BBC43}" type="datetime'''''''3''''7''''''''''''''''''''.''''''''''''''''9'''">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37.9</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23" name="Text Placeholder 2">
            <a:extLst>
              <a:ext uri="{FF2B5EF4-FFF2-40B4-BE49-F238E27FC236}">
                <a16:creationId xmlns:a16="http://schemas.microsoft.com/office/drawing/2014/main" id="{FE90AFB3-3FAF-FC2C-E279-BF0EFE59FE21}"/>
              </a:ext>
            </a:extLst>
          </p:cNvPr>
          <p:cNvSpPr>
            <a:spLocks noGrp="1"/>
          </p:cNvSpPr>
          <p:nvPr>
            <p:custDataLst>
              <p:tags r:id="rId61"/>
            </p:custDataLst>
          </p:nvPr>
        </p:nvSpPr>
        <p:spPr bwMode="gray">
          <a:xfrm>
            <a:off x="5930900" y="5051425"/>
            <a:ext cx="238125" cy="182563"/>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88EC3D18-A9B5-44DD-9A3A-FE0B27B08462}" type="datetime'''''''''''''''''''''''''0''''''''''''''.''7'''''''''''''''">
              <a:rPr kumimoji="0" lang="en-US" altLang="en-US" sz="12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0.7</a:t>
            </a:fld>
            <a:endParaRPr kumimoji="0" lang="en-US"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449" name="Text Placeholder 4">
            <a:extLst>
              <a:ext uri="{FF2B5EF4-FFF2-40B4-BE49-F238E27FC236}">
                <a16:creationId xmlns:a16="http://schemas.microsoft.com/office/drawing/2014/main" id="{4C1F3293-4EFE-461D-940D-7EE66BAE31C5}"/>
              </a:ext>
            </a:extLst>
          </p:cNvPr>
          <p:cNvSpPr>
            <a:spLocks noGrp="1"/>
          </p:cNvSpPr>
          <p:nvPr>
            <p:custDataLst>
              <p:tags r:id="rId62"/>
            </p:custDataLst>
          </p:nvPr>
        </p:nvSpPr>
        <p:spPr bwMode="gray">
          <a:xfrm>
            <a:off x="8521700" y="3441701"/>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9E5F94B-9D98-4823-B847-1A827F5C6DFA}" type="datetime'''''1''''''''''''''6''''.''''''''''''''''6'''''''''''''''">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16.6</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3" name="Text Placeholder 4">
            <a:extLst>
              <a:ext uri="{FF2B5EF4-FFF2-40B4-BE49-F238E27FC236}">
                <a16:creationId xmlns:a16="http://schemas.microsoft.com/office/drawing/2014/main" id="{4C1F3293-4EFE-461D-940D-7EE66BAE31C5}"/>
              </a:ext>
            </a:extLst>
          </p:cNvPr>
          <p:cNvSpPr>
            <a:spLocks noGrp="1"/>
          </p:cNvSpPr>
          <p:nvPr>
            <p:custDataLst>
              <p:tags r:id="rId63"/>
            </p:custDataLst>
          </p:nvPr>
        </p:nvSpPr>
        <p:spPr bwMode="gray">
          <a:xfrm>
            <a:off x="7804150" y="3844926"/>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871F0D0-506D-42B4-8D7B-C6A2BFD9583D}" type="datetime'''''''''''''''8''''''''''''''''''''.''''1'''''">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8.1</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8" name="Text Placeholder 4">
            <a:extLst>
              <a:ext uri="{FF2B5EF4-FFF2-40B4-BE49-F238E27FC236}">
                <a16:creationId xmlns:a16="http://schemas.microsoft.com/office/drawing/2014/main" id="{4C1F3293-4EFE-461D-940D-7EE66BAE31C5}"/>
              </a:ext>
            </a:extLst>
          </p:cNvPr>
          <p:cNvSpPr>
            <a:spLocks noGrp="1"/>
          </p:cNvSpPr>
          <p:nvPr>
            <p:custDataLst>
              <p:tags r:id="rId64"/>
            </p:custDataLst>
          </p:nvPr>
        </p:nvSpPr>
        <p:spPr bwMode="gray">
          <a:xfrm>
            <a:off x="6858000" y="4246564"/>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BA53728-7529-43C4-AC22-D8EB1B1EA936}" type="datetime'''6''''''''''''''''.''''''''''''''''''5'''''''''''''''''">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6.5</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9" name="Text Placeholder 4">
            <a:extLst>
              <a:ext uri="{FF2B5EF4-FFF2-40B4-BE49-F238E27FC236}">
                <a16:creationId xmlns:a16="http://schemas.microsoft.com/office/drawing/2014/main" id="{4C1F3293-4EFE-461D-940D-7EE66BAE31C5}"/>
              </a:ext>
            </a:extLst>
          </p:cNvPr>
          <p:cNvSpPr>
            <a:spLocks noGrp="1"/>
          </p:cNvSpPr>
          <p:nvPr>
            <p:custDataLst>
              <p:tags r:id="rId65"/>
            </p:custDataLst>
          </p:nvPr>
        </p:nvSpPr>
        <p:spPr bwMode="gray">
          <a:xfrm>
            <a:off x="6367463" y="4649789"/>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E950668-4D2D-4454-80B1-C07A17C303E4}" type="datetime'''''''''''''''5''''''''''.''''''''''''''9'''''''''''">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5.9</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60" name="Text Placeholder 4">
            <a:extLst>
              <a:ext uri="{FF2B5EF4-FFF2-40B4-BE49-F238E27FC236}">
                <a16:creationId xmlns:a16="http://schemas.microsoft.com/office/drawing/2014/main" id="{4C1F3293-4EFE-461D-940D-7EE66BAE31C5}"/>
              </a:ext>
            </a:extLst>
          </p:cNvPr>
          <p:cNvSpPr>
            <a:spLocks noGrp="1"/>
          </p:cNvSpPr>
          <p:nvPr>
            <p:custDataLst>
              <p:tags r:id="rId66"/>
            </p:custDataLst>
          </p:nvPr>
        </p:nvSpPr>
        <p:spPr bwMode="gray">
          <a:xfrm>
            <a:off x="6450013" y="5051426"/>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7E7F915-2071-47AC-ADAE-58513AC86723}" type="datetime'''''''''''''''''5.''''''''''''8'''''''''''''''''''''''''''''''">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5.8</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62" name="Text Placeholder 4">
            <a:extLst>
              <a:ext uri="{FF2B5EF4-FFF2-40B4-BE49-F238E27FC236}">
                <a16:creationId xmlns:a16="http://schemas.microsoft.com/office/drawing/2014/main" id="{4C1F3293-4EFE-461D-940D-7EE66BAE31C5}"/>
              </a:ext>
            </a:extLst>
          </p:cNvPr>
          <p:cNvSpPr>
            <a:spLocks noGrp="1"/>
          </p:cNvSpPr>
          <p:nvPr>
            <p:custDataLst>
              <p:tags r:id="rId67"/>
            </p:custDataLst>
          </p:nvPr>
        </p:nvSpPr>
        <p:spPr bwMode="gray">
          <a:xfrm>
            <a:off x="3617913" y="5454651"/>
            <a:ext cx="238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04A080E-1DF1-467A-8105-1FD1324E5036}" type="datetime'''''1''''''''''''''''''''''''''''''.''7'''''''''''''">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48" name="Text Placeholder 4">
            <a:extLst>
              <a:ext uri="{FF2B5EF4-FFF2-40B4-BE49-F238E27FC236}">
                <a16:creationId xmlns:a16="http://schemas.microsoft.com/office/drawing/2014/main" id="{4C1F3293-4EFE-461D-940D-7EE66BAE31C5}"/>
              </a:ext>
            </a:extLst>
          </p:cNvPr>
          <p:cNvSpPr>
            <a:spLocks noGrp="1"/>
          </p:cNvSpPr>
          <p:nvPr>
            <p:custDataLst>
              <p:tags r:id="rId68"/>
            </p:custDataLst>
          </p:nvPr>
        </p:nvSpPr>
        <p:spPr bwMode="gray">
          <a:xfrm>
            <a:off x="10221913" y="3040064"/>
            <a:ext cx="315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27EDD3C-66CB-488E-A90C-54C4A1C7D9BA}" type="datetime'1''''''''''''''''''''''''''''''''9''''''.''5'''''''''''">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19.5</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5" name="Rectangle 234">
            <a:extLst>
              <a:ext uri="{FF2B5EF4-FFF2-40B4-BE49-F238E27FC236}">
                <a16:creationId xmlns:a16="http://schemas.microsoft.com/office/drawing/2014/main" id="{CC6AA3DA-BC35-379D-E45D-3F769A37B293}"/>
              </a:ext>
            </a:extLst>
          </p:cNvPr>
          <p:cNvSpPr/>
          <p:nvPr>
            <p:custDataLst>
              <p:tags r:id="rId69"/>
            </p:custDataLst>
          </p:nvPr>
        </p:nvSpPr>
        <p:spPr bwMode="auto">
          <a:xfrm>
            <a:off x="8521700" y="1622425"/>
            <a:ext cx="165100" cy="165100"/>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Rectangle 238">
            <a:extLst>
              <a:ext uri="{FF2B5EF4-FFF2-40B4-BE49-F238E27FC236}">
                <a16:creationId xmlns:a16="http://schemas.microsoft.com/office/drawing/2014/main" id="{600F3D39-87B8-1895-4E0B-F8D62D332463}"/>
              </a:ext>
            </a:extLst>
          </p:cNvPr>
          <p:cNvSpPr/>
          <p:nvPr>
            <p:custDataLst>
              <p:tags r:id="rId70"/>
            </p:custDataLst>
          </p:nvPr>
        </p:nvSpPr>
        <p:spPr bwMode="auto">
          <a:xfrm>
            <a:off x="8521700" y="185578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F590676A-8D24-1DE5-19B1-22607A4F770C}"/>
              </a:ext>
            </a:extLst>
          </p:cNvPr>
          <p:cNvSpPr/>
          <p:nvPr>
            <p:custDataLst>
              <p:tags r:id="rId71"/>
            </p:custDataLst>
          </p:nvPr>
        </p:nvSpPr>
        <p:spPr bwMode="auto">
          <a:xfrm>
            <a:off x="9755188" y="1622425"/>
            <a:ext cx="165100" cy="165100"/>
          </a:xfrm>
          <a:prstGeom prst="rect">
            <a:avLst/>
          </a:prstGeom>
          <a:solidFill>
            <a:schemeClr val="accent3"/>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481" name="Rectangle 480">
            <a:extLst>
              <a:ext uri="{FF2B5EF4-FFF2-40B4-BE49-F238E27FC236}">
                <a16:creationId xmlns:a16="http://schemas.microsoft.com/office/drawing/2014/main" id="{B3835105-9EEA-AE7D-A2B6-F122B76311F2}"/>
              </a:ext>
            </a:extLst>
          </p:cNvPr>
          <p:cNvSpPr/>
          <p:nvPr>
            <p:custDataLst>
              <p:tags r:id="rId72"/>
            </p:custDataLst>
          </p:nvPr>
        </p:nvSpPr>
        <p:spPr bwMode="auto">
          <a:xfrm>
            <a:off x="9755188" y="1855788"/>
            <a:ext cx="165100" cy="165100"/>
          </a:xfrm>
          <a:prstGeom prst="rect">
            <a:avLst/>
          </a:prstGeom>
          <a:solidFill>
            <a:srgbClr val="D0D0D0"/>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32" name="Text Placeholder 2">
            <a:extLst>
              <a:ext uri="{FF2B5EF4-FFF2-40B4-BE49-F238E27FC236}">
                <a16:creationId xmlns:a16="http://schemas.microsoft.com/office/drawing/2014/main" id="{A6E0DB55-59E1-F587-8B8E-D6DFD9E26248}"/>
              </a:ext>
            </a:extLst>
          </p:cNvPr>
          <p:cNvSpPr>
            <a:spLocks noGrp="1"/>
          </p:cNvSpPr>
          <p:nvPr>
            <p:custDataLst>
              <p:tags r:id="rId73"/>
            </p:custDataLst>
          </p:nvPr>
        </p:nvSpPr>
        <p:spPr bwMode="auto">
          <a:xfrm>
            <a:off x="8737600" y="1620838"/>
            <a:ext cx="873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BCE4ADB3-BDE6-41AD-BD71-B00C76043975}" type="datetime'''To''''''t''''a''''l ''S''''''e''rvi''''''ces'' '''''''''">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Total Services </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6" name="Text Placeholder 2">
            <a:extLst>
              <a:ext uri="{FF2B5EF4-FFF2-40B4-BE49-F238E27FC236}">
                <a16:creationId xmlns:a16="http://schemas.microsoft.com/office/drawing/2014/main" id="{07141DFE-649B-A68C-FF3E-FFBF57040E63}"/>
              </a:ext>
            </a:extLst>
          </p:cNvPr>
          <p:cNvSpPr>
            <a:spLocks noGrp="1"/>
          </p:cNvSpPr>
          <p:nvPr>
            <p:custDataLst>
              <p:tags r:id="rId74"/>
            </p:custDataLst>
          </p:nvPr>
        </p:nvSpPr>
        <p:spPr bwMode="auto">
          <a:xfrm>
            <a:off x="8737600" y="1854200"/>
            <a:ext cx="9159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A6A36DBB-7D17-44A1-A08C-5D2B874AC0FB}" type="datetime'Adm''ini''s''t''''''r''''''''''a''ti''''''o''''n'''">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Administration</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 name="Text Placeholder 2">
            <a:extLst>
              <a:ext uri="{FF2B5EF4-FFF2-40B4-BE49-F238E27FC236}">
                <a16:creationId xmlns:a16="http://schemas.microsoft.com/office/drawing/2014/main" id="{D401B565-8D33-8B19-2B6F-DB199A3BC165}"/>
              </a:ext>
            </a:extLst>
          </p:cNvPr>
          <p:cNvSpPr>
            <a:spLocks noGrp="1"/>
          </p:cNvSpPr>
          <p:nvPr>
            <p:custDataLst>
              <p:tags r:id="rId75"/>
            </p:custDataLst>
          </p:nvPr>
        </p:nvSpPr>
        <p:spPr bwMode="auto">
          <a:xfrm>
            <a:off x="9971088" y="1620838"/>
            <a:ext cx="487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3DADC038-8943-432B-8B7C-23A81100F7EC}" type="datetime'''''T''''''''''''''r''a''''''i''''''n''i''''n''''''''g'''''''">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Training</a:t>
            </a:fld>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77" name="Text Placeholder 2">
            <a:extLst>
              <a:ext uri="{FF2B5EF4-FFF2-40B4-BE49-F238E27FC236}">
                <a16:creationId xmlns:a16="http://schemas.microsoft.com/office/drawing/2014/main" id="{C4F98FC9-5429-824F-0D17-8E70C4FAABB7}"/>
              </a:ext>
            </a:extLst>
          </p:cNvPr>
          <p:cNvSpPr>
            <a:spLocks noGrp="1"/>
          </p:cNvSpPr>
          <p:nvPr>
            <p:custDataLst>
              <p:tags r:id="rId76"/>
            </p:custDataLst>
          </p:nvPr>
        </p:nvSpPr>
        <p:spPr bwMode="auto">
          <a:xfrm>
            <a:off x="9971088" y="1854200"/>
            <a:ext cx="160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fld id="{965AE9A3-70A0-4AF1-BF3C-BE9FFD7F9620}" type="datetime'''''''Br''''ea''k''do''''w''n ''''n''ot'' a''''''vaila''''ble'">
              <a:rPr kumimoji="0" lang="en-US" alt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 typeface="Segoe UI" panose="020B0502040204020203" pitchFamily="34" charset="0"/>
                <a:buChar char="​"/>
                <a:tabLst/>
                <a:defRPr/>
              </a:pPr>
              <a:t>Breakdown not available</a:t>
            </a:fld>
            <a:r>
              <a:rPr kumimoji="0" lang="en-US" alt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3</a:t>
            </a:r>
            <a:r>
              <a:rPr kumimoji="0" lang="en-US" alt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31" name="TextBox 930">
            <a:extLst>
              <a:ext uri="{FF2B5EF4-FFF2-40B4-BE49-F238E27FC236}">
                <a16:creationId xmlns:a16="http://schemas.microsoft.com/office/drawing/2014/main" id="{650FDDC1-6BBA-8C8B-DA73-1816F87098F4}"/>
              </a:ext>
            </a:extLst>
          </p:cNvPr>
          <p:cNvSpPr txBox="1">
            <a:spLocks/>
          </p:cNvSpPr>
          <p:nvPr/>
        </p:nvSpPr>
        <p:spPr>
          <a:xfrm>
            <a:off x="2475971" y="1851025"/>
            <a:ext cx="5008835" cy="214313"/>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Federal Financial Participation</a:t>
            </a:r>
            <a:r>
              <a:rPr kumimoji="0" lang="en-US" sz="14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within prevention services, </a:t>
            </a: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 </a:t>
            </a:r>
          </a:p>
        </p:txBody>
      </p:sp>
      <p:sp>
        <p:nvSpPr>
          <p:cNvPr id="30" name="4. Footnote">
            <a:extLst>
              <a:ext uri="{FF2B5EF4-FFF2-40B4-BE49-F238E27FC236}">
                <a16:creationId xmlns:a16="http://schemas.microsoft.com/office/drawing/2014/main" id="{E0D3DBB2-CB46-3170-F50A-2881D0F61A7A}"/>
              </a:ext>
            </a:extLst>
          </p:cNvPr>
          <p:cNvSpPr txBox="1"/>
          <p:nvPr>
            <p:custDataLst>
              <p:tags r:id="rId77"/>
            </p:custDataLst>
          </p:nvPr>
        </p:nvSpPr>
        <p:spPr>
          <a:xfrm>
            <a:off x="553972" y="6113254"/>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Rank of states with highest Title IV-E prevention draw downs in 2023; not including DC and Puerto Rico</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	Federal Financial Participation (FFP) refers to the 50% federal contribution toward prevention activities outlined in states' Title IV-E Prevention Plans</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	Reporting issues were recorded for IL and CO regarding their spending breakdown between services, administration, and training</a:t>
            </a:r>
          </a:p>
        </p:txBody>
      </p:sp>
      <p:cxnSp>
        <p:nvCxnSpPr>
          <p:cNvPr id="31" name="LineBasicStrong 262">
            <a:extLst>
              <a:ext uri="{FF2B5EF4-FFF2-40B4-BE49-F238E27FC236}">
                <a16:creationId xmlns:a16="http://schemas.microsoft.com/office/drawing/2014/main" id="{DD0AF083-1BBE-F61A-6BD9-01D6992E5438}"/>
              </a:ext>
            </a:extLst>
          </p:cNvPr>
          <p:cNvCxnSpPr>
            <a:cxnSpLocks/>
          </p:cNvCxnSpPr>
          <p:nvPr>
            <p:custDataLst>
              <p:tags r:id="rId78"/>
            </p:custDataLst>
          </p:nvPr>
        </p:nvCxnSpPr>
        <p:spPr>
          <a:xfrm>
            <a:off x="550529" y="1560513"/>
            <a:ext cx="1127158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1AFF632-DEC0-4245-2284-06D3C34AE81B}"/>
              </a:ext>
            </a:extLst>
          </p:cNvPr>
          <p:cNvSpPr txBox="1">
            <a:spLocks/>
          </p:cNvSpPr>
          <p:nvPr/>
        </p:nvSpPr>
        <p:spPr>
          <a:xfrm>
            <a:off x="1198297" y="1284816"/>
            <a:ext cx="1355991" cy="7620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IV-E Prevention Spend Rank</a:t>
            </a:r>
          </a:p>
        </p:txBody>
      </p:sp>
      <p:cxnSp>
        <p:nvCxnSpPr>
          <p:cNvPr id="450" name="LineBasicDefault 408">
            <a:extLst>
              <a:ext uri="{FF2B5EF4-FFF2-40B4-BE49-F238E27FC236}">
                <a16:creationId xmlns:a16="http://schemas.microsoft.com/office/drawing/2014/main" id="{1A3F5C1D-17B1-ED7D-D107-D885D2147359}"/>
              </a:ext>
            </a:extLst>
          </p:cNvPr>
          <p:cNvCxnSpPr>
            <a:cxnSpLocks/>
          </p:cNvCxnSpPr>
          <p:nvPr>
            <p:custDataLst>
              <p:tags r:id="rId79"/>
            </p:custDataLst>
          </p:nvPr>
        </p:nvCxnSpPr>
        <p:spPr>
          <a:xfrm>
            <a:off x="550529" y="3325813"/>
            <a:ext cx="11082528" cy="15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1" name="LineBasicDefault 408">
            <a:extLst>
              <a:ext uri="{FF2B5EF4-FFF2-40B4-BE49-F238E27FC236}">
                <a16:creationId xmlns:a16="http://schemas.microsoft.com/office/drawing/2014/main" id="{E3DB61C2-9A6E-C315-1927-CDA41872D620}"/>
              </a:ext>
            </a:extLst>
          </p:cNvPr>
          <p:cNvCxnSpPr>
            <a:cxnSpLocks/>
          </p:cNvCxnSpPr>
          <p:nvPr>
            <p:custDataLst>
              <p:tags r:id="rId80"/>
            </p:custDataLst>
          </p:nvPr>
        </p:nvCxnSpPr>
        <p:spPr>
          <a:xfrm>
            <a:off x="519812" y="2070101"/>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2" name="LineBasicDefault 408">
            <a:extLst>
              <a:ext uri="{FF2B5EF4-FFF2-40B4-BE49-F238E27FC236}">
                <a16:creationId xmlns:a16="http://schemas.microsoft.com/office/drawing/2014/main" id="{B3D5A79A-D177-4FC4-6310-857A014FD701}"/>
              </a:ext>
            </a:extLst>
          </p:cNvPr>
          <p:cNvCxnSpPr>
            <a:cxnSpLocks/>
          </p:cNvCxnSpPr>
          <p:nvPr>
            <p:custDataLst>
              <p:tags r:id="rId81"/>
            </p:custDataLst>
          </p:nvPr>
        </p:nvCxnSpPr>
        <p:spPr>
          <a:xfrm>
            <a:off x="550529" y="2517775"/>
            <a:ext cx="11082528" cy="15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4" name="LineBasicDefault 408">
            <a:extLst>
              <a:ext uri="{FF2B5EF4-FFF2-40B4-BE49-F238E27FC236}">
                <a16:creationId xmlns:a16="http://schemas.microsoft.com/office/drawing/2014/main" id="{10388A9C-8510-8146-AC56-2B1D553B9031}"/>
              </a:ext>
            </a:extLst>
          </p:cNvPr>
          <p:cNvCxnSpPr>
            <a:cxnSpLocks/>
          </p:cNvCxnSpPr>
          <p:nvPr>
            <p:custDataLst>
              <p:tags r:id="rId82"/>
            </p:custDataLst>
          </p:nvPr>
        </p:nvCxnSpPr>
        <p:spPr>
          <a:xfrm>
            <a:off x="550529" y="2921000"/>
            <a:ext cx="11082528" cy="15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5" name="LineBasicDefault 408">
            <a:extLst>
              <a:ext uri="{FF2B5EF4-FFF2-40B4-BE49-F238E27FC236}">
                <a16:creationId xmlns:a16="http://schemas.microsoft.com/office/drawing/2014/main" id="{7BBE1A27-C160-D0FA-6038-BEA379C45665}"/>
              </a:ext>
            </a:extLst>
          </p:cNvPr>
          <p:cNvCxnSpPr>
            <a:cxnSpLocks/>
          </p:cNvCxnSpPr>
          <p:nvPr>
            <p:custDataLst>
              <p:tags r:id="rId83"/>
            </p:custDataLst>
          </p:nvPr>
        </p:nvCxnSpPr>
        <p:spPr>
          <a:xfrm>
            <a:off x="550529" y="3730625"/>
            <a:ext cx="11082528" cy="15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6" name="LineBasicDefault 408">
            <a:extLst>
              <a:ext uri="{FF2B5EF4-FFF2-40B4-BE49-F238E27FC236}">
                <a16:creationId xmlns:a16="http://schemas.microsoft.com/office/drawing/2014/main" id="{5E3B2AEB-EAC9-87BE-A8D7-389605D655A0}"/>
              </a:ext>
            </a:extLst>
          </p:cNvPr>
          <p:cNvCxnSpPr>
            <a:cxnSpLocks/>
          </p:cNvCxnSpPr>
          <p:nvPr>
            <p:custDataLst>
              <p:tags r:id="rId84"/>
            </p:custDataLst>
          </p:nvPr>
        </p:nvCxnSpPr>
        <p:spPr>
          <a:xfrm>
            <a:off x="550529" y="4133850"/>
            <a:ext cx="11082528" cy="15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7" name="LineBasicDefault 408">
            <a:extLst>
              <a:ext uri="{FF2B5EF4-FFF2-40B4-BE49-F238E27FC236}">
                <a16:creationId xmlns:a16="http://schemas.microsoft.com/office/drawing/2014/main" id="{2BB223D2-7D33-1ECF-9C84-6990302BD2E7}"/>
              </a:ext>
            </a:extLst>
          </p:cNvPr>
          <p:cNvCxnSpPr>
            <a:cxnSpLocks/>
          </p:cNvCxnSpPr>
          <p:nvPr>
            <p:custDataLst>
              <p:tags r:id="rId85"/>
            </p:custDataLst>
          </p:nvPr>
        </p:nvCxnSpPr>
        <p:spPr>
          <a:xfrm>
            <a:off x="550529" y="4538663"/>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7" name="LineBasicDefault 408">
            <a:extLst>
              <a:ext uri="{FF2B5EF4-FFF2-40B4-BE49-F238E27FC236}">
                <a16:creationId xmlns:a16="http://schemas.microsoft.com/office/drawing/2014/main" id="{B1FE901B-F7C4-7812-295D-F25B32AC8984}"/>
              </a:ext>
            </a:extLst>
          </p:cNvPr>
          <p:cNvCxnSpPr>
            <a:cxnSpLocks/>
          </p:cNvCxnSpPr>
          <p:nvPr>
            <p:custDataLst>
              <p:tags r:id="rId86"/>
            </p:custDataLst>
          </p:nvPr>
        </p:nvCxnSpPr>
        <p:spPr>
          <a:xfrm>
            <a:off x="550529" y="4941888"/>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8" name="LineBasicDefault 408">
            <a:extLst>
              <a:ext uri="{FF2B5EF4-FFF2-40B4-BE49-F238E27FC236}">
                <a16:creationId xmlns:a16="http://schemas.microsoft.com/office/drawing/2014/main" id="{E2520D96-277A-6C89-6AC7-FB651D309052}"/>
              </a:ext>
            </a:extLst>
          </p:cNvPr>
          <p:cNvCxnSpPr>
            <a:cxnSpLocks/>
          </p:cNvCxnSpPr>
          <p:nvPr>
            <p:custDataLst>
              <p:tags r:id="rId87"/>
            </p:custDataLst>
          </p:nvPr>
        </p:nvCxnSpPr>
        <p:spPr>
          <a:xfrm>
            <a:off x="550529" y="5343525"/>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9" name="LineBasicDefault 408">
            <a:extLst>
              <a:ext uri="{FF2B5EF4-FFF2-40B4-BE49-F238E27FC236}">
                <a16:creationId xmlns:a16="http://schemas.microsoft.com/office/drawing/2014/main" id="{1D63D89A-BCFB-7F90-BD84-5B1CFD32ADC6}"/>
              </a:ext>
            </a:extLst>
          </p:cNvPr>
          <p:cNvCxnSpPr>
            <a:cxnSpLocks/>
          </p:cNvCxnSpPr>
          <p:nvPr>
            <p:custDataLst>
              <p:tags r:id="rId88"/>
            </p:custDataLst>
          </p:nvPr>
        </p:nvCxnSpPr>
        <p:spPr>
          <a:xfrm>
            <a:off x="550529" y="5757863"/>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0185082C-F735-601D-A3A7-45EA6AE0DA51}"/>
              </a:ext>
            </a:extLst>
          </p:cNvPr>
          <p:cNvSpPr txBox="1">
            <a:spLocks/>
          </p:cNvSpPr>
          <p:nvPr/>
        </p:nvSpPr>
        <p:spPr>
          <a:xfrm>
            <a:off x="554736" y="1854200"/>
            <a:ext cx="393229" cy="215900"/>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State</a:t>
            </a:r>
          </a:p>
        </p:txBody>
      </p:sp>
      <p:sp>
        <p:nvSpPr>
          <p:cNvPr id="1028" name="TextBox 1027">
            <a:extLst>
              <a:ext uri="{FF2B5EF4-FFF2-40B4-BE49-F238E27FC236}">
                <a16:creationId xmlns:a16="http://schemas.microsoft.com/office/drawing/2014/main" id="{6F023DC1-A5C5-952A-46C3-712BE4DB02C1}"/>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5: Prevention</a:t>
            </a:r>
          </a:p>
        </p:txBody>
      </p:sp>
      <p:sp>
        <p:nvSpPr>
          <p:cNvPr id="964" name="Date Placeholder 5">
            <a:extLst>
              <a:ext uri="{FF2B5EF4-FFF2-40B4-BE49-F238E27FC236}">
                <a16:creationId xmlns:a16="http://schemas.microsoft.com/office/drawing/2014/main" id="{10243907-C819-95CB-75D5-0597D0811583}"/>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213591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BC013-E851-58C3-1E24-23F39B515F7E}"/>
            </a:ext>
          </a:extLst>
        </p:cNvPr>
        <p:cNvGrpSpPr/>
        <p:nvPr/>
      </p:nvGrpSpPr>
      <p:grpSpPr>
        <a:xfrm>
          <a:off x="0" y="0"/>
          <a:ext cx="0" cy="0"/>
          <a:chOff x="0" y="0"/>
          <a:chExt cx="0" cy="0"/>
        </a:xfrm>
      </p:grpSpPr>
      <p:graphicFrame>
        <p:nvGraphicFramePr>
          <p:cNvPr id="61" name="Object 6" hidden="1">
            <a:extLst>
              <a:ext uri="{FF2B5EF4-FFF2-40B4-BE49-F238E27FC236}">
                <a16:creationId xmlns:a16="http://schemas.microsoft.com/office/drawing/2014/main" id="{11F7255C-BB12-7D53-18C2-D4DACED60C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0" imgW="473" imgH="476" progId="TCLayout.ActiveDocument.1">
                  <p:embed/>
                </p:oleObj>
              </mc:Choice>
              <mc:Fallback>
                <p:oleObj name="think-cell Slide" r:id="rId280" imgW="473" imgH="476" progId="TCLayout.ActiveDocument.1">
                  <p:embed/>
                  <p:pic>
                    <p:nvPicPr>
                      <p:cNvPr id="61" name="Object 6" hidden="1">
                        <a:extLst>
                          <a:ext uri="{FF2B5EF4-FFF2-40B4-BE49-F238E27FC236}">
                            <a16:creationId xmlns:a16="http://schemas.microsoft.com/office/drawing/2014/main" id="{11F7255C-BB12-7D53-18C2-D4DACED60CA3}"/>
                          </a:ext>
                        </a:extLst>
                      </p:cNvPr>
                      <p:cNvPicPr/>
                      <p:nvPr/>
                    </p:nvPicPr>
                    <p:blipFill>
                      <a:blip r:embed="rId281"/>
                      <a:stretch>
                        <a:fillRect/>
                      </a:stretch>
                    </p:blipFill>
                    <p:spPr>
                      <a:xfrm>
                        <a:off x="1588" y="1588"/>
                        <a:ext cx="1588" cy="1588"/>
                      </a:xfrm>
                      <a:prstGeom prst="rect">
                        <a:avLst/>
                      </a:prstGeom>
                    </p:spPr>
                  </p:pic>
                </p:oleObj>
              </mc:Fallback>
            </mc:AlternateContent>
          </a:graphicData>
        </a:graphic>
      </p:graphicFrame>
      <p:graphicFrame>
        <p:nvGraphicFramePr>
          <p:cNvPr id="5" name="Table 4" hidden="1">
            <a:extLst>
              <a:ext uri="{FF2B5EF4-FFF2-40B4-BE49-F238E27FC236}">
                <a16:creationId xmlns:a16="http://schemas.microsoft.com/office/drawing/2014/main" id="{48E75511-0C57-F6BA-121D-4F247ECC1D59}"/>
              </a:ext>
            </a:extLst>
          </p:cNvPr>
          <p:cNvGraphicFramePr>
            <a:graphicFrameLocks noGrp="1"/>
          </p:cNvGraphicFramePr>
          <p:nvPr/>
        </p:nvGraphicFramePr>
        <p:xfrm>
          <a:off x="554736" y="1706563"/>
          <a:ext cx="3988235" cy="4670450"/>
        </p:xfrm>
        <a:graphic>
          <a:graphicData uri="http://schemas.openxmlformats.org/drawingml/2006/table">
            <a:tbl>
              <a:tblPr>
                <a:tableStyleId>{5C22544A-7EE6-4342-B048-85BDC9FD1C3A}</a:tableStyleId>
              </a:tblPr>
              <a:tblGrid>
                <a:gridCol w="3988235">
                  <a:extLst>
                    <a:ext uri="{9D8B030D-6E8A-4147-A177-3AD203B41FA5}">
                      <a16:colId xmlns:a16="http://schemas.microsoft.com/office/drawing/2014/main" val="711458241"/>
                    </a:ext>
                  </a:extLst>
                </a:gridCol>
              </a:tblGrid>
              <a:tr h="90569">
                <a:tc>
                  <a:txBody>
                    <a:bodyPr/>
                    <a:lstStyle/>
                    <a:p>
                      <a:pPr algn="l" fontAlgn="b"/>
                      <a:r>
                        <a:rPr lang="en-US" sz="1200" u="none" strike="noStrike">
                          <a:effectLst/>
                        </a:rPr>
                        <a:t>Brief Strategic Family 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870608672"/>
                  </a:ext>
                </a:extLst>
              </a:tr>
              <a:tr h="90569">
                <a:tc>
                  <a:txBody>
                    <a:bodyPr/>
                    <a:lstStyle/>
                    <a:p>
                      <a:pPr algn="l" fontAlgn="b"/>
                      <a:r>
                        <a:rPr lang="en-US" sz="1200" u="none" strike="noStrike">
                          <a:effectLst/>
                        </a:rPr>
                        <a:t>Families Unidas</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181822532"/>
                  </a:ext>
                </a:extLst>
              </a:tr>
              <a:tr h="90569">
                <a:tc>
                  <a:txBody>
                    <a:bodyPr/>
                    <a:lstStyle/>
                    <a:p>
                      <a:pPr algn="l" fontAlgn="b"/>
                      <a:r>
                        <a:rPr lang="en-US" sz="1200" u="none" strike="noStrike">
                          <a:effectLst/>
                        </a:rPr>
                        <a:t>Families First (Utah Youth Village Model)</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956608210"/>
                  </a:ext>
                </a:extLst>
              </a:tr>
              <a:tr h="90569">
                <a:tc>
                  <a:txBody>
                    <a:bodyPr/>
                    <a:lstStyle/>
                    <a:p>
                      <a:pPr algn="l" fontAlgn="b"/>
                      <a:r>
                        <a:rPr lang="en-US" sz="1200" u="none" strike="noStrike">
                          <a:effectLst/>
                        </a:rPr>
                        <a:t>Family Check-Up</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072897633"/>
                  </a:ext>
                </a:extLst>
              </a:tr>
              <a:tr h="90569">
                <a:tc>
                  <a:txBody>
                    <a:bodyPr/>
                    <a:lstStyle/>
                    <a:p>
                      <a:pPr algn="l" fontAlgn="b"/>
                      <a:r>
                        <a:rPr lang="en-US" sz="1200" u="none" strike="noStrike">
                          <a:effectLst/>
                        </a:rPr>
                        <a:t>Functional Family 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702588297"/>
                  </a:ext>
                </a:extLst>
              </a:tr>
              <a:tr h="90569">
                <a:tc>
                  <a:txBody>
                    <a:bodyPr/>
                    <a:lstStyle/>
                    <a:p>
                      <a:pPr algn="l" fontAlgn="b"/>
                      <a:r>
                        <a:rPr lang="en-US" sz="1200" u="none" strike="noStrike">
                          <a:effectLst/>
                        </a:rPr>
                        <a:t>Healthy Families America</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854788721"/>
                  </a:ext>
                </a:extLst>
              </a:tr>
              <a:tr h="90569">
                <a:tc>
                  <a:txBody>
                    <a:bodyPr/>
                    <a:lstStyle/>
                    <a:p>
                      <a:pPr algn="l" fontAlgn="b"/>
                      <a:r>
                        <a:rPr lang="en-US" sz="1200" u="none" strike="noStrike">
                          <a:effectLst/>
                        </a:rPr>
                        <a:t>Homebuilders</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601905053"/>
                  </a:ext>
                </a:extLst>
              </a:tr>
              <a:tr h="90569">
                <a:tc>
                  <a:txBody>
                    <a:bodyPr/>
                    <a:lstStyle/>
                    <a:p>
                      <a:pPr algn="l" fontAlgn="b"/>
                      <a:r>
                        <a:rPr lang="en-US" sz="1200" u="none" strike="noStrike">
                          <a:effectLst/>
                        </a:rPr>
                        <a:t>Intercept</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831290827"/>
                  </a:ext>
                </a:extLst>
              </a:tr>
              <a:tr h="90569">
                <a:tc>
                  <a:txBody>
                    <a:bodyPr/>
                    <a:lstStyle/>
                    <a:p>
                      <a:pPr algn="l" fontAlgn="b"/>
                      <a:r>
                        <a:rPr lang="en-US" sz="1200" u="none" strike="noStrike">
                          <a:effectLst/>
                        </a:rPr>
                        <a:t>Motivational Interviewing</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285955385"/>
                  </a:ext>
                </a:extLst>
              </a:tr>
              <a:tr h="90569">
                <a:tc>
                  <a:txBody>
                    <a:bodyPr/>
                    <a:lstStyle/>
                    <a:p>
                      <a:pPr algn="l" fontAlgn="b"/>
                      <a:r>
                        <a:rPr lang="en-US" sz="1200" u="none" strike="noStrike">
                          <a:effectLst/>
                        </a:rPr>
                        <a:t>Multisystemic 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928640797"/>
                  </a:ext>
                </a:extLst>
              </a:tr>
              <a:tr h="90569">
                <a:tc>
                  <a:txBody>
                    <a:bodyPr/>
                    <a:lstStyle/>
                    <a:p>
                      <a:pPr algn="l" fontAlgn="b"/>
                      <a:r>
                        <a:rPr lang="en-US" sz="1200" u="none" strike="noStrike">
                          <a:effectLst/>
                        </a:rPr>
                        <a:t>Nurse-Family Partnership</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328608393"/>
                  </a:ext>
                </a:extLst>
              </a:tr>
              <a:tr h="90569">
                <a:tc>
                  <a:txBody>
                    <a:bodyPr/>
                    <a:lstStyle/>
                    <a:p>
                      <a:pPr algn="l" fontAlgn="b"/>
                      <a:r>
                        <a:rPr lang="en-US" sz="1200" u="none" strike="noStrike">
                          <a:effectLst/>
                        </a:rPr>
                        <a:t>Parent-Child Interaction 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60073784"/>
                  </a:ext>
                </a:extLst>
              </a:tr>
              <a:tr h="90569">
                <a:tc>
                  <a:txBody>
                    <a:bodyPr/>
                    <a:lstStyle/>
                    <a:p>
                      <a:pPr algn="l" fontAlgn="b"/>
                      <a:r>
                        <a:rPr lang="en-US" sz="1200" u="none" strike="noStrike">
                          <a:effectLst/>
                        </a:rPr>
                        <a:t>Parents as Teachers</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315643523"/>
                  </a:ext>
                </a:extLst>
              </a:tr>
              <a:tr h="90569">
                <a:tc>
                  <a:txBody>
                    <a:bodyPr/>
                    <a:lstStyle/>
                    <a:p>
                      <a:pPr algn="l" fontAlgn="b"/>
                      <a:r>
                        <a:rPr lang="en-US" sz="1200" u="none" strike="noStrike">
                          <a:effectLst/>
                        </a:rPr>
                        <a:t>Child First</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488162390"/>
                  </a:ext>
                </a:extLst>
              </a:tr>
              <a:tr h="90569">
                <a:tc>
                  <a:txBody>
                    <a:bodyPr/>
                    <a:lstStyle/>
                    <a:p>
                      <a:pPr algn="l" fontAlgn="b"/>
                      <a:r>
                        <a:rPr lang="en-US" sz="1200" u="none" strike="noStrike">
                          <a:effectLst/>
                        </a:rPr>
                        <a:t>Family Centered Treatment</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876487604"/>
                  </a:ext>
                </a:extLst>
              </a:tr>
              <a:tr h="90569">
                <a:tc>
                  <a:txBody>
                    <a:bodyPr/>
                    <a:lstStyle/>
                    <a:p>
                      <a:pPr algn="l" fontAlgn="b"/>
                      <a:r>
                        <a:rPr lang="en-US" sz="1200" u="none" strike="noStrike">
                          <a:effectLst/>
                        </a:rPr>
                        <a:t>Fostering Healthy Futures for Preteens</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4039685778"/>
                  </a:ext>
                </a:extLst>
              </a:tr>
              <a:tr h="90569">
                <a:tc>
                  <a:txBody>
                    <a:bodyPr/>
                    <a:lstStyle/>
                    <a:p>
                      <a:pPr algn="l" fontAlgn="b"/>
                      <a:r>
                        <a:rPr lang="en-US" sz="1200" u="none" strike="noStrike">
                          <a:effectLst/>
                        </a:rPr>
                        <a:t>SafeCare</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633196732"/>
                  </a:ext>
                </a:extLst>
              </a:tr>
              <a:tr h="90569">
                <a:tc>
                  <a:txBody>
                    <a:bodyPr/>
                    <a:lstStyle/>
                    <a:p>
                      <a:pPr algn="l" fontAlgn="b"/>
                      <a:r>
                        <a:rPr lang="en-US" sz="1200" u="none" strike="noStrike">
                          <a:effectLst/>
                        </a:rPr>
                        <a:t>Sobriety Treatment and Recovery Teams</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1111698469"/>
                  </a:ext>
                </a:extLst>
              </a:tr>
              <a:tr h="90569">
                <a:tc>
                  <a:txBody>
                    <a:bodyPr/>
                    <a:lstStyle/>
                    <a:p>
                      <a:pPr algn="l" fontAlgn="b"/>
                      <a:r>
                        <a:rPr lang="en-US" sz="1200" u="none" strike="noStrike">
                          <a:effectLst/>
                        </a:rPr>
                        <a:t>Child-Parent Psychotherapy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168831704"/>
                  </a:ext>
                </a:extLst>
              </a:tr>
              <a:tr h="90569">
                <a:tc>
                  <a:txBody>
                    <a:bodyPr/>
                    <a:lstStyle/>
                    <a:p>
                      <a:pPr algn="l" fontAlgn="b"/>
                      <a:r>
                        <a:rPr lang="en-US" sz="1200" u="none" strike="noStrike">
                          <a:effectLst/>
                        </a:rPr>
                        <a:t>Family Spirit</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1526728647"/>
                  </a:ext>
                </a:extLst>
              </a:tr>
              <a:tr h="90569">
                <a:tc>
                  <a:txBody>
                    <a:bodyPr/>
                    <a:lstStyle/>
                    <a:p>
                      <a:pPr algn="l" fontAlgn="b"/>
                      <a:r>
                        <a:rPr lang="en-US" sz="1200" u="none" strike="noStrike">
                          <a:effectLst/>
                        </a:rPr>
                        <a:t>High Fidelity Wraparound</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462829"/>
                  </a:ext>
                </a:extLst>
              </a:tr>
              <a:tr h="177201">
                <a:tc>
                  <a:txBody>
                    <a:bodyPr/>
                    <a:lstStyle/>
                    <a:p>
                      <a:pPr algn="l" fontAlgn="b"/>
                      <a:r>
                        <a:rPr lang="en-US" sz="1200" u="none" strike="noStrike">
                          <a:effectLst/>
                        </a:rPr>
                        <a:t>Incredible Years - School Age Basic Program</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172246355"/>
                  </a:ext>
                </a:extLst>
              </a:tr>
              <a:tr h="90569">
                <a:tc>
                  <a:txBody>
                    <a:bodyPr/>
                    <a:lstStyle/>
                    <a:p>
                      <a:pPr algn="l" fontAlgn="b"/>
                      <a:r>
                        <a:rPr lang="en-US" sz="1200" u="none" strike="noStrike">
                          <a:effectLst/>
                        </a:rPr>
                        <a:t>Incredible Years - Toddler Basic Program</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3178590094"/>
                  </a:ext>
                </a:extLst>
              </a:tr>
              <a:tr h="177201">
                <a:tc>
                  <a:txBody>
                    <a:bodyPr/>
                    <a:lstStyle/>
                    <a:p>
                      <a:pPr algn="l" fontAlgn="b"/>
                      <a:r>
                        <a:rPr lang="en-US" sz="1200" u="none" strike="noStrike">
                          <a:effectLst/>
                        </a:rPr>
                        <a:t>Trauma-Focused Cognitive Behavioral Therapy</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2834234555"/>
                  </a:ext>
                </a:extLst>
              </a:tr>
              <a:tr h="177201">
                <a:tc>
                  <a:txBody>
                    <a:bodyPr/>
                    <a:lstStyle/>
                    <a:p>
                      <a:pPr algn="l" fontAlgn="b"/>
                      <a:r>
                        <a:rPr lang="en-US" sz="1200" u="none" strike="noStrike">
                          <a:effectLst/>
                        </a:rPr>
                        <a:t>Triple P - Positive Parenting Program - Standard (Level 4)</a:t>
                      </a:r>
                      <a:endParaRPr lang="en-US" sz="1200" b="0" i="0" u="none" strike="noStrike">
                        <a:solidFill>
                          <a:srgbClr val="000000"/>
                        </a:solidFill>
                        <a:effectLst/>
                        <a:latin typeface="Arial" panose="020B0604020202020204" pitchFamily="34" charset="0"/>
                      </a:endParaRPr>
                    </a:p>
                  </a:txBody>
                  <a:tcPr marL="3938" marR="3938" marT="3938" marB="0" anchor="b"/>
                </a:tc>
                <a:extLst>
                  <a:ext uri="{0D108BD9-81ED-4DB2-BD59-A6C34878D82A}">
                    <a16:rowId xmlns:a16="http://schemas.microsoft.com/office/drawing/2014/main" val="648199883"/>
                  </a:ext>
                </a:extLst>
              </a:tr>
            </a:tbl>
          </a:graphicData>
        </a:graphic>
      </p:graphicFrame>
      <p:sp>
        <p:nvSpPr>
          <p:cNvPr id="3869" name="5. Source">
            <a:extLst>
              <a:ext uri="{FF2B5EF4-FFF2-40B4-BE49-F238E27FC236}">
                <a16:creationId xmlns:a16="http://schemas.microsoft.com/office/drawing/2014/main" id="{365E0CFE-EE76-AF44-8B7F-572E3F7244A6}"/>
              </a:ext>
            </a:extLst>
          </p:cNvPr>
          <p:cNvSpPr txBox="1"/>
          <p:nvPr>
            <p:custDataLst>
              <p:tags r:id="rId3"/>
            </p:custDataLst>
          </p:nvPr>
        </p:nvSpPr>
        <p:spPr>
          <a:xfrm>
            <a:off x="554735" y="6571819"/>
            <a:ext cx="804951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2025 LDSS Child Welfare Survey,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hlinkClick r:id="rId282">
                  <a:extLst>
                    <a:ext uri="{A12FA001-AC4F-418D-AE19-62706E023703}">
                      <ahyp:hlinkClr xmlns:ahyp="http://schemas.microsoft.com/office/drawing/2018/hyperlinkcolor" val="tx"/>
                    </a:ext>
                  </a:extLst>
                </a:hlinkClick>
              </a:rPr>
              <a:t>CEP-Va NAGA Report</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 (2024); Internal VDSS report </a:t>
            </a:r>
          </a:p>
        </p:txBody>
      </p:sp>
      <p:sp>
        <p:nvSpPr>
          <p:cNvPr id="3718" name="Title 3717">
            <a:extLst>
              <a:ext uri="{FF2B5EF4-FFF2-40B4-BE49-F238E27FC236}">
                <a16:creationId xmlns:a16="http://schemas.microsoft.com/office/drawing/2014/main" id="{0A759CF5-5D7E-C5B4-3036-CFABCFB82A15}"/>
              </a:ext>
            </a:extLst>
          </p:cNvPr>
          <p:cNvSpPr>
            <a:spLocks noGrp="1"/>
          </p:cNvSpPr>
          <p:nvPr>
            <p:ph type="title"/>
          </p:nvPr>
        </p:nvSpPr>
        <p:spPr>
          <a:xfrm>
            <a:off x="554736" y="280037"/>
            <a:ext cx="11082528" cy="1200329"/>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t>Virginia has increased the number of providers administering Evidence Based Practices (EBPs) included in its prevention plan; however, case workers think more could be done</a:t>
            </a:r>
          </a:p>
        </p:txBody>
      </p:sp>
      <p:cxnSp>
        <p:nvCxnSpPr>
          <p:cNvPr id="10" name="Straight Arrow Connector 9">
            <a:extLst>
              <a:ext uri="{FF2B5EF4-FFF2-40B4-BE49-F238E27FC236}">
                <a16:creationId xmlns:a16="http://schemas.microsoft.com/office/drawing/2014/main" id="{6D40B757-8D03-3775-DC57-8CD9BFBD4C28}"/>
              </a:ext>
            </a:extLst>
          </p:cNvPr>
          <p:cNvCxnSpPr>
            <a:cxnSpLocks/>
          </p:cNvCxnSpPr>
          <p:nvPr/>
        </p:nvCxnSpPr>
        <p:spPr>
          <a:xfrm>
            <a:off x="8496300" y="6870086"/>
            <a:ext cx="314096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16" name="TextBox 3715">
            <a:extLst>
              <a:ext uri="{FF2B5EF4-FFF2-40B4-BE49-F238E27FC236}">
                <a16:creationId xmlns:a16="http://schemas.microsoft.com/office/drawing/2014/main" id="{DA858CE1-1C9D-D56B-14B3-5AF61B16BFC4}"/>
              </a:ext>
            </a:extLst>
          </p:cNvPr>
          <p:cNvSpPr txBox="1"/>
          <p:nvPr/>
        </p:nvSpPr>
        <p:spPr>
          <a:xfrm>
            <a:off x="10174223" y="2230959"/>
            <a:ext cx="1531669" cy="2831544"/>
          </a:xfrm>
          <a:prstGeom prst="rect">
            <a:avLst/>
          </a:prstGeom>
          <a:noFill/>
          <a:ln w="6350">
            <a:noFill/>
            <a:miter lim="800000"/>
          </a:ln>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6FC6"/>
                </a:solidFill>
                <a:effectLst/>
                <a:uLnTx/>
                <a:uFillTx/>
                <a:latin typeface="Aptos Narrow"/>
                <a:ea typeface="+mn-ea"/>
                <a:cs typeface="+mn-cs"/>
              </a:rPr>
              <a:t>77% </a:t>
            </a:r>
            <a:r>
              <a:rPr kumimoji="0" lang="en-US" sz="1800" b="1" i="0" u="none" strike="noStrike" kern="1200" cap="none" spc="0" normalizeH="0" baseline="0" noProof="0">
                <a:ln>
                  <a:noFill/>
                </a:ln>
                <a:solidFill>
                  <a:srgbClr val="000000"/>
                </a:solidFill>
                <a:effectLst/>
                <a:uLnTx/>
                <a:uFillTx/>
                <a:latin typeface="Calibri"/>
                <a:ea typeface="+mn-ea"/>
                <a:cs typeface="+mn-cs"/>
              </a:rPr>
              <a:t>of case workers think there are insufficient ser- vices in the community to keep children safely in their homes</a:t>
            </a:r>
          </a:p>
        </p:txBody>
      </p:sp>
      <p:sp>
        <p:nvSpPr>
          <p:cNvPr id="2" name="Date Placeholder 5">
            <a:extLst>
              <a:ext uri="{FF2B5EF4-FFF2-40B4-BE49-F238E27FC236}">
                <a16:creationId xmlns:a16="http://schemas.microsoft.com/office/drawing/2014/main" id="{1D27CDB5-DA0D-0C9E-56D1-B09636ABA9D2}"/>
              </a:ext>
            </a:extLst>
          </p:cNvPr>
          <p:cNvSpPr>
            <a:spLocks noGrp="1"/>
          </p:cNvSpPr>
          <p:nvPr>
            <p:ph type="dt" sz="half" idx="2"/>
          </p:nvPr>
        </p:nvSpPr>
        <p:spPr>
          <a:xfrm>
            <a:off x="6274093" y="33583"/>
            <a:ext cx="726161" cy="123111"/>
          </a:xfrm>
          <a:noFill/>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cxnSp>
        <p:nvCxnSpPr>
          <p:cNvPr id="3" name="LineBasicVerticalDefault 164">
            <a:extLst>
              <a:ext uri="{FF2B5EF4-FFF2-40B4-BE49-F238E27FC236}">
                <a16:creationId xmlns:a16="http://schemas.microsoft.com/office/drawing/2014/main" id="{CB9C5369-A55C-6F28-876F-B77B6089909E}"/>
              </a:ext>
            </a:extLst>
          </p:cNvPr>
          <p:cNvCxnSpPr>
            <a:cxnSpLocks/>
          </p:cNvCxnSpPr>
          <p:nvPr>
            <p:custDataLst>
              <p:tags r:id="rId4"/>
            </p:custDataLst>
          </p:nvPr>
        </p:nvCxnSpPr>
        <p:spPr>
          <a:xfrm>
            <a:off x="10011523" y="1545567"/>
            <a:ext cx="0" cy="4479327"/>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E909321-F634-2FFD-EF79-C1A57487B6A0}"/>
              </a:ext>
            </a:extLst>
          </p:cNvPr>
          <p:cNvGrpSpPr/>
          <p:nvPr/>
        </p:nvGrpSpPr>
        <p:grpSpPr>
          <a:xfrm>
            <a:off x="554734" y="1545567"/>
            <a:ext cx="9193563" cy="357395"/>
            <a:chOff x="554735" y="1545567"/>
            <a:chExt cx="8723052" cy="357395"/>
          </a:xfrm>
        </p:grpSpPr>
        <p:sp>
          <p:nvSpPr>
            <p:cNvPr id="3922" name="TextBox 3921">
              <a:extLst>
                <a:ext uri="{FF2B5EF4-FFF2-40B4-BE49-F238E27FC236}">
                  <a16:creationId xmlns:a16="http://schemas.microsoft.com/office/drawing/2014/main" id="{F8880490-8983-F3AE-E6B8-816B8539EC67}"/>
                </a:ext>
              </a:extLst>
            </p:cNvPr>
            <p:cNvSpPr txBox="1">
              <a:spLocks/>
            </p:cNvSpPr>
            <p:nvPr/>
          </p:nvSpPr>
          <p:spPr>
            <a:xfrm>
              <a:off x="554735" y="1545567"/>
              <a:ext cx="8723052" cy="307777"/>
            </a:xfrm>
            <a:prstGeom prst="rect">
              <a:avLst/>
            </a:prstGeom>
            <a:noFill/>
            <a:ln w="12700" cmpd="sng">
              <a:noFill/>
            </a:ln>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number of Family First EBP Teams (BSFT, FCU, FFT, HFW, or MST teams</a:t>
              </a:r>
              <a:r>
                <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serving each locality, </a:t>
              </a:r>
              <a:endPar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cxnSp>
          <p:nvCxnSpPr>
            <p:cNvPr id="3923" name="Straight Arrow Connector 3922">
              <a:extLst>
                <a:ext uri="{FF2B5EF4-FFF2-40B4-BE49-F238E27FC236}">
                  <a16:creationId xmlns:a16="http://schemas.microsoft.com/office/drawing/2014/main" id="{0864DC24-83D8-199C-D328-ED5E9E7A07BF}"/>
                </a:ext>
              </a:extLst>
            </p:cNvPr>
            <p:cNvCxnSpPr>
              <a:cxnSpLocks/>
            </p:cNvCxnSpPr>
            <p:nvPr/>
          </p:nvCxnSpPr>
          <p:spPr>
            <a:xfrm>
              <a:off x="554735" y="1902962"/>
              <a:ext cx="8723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3949" name="Group 3948">
            <a:extLst>
              <a:ext uri="{FF2B5EF4-FFF2-40B4-BE49-F238E27FC236}">
                <a16:creationId xmlns:a16="http://schemas.microsoft.com/office/drawing/2014/main" id="{34E229ED-F56C-96A9-776B-A1D7277B57B0}"/>
              </a:ext>
            </a:extLst>
          </p:cNvPr>
          <p:cNvGrpSpPr/>
          <p:nvPr/>
        </p:nvGrpSpPr>
        <p:grpSpPr>
          <a:xfrm>
            <a:off x="5603242" y="1988775"/>
            <a:ext cx="4145055" cy="184666"/>
            <a:chOff x="554735" y="1973303"/>
            <a:chExt cx="4145055" cy="184666"/>
          </a:xfrm>
        </p:grpSpPr>
        <p:sp>
          <p:nvSpPr>
            <p:cNvPr id="1053" name="Rectangle 1052">
              <a:extLst>
                <a:ext uri="{FF2B5EF4-FFF2-40B4-BE49-F238E27FC236}">
                  <a16:creationId xmlns:a16="http://schemas.microsoft.com/office/drawing/2014/main" id="{00D37CEE-5A1B-FA42-5F54-BA2C1ACA93AA}"/>
                </a:ext>
              </a:extLst>
            </p:cNvPr>
            <p:cNvSpPr/>
            <p:nvPr/>
          </p:nvSpPr>
          <p:spPr>
            <a:xfrm>
              <a:off x="554735" y="2000716"/>
              <a:ext cx="129840" cy="129843"/>
            </a:xfrm>
            <a:prstGeom prst="rect">
              <a:avLst/>
            </a:prstGeom>
            <a:solidFill>
              <a:srgbClr val="F5F5D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58" name="TextBox 1057">
              <a:extLst>
                <a:ext uri="{FF2B5EF4-FFF2-40B4-BE49-F238E27FC236}">
                  <a16:creationId xmlns:a16="http://schemas.microsoft.com/office/drawing/2014/main" id="{A0FDC370-D336-7227-08C2-5BBD076B29A7}"/>
                </a:ext>
              </a:extLst>
            </p:cNvPr>
            <p:cNvSpPr txBox="1">
              <a:spLocks/>
            </p:cNvSpPr>
            <p:nvPr/>
          </p:nvSpPr>
          <p:spPr>
            <a:xfrm>
              <a:off x="734579" y="1973303"/>
              <a:ext cx="449610" cy="184666"/>
            </a:xfrm>
            <a:prstGeom prst="rect">
              <a:avLst/>
            </a:prstGeom>
            <a:noFill/>
            <a:ln w="12700" cmpd="sng">
              <a:noFill/>
            </a:ln>
          </p:spPr>
          <p:txBody>
            <a:bodyPr vert="horz" wrap="non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Team</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54" name="Rectangle 1053">
              <a:extLst>
                <a:ext uri="{FF2B5EF4-FFF2-40B4-BE49-F238E27FC236}">
                  <a16:creationId xmlns:a16="http://schemas.microsoft.com/office/drawing/2014/main" id="{8276D9B3-D6F0-E991-4908-0E97B86E0AE6}"/>
                </a:ext>
              </a:extLst>
            </p:cNvPr>
            <p:cNvSpPr/>
            <p:nvPr/>
          </p:nvSpPr>
          <p:spPr>
            <a:xfrm>
              <a:off x="1282160" y="2000716"/>
              <a:ext cx="129841" cy="129843"/>
            </a:xfrm>
            <a:prstGeom prst="rect">
              <a:avLst/>
            </a:prstGeom>
            <a:solidFill>
              <a:srgbClr val="ABDEC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59" name="TextBox 1058">
              <a:extLst>
                <a:ext uri="{FF2B5EF4-FFF2-40B4-BE49-F238E27FC236}">
                  <a16:creationId xmlns:a16="http://schemas.microsoft.com/office/drawing/2014/main" id="{021CB070-28E4-4EBD-9E43-50808F04114C}"/>
                </a:ext>
              </a:extLst>
            </p:cNvPr>
            <p:cNvSpPr txBox="1">
              <a:spLocks/>
            </p:cNvSpPr>
            <p:nvPr/>
          </p:nvSpPr>
          <p:spPr>
            <a:xfrm>
              <a:off x="1462004" y="1973303"/>
              <a:ext cx="635559" cy="184666"/>
            </a:xfrm>
            <a:prstGeom prst="rect">
              <a:avLst/>
            </a:prstGeom>
            <a:noFill/>
            <a:ln w="12700" cmpd="sng">
              <a:noFill/>
            </a:ln>
          </p:spPr>
          <p:txBody>
            <a:bodyPr vert="horz" wrap="non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2-3 Teams</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55" name="Rectangle 1054">
              <a:extLst>
                <a:ext uri="{FF2B5EF4-FFF2-40B4-BE49-F238E27FC236}">
                  <a16:creationId xmlns:a16="http://schemas.microsoft.com/office/drawing/2014/main" id="{C3B82EC5-93DF-F6A1-74F2-9DE42C1648A1}"/>
                </a:ext>
              </a:extLst>
            </p:cNvPr>
            <p:cNvSpPr/>
            <p:nvPr/>
          </p:nvSpPr>
          <p:spPr>
            <a:xfrm>
              <a:off x="2165598" y="2000716"/>
              <a:ext cx="129841" cy="129843"/>
            </a:xfrm>
            <a:prstGeom prst="rect">
              <a:avLst/>
            </a:prstGeom>
            <a:solidFill>
              <a:srgbClr val="65BAC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60" name="TextBox 1059">
              <a:extLst>
                <a:ext uri="{FF2B5EF4-FFF2-40B4-BE49-F238E27FC236}">
                  <a16:creationId xmlns:a16="http://schemas.microsoft.com/office/drawing/2014/main" id="{32264C72-B8D1-C3FA-B292-BEF0F9656BAF}"/>
                </a:ext>
              </a:extLst>
            </p:cNvPr>
            <p:cNvSpPr txBox="1">
              <a:spLocks/>
            </p:cNvSpPr>
            <p:nvPr/>
          </p:nvSpPr>
          <p:spPr>
            <a:xfrm>
              <a:off x="2345442" y="1973303"/>
              <a:ext cx="635559" cy="184666"/>
            </a:xfrm>
            <a:prstGeom prst="rect">
              <a:avLst/>
            </a:prstGeom>
            <a:noFill/>
            <a:ln w="12700" cmpd="sng">
              <a:noFill/>
            </a:ln>
          </p:spPr>
          <p:txBody>
            <a:bodyPr vert="horz" wrap="non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4-5 Teams</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56" name="Rectangle 1055">
              <a:extLst>
                <a:ext uri="{FF2B5EF4-FFF2-40B4-BE49-F238E27FC236}">
                  <a16:creationId xmlns:a16="http://schemas.microsoft.com/office/drawing/2014/main" id="{5636B03F-D72B-F0DD-5F48-A69D47A3AEA2}"/>
                </a:ext>
              </a:extLst>
            </p:cNvPr>
            <p:cNvSpPr/>
            <p:nvPr/>
          </p:nvSpPr>
          <p:spPr>
            <a:xfrm>
              <a:off x="3049036" y="2000716"/>
              <a:ext cx="129841" cy="129843"/>
            </a:xfrm>
            <a:prstGeom prst="rect">
              <a:avLst/>
            </a:prstGeom>
            <a:solidFill>
              <a:srgbClr val="2C8BB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61" name="TextBox 1060">
              <a:extLst>
                <a:ext uri="{FF2B5EF4-FFF2-40B4-BE49-F238E27FC236}">
                  <a16:creationId xmlns:a16="http://schemas.microsoft.com/office/drawing/2014/main" id="{C0E5369B-9B92-C8F9-DCDA-6CFA327F8CC8}"/>
                </a:ext>
              </a:extLst>
            </p:cNvPr>
            <p:cNvSpPr txBox="1">
              <a:spLocks/>
            </p:cNvSpPr>
            <p:nvPr/>
          </p:nvSpPr>
          <p:spPr>
            <a:xfrm>
              <a:off x="3228880" y="1973303"/>
              <a:ext cx="635559" cy="184666"/>
            </a:xfrm>
            <a:prstGeom prst="rect">
              <a:avLst/>
            </a:prstGeom>
            <a:noFill/>
            <a:ln w="12700" cmpd="sng">
              <a:noFill/>
            </a:ln>
          </p:spPr>
          <p:txBody>
            <a:bodyPr vert="horz" wrap="non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6-7 Teams</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1057" name="Rectangle 1056">
              <a:extLst>
                <a:ext uri="{FF2B5EF4-FFF2-40B4-BE49-F238E27FC236}">
                  <a16:creationId xmlns:a16="http://schemas.microsoft.com/office/drawing/2014/main" id="{CE45F247-D698-D476-EF18-B3F96EE5CF30}"/>
                </a:ext>
              </a:extLst>
            </p:cNvPr>
            <p:cNvSpPr/>
            <p:nvPr/>
          </p:nvSpPr>
          <p:spPr>
            <a:xfrm>
              <a:off x="3932475" y="2000716"/>
              <a:ext cx="129841" cy="129843"/>
            </a:xfrm>
            <a:prstGeom prst="rect">
              <a:avLst/>
            </a:prstGeom>
            <a:solidFill>
              <a:srgbClr val="20589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62" name="TextBox 1061">
              <a:extLst>
                <a:ext uri="{FF2B5EF4-FFF2-40B4-BE49-F238E27FC236}">
                  <a16:creationId xmlns:a16="http://schemas.microsoft.com/office/drawing/2014/main" id="{23CB5CC5-3D65-4668-F40C-6982AA276AE6}"/>
                </a:ext>
              </a:extLst>
            </p:cNvPr>
            <p:cNvSpPr txBox="1">
              <a:spLocks/>
            </p:cNvSpPr>
            <p:nvPr/>
          </p:nvSpPr>
          <p:spPr>
            <a:xfrm>
              <a:off x="4112321" y="1973303"/>
              <a:ext cx="587469" cy="184666"/>
            </a:xfrm>
            <a:prstGeom prst="rect">
              <a:avLst/>
            </a:prstGeom>
            <a:noFill/>
            <a:ln w="12700" cmpd="sng">
              <a:noFill/>
            </a:ln>
          </p:spPr>
          <p:txBody>
            <a:bodyPr vert="horz" wrap="non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8+ Teams</a:t>
              </a:r>
              <a:endPar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grpSp>
      <p:sp>
        <p:nvSpPr>
          <p:cNvPr id="1048" name="4. Footnote">
            <a:extLst>
              <a:ext uri="{FF2B5EF4-FFF2-40B4-BE49-F238E27FC236}">
                <a16:creationId xmlns:a16="http://schemas.microsoft.com/office/drawing/2014/main" id="{4ED127B1-5ECC-8027-88C7-7DBE35E522FA}"/>
              </a:ext>
            </a:extLst>
          </p:cNvPr>
          <p:cNvSpPr txBox="1"/>
          <p:nvPr>
            <p:custDataLst>
              <p:tags r:id="rId5"/>
            </p:custDataLst>
          </p:nvPr>
        </p:nvSpPr>
        <p:spPr>
          <a:xfrm>
            <a:off x="553972" y="6265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The five EBPs are: Brief Strategic Family Therapy, Functional Family Therapy, Family Check-Up, High Fidelity Wraparound, and Multisystemic Therapy</a:t>
            </a:r>
          </a:p>
        </p:txBody>
      </p:sp>
      <p:grpSp>
        <p:nvGrpSpPr>
          <p:cNvPr id="4091" name="Group 4090">
            <a:extLst>
              <a:ext uri="{FF2B5EF4-FFF2-40B4-BE49-F238E27FC236}">
                <a16:creationId xmlns:a16="http://schemas.microsoft.com/office/drawing/2014/main" id="{5CF5C32A-1AA6-5AF2-1AB6-90D0208B6BA1}"/>
              </a:ext>
            </a:extLst>
          </p:cNvPr>
          <p:cNvGrpSpPr/>
          <p:nvPr/>
        </p:nvGrpSpPr>
        <p:grpSpPr>
          <a:xfrm>
            <a:off x="439353" y="3029857"/>
            <a:ext cx="9272282" cy="2309645"/>
            <a:chOff x="439353" y="3285540"/>
            <a:chExt cx="9272282" cy="2309645"/>
          </a:xfrm>
        </p:grpSpPr>
        <p:grpSp>
          <p:nvGrpSpPr>
            <p:cNvPr id="1050" name="Group 1049">
              <a:extLst>
                <a:ext uri="{FF2B5EF4-FFF2-40B4-BE49-F238E27FC236}">
                  <a16:creationId xmlns:a16="http://schemas.microsoft.com/office/drawing/2014/main" id="{C4F4198B-E905-79CC-E4CC-6CA30B716275}"/>
                </a:ext>
              </a:extLst>
            </p:cNvPr>
            <p:cNvGrpSpPr>
              <a:grpSpLocks/>
            </p:cNvGrpSpPr>
            <p:nvPr/>
          </p:nvGrpSpPr>
          <p:grpSpPr>
            <a:xfrm>
              <a:off x="5162824" y="3285540"/>
              <a:ext cx="4548811" cy="2053954"/>
              <a:chOff x="554736" y="2181794"/>
              <a:chExt cx="8439177" cy="3810630"/>
            </a:xfrm>
          </p:grpSpPr>
          <p:sp>
            <p:nvSpPr>
              <p:cNvPr id="9" name="Rectangle 8">
                <a:extLst>
                  <a:ext uri="{FF2B5EF4-FFF2-40B4-BE49-F238E27FC236}">
                    <a16:creationId xmlns:a16="http://schemas.microsoft.com/office/drawing/2014/main" id="{985D79B2-9994-171C-D40D-82CCBBF23E90}"/>
                  </a:ext>
                </a:extLst>
              </p:cNvPr>
              <p:cNvSpPr>
                <a:spLocks noChangeArrowheads="1"/>
              </p:cNvSpPr>
              <p:nvPr>
                <p:custDataLst>
                  <p:tags r:id="rId142"/>
                </p:custDataLst>
              </p:nvPr>
            </p:nvSpPr>
            <p:spPr bwMode="auto">
              <a:xfrm rot="582343">
                <a:off x="6806038" y="3032201"/>
                <a:ext cx="54177" cy="36649"/>
              </a:xfrm>
              <a:prstGeom prst="rect">
                <a:avLst/>
              </a:prstGeom>
              <a:solidFill>
                <a:srgbClr val="E6E6E6"/>
              </a:solidFill>
              <a:ln w="6350"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62D7BAD-21DB-C4E7-ABF4-74A6CAE2ED97}"/>
                  </a:ext>
                </a:extLst>
              </p:cNvPr>
              <p:cNvSpPr>
                <a:spLocks noChangeArrowheads="1"/>
              </p:cNvSpPr>
              <p:nvPr>
                <p:custDataLst>
                  <p:tags r:id="rId143"/>
                </p:custDataLst>
              </p:nvPr>
            </p:nvSpPr>
            <p:spPr bwMode="auto">
              <a:xfrm rot="582343">
                <a:off x="7087029" y="2887138"/>
                <a:ext cx="46210" cy="27089"/>
              </a:xfrm>
              <a:prstGeom prst="rect">
                <a:avLst/>
              </a:prstGeom>
              <a:solidFill>
                <a:srgbClr val="E6E6E6"/>
              </a:solidFill>
              <a:ln w="6350"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E6BD728-17F8-7E6F-0D47-E050CCD1E537}"/>
                  </a:ext>
                </a:extLst>
              </p:cNvPr>
              <p:cNvSpPr>
                <a:spLocks noChangeArrowheads="1"/>
              </p:cNvSpPr>
              <p:nvPr>
                <p:custDataLst>
                  <p:tags r:id="rId144"/>
                </p:custDataLst>
              </p:nvPr>
            </p:nvSpPr>
            <p:spPr bwMode="auto">
              <a:xfrm rot="582343">
                <a:off x="4296677" y="4287100"/>
                <a:ext cx="27089" cy="81265"/>
              </a:xfrm>
              <a:prstGeom prst="rect">
                <a:avLst/>
              </a:prstGeom>
              <a:solidFill>
                <a:srgbClr val="F5F5DC"/>
              </a:solidFill>
              <a:ln w="6350" algn="ctr">
                <a:solidFill>
                  <a:schemeClr val="bg1">
                    <a:lumMod val="75000"/>
                  </a:schemeClr>
                </a:solid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8">
                <a:extLst>
                  <a:ext uri="{FF2B5EF4-FFF2-40B4-BE49-F238E27FC236}">
                    <a16:creationId xmlns:a16="http://schemas.microsoft.com/office/drawing/2014/main" id="{6394B3D9-A759-51C7-866E-E8720242E436}"/>
                  </a:ext>
                </a:extLst>
              </p:cNvPr>
              <p:cNvSpPr>
                <a:spLocks/>
              </p:cNvSpPr>
              <p:nvPr>
                <p:custDataLst>
                  <p:tags r:id="rId145"/>
                </p:custDataLst>
              </p:nvPr>
            </p:nvSpPr>
            <p:spPr bwMode="auto">
              <a:xfrm rot="582343">
                <a:off x="1575754" y="5301469"/>
                <a:ext cx="71705" cy="81265"/>
              </a:xfrm>
              <a:custGeom>
                <a:avLst/>
                <a:gdLst>
                  <a:gd name="T0" fmla="*/ 11 w 45"/>
                  <a:gd name="T1" fmla="*/ 17 h 51"/>
                  <a:gd name="T2" fmla="*/ 11 w 45"/>
                  <a:gd name="T3" fmla="*/ 11 h 51"/>
                  <a:gd name="T4" fmla="*/ 17 w 45"/>
                  <a:gd name="T5" fmla="*/ 11 h 51"/>
                  <a:gd name="T6" fmla="*/ 17 w 45"/>
                  <a:gd name="T7" fmla="*/ 5 h 51"/>
                  <a:gd name="T8" fmla="*/ 22 w 45"/>
                  <a:gd name="T9" fmla="*/ 5 h 51"/>
                  <a:gd name="T10" fmla="*/ 28 w 45"/>
                  <a:gd name="T11" fmla="*/ 0 h 51"/>
                  <a:gd name="T12" fmla="*/ 28 w 45"/>
                  <a:gd name="T13" fmla="*/ 5 h 51"/>
                  <a:gd name="T14" fmla="*/ 28 w 45"/>
                  <a:gd name="T15" fmla="*/ 11 h 51"/>
                  <a:gd name="T16" fmla="*/ 34 w 45"/>
                  <a:gd name="T17" fmla="*/ 5 h 51"/>
                  <a:gd name="T18" fmla="*/ 34 w 45"/>
                  <a:gd name="T19" fmla="*/ 0 h 51"/>
                  <a:gd name="T20" fmla="*/ 39 w 45"/>
                  <a:gd name="T21" fmla="*/ 0 h 51"/>
                  <a:gd name="T22" fmla="*/ 45 w 45"/>
                  <a:gd name="T23" fmla="*/ 5 h 51"/>
                  <a:gd name="T24" fmla="*/ 39 w 45"/>
                  <a:gd name="T25" fmla="*/ 11 h 51"/>
                  <a:gd name="T26" fmla="*/ 45 w 45"/>
                  <a:gd name="T27" fmla="*/ 11 h 51"/>
                  <a:gd name="T28" fmla="*/ 45 w 45"/>
                  <a:gd name="T29" fmla="*/ 17 h 51"/>
                  <a:gd name="T30" fmla="*/ 39 w 45"/>
                  <a:gd name="T31" fmla="*/ 17 h 51"/>
                  <a:gd name="T32" fmla="*/ 28 w 45"/>
                  <a:gd name="T33" fmla="*/ 22 h 51"/>
                  <a:gd name="T34" fmla="*/ 22 w 45"/>
                  <a:gd name="T35" fmla="*/ 28 h 51"/>
                  <a:gd name="T36" fmla="*/ 28 w 45"/>
                  <a:gd name="T37" fmla="*/ 34 h 51"/>
                  <a:gd name="T38" fmla="*/ 34 w 45"/>
                  <a:gd name="T39" fmla="*/ 34 h 51"/>
                  <a:gd name="T40" fmla="*/ 28 w 45"/>
                  <a:gd name="T41" fmla="*/ 39 h 51"/>
                  <a:gd name="T42" fmla="*/ 34 w 45"/>
                  <a:gd name="T43" fmla="*/ 39 h 51"/>
                  <a:gd name="T44" fmla="*/ 34 w 45"/>
                  <a:gd name="T45" fmla="*/ 45 h 51"/>
                  <a:gd name="T46" fmla="*/ 28 w 45"/>
                  <a:gd name="T47" fmla="*/ 45 h 51"/>
                  <a:gd name="T48" fmla="*/ 22 w 45"/>
                  <a:gd name="T49" fmla="*/ 45 h 51"/>
                  <a:gd name="T50" fmla="*/ 17 w 45"/>
                  <a:gd name="T51" fmla="*/ 45 h 51"/>
                  <a:gd name="T52" fmla="*/ 17 w 45"/>
                  <a:gd name="T53" fmla="*/ 51 h 51"/>
                  <a:gd name="T54" fmla="*/ 11 w 45"/>
                  <a:gd name="T55" fmla="*/ 45 h 51"/>
                  <a:gd name="T56" fmla="*/ 11 w 45"/>
                  <a:gd name="T57" fmla="*/ 39 h 51"/>
                  <a:gd name="T58" fmla="*/ 11 w 45"/>
                  <a:gd name="T59" fmla="*/ 34 h 51"/>
                  <a:gd name="T60" fmla="*/ 5 w 45"/>
                  <a:gd name="T61" fmla="*/ 34 h 51"/>
                  <a:gd name="T62" fmla="*/ 0 w 45"/>
                  <a:gd name="T63" fmla="*/ 39 h 51"/>
                  <a:gd name="T64" fmla="*/ 0 w 45"/>
                  <a:gd name="T65" fmla="*/ 34 h 51"/>
                  <a:gd name="T66" fmla="*/ 5 w 45"/>
                  <a:gd name="T67" fmla="*/ 34 h 51"/>
                  <a:gd name="T68" fmla="*/ 5 w 45"/>
                  <a:gd name="T69" fmla="*/ 28 h 51"/>
                  <a:gd name="T70" fmla="*/ 5 w 45"/>
                  <a:gd name="T71" fmla="*/ 22 h 51"/>
                  <a:gd name="T72" fmla="*/ 11 w 45"/>
                  <a:gd name="T73" fmla="*/ 22 h 51"/>
                  <a:gd name="T74" fmla="*/ 11 w 45"/>
                  <a:gd name="T75"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51">
                    <a:moveTo>
                      <a:pt x="11" y="17"/>
                    </a:moveTo>
                    <a:lnTo>
                      <a:pt x="11" y="11"/>
                    </a:lnTo>
                    <a:lnTo>
                      <a:pt x="17" y="11"/>
                    </a:lnTo>
                    <a:lnTo>
                      <a:pt x="17" y="5"/>
                    </a:lnTo>
                    <a:lnTo>
                      <a:pt x="22" y="5"/>
                    </a:lnTo>
                    <a:lnTo>
                      <a:pt x="28" y="0"/>
                    </a:lnTo>
                    <a:lnTo>
                      <a:pt x="28" y="5"/>
                    </a:lnTo>
                    <a:lnTo>
                      <a:pt x="28" y="11"/>
                    </a:lnTo>
                    <a:lnTo>
                      <a:pt x="34" y="5"/>
                    </a:lnTo>
                    <a:lnTo>
                      <a:pt x="34" y="0"/>
                    </a:lnTo>
                    <a:lnTo>
                      <a:pt x="39" y="0"/>
                    </a:lnTo>
                    <a:lnTo>
                      <a:pt x="45" y="5"/>
                    </a:lnTo>
                    <a:lnTo>
                      <a:pt x="39" y="11"/>
                    </a:lnTo>
                    <a:lnTo>
                      <a:pt x="45" y="11"/>
                    </a:lnTo>
                    <a:lnTo>
                      <a:pt x="45" y="17"/>
                    </a:lnTo>
                    <a:lnTo>
                      <a:pt x="39" y="17"/>
                    </a:lnTo>
                    <a:lnTo>
                      <a:pt x="28" y="22"/>
                    </a:lnTo>
                    <a:lnTo>
                      <a:pt x="22" y="28"/>
                    </a:lnTo>
                    <a:lnTo>
                      <a:pt x="28" y="34"/>
                    </a:lnTo>
                    <a:lnTo>
                      <a:pt x="34" y="34"/>
                    </a:lnTo>
                    <a:lnTo>
                      <a:pt x="28" y="39"/>
                    </a:lnTo>
                    <a:lnTo>
                      <a:pt x="34" y="39"/>
                    </a:lnTo>
                    <a:lnTo>
                      <a:pt x="34" y="45"/>
                    </a:lnTo>
                    <a:lnTo>
                      <a:pt x="28" y="45"/>
                    </a:lnTo>
                    <a:lnTo>
                      <a:pt x="22" y="45"/>
                    </a:lnTo>
                    <a:lnTo>
                      <a:pt x="17" y="45"/>
                    </a:lnTo>
                    <a:lnTo>
                      <a:pt x="17" y="51"/>
                    </a:lnTo>
                    <a:lnTo>
                      <a:pt x="11" y="45"/>
                    </a:lnTo>
                    <a:lnTo>
                      <a:pt x="11" y="39"/>
                    </a:lnTo>
                    <a:lnTo>
                      <a:pt x="11" y="34"/>
                    </a:lnTo>
                    <a:lnTo>
                      <a:pt x="5" y="34"/>
                    </a:lnTo>
                    <a:lnTo>
                      <a:pt x="0" y="39"/>
                    </a:lnTo>
                    <a:lnTo>
                      <a:pt x="0" y="34"/>
                    </a:lnTo>
                    <a:lnTo>
                      <a:pt x="5" y="34"/>
                    </a:lnTo>
                    <a:lnTo>
                      <a:pt x="5" y="28"/>
                    </a:lnTo>
                    <a:lnTo>
                      <a:pt x="5" y="22"/>
                    </a:lnTo>
                    <a:lnTo>
                      <a:pt x="11" y="22"/>
                    </a:lnTo>
                    <a:lnTo>
                      <a:pt x="11" y="17"/>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9">
                <a:extLst>
                  <a:ext uri="{FF2B5EF4-FFF2-40B4-BE49-F238E27FC236}">
                    <a16:creationId xmlns:a16="http://schemas.microsoft.com/office/drawing/2014/main" id="{9B1C8A8F-55DF-D44B-F171-4DB0573568C4}"/>
                  </a:ext>
                </a:extLst>
              </p:cNvPr>
              <p:cNvSpPr>
                <a:spLocks noEditPoints="1"/>
              </p:cNvSpPr>
              <p:nvPr>
                <p:custDataLst>
                  <p:tags r:id="rId146"/>
                </p:custDataLst>
              </p:nvPr>
            </p:nvSpPr>
            <p:spPr bwMode="auto">
              <a:xfrm rot="582343">
                <a:off x="4021411" y="4103198"/>
                <a:ext cx="642161" cy="487589"/>
              </a:xfrm>
              <a:custGeom>
                <a:avLst/>
                <a:gdLst>
                  <a:gd name="T0" fmla="*/ 273 w 403"/>
                  <a:gd name="T1" fmla="*/ 91 h 306"/>
                  <a:gd name="T2" fmla="*/ 273 w 403"/>
                  <a:gd name="T3" fmla="*/ 79 h 306"/>
                  <a:gd name="T4" fmla="*/ 278 w 403"/>
                  <a:gd name="T5" fmla="*/ 91 h 306"/>
                  <a:gd name="T6" fmla="*/ 290 w 403"/>
                  <a:gd name="T7" fmla="*/ 102 h 306"/>
                  <a:gd name="T8" fmla="*/ 267 w 403"/>
                  <a:gd name="T9" fmla="*/ 108 h 306"/>
                  <a:gd name="T10" fmla="*/ 188 w 403"/>
                  <a:gd name="T11" fmla="*/ 142 h 306"/>
                  <a:gd name="T12" fmla="*/ 188 w 403"/>
                  <a:gd name="T13" fmla="*/ 164 h 306"/>
                  <a:gd name="T14" fmla="*/ 171 w 403"/>
                  <a:gd name="T15" fmla="*/ 153 h 306"/>
                  <a:gd name="T16" fmla="*/ 171 w 403"/>
                  <a:gd name="T17" fmla="*/ 136 h 306"/>
                  <a:gd name="T18" fmla="*/ 176 w 403"/>
                  <a:gd name="T19" fmla="*/ 119 h 306"/>
                  <a:gd name="T20" fmla="*/ 182 w 403"/>
                  <a:gd name="T21" fmla="*/ 142 h 306"/>
                  <a:gd name="T22" fmla="*/ 267 w 403"/>
                  <a:gd name="T23" fmla="*/ 125 h 306"/>
                  <a:gd name="T24" fmla="*/ 256 w 403"/>
                  <a:gd name="T25" fmla="*/ 159 h 306"/>
                  <a:gd name="T26" fmla="*/ 233 w 403"/>
                  <a:gd name="T27" fmla="*/ 198 h 306"/>
                  <a:gd name="T28" fmla="*/ 216 w 403"/>
                  <a:gd name="T29" fmla="*/ 210 h 306"/>
                  <a:gd name="T30" fmla="*/ 188 w 403"/>
                  <a:gd name="T31" fmla="*/ 244 h 306"/>
                  <a:gd name="T32" fmla="*/ 159 w 403"/>
                  <a:gd name="T33" fmla="*/ 255 h 306"/>
                  <a:gd name="T34" fmla="*/ 142 w 403"/>
                  <a:gd name="T35" fmla="*/ 272 h 306"/>
                  <a:gd name="T36" fmla="*/ 125 w 403"/>
                  <a:gd name="T37" fmla="*/ 283 h 306"/>
                  <a:gd name="T38" fmla="*/ 103 w 403"/>
                  <a:gd name="T39" fmla="*/ 300 h 306"/>
                  <a:gd name="T40" fmla="*/ 86 w 403"/>
                  <a:gd name="T41" fmla="*/ 289 h 306"/>
                  <a:gd name="T42" fmla="*/ 63 w 403"/>
                  <a:gd name="T43" fmla="*/ 295 h 306"/>
                  <a:gd name="T44" fmla="*/ 40 w 403"/>
                  <a:gd name="T45" fmla="*/ 283 h 306"/>
                  <a:gd name="T46" fmla="*/ 12 w 403"/>
                  <a:gd name="T47" fmla="*/ 272 h 306"/>
                  <a:gd name="T48" fmla="*/ 0 w 403"/>
                  <a:gd name="T49" fmla="*/ 244 h 306"/>
                  <a:gd name="T50" fmla="*/ 12 w 403"/>
                  <a:gd name="T51" fmla="*/ 227 h 306"/>
                  <a:gd name="T52" fmla="*/ 23 w 403"/>
                  <a:gd name="T53" fmla="*/ 210 h 306"/>
                  <a:gd name="T54" fmla="*/ 12 w 403"/>
                  <a:gd name="T55" fmla="*/ 198 h 306"/>
                  <a:gd name="T56" fmla="*/ 17 w 403"/>
                  <a:gd name="T57" fmla="*/ 181 h 306"/>
                  <a:gd name="T58" fmla="*/ 29 w 403"/>
                  <a:gd name="T59" fmla="*/ 170 h 306"/>
                  <a:gd name="T60" fmla="*/ 34 w 403"/>
                  <a:gd name="T61" fmla="*/ 164 h 306"/>
                  <a:gd name="T62" fmla="*/ 34 w 403"/>
                  <a:gd name="T63" fmla="*/ 164 h 306"/>
                  <a:gd name="T64" fmla="*/ 29 w 403"/>
                  <a:gd name="T65" fmla="*/ 159 h 306"/>
                  <a:gd name="T66" fmla="*/ 34 w 403"/>
                  <a:gd name="T67" fmla="*/ 142 h 306"/>
                  <a:gd name="T68" fmla="*/ 40 w 403"/>
                  <a:gd name="T69" fmla="*/ 125 h 306"/>
                  <a:gd name="T70" fmla="*/ 51 w 403"/>
                  <a:gd name="T71" fmla="*/ 108 h 306"/>
                  <a:gd name="T72" fmla="*/ 57 w 403"/>
                  <a:gd name="T73" fmla="*/ 96 h 306"/>
                  <a:gd name="T74" fmla="*/ 63 w 403"/>
                  <a:gd name="T75" fmla="*/ 74 h 306"/>
                  <a:gd name="T76" fmla="*/ 80 w 403"/>
                  <a:gd name="T77" fmla="*/ 68 h 306"/>
                  <a:gd name="T78" fmla="*/ 80 w 403"/>
                  <a:gd name="T79" fmla="*/ 57 h 306"/>
                  <a:gd name="T80" fmla="*/ 91 w 403"/>
                  <a:gd name="T81" fmla="*/ 45 h 306"/>
                  <a:gd name="T82" fmla="*/ 103 w 403"/>
                  <a:gd name="T83" fmla="*/ 28 h 306"/>
                  <a:gd name="T84" fmla="*/ 114 w 403"/>
                  <a:gd name="T85" fmla="*/ 17 h 306"/>
                  <a:gd name="T86" fmla="*/ 142 w 403"/>
                  <a:gd name="T87" fmla="*/ 6 h 306"/>
                  <a:gd name="T88" fmla="*/ 165 w 403"/>
                  <a:gd name="T89" fmla="*/ 6 h 306"/>
                  <a:gd name="T90" fmla="*/ 227 w 403"/>
                  <a:gd name="T91" fmla="*/ 45 h 306"/>
                  <a:gd name="T92" fmla="*/ 358 w 403"/>
                  <a:gd name="T93" fmla="*/ 62 h 306"/>
                  <a:gd name="T94" fmla="*/ 380 w 403"/>
                  <a:gd name="T95" fmla="*/ 40 h 306"/>
                  <a:gd name="T96" fmla="*/ 397 w 403"/>
                  <a:gd name="T97" fmla="*/ 40 h 306"/>
                  <a:gd name="T98" fmla="*/ 397 w 403"/>
                  <a:gd name="T99" fmla="*/ 62 h 306"/>
                  <a:gd name="T100" fmla="*/ 386 w 403"/>
                  <a:gd name="T101" fmla="*/ 91 h 306"/>
                  <a:gd name="T102" fmla="*/ 380 w 403"/>
                  <a:gd name="T103" fmla="*/ 12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306">
                    <a:moveTo>
                      <a:pt x="261" y="102"/>
                    </a:moveTo>
                    <a:lnTo>
                      <a:pt x="273" y="96"/>
                    </a:lnTo>
                    <a:lnTo>
                      <a:pt x="267" y="96"/>
                    </a:lnTo>
                    <a:lnTo>
                      <a:pt x="273" y="91"/>
                    </a:lnTo>
                    <a:lnTo>
                      <a:pt x="267" y="91"/>
                    </a:lnTo>
                    <a:lnTo>
                      <a:pt x="267" y="85"/>
                    </a:lnTo>
                    <a:lnTo>
                      <a:pt x="267" y="74"/>
                    </a:lnTo>
                    <a:lnTo>
                      <a:pt x="273" y="79"/>
                    </a:lnTo>
                    <a:lnTo>
                      <a:pt x="273" y="85"/>
                    </a:lnTo>
                    <a:lnTo>
                      <a:pt x="278" y="79"/>
                    </a:lnTo>
                    <a:lnTo>
                      <a:pt x="278" y="85"/>
                    </a:lnTo>
                    <a:lnTo>
                      <a:pt x="278" y="91"/>
                    </a:lnTo>
                    <a:lnTo>
                      <a:pt x="284" y="91"/>
                    </a:lnTo>
                    <a:lnTo>
                      <a:pt x="284" y="85"/>
                    </a:lnTo>
                    <a:lnTo>
                      <a:pt x="290" y="96"/>
                    </a:lnTo>
                    <a:lnTo>
                      <a:pt x="290" y="102"/>
                    </a:lnTo>
                    <a:lnTo>
                      <a:pt x="284" y="102"/>
                    </a:lnTo>
                    <a:lnTo>
                      <a:pt x="278" y="102"/>
                    </a:lnTo>
                    <a:lnTo>
                      <a:pt x="273" y="108"/>
                    </a:lnTo>
                    <a:lnTo>
                      <a:pt x="267" y="108"/>
                    </a:lnTo>
                    <a:lnTo>
                      <a:pt x="267" y="102"/>
                    </a:lnTo>
                    <a:lnTo>
                      <a:pt x="261" y="102"/>
                    </a:lnTo>
                    <a:close/>
                    <a:moveTo>
                      <a:pt x="182" y="142"/>
                    </a:moveTo>
                    <a:lnTo>
                      <a:pt x="188" y="142"/>
                    </a:lnTo>
                    <a:lnTo>
                      <a:pt x="188" y="147"/>
                    </a:lnTo>
                    <a:lnTo>
                      <a:pt x="188" y="153"/>
                    </a:lnTo>
                    <a:lnTo>
                      <a:pt x="188" y="159"/>
                    </a:lnTo>
                    <a:lnTo>
                      <a:pt x="188" y="164"/>
                    </a:lnTo>
                    <a:lnTo>
                      <a:pt x="182" y="170"/>
                    </a:lnTo>
                    <a:lnTo>
                      <a:pt x="176" y="164"/>
                    </a:lnTo>
                    <a:lnTo>
                      <a:pt x="171" y="159"/>
                    </a:lnTo>
                    <a:lnTo>
                      <a:pt x="171" y="153"/>
                    </a:lnTo>
                    <a:lnTo>
                      <a:pt x="171" y="147"/>
                    </a:lnTo>
                    <a:lnTo>
                      <a:pt x="171" y="142"/>
                    </a:lnTo>
                    <a:lnTo>
                      <a:pt x="176" y="142"/>
                    </a:lnTo>
                    <a:lnTo>
                      <a:pt x="171" y="136"/>
                    </a:lnTo>
                    <a:lnTo>
                      <a:pt x="176" y="130"/>
                    </a:lnTo>
                    <a:lnTo>
                      <a:pt x="176" y="125"/>
                    </a:lnTo>
                    <a:lnTo>
                      <a:pt x="171" y="125"/>
                    </a:lnTo>
                    <a:lnTo>
                      <a:pt x="176" y="119"/>
                    </a:lnTo>
                    <a:lnTo>
                      <a:pt x="182" y="125"/>
                    </a:lnTo>
                    <a:lnTo>
                      <a:pt x="182" y="136"/>
                    </a:lnTo>
                    <a:lnTo>
                      <a:pt x="188" y="136"/>
                    </a:lnTo>
                    <a:lnTo>
                      <a:pt x="182" y="142"/>
                    </a:lnTo>
                    <a:close/>
                    <a:moveTo>
                      <a:pt x="375" y="125"/>
                    </a:moveTo>
                    <a:lnTo>
                      <a:pt x="284" y="108"/>
                    </a:lnTo>
                    <a:lnTo>
                      <a:pt x="278" y="119"/>
                    </a:lnTo>
                    <a:lnTo>
                      <a:pt x="267" y="125"/>
                    </a:lnTo>
                    <a:lnTo>
                      <a:pt x="273" y="130"/>
                    </a:lnTo>
                    <a:lnTo>
                      <a:pt x="267" y="142"/>
                    </a:lnTo>
                    <a:lnTo>
                      <a:pt x="261" y="159"/>
                    </a:lnTo>
                    <a:lnTo>
                      <a:pt x="256" y="159"/>
                    </a:lnTo>
                    <a:lnTo>
                      <a:pt x="244" y="164"/>
                    </a:lnTo>
                    <a:lnTo>
                      <a:pt x="239" y="187"/>
                    </a:lnTo>
                    <a:lnTo>
                      <a:pt x="239" y="193"/>
                    </a:lnTo>
                    <a:lnTo>
                      <a:pt x="233" y="198"/>
                    </a:lnTo>
                    <a:lnTo>
                      <a:pt x="227" y="204"/>
                    </a:lnTo>
                    <a:lnTo>
                      <a:pt x="222" y="204"/>
                    </a:lnTo>
                    <a:lnTo>
                      <a:pt x="216" y="204"/>
                    </a:lnTo>
                    <a:lnTo>
                      <a:pt x="216" y="210"/>
                    </a:lnTo>
                    <a:lnTo>
                      <a:pt x="216" y="215"/>
                    </a:lnTo>
                    <a:lnTo>
                      <a:pt x="210" y="215"/>
                    </a:lnTo>
                    <a:lnTo>
                      <a:pt x="205" y="221"/>
                    </a:lnTo>
                    <a:lnTo>
                      <a:pt x="188" y="244"/>
                    </a:lnTo>
                    <a:lnTo>
                      <a:pt x="182" y="244"/>
                    </a:lnTo>
                    <a:lnTo>
                      <a:pt x="176" y="249"/>
                    </a:lnTo>
                    <a:lnTo>
                      <a:pt x="165" y="244"/>
                    </a:lnTo>
                    <a:lnTo>
                      <a:pt x="159" y="255"/>
                    </a:lnTo>
                    <a:lnTo>
                      <a:pt x="154" y="261"/>
                    </a:lnTo>
                    <a:lnTo>
                      <a:pt x="148" y="261"/>
                    </a:lnTo>
                    <a:lnTo>
                      <a:pt x="148" y="266"/>
                    </a:lnTo>
                    <a:lnTo>
                      <a:pt x="142" y="272"/>
                    </a:lnTo>
                    <a:lnTo>
                      <a:pt x="137" y="272"/>
                    </a:lnTo>
                    <a:lnTo>
                      <a:pt x="137" y="278"/>
                    </a:lnTo>
                    <a:lnTo>
                      <a:pt x="125" y="278"/>
                    </a:lnTo>
                    <a:lnTo>
                      <a:pt x="125" y="283"/>
                    </a:lnTo>
                    <a:lnTo>
                      <a:pt x="114" y="295"/>
                    </a:lnTo>
                    <a:lnTo>
                      <a:pt x="108" y="300"/>
                    </a:lnTo>
                    <a:lnTo>
                      <a:pt x="103" y="306"/>
                    </a:lnTo>
                    <a:lnTo>
                      <a:pt x="103" y="300"/>
                    </a:lnTo>
                    <a:lnTo>
                      <a:pt x="91" y="300"/>
                    </a:lnTo>
                    <a:lnTo>
                      <a:pt x="91" y="295"/>
                    </a:lnTo>
                    <a:lnTo>
                      <a:pt x="86" y="295"/>
                    </a:lnTo>
                    <a:lnTo>
                      <a:pt x="86" y="289"/>
                    </a:lnTo>
                    <a:lnTo>
                      <a:pt x="80" y="295"/>
                    </a:lnTo>
                    <a:lnTo>
                      <a:pt x="74" y="295"/>
                    </a:lnTo>
                    <a:lnTo>
                      <a:pt x="68" y="295"/>
                    </a:lnTo>
                    <a:lnTo>
                      <a:pt x="63" y="295"/>
                    </a:lnTo>
                    <a:lnTo>
                      <a:pt x="51" y="289"/>
                    </a:lnTo>
                    <a:lnTo>
                      <a:pt x="51" y="283"/>
                    </a:lnTo>
                    <a:lnTo>
                      <a:pt x="46" y="283"/>
                    </a:lnTo>
                    <a:lnTo>
                      <a:pt x="40" y="283"/>
                    </a:lnTo>
                    <a:lnTo>
                      <a:pt x="29" y="278"/>
                    </a:lnTo>
                    <a:lnTo>
                      <a:pt x="23" y="278"/>
                    </a:lnTo>
                    <a:lnTo>
                      <a:pt x="17" y="278"/>
                    </a:lnTo>
                    <a:lnTo>
                      <a:pt x="12" y="272"/>
                    </a:lnTo>
                    <a:lnTo>
                      <a:pt x="12" y="266"/>
                    </a:lnTo>
                    <a:lnTo>
                      <a:pt x="6" y="255"/>
                    </a:lnTo>
                    <a:lnTo>
                      <a:pt x="0" y="249"/>
                    </a:lnTo>
                    <a:lnTo>
                      <a:pt x="0" y="244"/>
                    </a:lnTo>
                    <a:lnTo>
                      <a:pt x="0" y="238"/>
                    </a:lnTo>
                    <a:lnTo>
                      <a:pt x="6" y="238"/>
                    </a:lnTo>
                    <a:lnTo>
                      <a:pt x="6" y="232"/>
                    </a:lnTo>
                    <a:lnTo>
                      <a:pt x="12" y="227"/>
                    </a:lnTo>
                    <a:lnTo>
                      <a:pt x="12" y="221"/>
                    </a:lnTo>
                    <a:lnTo>
                      <a:pt x="17" y="221"/>
                    </a:lnTo>
                    <a:lnTo>
                      <a:pt x="17" y="215"/>
                    </a:lnTo>
                    <a:lnTo>
                      <a:pt x="23" y="210"/>
                    </a:lnTo>
                    <a:lnTo>
                      <a:pt x="17" y="210"/>
                    </a:lnTo>
                    <a:lnTo>
                      <a:pt x="17" y="204"/>
                    </a:lnTo>
                    <a:lnTo>
                      <a:pt x="12" y="204"/>
                    </a:lnTo>
                    <a:lnTo>
                      <a:pt x="12" y="198"/>
                    </a:lnTo>
                    <a:lnTo>
                      <a:pt x="12" y="193"/>
                    </a:lnTo>
                    <a:lnTo>
                      <a:pt x="12" y="187"/>
                    </a:lnTo>
                    <a:lnTo>
                      <a:pt x="17" y="187"/>
                    </a:lnTo>
                    <a:lnTo>
                      <a:pt x="17" y="181"/>
                    </a:lnTo>
                    <a:lnTo>
                      <a:pt x="17" y="176"/>
                    </a:lnTo>
                    <a:lnTo>
                      <a:pt x="23" y="176"/>
                    </a:lnTo>
                    <a:lnTo>
                      <a:pt x="23" y="170"/>
                    </a:lnTo>
                    <a:lnTo>
                      <a:pt x="29" y="170"/>
                    </a:lnTo>
                    <a:lnTo>
                      <a:pt x="29" y="164"/>
                    </a:lnTo>
                    <a:lnTo>
                      <a:pt x="29" y="170"/>
                    </a:lnTo>
                    <a:lnTo>
                      <a:pt x="34" y="170"/>
                    </a:lnTo>
                    <a:lnTo>
                      <a:pt x="34" y="164"/>
                    </a:lnTo>
                    <a:lnTo>
                      <a:pt x="34" y="170"/>
                    </a:lnTo>
                    <a:lnTo>
                      <a:pt x="40" y="170"/>
                    </a:lnTo>
                    <a:lnTo>
                      <a:pt x="40" y="164"/>
                    </a:lnTo>
                    <a:lnTo>
                      <a:pt x="34" y="164"/>
                    </a:lnTo>
                    <a:lnTo>
                      <a:pt x="29" y="164"/>
                    </a:lnTo>
                    <a:lnTo>
                      <a:pt x="29" y="159"/>
                    </a:lnTo>
                    <a:lnTo>
                      <a:pt x="34" y="159"/>
                    </a:lnTo>
                    <a:lnTo>
                      <a:pt x="29" y="159"/>
                    </a:lnTo>
                    <a:lnTo>
                      <a:pt x="29" y="153"/>
                    </a:lnTo>
                    <a:lnTo>
                      <a:pt x="29" y="147"/>
                    </a:lnTo>
                    <a:lnTo>
                      <a:pt x="29" y="142"/>
                    </a:lnTo>
                    <a:lnTo>
                      <a:pt x="34" y="142"/>
                    </a:lnTo>
                    <a:lnTo>
                      <a:pt x="34" y="136"/>
                    </a:lnTo>
                    <a:lnTo>
                      <a:pt x="40" y="136"/>
                    </a:lnTo>
                    <a:lnTo>
                      <a:pt x="40" y="130"/>
                    </a:lnTo>
                    <a:lnTo>
                      <a:pt x="40" y="125"/>
                    </a:lnTo>
                    <a:lnTo>
                      <a:pt x="46" y="125"/>
                    </a:lnTo>
                    <a:lnTo>
                      <a:pt x="46" y="119"/>
                    </a:lnTo>
                    <a:lnTo>
                      <a:pt x="51" y="113"/>
                    </a:lnTo>
                    <a:lnTo>
                      <a:pt x="51" y="108"/>
                    </a:lnTo>
                    <a:lnTo>
                      <a:pt x="51" y="102"/>
                    </a:lnTo>
                    <a:lnTo>
                      <a:pt x="57" y="96"/>
                    </a:lnTo>
                    <a:lnTo>
                      <a:pt x="51" y="96"/>
                    </a:lnTo>
                    <a:lnTo>
                      <a:pt x="57" y="96"/>
                    </a:lnTo>
                    <a:lnTo>
                      <a:pt x="57" y="91"/>
                    </a:lnTo>
                    <a:lnTo>
                      <a:pt x="57" y="85"/>
                    </a:lnTo>
                    <a:lnTo>
                      <a:pt x="63" y="79"/>
                    </a:lnTo>
                    <a:lnTo>
                      <a:pt x="63" y="74"/>
                    </a:lnTo>
                    <a:lnTo>
                      <a:pt x="68" y="74"/>
                    </a:lnTo>
                    <a:lnTo>
                      <a:pt x="74" y="74"/>
                    </a:lnTo>
                    <a:lnTo>
                      <a:pt x="74" y="68"/>
                    </a:lnTo>
                    <a:lnTo>
                      <a:pt x="80" y="68"/>
                    </a:lnTo>
                    <a:lnTo>
                      <a:pt x="80" y="62"/>
                    </a:lnTo>
                    <a:lnTo>
                      <a:pt x="86" y="62"/>
                    </a:lnTo>
                    <a:lnTo>
                      <a:pt x="86" y="57"/>
                    </a:lnTo>
                    <a:lnTo>
                      <a:pt x="80" y="57"/>
                    </a:lnTo>
                    <a:lnTo>
                      <a:pt x="86" y="57"/>
                    </a:lnTo>
                    <a:lnTo>
                      <a:pt x="86" y="51"/>
                    </a:lnTo>
                    <a:lnTo>
                      <a:pt x="86" y="45"/>
                    </a:lnTo>
                    <a:lnTo>
                      <a:pt x="91" y="45"/>
                    </a:lnTo>
                    <a:lnTo>
                      <a:pt x="97" y="45"/>
                    </a:lnTo>
                    <a:lnTo>
                      <a:pt x="97" y="40"/>
                    </a:lnTo>
                    <a:lnTo>
                      <a:pt x="97" y="34"/>
                    </a:lnTo>
                    <a:lnTo>
                      <a:pt x="103" y="28"/>
                    </a:lnTo>
                    <a:lnTo>
                      <a:pt x="103" y="23"/>
                    </a:lnTo>
                    <a:lnTo>
                      <a:pt x="108" y="23"/>
                    </a:lnTo>
                    <a:lnTo>
                      <a:pt x="108" y="17"/>
                    </a:lnTo>
                    <a:lnTo>
                      <a:pt x="114" y="17"/>
                    </a:lnTo>
                    <a:lnTo>
                      <a:pt x="114" y="11"/>
                    </a:lnTo>
                    <a:lnTo>
                      <a:pt x="137" y="17"/>
                    </a:lnTo>
                    <a:lnTo>
                      <a:pt x="137" y="11"/>
                    </a:lnTo>
                    <a:lnTo>
                      <a:pt x="142" y="6"/>
                    </a:lnTo>
                    <a:lnTo>
                      <a:pt x="148" y="0"/>
                    </a:lnTo>
                    <a:lnTo>
                      <a:pt x="154" y="0"/>
                    </a:lnTo>
                    <a:lnTo>
                      <a:pt x="159" y="0"/>
                    </a:lnTo>
                    <a:lnTo>
                      <a:pt x="165" y="6"/>
                    </a:lnTo>
                    <a:lnTo>
                      <a:pt x="188" y="0"/>
                    </a:lnTo>
                    <a:lnTo>
                      <a:pt x="193" y="0"/>
                    </a:lnTo>
                    <a:lnTo>
                      <a:pt x="222" y="40"/>
                    </a:lnTo>
                    <a:lnTo>
                      <a:pt x="227" y="45"/>
                    </a:lnTo>
                    <a:lnTo>
                      <a:pt x="278" y="45"/>
                    </a:lnTo>
                    <a:lnTo>
                      <a:pt x="312" y="34"/>
                    </a:lnTo>
                    <a:lnTo>
                      <a:pt x="335" y="45"/>
                    </a:lnTo>
                    <a:lnTo>
                      <a:pt x="358" y="62"/>
                    </a:lnTo>
                    <a:lnTo>
                      <a:pt x="363" y="57"/>
                    </a:lnTo>
                    <a:lnTo>
                      <a:pt x="369" y="40"/>
                    </a:lnTo>
                    <a:lnTo>
                      <a:pt x="375" y="40"/>
                    </a:lnTo>
                    <a:lnTo>
                      <a:pt x="380" y="40"/>
                    </a:lnTo>
                    <a:lnTo>
                      <a:pt x="386" y="34"/>
                    </a:lnTo>
                    <a:lnTo>
                      <a:pt x="386" y="40"/>
                    </a:lnTo>
                    <a:lnTo>
                      <a:pt x="392" y="40"/>
                    </a:lnTo>
                    <a:lnTo>
                      <a:pt x="397" y="40"/>
                    </a:lnTo>
                    <a:lnTo>
                      <a:pt x="403" y="45"/>
                    </a:lnTo>
                    <a:lnTo>
                      <a:pt x="403" y="51"/>
                    </a:lnTo>
                    <a:lnTo>
                      <a:pt x="403" y="57"/>
                    </a:lnTo>
                    <a:lnTo>
                      <a:pt x="397" y="62"/>
                    </a:lnTo>
                    <a:lnTo>
                      <a:pt x="397" y="68"/>
                    </a:lnTo>
                    <a:lnTo>
                      <a:pt x="397" y="74"/>
                    </a:lnTo>
                    <a:lnTo>
                      <a:pt x="392" y="79"/>
                    </a:lnTo>
                    <a:lnTo>
                      <a:pt x="386" y="91"/>
                    </a:lnTo>
                    <a:lnTo>
                      <a:pt x="386" y="102"/>
                    </a:lnTo>
                    <a:lnTo>
                      <a:pt x="380" y="113"/>
                    </a:lnTo>
                    <a:lnTo>
                      <a:pt x="380" y="119"/>
                    </a:lnTo>
                    <a:lnTo>
                      <a:pt x="380" y="125"/>
                    </a:lnTo>
                    <a:lnTo>
                      <a:pt x="375" y="12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Freeform 10">
                <a:extLst>
                  <a:ext uri="{FF2B5EF4-FFF2-40B4-BE49-F238E27FC236}">
                    <a16:creationId xmlns:a16="http://schemas.microsoft.com/office/drawing/2014/main" id="{B6FBBEFA-8D0D-3481-7E7A-70D9C6ECE968}"/>
                  </a:ext>
                </a:extLst>
              </p:cNvPr>
              <p:cNvSpPr>
                <a:spLocks/>
              </p:cNvSpPr>
              <p:nvPr>
                <p:custDataLst>
                  <p:tags r:id="rId147"/>
                </p:custDataLst>
              </p:nvPr>
            </p:nvSpPr>
            <p:spPr bwMode="auto">
              <a:xfrm rot="582343">
                <a:off x="4865658" y="4297236"/>
                <a:ext cx="576831" cy="524238"/>
              </a:xfrm>
              <a:custGeom>
                <a:avLst/>
                <a:gdLst>
                  <a:gd name="T0" fmla="*/ 164 w 362"/>
                  <a:gd name="T1" fmla="*/ 0 h 329"/>
                  <a:gd name="T2" fmla="*/ 175 w 362"/>
                  <a:gd name="T3" fmla="*/ 6 h 329"/>
                  <a:gd name="T4" fmla="*/ 181 w 362"/>
                  <a:gd name="T5" fmla="*/ 17 h 329"/>
                  <a:gd name="T6" fmla="*/ 192 w 362"/>
                  <a:gd name="T7" fmla="*/ 11 h 329"/>
                  <a:gd name="T8" fmla="*/ 209 w 362"/>
                  <a:gd name="T9" fmla="*/ 23 h 329"/>
                  <a:gd name="T10" fmla="*/ 215 w 362"/>
                  <a:gd name="T11" fmla="*/ 40 h 329"/>
                  <a:gd name="T12" fmla="*/ 215 w 362"/>
                  <a:gd name="T13" fmla="*/ 68 h 329"/>
                  <a:gd name="T14" fmla="*/ 238 w 362"/>
                  <a:gd name="T15" fmla="*/ 74 h 329"/>
                  <a:gd name="T16" fmla="*/ 255 w 362"/>
                  <a:gd name="T17" fmla="*/ 74 h 329"/>
                  <a:gd name="T18" fmla="*/ 266 w 362"/>
                  <a:gd name="T19" fmla="*/ 74 h 329"/>
                  <a:gd name="T20" fmla="*/ 272 w 362"/>
                  <a:gd name="T21" fmla="*/ 85 h 329"/>
                  <a:gd name="T22" fmla="*/ 283 w 362"/>
                  <a:gd name="T23" fmla="*/ 91 h 329"/>
                  <a:gd name="T24" fmla="*/ 294 w 362"/>
                  <a:gd name="T25" fmla="*/ 108 h 329"/>
                  <a:gd name="T26" fmla="*/ 351 w 362"/>
                  <a:gd name="T27" fmla="*/ 187 h 329"/>
                  <a:gd name="T28" fmla="*/ 362 w 362"/>
                  <a:gd name="T29" fmla="*/ 181 h 329"/>
                  <a:gd name="T30" fmla="*/ 351 w 362"/>
                  <a:gd name="T31" fmla="*/ 193 h 329"/>
                  <a:gd name="T32" fmla="*/ 351 w 362"/>
                  <a:gd name="T33" fmla="*/ 210 h 329"/>
                  <a:gd name="T34" fmla="*/ 340 w 362"/>
                  <a:gd name="T35" fmla="*/ 221 h 329"/>
                  <a:gd name="T36" fmla="*/ 328 w 362"/>
                  <a:gd name="T37" fmla="*/ 227 h 329"/>
                  <a:gd name="T38" fmla="*/ 323 w 362"/>
                  <a:gd name="T39" fmla="*/ 227 h 329"/>
                  <a:gd name="T40" fmla="*/ 328 w 362"/>
                  <a:gd name="T41" fmla="*/ 238 h 329"/>
                  <a:gd name="T42" fmla="*/ 306 w 362"/>
                  <a:gd name="T43" fmla="*/ 255 h 329"/>
                  <a:gd name="T44" fmla="*/ 294 w 362"/>
                  <a:gd name="T45" fmla="*/ 272 h 329"/>
                  <a:gd name="T46" fmla="*/ 289 w 362"/>
                  <a:gd name="T47" fmla="*/ 289 h 329"/>
                  <a:gd name="T48" fmla="*/ 277 w 362"/>
                  <a:gd name="T49" fmla="*/ 289 h 329"/>
                  <a:gd name="T50" fmla="*/ 272 w 362"/>
                  <a:gd name="T51" fmla="*/ 300 h 329"/>
                  <a:gd name="T52" fmla="*/ 260 w 362"/>
                  <a:gd name="T53" fmla="*/ 300 h 329"/>
                  <a:gd name="T54" fmla="*/ 255 w 362"/>
                  <a:gd name="T55" fmla="*/ 312 h 329"/>
                  <a:gd name="T56" fmla="*/ 260 w 362"/>
                  <a:gd name="T57" fmla="*/ 329 h 329"/>
                  <a:gd name="T58" fmla="*/ 238 w 362"/>
                  <a:gd name="T59" fmla="*/ 317 h 329"/>
                  <a:gd name="T60" fmla="*/ 232 w 362"/>
                  <a:gd name="T61" fmla="*/ 329 h 329"/>
                  <a:gd name="T62" fmla="*/ 209 w 362"/>
                  <a:gd name="T63" fmla="*/ 312 h 329"/>
                  <a:gd name="T64" fmla="*/ 204 w 362"/>
                  <a:gd name="T65" fmla="*/ 306 h 329"/>
                  <a:gd name="T66" fmla="*/ 187 w 362"/>
                  <a:gd name="T67" fmla="*/ 289 h 329"/>
                  <a:gd name="T68" fmla="*/ 175 w 362"/>
                  <a:gd name="T69" fmla="*/ 278 h 329"/>
                  <a:gd name="T70" fmla="*/ 158 w 362"/>
                  <a:gd name="T71" fmla="*/ 272 h 329"/>
                  <a:gd name="T72" fmla="*/ 153 w 362"/>
                  <a:gd name="T73" fmla="*/ 255 h 329"/>
                  <a:gd name="T74" fmla="*/ 124 w 362"/>
                  <a:gd name="T75" fmla="*/ 266 h 329"/>
                  <a:gd name="T76" fmla="*/ 119 w 362"/>
                  <a:gd name="T77" fmla="*/ 255 h 329"/>
                  <a:gd name="T78" fmla="*/ 102 w 362"/>
                  <a:gd name="T79" fmla="*/ 266 h 329"/>
                  <a:gd name="T80" fmla="*/ 79 w 362"/>
                  <a:gd name="T81" fmla="*/ 255 h 329"/>
                  <a:gd name="T82" fmla="*/ 62 w 362"/>
                  <a:gd name="T83" fmla="*/ 244 h 329"/>
                  <a:gd name="T84" fmla="*/ 39 w 362"/>
                  <a:gd name="T85" fmla="*/ 204 h 329"/>
                  <a:gd name="T86" fmla="*/ 28 w 362"/>
                  <a:gd name="T87" fmla="*/ 198 h 329"/>
                  <a:gd name="T88" fmla="*/ 17 w 362"/>
                  <a:gd name="T89" fmla="*/ 193 h 329"/>
                  <a:gd name="T90" fmla="*/ 0 w 362"/>
                  <a:gd name="T91" fmla="*/ 193 h 329"/>
                  <a:gd name="T92" fmla="*/ 11 w 362"/>
                  <a:gd name="T93" fmla="*/ 176 h 329"/>
                  <a:gd name="T94" fmla="*/ 34 w 362"/>
                  <a:gd name="T95" fmla="*/ 159 h 329"/>
                  <a:gd name="T96" fmla="*/ 51 w 362"/>
                  <a:gd name="T97" fmla="*/ 142 h 329"/>
                  <a:gd name="T98" fmla="*/ 51 w 362"/>
                  <a:gd name="T99" fmla="*/ 125 h 329"/>
                  <a:gd name="T100" fmla="*/ 62 w 362"/>
                  <a:gd name="T101" fmla="*/ 108 h 329"/>
                  <a:gd name="T102" fmla="*/ 62 w 362"/>
                  <a:gd name="T103" fmla="*/ 91 h 329"/>
                  <a:gd name="T104" fmla="*/ 68 w 362"/>
                  <a:gd name="T105" fmla="*/ 79 h 329"/>
                  <a:gd name="T106" fmla="*/ 68 w 362"/>
                  <a:gd name="T107" fmla="*/ 62 h 329"/>
                  <a:gd name="T108" fmla="*/ 79 w 362"/>
                  <a:gd name="T109" fmla="*/ 45 h 329"/>
                  <a:gd name="T110" fmla="*/ 85 w 362"/>
                  <a:gd name="T111" fmla="*/ 28 h 329"/>
                  <a:gd name="T112" fmla="*/ 96 w 362"/>
                  <a:gd name="T113" fmla="*/ 17 h 329"/>
                  <a:gd name="T114" fmla="*/ 102 w 362"/>
                  <a:gd name="T115" fmla="*/ 11 h 329"/>
                  <a:gd name="T116" fmla="*/ 113 w 362"/>
                  <a:gd name="T117" fmla="*/ 17 h 329"/>
                  <a:gd name="T118" fmla="*/ 124 w 362"/>
                  <a:gd name="T119" fmla="*/ 23 h 329"/>
                  <a:gd name="T120" fmla="*/ 141 w 362"/>
                  <a:gd name="T121" fmla="*/ 1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 h="329">
                    <a:moveTo>
                      <a:pt x="141" y="11"/>
                    </a:moveTo>
                    <a:lnTo>
                      <a:pt x="158" y="0"/>
                    </a:lnTo>
                    <a:lnTo>
                      <a:pt x="164" y="0"/>
                    </a:lnTo>
                    <a:lnTo>
                      <a:pt x="164" y="6"/>
                    </a:lnTo>
                    <a:lnTo>
                      <a:pt x="170" y="6"/>
                    </a:lnTo>
                    <a:lnTo>
                      <a:pt x="175" y="6"/>
                    </a:lnTo>
                    <a:lnTo>
                      <a:pt x="175" y="11"/>
                    </a:lnTo>
                    <a:lnTo>
                      <a:pt x="175" y="17"/>
                    </a:lnTo>
                    <a:lnTo>
                      <a:pt x="181" y="17"/>
                    </a:lnTo>
                    <a:lnTo>
                      <a:pt x="187" y="17"/>
                    </a:lnTo>
                    <a:lnTo>
                      <a:pt x="192" y="17"/>
                    </a:lnTo>
                    <a:lnTo>
                      <a:pt x="192" y="11"/>
                    </a:lnTo>
                    <a:lnTo>
                      <a:pt x="198" y="17"/>
                    </a:lnTo>
                    <a:lnTo>
                      <a:pt x="204" y="17"/>
                    </a:lnTo>
                    <a:lnTo>
                      <a:pt x="209" y="23"/>
                    </a:lnTo>
                    <a:lnTo>
                      <a:pt x="209" y="28"/>
                    </a:lnTo>
                    <a:lnTo>
                      <a:pt x="209" y="34"/>
                    </a:lnTo>
                    <a:lnTo>
                      <a:pt x="215" y="40"/>
                    </a:lnTo>
                    <a:lnTo>
                      <a:pt x="215" y="57"/>
                    </a:lnTo>
                    <a:lnTo>
                      <a:pt x="215" y="62"/>
                    </a:lnTo>
                    <a:lnTo>
                      <a:pt x="215" y="68"/>
                    </a:lnTo>
                    <a:lnTo>
                      <a:pt x="221" y="68"/>
                    </a:lnTo>
                    <a:lnTo>
                      <a:pt x="226" y="68"/>
                    </a:lnTo>
                    <a:lnTo>
                      <a:pt x="238" y="74"/>
                    </a:lnTo>
                    <a:lnTo>
                      <a:pt x="243" y="74"/>
                    </a:lnTo>
                    <a:lnTo>
                      <a:pt x="249" y="74"/>
                    </a:lnTo>
                    <a:lnTo>
                      <a:pt x="255" y="74"/>
                    </a:lnTo>
                    <a:lnTo>
                      <a:pt x="255" y="79"/>
                    </a:lnTo>
                    <a:lnTo>
                      <a:pt x="260" y="74"/>
                    </a:lnTo>
                    <a:lnTo>
                      <a:pt x="266" y="74"/>
                    </a:lnTo>
                    <a:lnTo>
                      <a:pt x="272" y="74"/>
                    </a:lnTo>
                    <a:lnTo>
                      <a:pt x="272" y="79"/>
                    </a:lnTo>
                    <a:lnTo>
                      <a:pt x="272" y="85"/>
                    </a:lnTo>
                    <a:lnTo>
                      <a:pt x="277" y="91"/>
                    </a:lnTo>
                    <a:lnTo>
                      <a:pt x="283" y="85"/>
                    </a:lnTo>
                    <a:lnTo>
                      <a:pt x="283" y="91"/>
                    </a:lnTo>
                    <a:lnTo>
                      <a:pt x="283" y="96"/>
                    </a:lnTo>
                    <a:lnTo>
                      <a:pt x="289" y="96"/>
                    </a:lnTo>
                    <a:lnTo>
                      <a:pt x="294" y="108"/>
                    </a:lnTo>
                    <a:lnTo>
                      <a:pt x="311" y="136"/>
                    </a:lnTo>
                    <a:lnTo>
                      <a:pt x="345" y="187"/>
                    </a:lnTo>
                    <a:lnTo>
                      <a:pt x="351" y="187"/>
                    </a:lnTo>
                    <a:lnTo>
                      <a:pt x="351" y="181"/>
                    </a:lnTo>
                    <a:lnTo>
                      <a:pt x="357" y="181"/>
                    </a:lnTo>
                    <a:lnTo>
                      <a:pt x="362" y="181"/>
                    </a:lnTo>
                    <a:lnTo>
                      <a:pt x="362" y="187"/>
                    </a:lnTo>
                    <a:lnTo>
                      <a:pt x="357" y="193"/>
                    </a:lnTo>
                    <a:lnTo>
                      <a:pt x="351" y="193"/>
                    </a:lnTo>
                    <a:lnTo>
                      <a:pt x="345" y="198"/>
                    </a:lnTo>
                    <a:lnTo>
                      <a:pt x="351" y="204"/>
                    </a:lnTo>
                    <a:lnTo>
                      <a:pt x="351" y="210"/>
                    </a:lnTo>
                    <a:lnTo>
                      <a:pt x="345" y="215"/>
                    </a:lnTo>
                    <a:lnTo>
                      <a:pt x="345" y="221"/>
                    </a:lnTo>
                    <a:lnTo>
                      <a:pt x="340" y="221"/>
                    </a:lnTo>
                    <a:lnTo>
                      <a:pt x="340" y="227"/>
                    </a:lnTo>
                    <a:lnTo>
                      <a:pt x="334" y="227"/>
                    </a:lnTo>
                    <a:lnTo>
                      <a:pt x="328" y="227"/>
                    </a:lnTo>
                    <a:lnTo>
                      <a:pt x="323" y="227"/>
                    </a:lnTo>
                    <a:lnTo>
                      <a:pt x="317" y="227"/>
                    </a:lnTo>
                    <a:lnTo>
                      <a:pt x="323" y="227"/>
                    </a:lnTo>
                    <a:lnTo>
                      <a:pt x="323" y="232"/>
                    </a:lnTo>
                    <a:lnTo>
                      <a:pt x="328" y="232"/>
                    </a:lnTo>
                    <a:lnTo>
                      <a:pt x="328" y="238"/>
                    </a:lnTo>
                    <a:lnTo>
                      <a:pt x="323" y="244"/>
                    </a:lnTo>
                    <a:lnTo>
                      <a:pt x="311" y="249"/>
                    </a:lnTo>
                    <a:lnTo>
                      <a:pt x="306" y="255"/>
                    </a:lnTo>
                    <a:lnTo>
                      <a:pt x="306" y="261"/>
                    </a:lnTo>
                    <a:lnTo>
                      <a:pt x="300" y="266"/>
                    </a:lnTo>
                    <a:lnTo>
                      <a:pt x="294" y="272"/>
                    </a:lnTo>
                    <a:lnTo>
                      <a:pt x="289" y="278"/>
                    </a:lnTo>
                    <a:lnTo>
                      <a:pt x="289" y="283"/>
                    </a:lnTo>
                    <a:lnTo>
                      <a:pt x="289" y="289"/>
                    </a:lnTo>
                    <a:lnTo>
                      <a:pt x="283" y="289"/>
                    </a:lnTo>
                    <a:lnTo>
                      <a:pt x="277" y="295"/>
                    </a:lnTo>
                    <a:lnTo>
                      <a:pt x="277" y="289"/>
                    </a:lnTo>
                    <a:lnTo>
                      <a:pt x="272" y="289"/>
                    </a:lnTo>
                    <a:lnTo>
                      <a:pt x="272" y="295"/>
                    </a:lnTo>
                    <a:lnTo>
                      <a:pt x="272" y="300"/>
                    </a:lnTo>
                    <a:lnTo>
                      <a:pt x="272" y="306"/>
                    </a:lnTo>
                    <a:lnTo>
                      <a:pt x="266" y="306"/>
                    </a:lnTo>
                    <a:lnTo>
                      <a:pt x="260" y="300"/>
                    </a:lnTo>
                    <a:lnTo>
                      <a:pt x="255" y="300"/>
                    </a:lnTo>
                    <a:lnTo>
                      <a:pt x="255" y="306"/>
                    </a:lnTo>
                    <a:lnTo>
                      <a:pt x="255" y="312"/>
                    </a:lnTo>
                    <a:lnTo>
                      <a:pt x="260" y="312"/>
                    </a:lnTo>
                    <a:lnTo>
                      <a:pt x="266" y="329"/>
                    </a:lnTo>
                    <a:lnTo>
                      <a:pt x="260" y="329"/>
                    </a:lnTo>
                    <a:lnTo>
                      <a:pt x="249" y="329"/>
                    </a:lnTo>
                    <a:lnTo>
                      <a:pt x="238" y="323"/>
                    </a:lnTo>
                    <a:lnTo>
                      <a:pt x="238" y="317"/>
                    </a:lnTo>
                    <a:lnTo>
                      <a:pt x="232" y="317"/>
                    </a:lnTo>
                    <a:lnTo>
                      <a:pt x="232" y="323"/>
                    </a:lnTo>
                    <a:lnTo>
                      <a:pt x="232" y="329"/>
                    </a:lnTo>
                    <a:lnTo>
                      <a:pt x="226" y="329"/>
                    </a:lnTo>
                    <a:lnTo>
                      <a:pt x="215" y="317"/>
                    </a:lnTo>
                    <a:lnTo>
                      <a:pt x="209" y="312"/>
                    </a:lnTo>
                    <a:lnTo>
                      <a:pt x="209" y="300"/>
                    </a:lnTo>
                    <a:lnTo>
                      <a:pt x="204" y="300"/>
                    </a:lnTo>
                    <a:lnTo>
                      <a:pt x="204" y="306"/>
                    </a:lnTo>
                    <a:lnTo>
                      <a:pt x="204" y="300"/>
                    </a:lnTo>
                    <a:lnTo>
                      <a:pt x="192" y="295"/>
                    </a:lnTo>
                    <a:lnTo>
                      <a:pt x="187" y="289"/>
                    </a:lnTo>
                    <a:lnTo>
                      <a:pt x="181" y="289"/>
                    </a:lnTo>
                    <a:lnTo>
                      <a:pt x="175" y="283"/>
                    </a:lnTo>
                    <a:lnTo>
                      <a:pt x="175" y="278"/>
                    </a:lnTo>
                    <a:lnTo>
                      <a:pt x="175" y="272"/>
                    </a:lnTo>
                    <a:lnTo>
                      <a:pt x="170" y="272"/>
                    </a:lnTo>
                    <a:lnTo>
                      <a:pt x="158" y="272"/>
                    </a:lnTo>
                    <a:lnTo>
                      <a:pt x="153" y="266"/>
                    </a:lnTo>
                    <a:lnTo>
                      <a:pt x="147" y="261"/>
                    </a:lnTo>
                    <a:lnTo>
                      <a:pt x="153" y="255"/>
                    </a:lnTo>
                    <a:lnTo>
                      <a:pt x="147" y="249"/>
                    </a:lnTo>
                    <a:lnTo>
                      <a:pt x="136" y="255"/>
                    </a:lnTo>
                    <a:lnTo>
                      <a:pt x="124" y="266"/>
                    </a:lnTo>
                    <a:lnTo>
                      <a:pt x="124" y="261"/>
                    </a:lnTo>
                    <a:lnTo>
                      <a:pt x="124" y="255"/>
                    </a:lnTo>
                    <a:lnTo>
                      <a:pt x="119" y="255"/>
                    </a:lnTo>
                    <a:lnTo>
                      <a:pt x="113" y="261"/>
                    </a:lnTo>
                    <a:lnTo>
                      <a:pt x="107" y="261"/>
                    </a:lnTo>
                    <a:lnTo>
                      <a:pt x="102" y="266"/>
                    </a:lnTo>
                    <a:lnTo>
                      <a:pt x="96" y="261"/>
                    </a:lnTo>
                    <a:lnTo>
                      <a:pt x="90" y="255"/>
                    </a:lnTo>
                    <a:lnTo>
                      <a:pt x="79" y="255"/>
                    </a:lnTo>
                    <a:lnTo>
                      <a:pt x="73" y="255"/>
                    </a:lnTo>
                    <a:lnTo>
                      <a:pt x="68" y="249"/>
                    </a:lnTo>
                    <a:lnTo>
                      <a:pt x="62" y="244"/>
                    </a:lnTo>
                    <a:lnTo>
                      <a:pt x="51" y="232"/>
                    </a:lnTo>
                    <a:lnTo>
                      <a:pt x="45" y="215"/>
                    </a:lnTo>
                    <a:lnTo>
                      <a:pt x="39" y="204"/>
                    </a:lnTo>
                    <a:lnTo>
                      <a:pt x="39" y="198"/>
                    </a:lnTo>
                    <a:lnTo>
                      <a:pt x="34" y="198"/>
                    </a:lnTo>
                    <a:lnTo>
                      <a:pt x="28" y="198"/>
                    </a:lnTo>
                    <a:lnTo>
                      <a:pt x="22" y="193"/>
                    </a:lnTo>
                    <a:lnTo>
                      <a:pt x="22" y="187"/>
                    </a:lnTo>
                    <a:lnTo>
                      <a:pt x="17" y="193"/>
                    </a:lnTo>
                    <a:lnTo>
                      <a:pt x="11" y="198"/>
                    </a:lnTo>
                    <a:lnTo>
                      <a:pt x="5" y="198"/>
                    </a:lnTo>
                    <a:lnTo>
                      <a:pt x="0" y="193"/>
                    </a:lnTo>
                    <a:lnTo>
                      <a:pt x="0" y="187"/>
                    </a:lnTo>
                    <a:lnTo>
                      <a:pt x="5" y="187"/>
                    </a:lnTo>
                    <a:lnTo>
                      <a:pt x="11" y="176"/>
                    </a:lnTo>
                    <a:lnTo>
                      <a:pt x="22" y="176"/>
                    </a:lnTo>
                    <a:lnTo>
                      <a:pt x="28" y="164"/>
                    </a:lnTo>
                    <a:lnTo>
                      <a:pt x="34" y="159"/>
                    </a:lnTo>
                    <a:lnTo>
                      <a:pt x="39" y="153"/>
                    </a:lnTo>
                    <a:lnTo>
                      <a:pt x="45" y="147"/>
                    </a:lnTo>
                    <a:lnTo>
                      <a:pt x="51" y="142"/>
                    </a:lnTo>
                    <a:lnTo>
                      <a:pt x="51" y="136"/>
                    </a:lnTo>
                    <a:lnTo>
                      <a:pt x="51" y="130"/>
                    </a:lnTo>
                    <a:lnTo>
                      <a:pt x="51" y="125"/>
                    </a:lnTo>
                    <a:lnTo>
                      <a:pt x="56" y="119"/>
                    </a:lnTo>
                    <a:lnTo>
                      <a:pt x="62" y="113"/>
                    </a:lnTo>
                    <a:lnTo>
                      <a:pt x="62" y="108"/>
                    </a:lnTo>
                    <a:lnTo>
                      <a:pt x="62" y="102"/>
                    </a:lnTo>
                    <a:lnTo>
                      <a:pt x="62" y="96"/>
                    </a:lnTo>
                    <a:lnTo>
                      <a:pt x="62" y="91"/>
                    </a:lnTo>
                    <a:lnTo>
                      <a:pt x="62" y="85"/>
                    </a:lnTo>
                    <a:lnTo>
                      <a:pt x="68" y="85"/>
                    </a:lnTo>
                    <a:lnTo>
                      <a:pt x="68" y="79"/>
                    </a:lnTo>
                    <a:lnTo>
                      <a:pt x="62" y="79"/>
                    </a:lnTo>
                    <a:lnTo>
                      <a:pt x="68" y="74"/>
                    </a:lnTo>
                    <a:lnTo>
                      <a:pt x="68" y="62"/>
                    </a:lnTo>
                    <a:lnTo>
                      <a:pt x="73" y="57"/>
                    </a:lnTo>
                    <a:lnTo>
                      <a:pt x="68" y="57"/>
                    </a:lnTo>
                    <a:lnTo>
                      <a:pt x="79" y="45"/>
                    </a:lnTo>
                    <a:lnTo>
                      <a:pt x="79" y="40"/>
                    </a:lnTo>
                    <a:lnTo>
                      <a:pt x="79" y="34"/>
                    </a:lnTo>
                    <a:lnTo>
                      <a:pt x="85" y="28"/>
                    </a:lnTo>
                    <a:lnTo>
                      <a:pt x="90" y="28"/>
                    </a:lnTo>
                    <a:lnTo>
                      <a:pt x="90" y="23"/>
                    </a:lnTo>
                    <a:lnTo>
                      <a:pt x="96" y="17"/>
                    </a:lnTo>
                    <a:lnTo>
                      <a:pt x="96" y="11"/>
                    </a:lnTo>
                    <a:lnTo>
                      <a:pt x="102" y="6"/>
                    </a:lnTo>
                    <a:lnTo>
                      <a:pt x="102" y="11"/>
                    </a:lnTo>
                    <a:lnTo>
                      <a:pt x="107" y="11"/>
                    </a:lnTo>
                    <a:lnTo>
                      <a:pt x="107" y="17"/>
                    </a:lnTo>
                    <a:lnTo>
                      <a:pt x="113" y="17"/>
                    </a:lnTo>
                    <a:lnTo>
                      <a:pt x="113" y="23"/>
                    </a:lnTo>
                    <a:lnTo>
                      <a:pt x="119" y="23"/>
                    </a:lnTo>
                    <a:lnTo>
                      <a:pt x="124" y="23"/>
                    </a:lnTo>
                    <a:lnTo>
                      <a:pt x="130" y="17"/>
                    </a:lnTo>
                    <a:lnTo>
                      <a:pt x="136" y="17"/>
                    </a:lnTo>
                    <a:lnTo>
                      <a:pt x="141" y="11"/>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reeform 11">
                <a:extLst>
                  <a:ext uri="{FF2B5EF4-FFF2-40B4-BE49-F238E27FC236}">
                    <a16:creationId xmlns:a16="http://schemas.microsoft.com/office/drawing/2014/main" id="{5EDC52A5-13C6-1D4C-48D9-2B5A3EDB64D2}"/>
                  </a:ext>
                </a:extLst>
              </p:cNvPr>
              <p:cNvSpPr>
                <a:spLocks/>
              </p:cNvSpPr>
              <p:nvPr>
                <p:custDataLst>
                  <p:tags r:id="rId148"/>
                </p:custDataLst>
              </p:nvPr>
            </p:nvSpPr>
            <p:spPr bwMode="auto">
              <a:xfrm rot="582343">
                <a:off x="5270679" y="4638988"/>
                <a:ext cx="442981" cy="442973"/>
              </a:xfrm>
              <a:custGeom>
                <a:avLst/>
                <a:gdLst>
                  <a:gd name="T0" fmla="*/ 130 w 278"/>
                  <a:gd name="T1" fmla="*/ 272 h 278"/>
                  <a:gd name="T2" fmla="*/ 130 w 278"/>
                  <a:gd name="T3" fmla="*/ 260 h 278"/>
                  <a:gd name="T4" fmla="*/ 119 w 278"/>
                  <a:gd name="T5" fmla="*/ 249 h 278"/>
                  <a:gd name="T6" fmla="*/ 108 w 278"/>
                  <a:gd name="T7" fmla="*/ 249 h 278"/>
                  <a:gd name="T8" fmla="*/ 91 w 278"/>
                  <a:gd name="T9" fmla="*/ 255 h 278"/>
                  <a:gd name="T10" fmla="*/ 85 w 278"/>
                  <a:gd name="T11" fmla="*/ 249 h 278"/>
                  <a:gd name="T12" fmla="*/ 79 w 278"/>
                  <a:gd name="T13" fmla="*/ 226 h 278"/>
                  <a:gd name="T14" fmla="*/ 68 w 278"/>
                  <a:gd name="T15" fmla="*/ 215 h 278"/>
                  <a:gd name="T16" fmla="*/ 62 w 278"/>
                  <a:gd name="T17" fmla="*/ 221 h 278"/>
                  <a:gd name="T18" fmla="*/ 45 w 278"/>
                  <a:gd name="T19" fmla="*/ 181 h 278"/>
                  <a:gd name="T20" fmla="*/ 6 w 278"/>
                  <a:gd name="T21" fmla="*/ 113 h 278"/>
                  <a:gd name="T22" fmla="*/ 6 w 278"/>
                  <a:gd name="T23" fmla="*/ 102 h 278"/>
                  <a:gd name="T24" fmla="*/ 17 w 278"/>
                  <a:gd name="T25" fmla="*/ 90 h 278"/>
                  <a:gd name="T26" fmla="*/ 23 w 278"/>
                  <a:gd name="T27" fmla="*/ 79 h 278"/>
                  <a:gd name="T28" fmla="*/ 40 w 278"/>
                  <a:gd name="T29" fmla="*/ 68 h 278"/>
                  <a:gd name="T30" fmla="*/ 45 w 278"/>
                  <a:gd name="T31" fmla="*/ 56 h 278"/>
                  <a:gd name="T32" fmla="*/ 40 w 278"/>
                  <a:gd name="T33" fmla="*/ 51 h 278"/>
                  <a:gd name="T34" fmla="*/ 40 w 278"/>
                  <a:gd name="T35" fmla="*/ 51 h 278"/>
                  <a:gd name="T36" fmla="*/ 51 w 278"/>
                  <a:gd name="T37" fmla="*/ 51 h 278"/>
                  <a:gd name="T38" fmla="*/ 57 w 278"/>
                  <a:gd name="T39" fmla="*/ 45 h 278"/>
                  <a:gd name="T40" fmla="*/ 62 w 278"/>
                  <a:gd name="T41" fmla="*/ 39 h 278"/>
                  <a:gd name="T42" fmla="*/ 68 w 278"/>
                  <a:gd name="T43" fmla="*/ 28 h 278"/>
                  <a:gd name="T44" fmla="*/ 68 w 278"/>
                  <a:gd name="T45" fmla="*/ 17 h 278"/>
                  <a:gd name="T46" fmla="*/ 79 w 278"/>
                  <a:gd name="T47" fmla="*/ 11 h 278"/>
                  <a:gd name="T48" fmla="*/ 96 w 278"/>
                  <a:gd name="T49" fmla="*/ 11 h 278"/>
                  <a:gd name="T50" fmla="*/ 108 w 278"/>
                  <a:gd name="T51" fmla="*/ 11 h 278"/>
                  <a:gd name="T52" fmla="*/ 108 w 278"/>
                  <a:gd name="T53" fmla="*/ 0 h 278"/>
                  <a:gd name="T54" fmla="*/ 193 w 278"/>
                  <a:gd name="T55" fmla="*/ 62 h 278"/>
                  <a:gd name="T56" fmla="*/ 210 w 278"/>
                  <a:gd name="T57" fmla="*/ 79 h 278"/>
                  <a:gd name="T58" fmla="*/ 227 w 278"/>
                  <a:gd name="T59" fmla="*/ 85 h 278"/>
                  <a:gd name="T60" fmla="*/ 238 w 278"/>
                  <a:gd name="T61" fmla="*/ 85 h 278"/>
                  <a:gd name="T62" fmla="*/ 244 w 278"/>
                  <a:gd name="T63" fmla="*/ 90 h 278"/>
                  <a:gd name="T64" fmla="*/ 244 w 278"/>
                  <a:gd name="T65" fmla="*/ 102 h 278"/>
                  <a:gd name="T66" fmla="*/ 250 w 278"/>
                  <a:gd name="T67" fmla="*/ 107 h 278"/>
                  <a:gd name="T68" fmla="*/ 255 w 278"/>
                  <a:gd name="T69" fmla="*/ 107 h 278"/>
                  <a:gd name="T70" fmla="*/ 261 w 278"/>
                  <a:gd name="T71" fmla="*/ 102 h 278"/>
                  <a:gd name="T72" fmla="*/ 267 w 278"/>
                  <a:gd name="T73" fmla="*/ 96 h 278"/>
                  <a:gd name="T74" fmla="*/ 272 w 278"/>
                  <a:gd name="T75" fmla="*/ 136 h 278"/>
                  <a:gd name="T76" fmla="*/ 278 w 278"/>
                  <a:gd name="T77" fmla="*/ 141 h 278"/>
                  <a:gd name="T78" fmla="*/ 272 w 278"/>
                  <a:gd name="T79" fmla="*/ 147 h 278"/>
                  <a:gd name="T80" fmla="*/ 267 w 278"/>
                  <a:gd name="T81" fmla="*/ 153 h 278"/>
                  <a:gd name="T82" fmla="*/ 261 w 278"/>
                  <a:gd name="T83" fmla="*/ 164 h 278"/>
                  <a:gd name="T84" fmla="*/ 255 w 278"/>
                  <a:gd name="T85" fmla="*/ 181 h 278"/>
                  <a:gd name="T86" fmla="*/ 250 w 278"/>
                  <a:gd name="T87" fmla="*/ 187 h 278"/>
                  <a:gd name="T88" fmla="*/ 238 w 278"/>
                  <a:gd name="T89" fmla="*/ 209 h 278"/>
                  <a:gd name="T90" fmla="*/ 238 w 278"/>
                  <a:gd name="T91" fmla="*/ 221 h 278"/>
                  <a:gd name="T92" fmla="*/ 233 w 278"/>
                  <a:gd name="T93" fmla="*/ 226 h 278"/>
                  <a:gd name="T94" fmla="*/ 227 w 278"/>
                  <a:gd name="T95" fmla="*/ 232 h 278"/>
                  <a:gd name="T96" fmla="*/ 216 w 278"/>
                  <a:gd name="T97" fmla="*/ 238 h 278"/>
                  <a:gd name="T98" fmla="*/ 210 w 278"/>
                  <a:gd name="T99" fmla="*/ 249 h 278"/>
                  <a:gd name="T100" fmla="*/ 204 w 278"/>
                  <a:gd name="T101" fmla="*/ 249 h 278"/>
                  <a:gd name="T102" fmla="*/ 187 w 278"/>
                  <a:gd name="T103" fmla="*/ 249 h 278"/>
                  <a:gd name="T104" fmla="*/ 170 w 278"/>
                  <a:gd name="T105" fmla="*/ 260 h 278"/>
                  <a:gd name="T106" fmla="*/ 165 w 278"/>
                  <a:gd name="T10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278">
                    <a:moveTo>
                      <a:pt x="153" y="272"/>
                    </a:moveTo>
                    <a:lnTo>
                      <a:pt x="130" y="272"/>
                    </a:lnTo>
                    <a:lnTo>
                      <a:pt x="130" y="266"/>
                    </a:lnTo>
                    <a:lnTo>
                      <a:pt x="130" y="260"/>
                    </a:lnTo>
                    <a:lnTo>
                      <a:pt x="125" y="249"/>
                    </a:lnTo>
                    <a:lnTo>
                      <a:pt x="119" y="249"/>
                    </a:lnTo>
                    <a:lnTo>
                      <a:pt x="113" y="249"/>
                    </a:lnTo>
                    <a:lnTo>
                      <a:pt x="108" y="249"/>
                    </a:lnTo>
                    <a:lnTo>
                      <a:pt x="96" y="255"/>
                    </a:lnTo>
                    <a:lnTo>
                      <a:pt x="91" y="255"/>
                    </a:lnTo>
                    <a:lnTo>
                      <a:pt x="91" y="249"/>
                    </a:lnTo>
                    <a:lnTo>
                      <a:pt x="85" y="249"/>
                    </a:lnTo>
                    <a:lnTo>
                      <a:pt x="85" y="238"/>
                    </a:lnTo>
                    <a:lnTo>
                      <a:pt x="79" y="226"/>
                    </a:lnTo>
                    <a:lnTo>
                      <a:pt x="74" y="221"/>
                    </a:lnTo>
                    <a:lnTo>
                      <a:pt x="68" y="215"/>
                    </a:lnTo>
                    <a:lnTo>
                      <a:pt x="68" y="221"/>
                    </a:lnTo>
                    <a:lnTo>
                      <a:pt x="62" y="221"/>
                    </a:lnTo>
                    <a:lnTo>
                      <a:pt x="57" y="198"/>
                    </a:lnTo>
                    <a:lnTo>
                      <a:pt x="45" y="181"/>
                    </a:lnTo>
                    <a:lnTo>
                      <a:pt x="0" y="113"/>
                    </a:lnTo>
                    <a:lnTo>
                      <a:pt x="6" y="113"/>
                    </a:lnTo>
                    <a:lnTo>
                      <a:pt x="6" y="107"/>
                    </a:lnTo>
                    <a:lnTo>
                      <a:pt x="6" y="102"/>
                    </a:lnTo>
                    <a:lnTo>
                      <a:pt x="11" y="96"/>
                    </a:lnTo>
                    <a:lnTo>
                      <a:pt x="17" y="90"/>
                    </a:lnTo>
                    <a:lnTo>
                      <a:pt x="23" y="85"/>
                    </a:lnTo>
                    <a:lnTo>
                      <a:pt x="23" y="79"/>
                    </a:lnTo>
                    <a:lnTo>
                      <a:pt x="28" y="73"/>
                    </a:lnTo>
                    <a:lnTo>
                      <a:pt x="40" y="68"/>
                    </a:lnTo>
                    <a:lnTo>
                      <a:pt x="45" y="62"/>
                    </a:lnTo>
                    <a:lnTo>
                      <a:pt x="45" y="56"/>
                    </a:lnTo>
                    <a:lnTo>
                      <a:pt x="40" y="56"/>
                    </a:lnTo>
                    <a:lnTo>
                      <a:pt x="40" y="51"/>
                    </a:lnTo>
                    <a:lnTo>
                      <a:pt x="34" y="51"/>
                    </a:lnTo>
                    <a:lnTo>
                      <a:pt x="40" y="51"/>
                    </a:lnTo>
                    <a:lnTo>
                      <a:pt x="45" y="51"/>
                    </a:lnTo>
                    <a:lnTo>
                      <a:pt x="51" y="51"/>
                    </a:lnTo>
                    <a:lnTo>
                      <a:pt x="57" y="51"/>
                    </a:lnTo>
                    <a:lnTo>
                      <a:pt x="57" y="45"/>
                    </a:lnTo>
                    <a:lnTo>
                      <a:pt x="62" y="45"/>
                    </a:lnTo>
                    <a:lnTo>
                      <a:pt x="62" y="39"/>
                    </a:lnTo>
                    <a:lnTo>
                      <a:pt x="68" y="34"/>
                    </a:lnTo>
                    <a:lnTo>
                      <a:pt x="68" y="28"/>
                    </a:lnTo>
                    <a:lnTo>
                      <a:pt x="62" y="22"/>
                    </a:lnTo>
                    <a:lnTo>
                      <a:pt x="68" y="17"/>
                    </a:lnTo>
                    <a:lnTo>
                      <a:pt x="74" y="17"/>
                    </a:lnTo>
                    <a:lnTo>
                      <a:pt x="79" y="11"/>
                    </a:lnTo>
                    <a:lnTo>
                      <a:pt x="85" y="5"/>
                    </a:lnTo>
                    <a:lnTo>
                      <a:pt x="96" y="11"/>
                    </a:lnTo>
                    <a:lnTo>
                      <a:pt x="102" y="11"/>
                    </a:lnTo>
                    <a:lnTo>
                      <a:pt x="108" y="11"/>
                    </a:lnTo>
                    <a:lnTo>
                      <a:pt x="108" y="5"/>
                    </a:lnTo>
                    <a:lnTo>
                      <a:pt x="108" y="0"/>
                    </a:lnTo>
                    <a:lnTo>
                      <a:pt x="165" y="39"/>
                    </a:lnTo>
                    <a:lnTo>
                      <a:pt x="193" y="62"/>
                    </a:lnTo>
                    <a:lnTo>
                      <a:pt x="204" y="68"/>
                    </a:lnTo>
                    <a:lnTo>
                      <a:pt x="210" y="79"/>
                    </a:lnTo>
                    <a:lnTo>
                      <a:pt x="221" y="85"/>
                    </a:lnTo>
                    <a:lnTo>
                      <a:pt x="227" y="85"/>
                    </a:lnTo>
                    <a:lnTo>
                      <a:pt x="233" y="85"/>
                    </a:lnTo>
                    <a:lnTo>
                      <a:pt x="238" y="85"/>
                    </a:lnTo>
                    <a:lnTo>
                      <a:pt x="244" y="85"/>
                    </a:lnTo>
                    <a:lnTo>
                      <a:pt x="244" y="90"/>
                    </a:lnTo>
                    <a:lnTo>
                      <a:pt x="244" y="96"/>
                    </a:lnTo>
                    <a:lnTo>
                      <a:pt x="244" y="102"/>
                    </a:lnTo>
                    <a:lnTo>
                      <a:pt x="244" y="107"/>
                    </a:lnTo>
                    <a:lnTo>
                      <a:pt x="250" y="107"/>
                    </a:lnTo>
                    <a:lnTo>
                      <a:pt x="250" y="113"/>
                    </a:lnTo>
                    <a:lnTo>
                      <a:pt x="255" y="107"/>
                    </a:lnTo>
                    <a:lnTo>
                      <a:pt x="261" y="107"/>
                    </a:lnTo>
                    <a:lnTo>
                      <a:pt x="261" y="102"/>
                    </a:lnTo>
                    <a:lnTo>
                      <a:pt x="267" y="102"/>
                    </a:lnTo>
                    <a:lnTo>
                      <a:pt x="267" y="96"/>
                    </a:lnTo>
                    <a:lnTo>
                      <a:pt x="272" y="96"/>
                    </a:lnTo>
                    <a:lnTo>
                      <a:pt x="272" y="136"/>
                    </a:lnTo>
                    <a:lnTo>
                      <a:pt x="278" y="136"/>
                    </a:lnTo>
                    <a:lnTo>
                      <a:pt x="278" y="141"/>
                    </a:lnTo>
                    <a:lnTo>
                      <a:pt x="278" y="147"/>
                    </a:lnTo>
                    <a:lnTo>
                      <a:pt x="272" y="147"/>
                    </a:lnTo>
                    <a:lnTo>
                      <a:pt x="272" y="153"/>
                    </a:lnTo>
                    <a:lnTo>
                      <a:pt x="267" y="153"/>
                    </a:lnTo>
                    <a:lnTo>
                      <a:pt x="261" y="158"/>
                    </a:lnTo>
                    <a:lnTo>
                      <a:pt x="261" y="164"/>
                    </a:lnTo>
                    <a:lnTo>
                      <a:pt x="255" y="175"/>
                    </a:lnTo>
                    <a:lnTo>
                      <a:pt x="255" y="181"/>
                    </a:lnTo>
                    <a:lnTo>
                      <a:pt x="255" y="187"/>
                    </a:lnTo>
                    <a:lnTo>
                      <a:pt x="250" y="187"/>
                    </a:lnTo>
                    <a:lnTo>
                      <a:pt x="244" y="198"/>
                    </a:lnTo>
                    <a:lnTo>
                      <a:pt x="238" y="209"/>
                    </a:lnTo>
                    <a:lnTo>
                      <a:pt x="238" y="215"/>
                    </a:lnTo>
                    <a:lnTo>
                      <a:pt x="238" y="221"/>
                    </a:lnTo>
                    <a:lnTo>
                      <a:pt x="238" y="226"/>
                    </a:lnTo>
                    <a:lnTo>
                      <a:pt x="233" y="226"/>
                    </a:lnTo>
                    <a:lnTo>
                      <a:pt x="233" y="232"/>
                    </a:lnTo>
                    <a:lnTo>
                      <a:pt x="227" y="232"/>
                    </a:lnTo>
                    <a:lnTo>
                      <a:pt x="221" y="238"/>
                    </a:lnTo>
                    <a:lnTo>
                      <a:pt x="216" y="238"/>
                    </a:lnTo>
                    <a:lnTo>
                      <a:pt x="216" y="243"/>
                    </a:lnTo>
                    <a:lnTo>
                      <a:pt x="210" y="249"/>
                    </a:lnTo>
                    <a:lnTo>
                      <a:pt x="210" y="255"/>
                    </a:lnTo>
                    <a:lnTo>
                      <a:pt x="204" y="249"/>
                    </a:lnTo>
                    <a:lnTo>
                      <a:pt x="199" y="255"/>
                    </a:lnTo>
                    <a:lnTo>
                      <a:pt x="187" y="249"/>
                    </a:lnTo>
                    <a:lnTo>
                      <a:pt x="182" y="249"/>
                    </a:lnTo>
                    <a:lnTo>
                      <a:pt x="170" y="260"/>
                    </a:lnTo>
                    <a:lnTo>
                      <a:pt x="165" y="272"/>
                    </a:lnTo>
                    <a:lnTo>
                      <a:pt x="165" y="278"/>
                    </a:lnTo>
                    <a:lnTo>
                      <a:pt x="153" y="272"/>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12">
                <a:extLst>
                  <a:ext uri="{FF2B5EF4-FFF2-40B4-BE49-F238E27FC236}">
                    <a16:creationId xmlns:a16="http://schemas.microsoft.com/office/drawing/2014/main" id="{69B143AA-49F7-C9ED-0E63-D3BE87BE6866}"/>
                  </a:ext>
                </a:extLst>
              </p:cNvPr>
              <p:cNvSpPr>
                <a:spLocks noEditPoints="1"/>
              </p:cNvSpPr>
              <p:nvPr>
                <p:custDataLst>
                  <p:tags r:id="rId149"/>
                </p:custDataLst>
              </p:nvPr>
            </p:nvSpPr>
            <p:spPr bwMode="auto">
              <a:xfrm rot="582343">
                <a:off x="4446566" y="4534327"/>
                <a:ext cx="631008" cy="777593"/>
              </a:xfrm>
              <a:custGeom>
                <a:avLst/>
                <a:gdLst>
                  <a:gd name="T0" fmla="*/ 198 w 396"/>
                  <a:gd name="T1" fmla="*/ 249 h 488"/>
                  <a:gd name="T2" fmla="*/ 181 w 396"/>
                  <a:gd name="T3" fmla="*/ 227 h 488"/>
                  <a:gd name="T4" fmla="*/ 226 w 396"/>
                  <a:gd name="T5" fmla="*/ 221 h 488"/>
                  <a:gd name="T6" fmla="*/ 351 w 396"/>
                  <a:gd name="T7" fmla="*/ 232 h 488"/>
                  <a:gd name="T8" fmla="*/ 294 w 396"/>
                  <a:gd name="T9" fmla="*/ 442 h 488"/>
                  <a:gd name="T10" fmla="*/ 266 w 396"/>
                  <a:gd name="T11" fmla="*/ 442 h 488"/>
                  <a:gd name="T12" fmla="*/ 266 w 396"/>
                  <a:gd name="T13" fmla="*/ 465 h 488"/>
                  <a:gd name="T14" fmla="*/ 266 w 396"/>
                  <a:gd name="T15" fmla="*/ 482 h 488"/>
                  <a:gd name="T16" fmla="*/ 232 w 396"/>
                  <a:gd name="T17" fmla="*/ 465 h 488"/>
                  <a:gd name="T18" fmla="*/ 226 w 396"/>
                  <a:gd name="T19" fmla="*/ 465 h 488"/>
                  <a:gd name="T20" fmla="*/ 209 w 396"/>
                  <a:gd name="T21" fmla="*/ 476 h 488"/>
                  <a:gd name="T22" fmla="*/ 198 w 396"/>
                  <a:gd name="T23" fmla="*/ 465 h 488"/>
                  <a:gd name="T24" fmla="*/ 181 w 396"/>
                  <a:gd name="T25" fmla="*/ 442 h 488"/>
                  <a:gd name="T26" fmla="*/ 158 w 396"/>
                  <a:gd name="T27" fmla="*/ 425 h 488"/>
                  <a:gd name="T28" fmla="*/ 136 w 396"/>
                  <a:gd name="T29" fmla="*/ 397 h 488"/>
                  <a:gd name="T30" fmla="*/ 119 w 396"/>
                  <a:gd name="T31" fmla="*/ 386 h 488"/>
                  <a:gd name="T32" fmla="*/ 107 w 396"/>
                  <a:gd name="T33" fmla="*/ 391 h 488"/>
                  <a:gd name="T34" fmla="*/ 96 w 396"/>
                  <a:gd name="T35" fmla="*/ 369 h 488"/>
                  <a:gd name="T36" fmla="*/ 68 w 396"/>
                  <a:gd name="T37" fmla="*/ 363 h 488"/>
                  <a:gd name="T38" fmla="*/ 56 w 396"/>
                  <a:gd name="T39" fmla="*/ 346 h 488"/>
                  <a:gd name="T40" fmla="*/ 45 w 396"/>
                  <a:gd name="T41" fmla="*/ 352 h 488"/>
                  <a:gd name="T42" fmla="*/ 28 w 396"/>
                  <a:gd name="T43" fmla="*/ 352 h 488"/>
                  <a:gd name="T44" fmla="*/ 17 w 396"/>
                  <a:gd name="T45" fmla="*/ 352 h 488"/>
                  <a:gd name="T46" fmla="*/ 5 w 396"/>
                  <a:gd name="T47" fmla="*/ 323 h 488"/>
                  <a:gd name="T48" fmla="*/ 11 w 396"/>
                  <a:gd name="T49" fmla="*/ 295 h 488"/>
                  <a:gd name="T50" fmla="*/ 22 w 396"/>
                  <a:gd name="T51" fmla="*/ 261 h 488"/>
                  <a:gd name="T52" fmla="*/ 34 w 396"/>
                  <a:gd name="T53" fmla="*/ 232 h 488"/>
                  <a:gd name="T54" fmla="*/ 22 w 396"/>
                  <a:gd name="T55" fmla="*/ 221 h 488"/>
                  <a:gd name="T56" fmla="*/ 28 w 396"/>
                  <a:gd name="T57" fmla="*/ 198 h 488"/>
                  <a:gd name="T58" fmla="*/ 51 w 396"/>
                  <a:gd name="T59" fmla="*/ 176 h 488"/>
                  <a:gd name="T60" fmla="*/ 68 w 396"/>
                  <a:gd name="T61" fmla="*/ 153 h 488"/>
                  <a:gd name="T62" fmla="*/ 90 w 396"/>
                  <a:gd name="T63" fmla="*/ 125 h 488"/>
                  <a:gd name="T64" fmla="*/ 119 w 396"/>
                  <a:gd name="T65" fmla="*/ 147 h 488"/>
                  <a:gd name="T66" fmla="*/ 141 w 396"/>
                  <a:gd name="T67" fmla="*/ 147 h 488"/>
                  <a:gd name="T68" fmla="*/ 153 w 396"/>
                  <a:gd name="T69" fmla="*/ 125 h 488"/>
                  <a:gd name="T70" fmla="*/ 164 w 396"/>
                  <a:gd name="T71" fmla="*/ 108 h 488"/>
                  <a:gd name="T72" fmla="*/ 181 w 396"/>
                  <a:gd name="T73" fmla="*/ 91 h 488"/>
                  <a:gd name="T74" fmla="*/ 192 w 396"/>
                  <a:gd name="T75" fmla="*/ 68 h 488"/>
                  <a:gd name="T76" fmla="*/ 215 w 396"/>
                  <a:gd name="T77" fmla="*/ 45 h 488"/>
                  <a:gd name="T78" fmla="*/ 221 w 396"/>
                  <a:gd name="T79" fmla="*/ 28 h 488"/>
                  <a:gd name="T80" fmla="*/ 215 w 396"/>
                  <a:gd name="T81" fmla="*/ 28 h 488"/>
                  <a:gd name="T82" fmla="*/ 221 w 396"/>
                  <a:gd name="T83" fmla="*/ 0 h 488"/>
                  <a:gd name="T84" fmla="*/ 243 w 396"/>
                  <a:gd name="T85" fmla="*/ 0 h 488"/>
                  <a:gd name="T86" fmla="*/ 260 w 396"/>
                  <a:gd name="T87" fmla="*/ 17 h 488"/>
                  <a:gd name="T88" fmla="*/ 294 w 396"/>
                  <a:gd name="T89" fmla="*/ 68 h 488"/>
                  <a:gd name="T90" fmla="*/ 328 w 396"/>
                  <a:gd name="T91" fmla="*/ 74 h 488"/>
                  <a:gd name="T92" fmla="*/ 345 w 396"/>
                  <a:gd name="T93" fmla="*/ 79 h 488"/>
                  <a:gd name="T94" fmla="*/ 374 w 396"/>
                  <a:gd name="T95" fmla="*/ 79 h 488"/>
                  <a:gd name="T96" fmla="*/ 391 w 396"/>
                  <a:gd name="T97" fmla="*/ 91 h 488"/>
                  <a:gd name="T98" fmla="*/ 379 w 396"/>
                  <a:gd name="T99" fmla="*/ 102 h 488"/>
                  <a:gd name="T100" fmla="*/ 362 w 396"/>
                  <a:gd name="T101" fmla="*/ 113 h 488"/>
                  <a:gd name="T102" fmla="*/ 351 w 396"/>
                  <a:gd name="T103" fmla="*/ 130 h 488"/>
                  <a:gd name="T104" fmla="*/ 362 w 396"/>
                  <a:gd name="T105" fmla="*/ 147 h 488"/>
                  <a:gd name="T106" fmla="*/ 368 w 396"/>
                  <a:gd name="T107" fmla="*/ 1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6" h="488">
                    <a:moveTo>
                      <a:pt x="221" y="238"/>
                    </a:moveTo>
                    <a:lnTo>
                      <a:pt x="215" y="244"/>
                    </a:lnTo>
                    <a:lnTo>
                      <a:pt x="204" y="244"/>
                    </a:lnTo>
                    <a:lnTo>
                      <a:pt x="198" y="244"/>
                    </a:lnTo>
                    <a:lnTo>
                      <a:pt x="198" y="249"/>
                    </a:lnTo>
                    <a:lnTo>
                      <a:pt x="192" y="244"/>
                    </a:lnTo>
                    <a:lnTo>
                      <a:pt x="192" y="232"/>
                    </a:lnTo>
                    <a:lnTo>
                      <a:pt x="187" y="232"/>
                    </a:lnTo>
                    <a:lnTo>
                      <a:pt x="181" y="232"/>
                    </a:lnTo>
                    <a:lnTo>
                      <a:pt x="181" y="227"/>
                    </a:lnTo>
                    <a:lnTo>
                      <a:pt x="192" y="227"/>
                    </a:lnTo>
                    <a:lnTo>
                      <a:pt x="192" y="221"/>
                    </a:lnTo>
                    <a:lnTo>
                      <a:pt x="192" y="215"/>
                    </a:lnTo>
                    <a:lnTo>
                      <a:pt x="215" y="210"/>
                    </a:lnTo>
                    <a:lnTo>
                      <a:pt x="226" y="221"/>
                    </a:lnTo>
                    <a:lnTo>
                      <a:pt x="221" y="238"/>
                    </a:lnTo>
                    <a:close/>
                    <a:moveTo>
                      <a:pt x="368" y="187"/>
                    </a:moveTo>
                    <a:lnTo>
                      <a:pt x="362" y="204"/>
                    </a:lnTo>
                    <a:lnTo>
                      <a:pt x="357" y="221"/>
                    </a:lnTo>
                    <a:lnTo>
                      <a:pt x="351" y="232"/>
                    </a:lnTo>
                    <a:lnTo>
                      <a:pt x="345" y="261"/>
                    </a:lnTo>
                    <a:lnTo>
                      <a:pt x="340" y="278"/>
                    </a:lnTo>
                    <a:lnTo>
                      <a:pt x="328" y="318"/>
                    </a:lnTo>
                    <a:lnTo>
                      <a:pt x="306" y="386"/>
                    </a:lnTo>
                    <a:lnTo>
                      <a:pt x="294" y="442"/>
                    </a:lnTo>
                    <a:lnTo>
                      <a:pt x="289" y="442"/>
                    </a:lnTo>
                    <a:lnTo>
                      <a:pt x="289" y="448"/>
                    </a:lnTo>
                    <a:lnTo>
                      <a:pt x="283" y="448"/>
                    </a:lnTo>
                    <a:lnTo>
                      <a:pt x="277" y="448"/>
                    </a:lnTo>
                    <a:lnTo>
                      <a:pt x="266" y="442"/>
                    </a:lnTo>
                    <a:lnTo>
                      <a:pt x="260" y="442"/>
                    </a:lnTo>
                    <a:lnTo>
                      <a:pt x="260" y="448"/>
                    </a:lnTo>
                    <a:lnTo>
                      <a:pt x="266" y="454"/>
                    </a:lnTo>
                    <a:lnTo>
                      <a:pt x="266" y="459"/>
                    </a:lnTo>
                    <a:lnTo>
                      <a:pt x="266" y="465"/>
                    </a:lnTo>
                    <a:lnTo>
                      <a:pt x="283" y="476"/>
                    </a:lnTo>
                    <a:lnTo>
                      <a:pt x="283" y="482"/>
                    </a:lnTo>
                    <a:lnTo>
                      <a:pt x="277" y="482"/>
                    </a:lnTo>
                    <a:lnTo>
                      <a:pt x="272" y="488"/>
                    </a:lnTo>
                    <a:lnTo>
                      <a:pt x="266" y="482"/>
                    </a:lnTo>
                    <a:lnTo>
                      <a:pt x="260" y="476"/>
                    </a:lnTo>
                    <a:lnTo>
                      <a:pt x="255" y="476"/>
                    </a:lnTo>
                    <a:lnTo>
                      <a:pt x="249" y="471"/>
                    </a:lnTo>
                    <a:lnTo>
                      <a:pt x="238" y="471"/>
                    </a:lnTo>
                    <a:lnTo>
                      <a:pt x="232" y="465"/>
                    </a:lnTo>
                    <a:lnTo>
                      <a:pt x="232" y="459"/>
                    </a:lnTo>
                    <a:lnTo>
                      <a:pt x="226" y="459"/>
                    </a:lnTo>
                    <a:lnTo>
                      <a:pt x="221" y="459"/>
                    </a:lnTo>
                    <a:lnTo>
                      <a:pt x="226" y="459"/>
                    </a:lnTo>
                    <a:lnTo>
                      <a:pt x="226" y="465"/>
                    </a:lnTo>
                    <a:lnTo>
                      <a:pt x="221" y="465"/>
                    </a:lnTo>
                    <a:lnTo>
                      <a:pt x="215" y="471"/>
                    </a:lnTo>
                    <a:lnTo>
                      <a:pt x="221" y="471"/>
                    </a:lnTo>
                    <a:lnTo>
                      <a:pt x="215" y="476"/>
                    </a:lnTo>
                    <a:lnTo>
                      <a:pt x="209" y="476"/>
                    </a:lnTo>
                    <a:lnTo>
                      <a:pt x="198" y="471"/>
                    </a:lnTo>
                    <a:lnTo>
                      <a:pt x="192" y="471"/>
                    </a:lnTo>
                    <a:lnTo>
                      <a:pt x="192" y="465"/>
                    </a:lnTo>
                    <a:lnTo>
                      <a:pt x="192" y="471"/>
                    </a:lnTo>
                    <a:lnTo>
                      <a:pt x="198" y="465"/>
                    </a:lnTo>
                    <a:lnTo>
                      <a:pt x="192" y="465"/>
                    </a:lnTo>
                    <a:lnTo>
                      <a:pt x="187" y="454"/>
                    </a:lnTo>
                    <a:lnTo>
                      <a:pt x="175" y="448"/>
                    </a:lnTo>
                    <a:lnTo>
                      <a:pt x="175" y="442"/>
                    </a:lnTo>
                    <a:lnTo>
                      <a:pt x="181" y="442"/>
                    </a:lnTo>
                    <a:lnTo>
                      <a:pt x="181" y="437"/>
                    </a:lnTo>
                    <a:lnTo>
                      <a:pt x="175" y="437"/>
                    </a:lnTo>
                    <a:lnTo>
                      <a:pt x="170" y="437"/>
                    </a:lnTo>
                    <a:lnTo>
                      <a:pt x="164" y="431"/>
                    </a:lnTo>
                    <a:lnTo>
                      <a:pt x="158" y="425"/>
                    </a:lnTo>
                    <a:lnTo>
                      <a:pt x="153" y="414"/>
                    </a:lnTo>
                    <a:lnTo>
                      <a:pt x="147" y="408"/>
                    </a:lnTo>
                    <a:lnTo>
                      <a:pt x="141" y="403"/>
                    </a:lnTo>
                    <a:lnTo>
                      <a:pt x="141" y="397"/>
                    </a:lnTo>
                    <a:lnTo>
                      <a:pt x="136" y="397"/>
                    </a:lnTo>
                    <a:lnTo>
                      <a:pt x="136" y="391"/>
                    </a:lnTo>
                    <a:lnTo>
                      <a:pt x="130" y="391"/>
                    </a:lnTo>
                    <a:lnTo>
                      <a:pt x="124" y="391"/>
                    </a:lnTo>
                    <a:lnTo>
                      <a:pt x="124" y="397"/>
                    </a:lnTo>
                    <a:lnTo>
                      <a:pt x="119" y="386"/>
                    </a:lnTo>
                    <a:lnTo>
                      <a:pt x="113" y="386"/>
                    </a:lnTo>
                    <a:lnTo>
                      <a:pt x="119" y="391"/>
                    </a:lnTo>
                    <a:lnTo>
                      <a:pt x="113" y="397"/>
                    </a:lnTo>
                    <a:lnTo>
                      <a:pt x="113" y="391"/>
                    </a:lnTo>
                    <a:lnTo>
                      <a:pt x="107" y="391"/>
                    </a:lnTo>
                    <a:lnTo>
                      <a:pt x="107" y="386"/>
                    </a:lnTo>
                    <a:lnTo>
                      <a:pt x="102" y="380"/>
                    </a:lnTo>
                    <a:lnTo>
                      <a:pt x="102" y="369"/>
                    </a:lnTo>
                    <a:lnTo>
                      <a:pt x="96" y="363"/>
                    </a:lnTo>
                    <a:lnTo>
                      <a:pt x="96" y="369"/>
                    </a:lnTo>
                    <a:lnTo>
                      <a:pt x="90" y="369"/>
                    </a:lnTo>
                    <a:lnTo>
                      <a:pt x="85" y="369"/>
                    </a:lnTo>
                    <a:lnTo>
                      <a:pt x="73" y="369"/>
                    </a:lnTo>
                    <a:lnTo>
                      <a:pt x="73" y="363"/>
                    </a:lnTo>
                    <a:lnTo>
                      <a:pt x="68" y="363"/>
                    </a:lnTo>
                    <a:lnTo>
                      <a:pt x="62" y="363"/>
                    </a:lnTo>
                    <a:lnTo>
                      <a:pt x="56" y="352"/>
                    </a:lnTo>
                    <a:lnTo>
                      <a:pt x="62" y="352"/>
                    </a:lnTo>
                    <a:lnTo>
                      <a:pt x="62" y="346"/>
                    </a:lnTo>
                    <a:lnTo>
                      <a:pt x="56" y="346"/>
                    </a:lnTo>
                    <a:lnTo>
                      <a:pt x="56" y="340"/>
                    </a:lnTo>
                    <a:lnTo>
                      <a:pt x="51" y="340"/>
                    </a:lnTo>
                    <a:lnTo>
                      <a:pt x="45" y="340"/>
                    </a:lnTo>
                    <a:lnTo>
                      <a:pt x="45" y="346"/>
                    </a:lnTo>
                    <a:lnTo>
                      <a:pt x="45" y="352"/>
                    </a:lnTo>
                    <a:lnTo>
                      <a:pt x="39" y="357"/>
                    </a:lnTo>
                    <a:lnTo>
                      <a:pt x="39" y="352"/>
                    </a:lnTo>
                    <a:lnTo>
                      <a:pt x="34" y="346"/>
                    </a:lnTo>
                    <a:lnTo>
                      <a:pt x="28" y="346"/>
                    </a:lnTo>
                    <a:lnTo>
                      <a:pt x="28" y="352"/>
                    </a:lnTo>
                    <a:lnTo>
                      <a:pt x="22" y="352"/>
                    </a:lnTo>
                    <a:lnTo>
                      <a:pt x="28" y="352"/>
                    </a:lnTo>
                    <a:lnTo>
                      <a:pt x="22" y="357"/>
                    </a:lnTo>
                    <a:lnTo>
                      <a:pt x="17" y="357"/>
                    </a:lnTo>
                    <a:lnTo>
                      <a:pt x="17" y="352"/>
                    </a:lnTo>
                    <a:lnTo>
                      <a:pt x="17" y="346"/>
                    </a:lnTo>
                    <a:lnTo>
                      <a:pt x="17" y="340"/>
                    </a:lnTo>
                    <a:lnTo>
                      <a:pt x="11" y="340"/>
                    </a:lnTo>
                    <a:lnTo>
                      <a:pt x="11" y="335"/>
                    </a:lnTo>
                    <a:lnTo>
                      <a:pt x="5" y="323"/>
                    </a:lnTo>
                    <a:lnTo>
                      <a:pt x="0" y="318"/>
                    </a:lnTo>
                    <a:lnTo>
                      <a:pt x="5" y="306"/>
                    </a:lnTo>
                    <a:lnTo>
                      <a:pt x="5" y="301"/>
                    </a:lnTo>
                    <a:lnTo>
                      <a:pt x="5" y="295"/>
                    </a:lnTo>
                    <a:lnTo>
                      <a:pt x="11" y="295"/>
                    </a:lnTo>
                    <a:lnTo>
                      <a:pt x="11" y="289"/>
                    </a:lnTo>
                    <a:lnTo>
                      <a:pt x="5" y="284"/>
                    </a:lnTo>
                    <a:lnTo>
                      <a:pt x="5" y="278"/>
                    </a:lnTo>
                    <a:lnTo>
                      <a:pt x="11" y="272"/>
                    </a:lnTo>
                    <a:lnTo>
                      <a:pt x="22" y="261"/>
                    </a:lnTo>
                    <a:lnTo>
                      <a:pt x="28" y="249"/>
                    </a:lnTo>
                    <a:lnTo>
                      <a:pt x="34" y="249"/>
                    </a:lnTo>
                    <a:lnTo>
                      <a:pt x="34" y="244"/>
                    </a:lnTo>
                    <a:lnTo>
                      <a:pt x="34" y="238"/>
                    </a:lnTo>
                    <a:lnTo>
                      <a:pt x="34" y="232"/>
                    </a:lnTo>
                    <a:lnTo>
                      <a:pt x="39" y="227"/>
                    </a:lnTo>
                    <a:lnTo>
                      <a:pt x="39" y="221"/>
                    </a:lnTo>
                    <a:lnTo>
                      <a:pt x="34" y="221"/>
                    </a:lnTo>
                    <a:lnTo>
                      <a:pt x="28" y="221"/>
                    </a:lnTo>
                    <a:lnTo>
                      <a:pt x="22" y="221"/>
                    </a:lnTo>
                    <a:lnTo>
                      <a:pt x="22" y="215"/>
                    </a:lnTo>
                    <a:lnTo>
                      <a:pt x="17" y="210"/>
                    </a:lnTo>
                    <a:lnTo>
                      <a:pt x="11" y="204"/>
                    </a:lnTo>
                    <a:lnTo>
                      <a:pt x="22" y="198"/>
                    </a:lnTo>
                    <a:lnTo>
                      <a:pt x="28" y="198"/>
                    </a:lnTo>
                    <a:lnTo>
                      <a:pt x="34" y="193"/>
                    </a:lnTo>
                    <a:lnTo>
                      <a:pt x="39" y="187"/>
                    </a:lnTo>
                    <a:lnTo>
                      <a:pt x="45" y="181"/>
                    </a:lnTo>
                    <a:lnTo>
                      <a:pt x="45" y="176"/>
                    </a:lnTo>
                    <a:lnTo>
                      <a:pt x="51" y="176"/>
                    </a:lnTo>
                    <a:lnTo>
                      <a:pt x="56" y="170"/>
                    </a:lnTo>
                    <a:lnTo>
                      <a:pt x="62" y="164"/>
                    </a:lnTo>
                    <a:lnTo>
                      <a:pt x="62" y="159"/>
                    </a:lnTo>
                    <a:lnTo>
                      <a:pt x="68" y="159"/>
                    </a:lnTo>
                    <a:lnTo>
                      <a:pt x="68" y="153"/>
                    </a:lnTo>
                    <a:lnTo>
                      <a:pt x="73" y="147"/>
                    </a:lnTo>
                    <a:lnTo>
                      <a:pt x="79" y="136"/>
                    </a:lnTo>
                    <a:lnTo>
                      <a:pt x="85" y="130"/>
                    </a:lnTo>
                    <a:lnTo>
                      <a:pt x="90" y="130"/>
                    </a:lnTo>
                    <a:lnTo>
                      <a:pt x="90" y="125"/>
                    </a:lnTo>
                    <a:lnTo>
                      <a:pt x="96" y="125"/>
                    </a:lnTo>
                    <a:lnTo>
                      <a:pt x="102" y="125"/>
                    </a:lnTo>
                    <a:lnTo>
                      <a:pt x="113" y="136"/>
                    </a:lnTo>
                    <a:lnTo>
                      <a:pt x="113" y="142"/>
                    </a:lnTo>
                    <a:lnTo>
                      <a:pt x="119" y="147"/>
                    </a:lnTo>
                    <a:lnTo>
                      <a:pt x="124" y="147"/>
                    </a:lnTo>
                    <a:lnTo>
                      <a:pt x="130" y="142"/>
                    </a:lnTo>
                    <a:lnTo>
                      <a:pt x="136" y="142"/>
                    </a:lnTo>
                    <a:lnTo>
                      <a:pt x="136" y="147"/>
                    </a:lnTo>
                    <a:lnTo>
                      <a:pt x="141" y="147"/>
                    </a:lnTo>
                    <a:lnTo>
                      <a:pt x="153" y="142"/>
                    </a:lnTo>
                    <a:lnTo>
                      <a:pt x="147" y="136"/>
                    </a:lnTo>
                    <a:lnTo>
                      <a:pt x="153" y="130"/>
                    </a:lnTo>
                    <a:lnTo>
                      <a:pt x="147" y="125"/>
                    </a:lnTo>
                    <a:lnTo>
                      <a:pt x="153" y="125"/>
                    </a:lnTo>
                    <a:lnTo>
                      <a:pt x="153" y="119"/>
                    </a:lnTo>
                    <a:lnTo>
                      <a:pt x="158" y="113"/>
                    </a:lnTo>
                    <a:lnTo>
                      <a:pt x="158" y="108"/>
                    </a:lnTo>
                    <a:lnTo>
                      <a:pt x="164" y="102"/>
                    </a:lnTo>
                    <a:lnTo>
                      <a:pt x="164" y="108"/>
                    </a:lnTo>
                    <a:lnTo>
                      <a:pt x="170" y="108"/>
                    </a:lnTo>
                    <a:lnTo>
                      <a:pt x="170" y="102"/>
                    </a:lnTo>
                    <a:lnTo>
                      <a:pt x="175" y="102"/>
                    </a:lnTo>
                    <a:lnTo>
                      <a:pt x="175" y="96"/>
                    </a:lnTo>
                    <a:lnTo>
                      <a:pt x="181" y="91"/>
                    </a:lnTo>
                    <a:lnTo>
                      <a:pt x="187" y="85"/>
                    </a:lnTo>
                    <a:lnTo>
                      <a:pt x="192" y="79"/>
                    </a:lnTo>
                    <a:lnTo>
                      <a:pt x="187" y="74"/>
                    </a:lnTo>
                    <a:lnTo>
                      <a:pt x="192" y="74"/>
                    </a:lnTo>
                    <a:lnTo>
                      <a:pt x="192" y="68"/>
                    </a:lnTo>
                    <a:lnTo>
                      <a:pt x="198" y="62"/>
                    </a:lnTo>
                    <a:lnTo>
                      <a:pt x="204" y="57"/>
                    </a:lnTo>
                    <a:lnTo>
                      <a:pt x="209" y="57"/>
                    </a:lnTo>
                    <a:lnTo>
                      <a:pt x="215" y="57"/>
                    </a:lnTo>
                    <a:lnTo>
                      <a:pt x="215" y="45"/>
                    </a:lnTo>
                    <a:lnTo>
                      <a:pt x="221" y="45"/>
                    </a:lnTo>
                    <a:lnTo>
                      <a:pt x="226" y="40"/>
                    </a:lnTo>
                    <a:lnTo>
                      <a:pt x="226" y="34"/>
                    </a:lnTo>
                    <a:lnTo>
                      <a:pt x="226" y="28"/>
                    </a:lnTo>
                    <a:lnTo>
                      <a:pt x="221" y="28"/>
                    </a:lnTo>
                    <a:lnTo>
                      <a:pt x="221" y="34"/>
                    </a:lnTo>
                    <a:lnTo>
                      <a:pt x="221" y="28"/>
                    </a:lnTo>
                    <a:lnTo>
                      <a:pt x="215" y="28"/>
                    </a:lnTo>
                    <a:lnTo>
                      <a:pt x="221" y="23"/>
                    </a:lnTo>
                    <a:lnTo>
                      <a:pt x="215" y="28"/>
                    </a:lnTo>
                    <a:lnTo>
                      <a:pt x="215" y="23"/>
                    </a:lnTo>
                    <a:lnTo>
                      <a:pt x="209" y="11"/>
                    </a:lnTo>
                    <a:lnTo>
                      <a:pt x="209" y="6"/>
                    </a:lnTo>
                    <a:lnTo>
                      <a:pt x="215" y="0"/>
                    </a:lnTo>
                    <a:lnTo>
                      <a:pt x="221" y="0"/>
                    </a:lnTo>
                    <a:lnTo>
                      <a:pt x="221" y="6"/>
                    </a:lnTo>
                    <a:lnTo>
                      <a:pt x="226" y="11"/>
                    </a:lnTo>
                    <a:lnTo>
                      <a:pt x="232" y="11"/>
                    </a:lnTo>
                    <a:lnTo>
                      <a:pt x="238" y="6"/>
                    </a:lnTo>
                    <a:lnTo>
                      <a:pt x="243" y="0"/>
                    </a:lnTo>
                    <a:lnTo>
                      <a:pt x="243" y="6"/>
                    </a:lnTo>
                    <a:lnTo>
                      <a:pt x="249" y="11"/>
                    </a:lnTo>
                    <a:lnTo>
                      <a:pt x="255" y="11"/>
                    </a:lnTo>
                    <a:lnTo>
                      <a:pt x="260" y="11"/>
                    </a:lnTo>
                    <a:lnTo>
                      <a:pt x="260" y="17"/>
                    </a:lnTo>
                    <a:lnTo>
                      <a:pt x="266" y="28"/>
                    </a:lnTo>
                    <a:lnTo>
                      <a:pt x="272" y="45"/>
                    </a:lnTo>
                    <a:lnTo>
                      <a:pt x="283" y="57"/>
                    </a:lnTo>
                    <a:lnTo>
                      <a:pt x="289" y="62"/>
                    </a:lnTo>
                    <a:lnTo>
                      <a:pt x="294" y="68"/>
                    </a:lnTo>
                    <a:lnTo>
                      <a:pt x="300" y="68"/>
                    </a:lnTo>
                    <a:lnTo>
                      <a:pt x="311" y="68"/>
                    </a:lnTo>
                    <a:lnTo>
                      <a:pt x="317" y="74"/>
                    </a:lnTo>
                    <a:lnTo>
                      <a:pt x="323" y="79"/>
                    </a:lnTo>
                    <a:lnTo>
                      <a:pt x="328" y="74"/>
                    </a:lnTo>
                    <a:lnTo>
                      <a:pt x="334" y="74"/>
                    </a:lnTo>
                    <a:lnTo>
                      <a:pt x="340" y="68"/>
                    </a:lnTo>
                    <a:lnTo>
                      <a:pt x="345" y="68"/>
                    </a:lnTo>
                    <a:lnTo>
                      <a:pt x="345" y="74"/>
                    </a:lnTo>
                    <a:lnTo>
                      <a:pt x="345" y="79"/>
                    </a:lnTo>
                    <a:lnTo>
                      <a:pt x="357" y="68"/>
                    </a:lnTo>
                    <a:lnTo>
                      <a:pt x="368" y="62"/>
                    </a:lnTo>
                    <a:lnTo>
                      <a:pt x="374" y="68"/>
                    </a:lnTo>
                    <a:lnTo>
                      <a:pt x="368" y="74"/>
                    </a:lnTo>
                    <a:lnTo>
                      <a:pt x="374" y="79"/>
                    </a:lnTo>
                    <a:lnTo>
                      <a:pt x="379" y="85"/>
                    </a:lnTo>
                    <a:lnTo>
                      <a:pt x="391" y="85"/>
                    </a:lnTo>
                    <a:lnTo>
                      <a:pt x="396" y="85"/>
                    </a:lnTo>
                    <a:lnTo>
                      <a:pt x="396" y="91"/>
                    </a:lnTo>
                    <a:lnTo>
                      <a:pt x="391" y="91"/>
                    </a:lnTo>
                    <a:lnTo>
                      <a:pt x="385" y="91"/>
                    </a:lnTo>
                    <a:lnTo>
                      <a:pt x="385" y="96"/>
                    </a:lnTo>
                    <a:lnTo>
                      <a:pt x="379" y="91"/>
                    </a:lnTo>
                    <a:lnTo>
                      <a:pt x="379" y="96"/>
                    </a:lnTo>
                    <a:lnTo>
                      <a:pt x="379" y="102"/>
                    </a:lnTo>
                    <a:lnTo>
                      <a:pt x="374" y="102"/>
                    </a:lnTo>
                    <a:lnTo>
                      <a:pt x="368" y="102"/>
                    </a:lnTo>
                    <a:lnTo>
                      <a:pt x="368" y="108"/>
                    </a:lnTo>
                    <a:lnTo>
                      <a:pt x="362" y="108"/>
                    </a:lnTo>
                    <a:lnTo>
                      <a:pt x="362" y="113"/>
                    </a:lnTo>
                    <a:lnTo>
                      <a:pt x="357" y="113"/>
                    </a:lnTo>
                    <a:lnTo>
                      <a:pt x="351" y="113"/>
                    </a:lnTo>
                    <a:lnTo>
                      <a:pt x="351" y="119"/>
                    </a:lnTo>
                    <a:lnTo>
                      <a:pt x="345" y="125"/>
                    </a:lnTo>
                    <a:lnTo>
                      <a:pt x="351" y="130"/>
                    </a:lnTo>
                    <a:lnTo>
                      <a:pt x="357" y="130"/>
                    </a:lnTo>
                    <a:lnTo>
                      <a:pt x="357" y="125"/>
                    </a:lnTo>
                    <a:lnTo>
                      <a:pt x="362" y="130"/>
                    </a:lnTo>
                    <a:lnTo>
                      <a:pt x="368" y="136"/>
                    </a:lnTo>
                    <a:lnTo>
                      <a:pt x="362" y="147"/>
                    </a:lnTo>
                    <a:lnTo>
                      <a:pt x="379" y="153"/>
                    </a:lnTo>
                    <a:lnTo>
                      <a:pt x="374" y="159"/>
                    </a:lnTo>
                    <a:lnTo>
                      <a:pt x="374" y="164"/>
                    </a:lnTo>
                    <a:lnTo>
                      <a:pt x="374" y="170"/>
                    </a:lnTo>
                    <a:lnTo>
                      <a:pt x="368" y="176"/>
                    </a:lnTo>
                    <a:lnTo>
                      <a:pt x="368" y="181"/>
                    </a:lnTo>
                    <a:lnTo>
                      <a:pt x="368" y="187"/>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13">
                <a:extLst>
                  <a:ext uri="{FF2B5EF4-FFF2-40B4-BE49-F238E27FC236}">
                    <a16:creationId xmlns:a16="http://schemas.microsoft.com/office/drawing/2014/main" id="{566DD25C-500E-554B-8EE4-988E04A02447}"/>
                  </a:ext>
                </a:extLst>
              </p:cNvPr>
              <p:cNvSpPr>
                <a:spLocks/>
              </p:cNvSpPr>
              <p:nvPr>
                <p:custDataLst>
                  <p:tags r:id="rId150"/>
                </p:custDataLst>
              </p:nvPr>
            </p:nvSpPr>
            <p:spPr bwMode="auto">
              <a:xfrm rot="582343">
                <a:off x="2822400" y="4892523"/>
                <a:ext cx="586392" cy="505117"/>
              </a:xfrm>
              <a:custGeom>
                <a:avLst/>
                <a:gdLst>
                  <a:gd name="T0" fmla="*/ 329 w 368"/>
                  <a:gd name="T1" fmla="*/ 187 h 317"/>
                  <a:gd name="T2" fmla="*/ 306 w 368"/>
                  <a:gd name="T3" fmla="*/ 193 h 317"/>
                  <a:gd name="T4" fmla="*/ 272 w 368"/>
                  <a:gd name="T5" fmla="*/ 210 h 317"/>
                  <a:gd name="T6" fmla="*/ 232 w 368"/>
                  <a:gd name="T7" fmla="*/ 232 h 317"/>
                  <a:gd name="T8" fmla="*/ 210 w 368"/>
                  <a:gd name="T9" fmla="*/ 227 h 317"/>
                  <a:gd name="T10" fmla="*/ 181 w 368"/>
                  <a:gd name="T11" fmla="*/ 238 h 317"/>
                  <a:gd name="T12" fmla="*/ 164 w 368"/>
                  <a:gd name="T13" fmla="*/ 227 h 317"/>
                  <a:gd name="T14" fmla="*/ 136 w 368"/>
                  <a:gd name="T15" fmla="*/ 238 h 317"/>
                  <a:gd name="T16" fmla="*/ 119 w 368"/>
                  <a:gd name="T17" fmla="*/ 249 h 317"/>
                  <a:gd name="T18" fmla="*/ 102 w 368"/>
                  <a:gd name="T19" fmla="*/ 266 h 317"/>
                  <a:gd name="T20" fmla="*/ 91 w 368"/>
                  <a:gd name="T21" fmla="*/ 283 h 317"/>
                  <a:gd name="T22" fmla="*/ 79 w 368"/>
                  <a:gd name="T23" fmla="*/ 300 h 317"/>
                  <a:gd name="T24" fmla="*/ 62 w 368"/>
                  <a:gd name="T25" fmla="*/ 306 h 317"/>
                  <a:gd name="T26" fmla="*/ 0 w 368"/>
                  <a:gd name="T27" fmla="*/ 255 h 317"/>
                  <a:gd name="T28" fmla="*/ 17 w 368"/>
                  <a:gd name="T29" fmla="*/ 249 h 317"/>
                  <a:gd name="T30" fmla="*/ 45 w 368"/>
                  <a:gd name="T31" fmla="*/ 232 h 317"/>
                  <a:gd name="T32" fmla="*/ 74 w 368"/>
                  <a:gd name="T33" fmla="*/ 227 h 317"/>
                  <a:gd name="T34" fmla="*/ 91 w 368"/>
                  <a:gd name="T35" fmla="*/ 215 h 317"/>
                  <a:gd name="T36" fmla="*/ 108 w 368"/>
                  <a:gd name="T37" fmla="*/ 198 h 317"/>
                  <a:gd name="T38" fmla="*/ 119 w 368"/>
                  <a:gd name="T39" fmla="*/ 181 h 317"/>
                  <a:gd name="T40" fmla="*/ 108 w 368"/>
                  <a:gd name="T41" fmla="*/ 164 h 317"/>
                  <a:gd name="T42" fmla="*/ 91 w 368"/>
                  <a:gd name="T43" fmla="*/ 164 h 317"/>
                  <a:gd name="T44" fmla="*/ 74 w 368"/>
                  <a:gd name="T45" fmla="*/ 164 h 317"/>
                  <a:gd name="T46" fmla="*/ 79 w 368"/>
                  <a:gd name="T47" fmla="*/ 142 h 317"/>
                  <a:gd name="T48" fmla="*/ 102 w 368"/>
                  <a:gd name="T49" fmla="*/ 91 h 317"/>
                  <a:gd name="T50" fmla="*/ 125 w 368"/>
                  <a:gd name="T51" fmla="*/ 74 h 317"/>
                  <a:gd name="T52" fmla="*/ 142 w 368"/>
                  <a:gd name="T53" fmla="*/ 68 h 317"/>
                  <a:gd name="T54" fmla="*/ 147 w 368"/>
                  <a:gd name="T55" fmla="*/ 57 h 317"/>
                  <a:gd name="T56" fmla="*/ 159 w 368"/>
                  <a:gd name="T57" fmla="*/ 51 h 317"/>
                  <a:gd name="T58" fmla="*/ 170 w 368"/>
                  <a:gd name="T59" fmla="*/ 45 h 317"/>
                  <a:gd name="T60" fmla="*/ 181 w 368"/>
                  <a:gd name="T61" fmla="*/ 40 h 317"/>
                  <a:gd name="T62" fmla="*/ 193 w 368"/>
                  <a:gd name="T63" fmla="*/ 34 h 317"/>
                  <a:gd name="T64" fmla="*/ 204 w 368"/>
                  <a:gd name="T65" fmla="*/ 28 h 317"/>
                  <a:gd name="T66" fmla="*/ 215 w 368"/>
                  <a:gd name="T67" fmla="*/ 23 h 317"/>
                  <a:gd name="T68" fmla="*/ 227 w 368"/>
                  <a:gd name="T69" fmla="*/ 17 h 317"/>
                  <a:gd name="T70" fmla="*/ 238 w 368"/>
                  <a:gd name="T71" fmla="*/ 11 h 317"/>
                  <a:gd name="T72" fmla="*/ 255 w 368"/>
                  <a:gd name="T73" fmla="*/ 11 h 317"/>
                  <a:gd name="T74" fmla="*/ 266 w 368"/>
                  <a:gd name="T75" fmla="*/ 6 h 317"/>
                  <a:gd name="T76" fmla="*/ 272 w 368"/>
                  <a:gd name="T77" fmla="*/ 6 h 317"/>
                  <a:gd name="T78" fmla="*/ 266 w 368"/>
                  <a:gd name="T79" fmla="*/ 17 h 317"/>
                  <a:gd name="T80" fmla="*/ 255 w 368"/>
                  <a:gd name="T81" fmla="*/ 23 h 317"/>
                  <a:gd name="T82" fmla="*/ 340 w 368"/>
                  <a:gd name="T83" fmla="*/ 91 h 317"/>
                  <a:gd name="T84" fmla="*/ 357 w 368"/>
                  <a:gd name="T85" fmla="*/ 91 h 317"/>
                  <a:gd name="T86" fmla="*/ 368 w 368"/>
                  <a:gd name="T87" fmla="*/ 113 h 317"/>
                  <a:gd name="T88" fmla="*/ 346 w 368"/>
                  <a:gd name="T89" fmla="*/ 136 h 317"/>
                  <a:gd name="T90" fmla="*/ 340 w 368"/>
                  <a:gd name="T91" fmla="*/ 1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 h="317">
                    <a:moveTo>
                      <a:pt x="340" y="176"/>
                    </a:moveTo>
                    <a:lnTo>
                      <a:pt x="329" y="181"/>
                    </a:lnTo>
                    <a:lnTo>
                      <a:pt x="329" y="187"/>
                    </a:lnTo>
                    <a:lnTo>
                      <a:pt x="317" y="193"/>
                    </a:lnTo>
                    <a:lnTo>
                      <a:pt x="312" y="193"/>
                    </a:lnTo>
                    <a:lnTo>
                      <a:pt x="306" y="193"/>
                    </a:lnTo>
                    <a:lnTo>
                      <a:pt x="306" y="198"/>
                    </a:lnTo>
                    <a:lnTo>
                      <a:pt x="300" y="198"/>
                    </a:lnTo>
                    <a:lnTo>
                      <a:pt x="272" y="210"/>
                    </a:lnTo>
                    <a:lnTo>
                      <a:pt x="266" y="215"/>
                    </a:lnTo>
                    <a:lnTo>
                      <a:pt x="244" y="221"/>
                    </a:lnTo>
                    <a:lnTo>
                      <a:pt x="232" y="232"/>
                    </a:lnTo>
                    <a:lnTo>
                      <a:pt x="227" y="232"/>
                    </a:lnTo>
                    <a:lnTo>
                      <a:pt x="221" y="238"/>
                    </a:lnTo>
                    <a:lnTo>
                      <a:pt x="210" y="227"/>
                    </a:lnTo>
                    <a:lnTo>
                      <a:pt x="193" y="238"/>
                    </a:lnTo>
                    <a:lnTo>
                      <a:pt x="187" y="238"/>
                    </a:lnTo>
                    <a:lnTo>
                      <a:pt x="181" y="238"/>
                    </a:lnTo>
                    <a:lnTo>
                      <a:pt x="176" y="238"/>
                    </a:lnTo>
                    <a:lnTo>
                      <a:pt x="170" y="232"/>
                    </a:lnTo>
                    <a:lnTo>
                      <a:pt x="164" y="227"/>
                    </a:lnTo>
                    <a:lnTo>
                      <a:pt x="159" y="227"/>
                    </a:lnTo>
                    <a:lnTo>
                      <a:pt x="147" y="227"/>
                    </a:lnTo>
                    <a:lnTo>
                      <a:pt x="136" y="238"/>
                    </a:lnTo>
                    <a:lnTo>
                      <a:pt x="130" y="238"/>
                    </a:lnTo>
                    <a:lnTo>
                      <a:pt x="125" y="249"/>
                    </a:lnTo>
                    <a:lnTo>
                      <a:pt x="119" y="249"/>
                    </a:lnTo>
                    <a:lnTo>
                      <a:pt x="113" y="255"/>
                    </a:lnTo>
                    <a:lnTo>
                      <a:pt x="108" y="261"/>
                    </a:lnTo>
                    <a:lnTo>
                      <a:pt x="102" y="266"/>
                    </a:lnTo>
                    <a:lnTo>
                      <a:pt x="96" y="272"/>
                    </a:lnTo>
                    <a:lnTo>
                      <a:pt x="96" y="278"/>
                    </a:lnTo>
                    <a:lnTo>
                      <a:pt x="91" y="283"/>
                    </a:lnTo>
                    <a:lnTo>
                      <a:pt x="85" y="289"/>
                    </a:lnTo>
                    <a:lnTo>
                      <a:pt x="85" y="295"/>
                    </a:lnTo>
                    <a:lnTo>
                      <a:pt x="79" y="300"/>
                    </a:lnTo>
                    <a:lnTo>
                      <a:pt x="74" y="306"/>
                    </a:lnTo>
                    <a:lnTo>
                      <a:pt x="68" y="300"/>
                    </a:lnTo>
                    <a:lnTo>
                      <a:pt x="62" y="306"/>
                    </a:lnTo>
                    <a:lnTo>
                      <a:pt x="62" y="317"/>
                    </a:lnTo>
                    <a:lnTo>
                      <a:pt x="17" y="272"/>
                    </a:lnTo>
                    <a:lnTo>
                      <a:pt x="0" y="255"/>
                    </a:lnTo>
                    <a:lnTo>
                      <a:pt x="6" y="255"/>
                    </a:lnTo>
                    <a:lnTo>
                      <a:pt x="11" y="249"/>
                    </a:lnTo>
                    <a:lnTo>
                      <a:pt x="17" y="249"/>
                    </a:lnTo>
                    <a:lnTo>
                      <a:pt x="23" y="244"/>
                    </a:lnTo>
                    <a:lnTo>
                      <a:pt x="40" y="232"/>
                    </a:lnTo>
                    <a:lnTo>
                      <a:pt x="45" y="232"/>
                    </a:lnTo>
                    <a:lnTo>
                      <a:pt x="51" y="232"/>
                    </a:lnTo>
                    <a:lnTo>
                      <a:pt x="62" y="227"/>
                    </a:lnTo>
                    <a:lnTo>
                      <a:pt x="74" y="227"/>
                    </a:lnTo>
                    <a:lnTo>
                      <a:pt x="79" y="221"/>
                    </a:lnTo>
                    <a:lnTo>
                      <a:pt x="85" y="221"/>
                    </a:lnTo>
                    <a:lnTo>
                      <a:pt x="91" y="215"/>
                    </a:lnTo>
                    <a:lnTo>
                      <a:pt x="91" y="210"/>
                    </a:lnTo>
                    <a:lnTo>
                      <a:pt x="102" y="204"/>
                    </a:lnTo>
                    <a:lnTo>
                      <a:pt x="108" y="198"/>
                    </a:lnTo>
                    <a:lnTo>
                      <a:pt x="113" y="193"/>
                    </a:lnTo>
                    <a:lnTo>
                      <a:pt x="113" y="187"/>
                    </a:lnTo>
                    <a:lnTo>
                      <a:pt x="119" y="181"/>
                    </a:lnTo>
                    <a:lnTo>
                      <a:pt x="119" y="176"/>
                    </a:lnTo>
                    <a:lnTo>
                      <a:pt x="113" y="164"/>
                    </a:lnTo>
                    <a:lnTo>
                      <a:pt x="108" y="164"/>
                    </a:lnTo>
                    <a:lnTo>
                      <a:pt x="102" y="164"/>
                    </a:lnTo>
                    <a:lnTo>
                      <a:pt x="96" y="164"/>
                    </a:lnTo>
                    <a:lnTo>
                      <a:pt x="91" y="164"/>
                    </a:lnTo>
                    <a:lnTo>
                      <a:pt x="85" y="164"/>
                    </a:lnTo>
                    <a:lnTo>
                      <a:pt x="79" y="159"/>
                    </a:lnTo>
                    <a:lnTo>
                      <a:pt x="74" y="164"/>
                    </a:lnTo>
                    <a:lnTo>
                      <a:pt x="68" y="153"/>
                    </a:lnTo>
                    <a:lnTo>
                      <a:pt x="74" y="153"/>
                    </a:lnTo>
                    <a:lnTo>
                      <a:pt x="79" y="142"/>
                    </a:lnTo>
                    <a:lnTo>
                      <a:pt x="108" y="130"/>
                    </a:lnTo>
                    <a:lnTo>
                      <a:pt x="91" y="96"/>
                    </a:lnTo>
                    <a:lnTo>
                      <a:pt x="102" y="91"/>
                    </a:lnTo>
                    <a:lnTo>
                      <a:pt x="108" y="91"/>
                    </a:lnTo>
                    <a:lnTo>
                      <a:pt x="119" y="85"/>
                    </a:lnTo>
                    <a:lnTo>
                      <a:pt x="125" y="74"/>
                    </a:lnTo>
                    <a:lnTo>
                      <a:pt x="130" y="74"/>
                    </a:lnTo>
                    <a:lnTo>
                      <a:pt x="136" y="68"/>
                    </a:lnTo>
                    <a:lnTo>
                      <a:pt x="142" y="68"/>
                    </a:lnTo>
                    <a:lnTo>
                      <a:pt x="142" y="62"/>
                    </a:lnTo>
                    <a:lnTo>
                      <a:pt x="147" y="62"/>
                    </a:lnTo>
                    <a:lnTo>
                      <a:pt x="147" y="57"/>
                    </a:lnTo>
                    <a:lnTo>
                      <a:pt x="153" y="57"/>
                    </a:lnTo>
                    <a:lnTo>
                      <a:pt x="153" y="51"/>
                    </a:lnTo>
                    <a:lnTo>
                      <a:pt x="159" y="51"/>
                    </a:lnTo>
                    <a:lnTo>
                      <a:pt x="159" y="45"/>
                    </a:lnTo>
                    <a:lnTo>
                      <a:pt x="164" y="45"/>
                    </a:lnTo>
                    <a:lnTo>
                      <a:pt x="170" y="45"/>
                    </a:lnTo>
                    <a:lnTo>
                      <a:pt x="170" y="40"/>
                    </a:lnTo>
                    <a:lnTo>
                      <a:pt x="176" y="40"/>
                    </a:lnTo>
                    <a:lnTo>
                      <a:pt x="181" y="40"/>
                    </a:lnTo>
                    <a:lnTo>
                      <a:pt x="181" y="34"/>
                    </a:lnTo>
                    <a:lnTo>
                      <a:pt x="187" y="34"/>
                    </a:lnTo>
                    <a:lnTo>
                      <a:pt x="193" y="34"/>
                    </a:lnTo>
                    <a:lnTo>
                      <a:pt x="193" y="28"/>
                    </a:lnTo>
                    <a:lnTo>
                      <a:pt x="198" y="28"/>
                    </a:lnTo>
                    <a:lnTo>
                      <a:pt x="204" y="28"/>
                    </a:lnTo>
                    <a:lnTo>
                      <a:pt x="204" y="23"/>
                    </a:lnTo>
                    <a:lnTo>
                      <a:pt x="210" y="23"/>
                    </a:lnTo>
                    <a:lnTo>
                      <a:pt x="215" y="23"/>
                    </a:lnTo>
                    <a:lnTo>
                      <a:pt x="221" y="23"/>
                    </a:lnTo>
                    <a:lnTo>
                      <a:pt x="221" y="17"/>
                    </a:lnTo>
                    <a:lnTo>
                      <a:pt x="227" y="17"/>
                    </a:lnTo>
                    <a:lnTo>
                      <a:pt x="232" y="17"/>
                    </a:lnTo>
                    <a:lnTo>
                      <a:pt x="238" y="17"/>
                    </a:lnTo>
                    <a:lnTo>
                      <a:pt x="238" y="11"/>
                    </a:lnTo>
                    <a:lnTo>
                      <a:pt x="244" y="11"/>
                    </a:lnTo>
                    <a:lnTo>
                      <a:pt x="249" y="11"/>
                    </a:lnTo>
                    <a:lnTo>
                      <a:pt x="255" y="11"/>
                    </a:lnTo>
                    <a:lnTo>
                      <a:pt x="255" y="6"/>
                    </a:lnTo>
                    <a:lnTo>
                      <a:pt x="261" y="6"/>
                    </a:lnTo>
                    <a:lnTo>
                      <a:pt x="266" y="6"/>
                    </a:lnTo>
                    <a:lnTo>
                      <a:pt x="266" y="0"/>
                    </a:lnTo>
                    <a:lnTo>
                      <a:pt x="272" y="0"/>
                    </a:lnTo>
                    <a:lnTo>
                      <a:pt x="272" y="6"/>
                    </a:lnTo>
                    <a:lnTo>
                      <a:pt x="272" y="11"/>
                    </a:lnTo>
                    <a:lnTo>
                      <a:pt x="266" y="11"/>
                    </a:lnTo>
                    <a:lnTo>
                      <a:pt x="266" y="17"/>
                    </a:lnTo>
                    <a:lnTo>
                      <a:pt x="261" y="17"/>
                    </a:lnTo>
                    <a:lnTo>
                      <a:pt x="261" y="23"/>
                    </a:lnTo>
                    <a:lnTo>
                      <a:pt x="255" y="23"/>
                    </a:lnTo>
                    <a:lnTo>
                      <a:pt x="272" y="34"/>
                    </a:lnTo>
                    <a:lnTo>
                      <a:pt x="278" y="40"/>
                    </a:lnTo>
                    <a:lnTo>
                      <a:pt x="340" y="91"/>
                    </a:lnTo>
                    <a:lnTo>
                      <a:pt x="357" y="79"/>
                    </a:lnTo>
                    <a:lnTo>
                      <a:pt x="363" y="91"/>
                    </a:lnTo>
                    <a:lnTo>
                      <a:pt x="357" y="91"/>
                    </a:lnTo>
                    <a:lnTo>
                      <a:pt x="357" y="96"/>
                    </a:lnTo>
                    <a:lnTo>
                      <a:pt x="351" y="96"/>
                    </a:lnTo>
                    <a:lnTo>
                      <a:pt x="368" y="113"/>
                    </a:lnTo>
                    <a:lnTo>
                      <a:pt x="363" y="119"/>
                    </a:lnTo>
                    <a:lnTo>
                      <a:pt x="351" y="130"/>
                    </a:lnTo>
                    <a:lnTo>
                      <a:pt x="346" y="136"/>
                    </a:lnTo>
                    <a:lnTo>
                      <a:pt x="334" y="142"/>
                    </a:lnTo>
                    <a:lnTo>
                      <a:pt x="329" y="147"/>
                    </a:lnTo>
                    <a:lnTo>
                      <a:pt x="340" y="176"/>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14">
                <a:extLst>
                  <a:ext uri="{FF2B5EF4-FFF2-40B4-BE49-F238E27FC236}">
                    <a16:creationId xmlns:a16="http://schemas.microsoft.com/office/drawing/2014/main" id="{2320E077-DAEF-78A8-9C71-83F5D45B78B8}"/>
                  </a:ext>
                </a:extLst>
              </p:cNvPr>
              <p:cNvSpPr>
                <a:spLocks/>
              </p:cNvSpPr>
              <p:nvPr>
                <p:custDataLst>
                  <p:tags r:id="rId151"/>
                </p:custDataLst>
              </p:nvPr>
            </p:nvSpPr>
            <p:spPr bwMode="auto">
              <a:xfrm rot="582343">
                <a:off x="4249417" y="4309933"/>
                <a:ext cx="549741" cy="632591"/>
              </a:xfrm>
              <a:custGeom>
                <a:avLst/>
                <a:gdLst>
                  <a:gd name="T0" fmla="*/ 204 w 345"/>
                  <a:gd name="T1" fmla="*/ 34 h 397"/>
                  <a:gd name="T2" fmla="*/ 198 w 345"/>
                  <a:gd name="T3" fmla="*/ 39 h 397"/>
                  <a:gd name="T4" fmla="*/ 221 w 345"/>
                  <a:gd name="T5" fmla="*/ 73 h 397"/>
                  <a:gd name="T6" fmla="*/ 215 w 345"/>
                  <a:gd name="T7" fmla="*/ 102 h 397"/>
                  <a:gd name="T8" fmla="*/ 266 w 345"/>
                  <a:gd name="T9" fmla="*/ 130 h 397"/>
                  <a:gd name="T10" fmla="*/ 289 w 345"/>
                  <a:gd name="T11" fmla="*/ 153 h 397"/>
                  <a:gd name="T12" fmla="*/ 340 w 345"/>
                  <a:gd name="T13" fmla="*/ 187 h 397"/>
                  <a:gd name="T14" fmla="*/ 340 w 345"/>
                  <a:gd name="T15" fmla="*/ 198 h 397"/>
                  <a:gd name="T16" fmla="*/ 328 w 345"/>
                  <a:gd name="T17" fmla="*/ 209 h 397"/>
                  <a:gd name="T18" fmla="*/ 323 w 345"/>
                  <a:gd name="T19" fmla="*/ 215 h 397"/>
                  <a:gd name="T20" fmla="*/ 317 w 345"/>
                  <a:gd name="T21" fmla="*/ 221 h 397"/>
                  <a:gd name="T22" fmla="*/ 311 w 345"/>
                  <a:gd name="T23" fmla="*/ 221 h 397"/>
                  <a:gd name="T24" fmla="*/ 306 w 345"/>
                  <a:gd name="T25" fmla="*/ 232 h 397"/>
                  <a:gd name="T26" fmla="*/ 300 w 345"/>
                  <a:gd name="T27" fmla="*/ 238 h 397"/>
                  <a:gd name="T28" fmla="*/ 300 w 345"/>
                  <a:gd name="T29" fmla="*/ 249 h 397"/>
                  <a:gd name="T30" fmla="*/ 294 w 345"/>
                  <a:gd name="T31" fmla="*/ 260 h 397"/>
                  <a:gd name="T32" fmla="*/ 289 w 345"/>
                  <a:gd name="T33" fmla="*/ 255 h 397"/>
                  <a:gd name="T34" fmla="*/ 277 w 345"/>
                  <a:gd name="T35" fmla="*/ 260 h 397"/>
                  <a:gd name="T36" fmla="*/ 266 w 345"/>
                  <a:gd name="T37" fmla="*/ 255 h 397"/>
                  <a:gd name="T38" fmla="*/ 255 w 345"/>
                  <a:gd name="T39" fmla="*/ 238 h 397"/>
                  <a:gd name="T40" fmla="*/ 243 w 345"/>
                  <a:gd name="T41" fmla="*/ 238 h 397"/>
                  <a:gd name="T42" fmla="*/ 238 w 345"/>
                  <a:gd name="T43" fmla="*/ 243 h 397"/>
                  <a:gd name="T44" fmla="*/ 226 w 345"/>
                  <a:gd name="T45" fmla="*/ 260 h 397"/>
                  <a:gd name="T46" fmla="*/ 221 w 345"/>
                  <a:gd name="T47" fmla="*/ 272 h 397"/>
                  <a:gd name="T48" fmla="*/ 215 w 345"/>
                  <a:gd name="T49" fmla="*/ 277 h 397"/>
                  <a:gd name="T50" fmla="*/ 204 w 345"/>
                  <a:gd name="T51" fmla="*/ 289 h 397"/>
                  <a:gd name="T52" fmla="*/ 198 w 345"/>
                  <a:gd name="T53" fmla="*/ 294 h 397"/>
                  <a:gd name="T54" fmla="*/ 187 w 345"/>
                  <a:gd name="T55" fmla="*/ 306 h 397"/>
                  <a:gd name="T56" fmla="*/ 175 w 345"/>
                  <a:gd name="T57" fmla="*/ 311 h 397"/>
                  <a:gd name="T58" fmla="*/ 170 w 345"/>
                  <a:gd name="T59" fmla="*/ 323 h 397"/>
                  <a:gd name="T60" fmla="*/ 175 w 345"/>
                  <a:gd name="T61" fmla="*/ 334 h 397"/>
                  <a:gd name="T62" fmla="*/ 187 w 345"/>
                  <a:gd name="T63" fmla="*/ 334 h 397"/>
                  <a:gd name="T64" fmla="*/ 192 w 345"/>
                  <a:gd name="T65" fmla="*/ 340 h 397"/>
                  <a:gd name="T66" fmla="*/ 187 w 345"/>
                  <a:gd name="T67" fmla="*/ 351 h 397"/>
                  <a:gd name="T68" fmla="*/ 187 w 345"/>
                  <a:gd name="T69" fmla="*/ 362 h 397"/>
                  <a:gd name="T70" fmla="*/ 175 w 345"/>
                  <a:gd name="T71" fmla="*/ 374 h 397"/>
                  <a:gd name="T72" fmla="*/ 158 w 345"/>
                  <a:gd name="T73" fmla="*/ 391 h 397"/>
                  <a:gd name="T74" fmla="*/ 141 w 345"/>
                  <a:gd name="T75" fmla="*/ 385 h 397"/>
                  <a:gd name="T76" fmla="*/ 107 w 345"/>
                  <a:gd name="T77" fmla="*/ 368 h 397"/>
                  <a:gd name="T78" fmla="*/ 11 w 345"/>
                  <a:gd name="T79" fmla="*/ 340 h 397"/>
                  <a:gd name="T80" fmla="*/ 5 w 345"/>
                  <a:gd name="T81" fmla="*/ 323 h 397"/>
                  <a:gd name="T82" fmla="*/ 11 w 345"/>
                  <a:gd name="T83" fmla="*/ 311 h 397"/>
                  <a:gd name="T84" fmla="*/ 22 w 345"/>
                  <a:gd name="T85" fmla="*/ 289 h 397"/>
                  <a:gd name="T86" fmla="*/ 22 w 345"/>
                  <a:gd name="T87" fmla="*/ 272 h 397"/>
                  <a:gd name="T88" fmla="*/ 28 w 345"/>
                  <a:gd name="T89" fmla="*/ 260 h 397"/>
                  <a:gd name="T90" fmla="*/ 39 w 345"/>
                  <a:gd name="T91" fmla="*/ 243 h 397"/>
                  <a:gd name="T92" fmla="*/ 51 w 345"/>
                  <a:gd name="T93" fmla="*/ 221 h 397"/>
                  <a:gd name="T94" fmla="*/ 0 w 345"/>
                  <a:gd name="T95" fmla="*/ 153 h 397"/>
                  <a:gd name="T96" fmla="*/ 11 w 345"/>
                  <a:gd name="T97" fmla="*/ 136 h 397"/>
                  <a:gd name="T98" fmla="*/ 34 w 345"/>
                  <a:gd name="T99" fmla="*/ 113 h 397"/>
                  <a:gd name="T100" fmla="*/ 45 w 345"/>
                  <a:gd name="T101" fmla="*/ 107 h 397"/>
                  <a:gd name="T102" fmla="*/ 45 w 345"/>
                  <a:gd name="T103" fmla="*/ 96 h 397"/>
                  <a:gd name="T104" fmla="*/ 56 w 345"/>
                  <a:gd name="T105" fmla="*/ 96 h 397"/>
                  <a:gd name="T106" fmla="*/ 68 w 345"/>
                  <a:gd name="T107" fmla="*/ 85 h 397"/>
                  <a:gd name="T108" fmla="*/ 73 w 345"/>
                  <a:gd name="T109" fmla="*/ 56 h 397"/>
                  <a:gd name="T110" fmla="*/ 90 w 345"/>
                  <a:gd name="T111" fmla="*/ 51 h 397"/>
                  <a:gd name="T112" fmla="*/ 102 w 345"/>
                  <a:gd name="T113" fmla="*/ 22 h 397"/>
                  <a:gd name="T114" fmla="*/ 107 w 345"/>
                  <a:gd name="T115" fmla="*/ 11 h 397"/>
                  <a:gd name="T116" fmla="*/ 204 w 345"/>
                  <a:gd name="T117" fmla="*/ 1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 h="397">
                    <a:moveTo>
                      <a:pt x="204" y="17"/>
                    </a:moveTo>
                    <a:lnTo>
                      <a:pt x="204" y="34"/>
                    </a:lnTo>
                    <a:lnTo>
                      <a:pt x="204" y="39"/>
                    </a:lnTo>
                    <a:lnTo>
                      <a:pt x="198" y="39"/>
                    </a:lnTo>
                    <a:lnTo>
                      <a:pt x="215" y="68"/>
                    </a:lnTo>
                    <a:lnTo>
                      <a:pt x="221" y="73"/>
                    </a:lnTo>
                    <a:lnTo>
                      <a:pt x="221" y="90"/>
                    </a:lnTo>
                    <a:lnTo>
                      <a:pt x="215" y="102"/>
                    </a:lnTo>
                    <a:lnTo>
                      <a:pt x="221" y="102"/>
                    </a:lnTo>
                    <a:lnTo>
                      <a:pt x="266" y="130"/>
                    </a:lnTo>
                    <a:lnTo>
                      <a:pt x="289" y="141"/>
                    </a:lnTo>
                    <a:lnTo>
                      <a:pt x="289" y="153"/>
                    </a:lnTo>
                    <a:lnTo>
                      <a:pt x="345" y="187"/>
                    </a:lnTo>
                    <a:lnTo>
                      <a:pt x="340" y="187"/>
                    </a:lnTo>
                    <a:lnTo>
                      <a:pt x="345" y="192"/>
                    </a:lnTo>
                    <a:lnTo>
                      <a:pt x="340" y="198"/>
                    </a:lnTo>
                    <a:lnTo>
                      <a:pt x="334" y="204"/>
                    </a:lnTo>
                    <a:lnTo>
                      <a:pt x="328" y="209"/>
                    </a:lnTo>
                    <a:lnTo>
                      <a:pt x="328" y="215"/>
                    </a:lnTo>
                    <a:lnTo>
                      <a:pt x="323" y="215"/>
                    </a:lnTo>
                    <a:lnTo>
                      <a:pt x="323" y="221"/>
                    </a:lnTo>
                    <a:lnTo>
                      <a:pt x="317" y="221"/>
                    </a:lnTo>
                    <a:lnTo>
                      <a:pt x="317" y="215"/>
                    </a:lnTo>
                    <a:lnTo>
                      <a:pt x="311" y="221"/>
                    </a:lnTo>
                    <a:lnTo>
                      <a:pt x="311" y="226"/>
                    </a:lnTo>
                    <a:lnTo>
                      <a:pt x="306" y="232"/>
                    </a:lnTo>
                    <a:lnTo>
                      <a:pt x="306" y="238"/>
                    </a:lnTo>
                    <a:lnTo>
                      <a:pt x="300" y="238"/>
                    </a:lnTo>
                    <a:lnTo>
                      <a:pt x="306" y="243"/>
                    </a:lnTo>
                    <a:lnTo>
                      <a:pt x="300" y="249"/>
                    </a:lnTo>
                    <a:lnTo>
                      <a:pt x="306" y="255"/>
                    </a:lnTo>
                    <a:lnTo>
                      <a:pt x="294" y="260"/>
                    </a:lnTo>
                    <a:lnTo>
                      <a:pt x="289" y="260"/>
                    </a:lnTo>
                    <a:lnTo>
                      <a:pt x="289" y="255"/>
                    </a:lnTo>
                    <a:lnTo>
                      <a:pt x="283" y="255"/>
                    </a:lnTo>
                    <a:lnTo>
                      <a:pt x="277" y="260"/>
                    </a:lnTo>
                    <a:lnTo>
                      <a:pt x="272" y="260"/>
                    </a:lnTo>
                    <a:lnTo>
                      <a:pt x="266" y="255"/>
                    </a:lnTo>
                    <a:lnTo>
                      <a:pt x="266" y="249"/>
                    </a:lnTo>
                    <a:lnTo>
                      <a:pt x="255" y="238"/>
                    </a:lnTo>
                    <a:lnTo>
                      <a:pt x="249" y="238"/>
                    </a:lnTo>
                    <a:lnTo>
                      <a:pt x="243" y="238"/>
                    </a:lnTo>
                    <a:lnTo>
                      <a:pt x="243" y="243"/>
                    </a:lnTo>
                    <a:lnTo>
                      <a:pt x="238" y="243"/>
                    </a:lnTo>
                    <a:lnTo>
                      <a:pt x="232" y="249"/>
                    </a:lnTo>
                    <a:lnTo>
                      <a:pt x="226" y="260"/>
                    </a:lnTo>
                    <a:lnTo>
                      <a:pt x="221" y="266"/>
                    </a:lnTo>
                    <a:lnTo>
                      <a:pt x="221" y="272"/>
                    </a:lnTo>
                    <a:lnTo>
                      <a:pt x="215" y="272"/>
                    </a:lnTo>
                    <a:lnTo>
                      <a:pt x="215" y="277"/>
                    </a:lnTo>
                    <a:lnTo>
                      <a:pt x="209" y="283"/>
                    </a:lnTo>
                    <a:lnTo>
                      <a:pt x="204" y="289"/>
                    </a:lnTo>
                    <a:lnTo>
                      <a:pt x="198" y="289"/>
                    </a:lnTo>
                    <a:lnTo>
                      <a:pt x="198" y="294"/>
                    </a:lnTo>
                    <a:lnTo>
                      <a:pt x="192" y="300"/>
                    </a:lnTo>
                    <a:lnTo>
                      <a:pt x="187" y="306"/>
                    </a:lnTo>
                    <a:lnTo>
                      <a:pt x="181" y="311"/>
                    </a:lnTo>
                    <a:lnTo>
                      <a:pt x="175" y="311"/>
                    </a:lnTo>
                    <a:lnTo>
                      <a:pt x="164" y="317"/>
                    </a:lnTo>
                    <a:lnTo>
                      <a:pt x="170" y="323"/>
                    </a:lnTo>
                    <a:lnTo>
                      <a:pt x="175" y="328"/>
                    </a:lnTo>
                    <a:lnTo>
                      <a:pt x="175" y="334"/>
                    </a:lnTo>
                    <a:lnTo>
                      <a:pt x="181" y="334"/>
                    </a:lnTo>
                    <a:lnTo>
                      <a:pt x="187" y="334"/>
                    </a:lnTo>
                    <a:lnTo>
                      <a:pt x="192" y="334"/>
                    </a:lnTo>
                    <a:lnTo>
                      <a:pt x="192" y="340"/>
                    </a:lnTo>
                    <a:lnTo>
                      <a:pt x="187" y="345"/>
                    </a:lnTo>
                    <a:lnTo>
                      <a:pt x="187" y="351"/>
                    </a:lnTo>
                    <a:lnTo>
                      <a:pt x="187" y="357"/>
                    </a:lnTo>
                    <a:lnTo>
                      <a:pt x="187" y="362"/>
                    </a:lnTo>
                    <a:lnTo>
                      <a:pt x="181" y="362"/>
                    </a:lnTo>
                    <a:lnTo>
                      <a:pt x="175" y="374"/>
                    </a:lnTo>
                    <a:lnTo>
                      <a:pt x="164" y="385"/>
                    </a:lnTo>
                    <a:lnTo>
                      <a:pt x="158" y="391"/>
                    </a:lnTo>
                    <a:lnTo>
                      <a:pt x="158" y="397"/>
                    </a:lnTo>
                    <a:lnTo>
                      <a:pt x="141" y="385"/>
                    </a:lnTo>
                    <a:lnTo>
                      <a:pt x="124" y="380"/>
                    </a:lnTo>
                    <a:lnTo>
                      <a:pt x="107" y="368"/>
                    </a:lnTo>
                    <a:lnTo>
                      <a:pt x="90" y="362"/>
                    </a:lnTo>
                    <a:lnTo>
                      <a:pt x="11" y="340"/>
                    </a:lnTo>
                    <a:lnTo>
                      <a:pt x="0" y="328"/>
                    </a:lnTo>
                    <a:lnTo>
                      <a:pt x="5" y="323"/>
                    </a:lnTo>
                    <a:lnTo>
                      <a:pt x="5" y="317"/>
                    </a:lnTo>
                    <a:lnTo>
                      <a:pt x="11" y="311"/>
                    </a:lnTo>
                    <a:lnTo>
                      <a:pt x="17" y="306"/>
                    </a:lnTo>
                    <a:lnTo>
                      <a:pt x="22" y="289"/>
                    </a:lnTo>
                    <a:lnTo>
                      <a:pt x="22" y="283"/>
                    </a:lnTo>
                    <a:lnTo>
                      <a:pt x="22" y="272"/>
                    </a:lnTo>
                    <a:lnTo>
                      <a:pt x="28" y="266"/>
                    </a:lnTo>
                    <a:lnTo>
                      <a:pt x="28" y="260"/>
                    </a:lnTo>
                    <a:lnTo>
                      <a:pt x="28" y="255"/>
                    </a:lnTo>
                    <a:lnTo>
                      <a:pt x="39" y="243"/>
                    </a:lnTo>
                    <a:lnTo>
                      <a:pt x="45" y="226"/>
                    </a:lnTo>
                    <a:lnTo>
                      <a:pt x="51" y="221"/>
                    </a:lnTo>
                    <a:lnTo>
                      <a:pt x="5" y="164"/>
                    </a:lnTo>
                    <a:lnTo>
                      <a:pt x="0" y="153"/>
                    </a:lnTo>
                    <a:lnTo>
                      <a:pt x="5" y="141"/>
                    </a:lnTo>
                    <a:lnTo>
                      <a:pt x="11" y="136"/>
                    </a:lnTo>
                    <a:lnTo>
                      <a:pt x="17" y="136"/>
                    </a:lnTo>
                    <a:lnTo>
                      <a:pt x="34" y="113"/>
                    </a:lnTo>
                    <a:lnTo>
                      <a:pt x="39" y="107"/>
                    </a:lnTo>
                    <a:lnTo>
                      <a:pt x="45" y="107"/>
                    </a:lnTo>
                    <a:lnTo>
                      <a:pt x="45" y="102"/>
                    </a:lnTo>
                    <a:lnTo>
                      <a:pt x="45" y="96"/>
                    </a:lnTo>
                    <a:lnTo>
                      <a:pt x="51" y="96"/>
                    </a:lnTo>
                    <a:lnTo>
                      <a:pt x="56" y="96"/>
                    </a:lnTo>
                    <a:lnTo>
                      <a:pt x="62" y="90"/>
                    </a:lnTo>
                    <a:lnTo>
                      <a:pt x="68" y="85"/>
                    </a:lnTo>
                    <a:lnTo>
                      <a:pt x="68" y="79"/>
                    </a:lnTo>
                    <a:lnTo>
                      <a:pt x="73" y="56"/>
                    </a:lnTo>
                    <a:lnTo>
                      <a:pt x="85" y="51"/>
                    </a:lnTo>
                    <a:lnTo>
                      <a:pt x="90" y="51"/>
                    </a:lnTo>
                    <a:lnTo>
                      <a:pt x="96" y="34"/>
                    </a:lnTo>
                    <a:lnTo>
                      <a:pt x="102" y="22"/>
                    </a:lnTo>
                    <a:lnTo>
                      <a:pt x="96" y="17"/>
                    </a:lnTo>
                    <a:lnTo>
                      <a:pt x="107" y="11"/>
                    </a:lnTo>
                    <a:lnTo>
                      <a:pt x="113" y="0"/>
                    </a:lnTo>
                    <a:lnTo>
                      <a:pt x="204" y="17"/>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15">
                <a:extLst>
                  <a:ext uri="{FF2B5EF4-FFF2-40B4-BE49-F238E27FC236}">
                    <a16:creationId xmlns:a16="http://schemas.microsoft.com/office/drawing/2014/main" id="{33B19B8D-634D-879D-BA7D-09F8D700398D}"/>
                  </a:ext>
                </a:extLst>
              </p:cNvPr>
              <p:cNvSpPr>
                <a:spLocks/>
              </p:cNvSpPr>
              <p:nvPr>
                <p:custDataLst>
                  <p:tags r:id="rId152"/>
                </p:custDataLst>
              </p:nvPr>
            </p:nvSpPr>
            <p:spPr bwMode="auto">
              <a:xfrm rot="582343">
                <a:off x="6254145" y="5338715"/>
                <a:ext cx="423859" cy="623030"/>
              </a:xfrm>
              <a:custGeom>
                <a:avLst/>
                <a:gdLst>
                  <a:gd name="T0" fmla="*/ 249 w 266"/>
                  <a:gd name="T1" fmla="*/ 119 h 391"/>
                  <a:gd name="T2" fmla="*/ 221 w 266"/>
                  <a:gd name="T3" fmla="*/ 357 h 391"/>
                  <a:gd name="T4" fmla="*/ 209 w 266"/>
                  <a:gd name="T5" fmla="*/ 357 h 391"/>
                  <a:gd name="T6" fmla="*/ 198 w 266"/>
                  <a:gd name="T7" fmla="*/ 362 h 391"/>
                  <a:gd name="T8" fmla="*/ 181 w 266"/>
                  <a:gd name="T9" fmla="*/ 362 h 391"/>
                  <a:gd name="T10" fmla="*/ 170 w 266"/>
                  <a:gd name="T11" fmla="*/ 368 h 391"/>
                  <a:gd name="T12" fmla="*/ 153 w 266"/>
                  <a:gd name="T13" fmla="*/ 368 h 391"/>
                  <a:gd name="T14" fmla="*/ 141 w 266"/>
                  <a:gd name="T15" fmla="*/ 368 h 391"/>
                  <a:gd name="T16" fmla="*/ 124 w 266"/>
                  <a:gd name="T17" fmla="*/ 374 h 391"/>
                  <a:gd name="T18" fmla="*/ 113 w 266"/>
                  <a:gd name="T19" fmla="*/ 374 h 391"/>
                  <a:gd name="T20" fmla="*/ 102 w 266"/>
                  <a:gd name="T21" fmla="*/ 379 h 391"/>
                  <a:gd name="T22" fmla="*/ 90 w 266"/>
                  <a:gd name="T23" fmla="*/ 379 h 391"/>
                  <a:gd name="T24" fmla="*/ 79 w 266"/>
                  <a:gd name="T25" fmla="*/ 379 h 391"/>
                  <a:gd name="T26" fmla="*/ 73 w 266"/>
                  <a:gd name="T27" fmla="*/ 385 h 391"/>
                  <a:gd name="T28" fmla="*/ 62 w 266"/>
                  <a:gd name="T29" fmla="*/ 385 h 391"/>
                  <a:gd name="T30" fmla="*/ 51 w 266"/>
                  <a:gd name="T31" fmla="*/ 385 h 391"/>
                  <a:gd name="T32" fmla="*/ 45 w 266"/>
                  <a:gd name="T33" fmla="*/ 391 h 391"/>
                  <a:gd name="T34" fmla="*/ 22 w 266"/>
                  <a:gd name="T35" fmla="*/ 192 h 391"/>
                  <a:gd name="T36" fmla="*/ 0 w 266"/>
                  <a:gd name="T37" fmla="*/ 0 h 391"/>
                  <a:gd name="T38" fmla="*/ 5 w 266"/>
                  <a:gd name="T39" fmla="*/ 5 h 391"/>
                  <a:gd name="T40" fmla="*/ 17 w 266"/>
                  <a:gd name="T41" fmla="*/ 17 h 391"/>
                  <a:gd name="T42" fmla="*/ 28 w 266"/>
                  <a:gd name="T43" fmla="*/ 28 h 391"/>
                  <a:gd name="T44" fmla="*/ 39 w 266"/>
                  <a:gd name="T45" fmla="*/ 22 h 391"/>
                  <a:gd name="T46" fmla="*/ 51 w 266"/>
                  <a:gd name="T47" fmla="*/ 22 h 391"/>
                  <a:gd name="T48" fmla="*/ 62 w 266"/>
                  <a:gd name="T49" fmla="*/ 22 h 391"/>
                  <a:gd name="T50" fmla="*/ 73 w 266"/>
                  <a:gd name="T51" fmla="*/ 17 h 391"/>
                  <a:gd name="T52" fmla="*/ 85 w 266"/>
                  <a:gd name="T53" fmla="*/ 11 h 391"/>
                  <a:gd name="T54" fmla="*/ 90 w 266"/>
                  <a:gd name="T55" fmla="*/ 11 h 391"/>
                  <a:gd name="T56" fmla="*/ 96 w 266"/>
                  <a:gd name="T57" fmla="*/ 11 h 391"/>
                  <a:gd name="T58" fmla="*/ 107 w 266"/>
                  <a:gd name="T59" fmla="*/ 5 h 391"/>
                  <a:gd name="T60" fmla="*/ 113 w 266"/>
                  <a:gd name="T61" fmla="*/ 11 h 391"/>
                  <a:gd name="T62" fmla="*/ 119 w 266"/>
                  <a:gd name="T63" fmla="*/ 5 h 391"/>
                  <a:gd name="T64" fmla="*/ 124 w 266"/>
                  <a:gd name="T65" fmla="*/ 11 h 391"/>
                  <a:gd name="T66" fmla="*/ 141 w 266"/>
                  <a:gd name="T67" fmla="*/ 11 h 391"/>
                  <a:gd name="T68" fmla="*/ 147 w 266"/>
                  <a:gd name="T69" fmla="*/ 17 h 391"/>
                  <a:gd name="T70" fmla="*/ 153 w 266"/>
                  <a:gd name="T71" fmla="*/ 11 h 391"/>
                  <a:gd name="T72" fmla="*/ 164 w 266"/>
                  <a:gd name="T73" fmla="*/ 22 h 391"/>
                  <a:gd name="T74" fmla="*/ 175 w 266"/>
                  <a:gd name="T75" fmla="*/ 22 h 391"/>
                  <a:gd name="T76" fmla="*/ 181 w 266"/>
                  <a:gd name="T77" fmla="*/ 28 h 391"/>
                  <a:gd name="T78" fmla="*/ 187 w 266"/>
                  <a:gd name="T79" fmla="*/ 34 h 391"/>
                  <a:gd name="T80" fmla="*/ 198 w 266"/>
                  <a:gd name="T81" fmla="*/ 45 h 391"/>
                  <a:gd name="T82" fmla="*/ 198 w 266"/>
                  <a:gd name="T83" fmla="*/ 56 h 391"/>
                  <a:gd name="T84" fmla="*/ 209 w 266"/>
                  <a:gd name="T85" fmla="*/ 51 h 391"/>
                  <a:gd name="T86" fmla="*/ 221 w 266"/>
                  <a:gd name="T87" fmla="*/ 62 h 391"/>
                  <a:gd name="T88" fmla="*/ 232 w 266"/>
                  <a:gd name="T89" fmla="*/ 6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 h="391">
                    <a:moveTo>
                      <a:pt x="238" y="68"/>
                    </a:moveTo>
                    <a:lnTo>
                      <a:pt x="249" y="119"/>
                    </a:lnTo>
                    <a:lnTo>
                      <a:pt x="266" y="209"/>
                    </a:lnTo>
                    <a:lnTo>
                      <a:pt x="221" y="357"/>
                    </a:lnTo>
                    <a:lnTo>
                      <a:pt x="215" y="357"/>
                    </a:lnTo>
                    <a:lnTo>
                      <a:pt x="209" y="357"/>
                    </a:lnTo>
                    <a:lnTo>
                      <a:pt x="198" y="357"/>
                    </a:lnTo>
                    <a:lnTo>
                      <a:pt x="198" y="362"/>
                    </a:lnTo>
                    <a:lnTo>
                      <a:pt x="187" y="362"/>
                    </a:lnTo>
                    <a:lnTo>
                      <a:pt x="181" y="362"/>
                    </a:lnTo>
                    <a:lnTo>
                      <a:pt x="175" y="362"/>
                    </a:lnTo>
                    <a:lnTo>
                      <a:pt x="170" y="368"/>
                    </a:lnTo>
                    <a:lnTo>
                      <a:pt x="158" y="368"/>
                    </a:lnTo>
                    <a:lnTo>
                      <a:pt x="153" y="368"/>
                    </a:lnTo>
                    <a:lnTo>
                      <a:pt x="147" y="368"/>
                    </a:lnTo>
                    <a:lnTo>
                      <a:pt x="141" y="368"/>
                    </a:lnTo>
                    <a:lnTo>
                      <a:pt x="136" y="374"/>
                    </a:lnTo>
                    <a:lnTo>
                      <a:pt x="124" y="374"/>
                    </a:lnTo>
                    <a:lnTo>
                      <a:pt x="119" y="374"/>
                    </a:lnTo>
                    <a:lnTo>
                      <a:pt x="113" y="374"/>
                    </a:lnTo>
                    <a:lnTo>
                      <a:pt x="107" y="374"/>
                    </a:lnTo>
                    <a:lnTo>
                      <a:pt x="102" y="379"/>
                    </a:lnTo>
                    <a:lnTo>
                      <a:pt x="96" y="379"/>
                    </a:lnTo>
                    <a:lnTo>
                      <a:pt x="90" y="379"/>
                    </a:lnTo>
                    <a:lnTo>
                      <a:pt x="85" y="379"/>
                    </a:lnTo>
                    <a:lnTo>
                      <a:pt x="79" y="379"/>
                    </a:lnTo>
                    <a:lnTo>
                      <a:pt x="73" y="379"/>
                    </a:lnTo>
                    <a:lnTo>
                      <a:pt x="73" y="385"/>
                    </a:lnTo>
                    <a:lnTo>
                      <a:pt x="68" y="385"/>
                    </a:lnTo>
                    <a:lnTo>
                      <a:pt x="62" y="385"/>
                    </a:lnTo>
                    <a:lnTo>
                      <a:pt x="56" y="385"/>
                    </a:lnTo>
                    <a:lnTo>
                      <a:pt x="51" y="385"/>
                    </a:lnTo>
                    <a:lnTo>
                      <a:pt x="45" y="385"/>
                    </a:lnTo>
                    <a:lnTo>
                      <a:pt x="45" y="391"/>
                    </a:lnTo>
                    <a:lnTo>
                      <a:pt x="22" y="198"/>
                    </a:lnTo>
                    <a:lnTo>
                      <a:pt x="22" y="192"/>
                    </a:lnTo>
                    <a:lnTo>
                      <a:pt x="5" y="34"/>
                    </a:lnTo>
                    <a:lnTo>
                      <a:pt x="0" y="0"/>
                    </a:lnTo>
                    <a:lnTo>
                      <a:pt x="5" y="0"/>
                    </a:lnTo>
                    <a:lnTo>
                      <a:pt x="5" y="5"/>
                    </a:lnTo>
                    <a:lnTo>
                      <a:pt x="11" y="11"/>
                    </a:lnTo>
                    <a:lnTo>
                      <a:pt x="17" y="17"/>
                    </a:lnTo>
                    <a:lnTo>
                      <a:pt x="22" y="17"/>
                    </a:lnTo>
                    <a:lnTo>
                      <a:pt x="28" y="28"/>
                    </a:lnTo>
                    <a:lnTo>
                      <a:pt x="34" y="22"/>
                    </a:lnTo>
                    <a:lnTo>
                      <a:pt x="39" y="22"/>
                    </a:lnTo>
                    <a:lnTo>
                      <a:pt x="45" y="22"/>
                    </a:lnTo>
                    <a:lnTo>
                      <a:pt x="51" y="22"/>
                    </a:lnTo>
                    <a:lnTo>
                      <a:pt x="56" y="22"/>
                    </a:lnTo>
                    <a:lnTo>
                      <a:pt x="62" y="22"/>
                    </a:lnTo>
                    <a:lnTo>
                      <a:pt x="68" y="22"/>
                    </a:lnTo>
                    <a:lnTo>
                      <a:pt x="73" y="17"/>
                    </a:lnTo>
                    <a:lnTo>
                      <a:pt x="79" y="17"/>
                    </a:lnTo>
                    <a:lnTo>
                      <a:pt x="85" y="11"/>
                    </a:lnTo>
                    <a:lnTo>
                      <a:pt x="85" y="17"/>
                    </a:lnTo>
                    <a:lnTo>
                      <a:pt x="90" y="11"/>
                    </a:lnTo>
                    <a:lnTo>
                      <a:pt x="96" y="17"/>
                    </a:lnTo>
                    <a:lnTo>
                      <a:pt x="96" y="11"/>
                    </a:lnTo>
                    <a:lnTo>
                      <a:pt x="102" y="11"/>
                    </a:lnTo>
                    <a:lnTo>
                      <a:pt x="107" y="5"/>
                    </a:lnTo>
                    <a:lnTo>
                      <a:pt x="113" y="5"/>
                    </a:lnTo>
                    <a:lnTo>
                      <a:pt x="113" y="11"/>
                    </a:lnTo>
                    <a:lnTo>
                      <a:pt x="119" y="11"/>
                    </a:lnTo>
                    <a:lnTo>
                      <a:pt x="119" y="5"/>
                    </a:lnTo>
                    <a:lnTo>
                      <a:pt x="124" y="5"/>
                    </a:lnTo>
                    <a:lnTo>
                      <a:pt x="124" y="11"/>
                    </a:lnTo>
                    <a:lnTo>
                      <a:pt x="130" y="11"/>
                    </a:lnTo>
                    <a:lnTo>
                      <a:pt x="141" y="11"/>
                    </a:lnTo>
                    <a:lnTo>
                      <a:pt x="147" y="11"/>
                    </a:lnTo>
                    <a:lnTo>
                      <a:pt x="147" y="17"/>
                    </a:lnTo>
                    <a:lnTo>
                      <a:pt x="153" y="17"/>
                    </a:lnTo>
                    <a:lnTo>
                      <a:pt x="153" y="11"/>
                    </a:lnTo>
                    <a:lnTo>
                      <a:pt x="158" y="17"/>
                    </a:lnTo>
                    <a:lnTo>
                      <a:pt x="164" y="22"/>
                    </a:lnTo>
                    <a:lnTo>
                      <a:pt x="170" y="28"/>
                    </a:lnTo>
                    <a:lnTo>
                      <a:pt x="175" y="22"/>
                    </a:lnTo>
                    <a:lnTo>
                      <a:pt x="175" y="28"/>
                    </a:lnTo>
                    <a:lnTo>
                      <a:pt x="181" y="28"/>
                    </a:lnTo>
                    <a:lnTo>
                      <a:pt x="181" y="34"/>
                    </a:lnTo>
                    <a:lnTo>
                      <a:pt x="187" y="34"/>
                    </a:lnTo>
                    <a:lnTo>
                      <a:pt x="192" y="45"/>
                    </a:lnTo>
                    <a:lnTo>
                      <a:pt x="198" y="45"/>
                    </a:lnTo>
                    <a:lnTo>
                      <a:pt x="198" y="51"/>
                    </a:lnTo>
                    <a:lnTo>
                      <a:pt x="198" y="56"/>
                    </a:lnTo>
                    <a:lnTo>
                      <a:pt x="204" y="51"/>
                    </a:lnTo>
                    <a:lnTo>
                      <a:pt x="209" y="51"/>
                    </a:lnTo>
                    <a:lnTo>
                      <a:pt x="215" y="62"/>
                    </a:lnTo>
                    <a:lnTo>
                      <a:pt x="221" y="62"/>
                    </a:lnTo>
                    <a:lnTo>
                      <a:pt x="226" y="62"/>
                    </a:lnTo>
                    <a:lnTo>
                      <a:pt x="232" y="68"/>
                    </a:lnTo>
                    <a:lnTo>
                      <a:pt x="238" y="6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16">
                <a:extLst>
                  <a:ext uri="{FF2B5EF4-FFF2-40B4-BE49-F238E27FC236}">
                    <a16:creationId xmlns:a16="http://schemas.microsoft.com/office/drawing/2014/main" id="{F6E5FCC9-A68E-CEE5-A010-8F47EE41C719}"/>
                  </a:ext>
                </a:extLst>
              </p:cNvPr>
              <p:cNvSpPr>
                <a:spLocks/>
              </p:cNvSpPr>
              <p:nvPr>
                <p:custDataLst>
                  <p:tags r:id="rId153"/>
                </p:custDataLst>
              </p:nvPr>
            </p:nvSpPr>
            <p:spPr bwMode="auto">
              <a:xfrm rot="582343">
                <a:off x="1946217" y="4578898"/>
                <a:ext cx="586392" cy="659679"/>
              </a:xfrm>
              <a:custGeom>
                <a:avLst/>
                <a:gdLst>
                  <a:gd name="T0" fmla="*/ 17 w 368"/>
                  <a:gd name="T1" fmla="*/ 204 h 414"/>
                  <a:gd name="T2" fmla="*/ 40 w 368"/>
                  <a:gd name="T3" fmla="*/ 176 h 414"/>
                  <a:gd name="T4" fmla="*/ 62 w 368"/>
                  <a:gd name="T5" fmla="*/ 153 h 414"/>
                  <a:gd name="T6" fmla="*/ 96 w 368"/>
                  <a:gd name="T7" fmla="*/ 113 h 414"/>
                  <a:gd name="T8" fmla="*/ 119 w 368"/>
                  <a:gd name="T9" fmla="*/ 85 h 414"/>
                  <a:gd name="T10" fmla="*/ 153 w 368"/>
                  <a:gd name="T11" fmla="*/ 51 h 414"/>
                  <a:gd name="T12" fmla="*/ 176 w 368"/>
                  <a:gd name="T13" fmla="*/ 23 h 414"/>
                  <a:gd name="T14" fmla="*/ 198 w 368"/>
                  <a:gd name="T15" fmla="*/ 6 h 414"/>
                  <a:gd name="T16" fmla="*/ 210 w 368"/>
                  <a:gd name="T17" fmla="*/ 11 h 414"/>
                  <a:gd name="T18" fmla="*/ 221 w 368"/>
                  <a:gd name="T19" fmla="*/ 17 h 414"/>
                  <a:gd name="T20" fmla="*/ 204 w 368"/>
                  <a:gd name="T21" fmla="*/ 28 h 414"/>
                  <a:gd name="T22" fmla="*/ 193 w 368"/>
                  <a:gd name="T23" fmla="*/ 45 h 414"/>
                  <a:gd name="T24" fmla="*/ 181 w 368"/>
                  <a:gd name="T25" fmla="*/ 62 h 414"/>
                  <a:gd name="T26" fmla="*/ 198 w 368"/>
                  <a:gd name="T27" fmla="*/ 74 h 414"/>
                  <a:gd name="T28" fmla="*/ 215 w 368"/>
                  <a:gd name="T29" fmla="*/ 74 h 414"/>
                  <a:gd name="T30" fmla="*/ 221 w 368"/>
                  <a:gd name="T31" fmla="*/ 74 h 414"/>
                  <a:gd name="T32" fmla="*/ 221 w 368"/>
                  <a:gd name="T33" fmla="*/ 91 h 414"/>
                  <a:gd name="T34" fmla="*/ 232 w 368"/>
                  <a:gd name="T35" fmla="*/ 108 h 414"/>
                  <a:gd name="T36" fmla="*/ 232 w 368"/>
                  <a:gd name="T37" fmla="*/ 125 h 414"/>
                  <a:gd name="T38" fmla="*/ 244 w 368"/>
                  <a:gd name="T39" fmla="*/ 142 h 414"/>
                  <a:gd name="T40" fmla="*/ 261 w 368"/>
                  <a:gd name="T41" fmla="*/ 153 h 414"/>
                  <a:gd name="T42" fmla="*/ 278 w 368"/>
                  <a:gd name="T43" fmla="*/ 164 h 414"/>
                  <a:gd name="T44" fmla="*/ 289 w 368"/>
                  <a:gd name="T45" fmla="*/ 181 h 414"/>
                  <a:gd name="T46" fmla="*/ 306 w 368"/>
                  <a:gd name="T47" fmla="*/ 193 h 414"/>
                  <a:gd name="T48" fmla="*/ 329 w 368"/>
                  <a:gd name="T49" fmla="*/ 187 h 414"/>
                  <a:gd name="T50" fmla="*/ 340 w 368"/>
                  <a:gd name="T51" fmla="*/ 193 h 414"/>
                  <a:gd name="T52" fmla="*/ 351 w 368"/>
                  <a:gd name="T53" fmla="*/ 198 h 414"/>
                  <a:gd name="T54" fmla="*/ 368 w 368"/>
                  <a:gd name="T55" fmla="*/ 210 h 414"/>
                  <a:gd name="T56" fmla="*/ 363 w 368"/>
                  <a:gd name="T57" fmla="*/ 215 h 414"/>
                  <a:gd name="T58" fmla="*/ 363 w 368"/>
                  <a:gd name="T59" fmla="*/ 232 h 414"/>
                  <a:gd name="T60" fmla="*/ 351 w 368"/>
                  <a:gd name="T61" fmla="*/ 249 h 414"/>
                  <a:gd name="T62" fmla="*/ 340 w 368"/>
                  <a:gd name="T63" fmla="*/ 261 h 414"/>
                  <a:gd name="T64" fmla="*/ 329 w 368"/>
                  <a:gd name="T65" fmla="*/ 266 h 414"/>
                  <a:gd name="T66" fmla="*/ 312 w 368"/>
                  <a:gd name="T67" fmla="*/ 283 h 414"/>
                  <a:gd name="T68" fmla="*/ 295 w 368"/>
                  <a:gd name="T69" fmla="*/ 300 h 414"/>
                  <a:gd name="T70" fmla="*/ 272 w 368"/>
                  <a:gd name="T71" fmla="*/ 312 h 414"/>
                  <a:gd name="T72" fmla="*/ 255 w 368"/>
                  <a:gd name="T73" fmla="*/ 323 h 414"/>
                  <a:gd name="T74" fmla="*/ 232 w 368"/>
                  <a:gd name="T75" fmla="*/ 334 h 414"/>
                  <a:gd name="T76" fmla="*/ 215 w 368"/>
                  <a:gd name="T77" fmla="*/ 340 h 414"/>
                  <a:gd name="T78" fmla="*/ 210 w 368"/>
                  <a:gd name="T79" fmla="*/ 368 h 414"/>
                  <a:gd name="T80" fmla="*/ 204 w 368"/>
                  <a:gd name="T81" fmla="*/ 385 h 414"/>
                  <a:gd name="T82" fmla="*/ 193 w 368"/>
                  <a:gd name="T83" fmla="*/ 402 h 414"/>
                  <a:gd name="T84" fmla="*/ 170 w 368"/>
                  <a:gd name="T85" fmla="*/ 408 h 414"/>
                  <a:gd name="T86" fmla="*/ 159 w 368"/>
                  <a:gd name="T87" fmla="*/ 402 h 414"/>
                  <a:gd name="T88" fmla="*/ 147 w 368"/>
                  <a:gd name="T89" fmla="*/ 408 h 414"/>
                  <a:gd name="T90" fmla="*/ 130 w 368"/>
                  <a:gd name="T91" fmla="*/ 414 h 414"/>
                  <a:gd name="T92" fmla="*/ 136 w 368"/>
                  <a:gd name="T93" fmla="*/ 391 h 414"/>
                  <a:gd name="T94" fmla="*/ 119 w 368"/>
                  <a:gd name="T95" fmla="*/ 368 h 414"/>
                  <a:gd name="T96" fmla="*/ 108 w 368"/>
                  <a:gd name="T97" fmla="*/ 351 h 414"/>
                  <a:gd name="T98" fmla="*/ 96 w 368"/>
                  <a:gd name="T99" fmla="*/ 334 h 414"/>
                  <a:gd name="T100" fmla="*/ 85 w 368"/>
                  <a:gd name="T101" fmla="*/ 317 h 414"/>
                  <a:gd name="T102" fmla="*/ 34 w 368"/>
                  <a:gd name="T103" fmla="*/ 232 h 414"/>
                  <a:gd name="T104" fmla="*/ 17 w 368"/>
                  <a:gd name="T105" fmla="*/ 21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0" y="221"/>
                    </a:moveTo>
                    <a:lnTo>
                      <a:pt x="6" y="221"/>
                    </a:lnTo>
                    <a:lnTo>
                      <a:pt x="11" y="210"/>
                    </a:lnTo>
                    <a:lnTo>
                      <a:pt x="11" y="204"/>
                    </a:lnTo>
                    <a:lnTo>
                      <a:pt x="17" y="204"/>
                    </a:lnTo>
                    <a:lnTo>
                      <a:pt x="17" y="198"/>
                    </a:lnTo>
                    <a:lnTo>
                      <a:pt x="23" y="198"/>
                    </a:lnTo>
                    <a:lnTo>
                      <a:pt x="28" y="193"/>
                    </a:lnTo>
                    <a:lnTo>
                      <a:pt x="34" y="181"/>
                    </a:lnTo>
                    <a:lnTo>
                      <a:pt x="40" y="176"/>
                    </a:lnTo>
                    <a:lnTo>
                      <a:pt x="45" y="170"/>
                    </a:lnTo>
                    <a:lnTo>
                      <a:pt x="51" y="164"/>
                    </a:lnTo>
                    <a:lnTo>
                      <a:pt x="51" y="159"/>
                    </a:lnTo>
                    <a:lnTo>
                      <a:pt x="57" y="159"/>
                    </a:lnTo>
                    <a:lnTo>
                      <a:pt x="62" y="153"/>
                    </a:lnTo>
                    <a:lnTo>
                      <a:pt x="62" y="147"/>
                    </a:lnTo>
                    <a:lnTo>
                      <a:pt x="74" y="142"/>
                    </a:lnTo>
                    <a:lnTo>
                      <a:pt x="85" y="130"/>
                    </a:lnTo>
                    <a:lnTo>
                      <a:pt x="91" y="119"/>
                    </a:lnTo>
                    <a:lnTo>
                      <a:pt x="96" y="113"/>
                    </a:lnTo>
                    <a:lnTo>
                      <a:pt x="108" y="102"/>
                    </a:lnTo>
                    <a:lnTo>
                      <a:pt x="108" y="96"/>
                    </a:lnTo>
                    <a:lnTo>
                      <a:pt x="113" y="96"/>
                    </a:lnTo>
                    <a:lnTo>
                      <a:pt x="113" y="91"/>
                    </a:lnTo>
                    <a:lnTo>
                      <a:pt x="119" y="85"/>
                    </a:lnTo>
                    <a:lnTo>
                      <a:pt x="125" y="79"/>
                    </a:lnTo>
                    <a:lnTo>
                      <a:pt x="130" y="74"/>
                    </a:lnTo>
                    <a:lnTo>
                      <a:pt x="142" y="62"/>
                    </a:lnTo>
                    <a:lnTo>
                      <a:pt x="147" y="51"/>
                    </a:lnTo>
                    <a:lnTo>
                      <a:pt x="153" y="51"/>
                    </a:lnTo>
                    <a:lnTo>
                      <a:pt x="153" y="45"/>
                    </a:lnTo>
                    <a:lnTo>
                      <a:pt x="159" y="40"/>
                    </a:lnTo>
                    <a:lnTo>
                      <a:pt x="164" y="34"/>
                    </a:lnTo>
                    <a:lnTo>
                      <a:pt x="170" y="28"/>
                    </a:lnTo>
                    <a:lnTo>
                      <a:pt x="176" y="23"/>
                    </a:lnTo>
                    <a:lnTo>
                      <a:pt x="181" y="11"/>
                    </a:lnTo>
                    <a:lnTo>
                      <a:pt x="193" y="0"/>
                    </a:lnTo>
                    <a:lnTo>
                      <a:pt x="193" y="6"/>
                    </a:lnTo>
                    <a:lnTo>
                      <a:pt x="198" y="0"/>
                    </a:lnTo>
                    <a:lnTo>
                      <a:pt x="198" y="6"/>
                    </a:lnTo>
                    <a:lnTo>
                      <a:pt x="204" y="6"/>
                    </a:lnTo>
                    <a:lnTo>
                      <a:pt x="210" y="6"/>
                    </a:lnTo>
                    <a:lnTo>
                      <a:pt x="204" y="6"/>
                    </a:lnTo>
                    <a:lnTo>
                      <a:pt x="204" y="11"/>
                    </a:lnTo>
                    <a:lnTo>
                      <a:pt x="210" y="11"/>
                    </a:lnTo>
                    <a:lnTo>
                      <a:pt x="210" y="17"/>
                    </a:lnTo>
                    <a:lnTo>
                      <a:pt x="215" y="17"/>
                    </a:lnTo>
                    <a:lnTo>
                      <a:pt x="215" y="11"/>
                    </a:lnTo>
                    <a:lnTo>
                      <a:pt x="215" y="17"/>
                    </a:lnTo>
                    <a:lnTo>
                      <a:pt x="221" y="17"/>
                    </a:lnTo>
                    <a:lnTo>
                      <a:pt x="215" y="17"/>
                    </a:lnTo>
                    <a:lnTo>
                      <a:pt x="215" y="23"/>
                    </a:lnTo>
                    <a:lnTo>
                      <a:pt x="210" y="23"/>
                    </a:lnTo>
                    <a:lnTo>
                      <a:pt x="210" y="28"/>
                    </a:lnTo>
                    <a:lnTo>
                      <a:pt x="204" y="28"/>
                    </a:lnTo>
                    <a:lnTo>
                      <a:pt x="204" y="34"/>
                    </a:lnTo>
                    <a:lnTo>
                      <a:pt x="198" y="34"/>
                    </a:lnTo>
                    <a:lnTo>
                      <a:pt x="198" y="40"/>
                    </a:lnTo>
                    <a:lnTo>
                      <a:pt x="193" y="40"/>
                    </a:lnTo>
                    <a:lnTo>
                      <a:pt x="193" y="45"/>
                    </a:lnTo>
                    <a:lnTo>
                      <a:pt x="187" y="45"/>
                    </a:lnTo>
                    <a:lnTo>
                      <a:pt x="181" y="45"/>
                    </a:lnTo>
                    <a:lnTo>
                      <a:pt x="181" y="51"/>
                    </a:lnTo>
                    <a:lnTo>
                      <a:pt x="181" y="57"/>
                    </a:lnTo>
                    <a:lnTo>
                      <a:pt x="181" y="62"/>
                    </a:lnTo>
                    <a:lnTo>
                      <a:pt x="187" y="62"/>
                    </a:lnTo>
                    <a:lnTo>
                      <a:pt x="187" y="68"/>
                    </a:lnTo>
                    <a:lnTo>
                      <a:pt x="193" y="68"/>
                    </a:lnTo>
                    <a:lnTo>
                      <a:pt x="198" y="68"/>
                    </a:lnTo>
                    <a:lnTo>
                      <a:pt x="198" y="74"/>
                    </a:lnTo>
                    <a:lnTo>
                      <a:pt x="204" y="74"/>
                    </a:lnTo>
                    <a:lnTo>
                      <a:pt x="210" y="74"/>
                    </a:lnTo>
                    <a:lnTo>
                      <a:pt x="210" y="68"/>
                    </a:lnTo>
                    <a:lnTo>
                      <a:pt x="210" y="74"/>
                    </a:lnTo>
                    <a:lnTo>
                      <a:pt x="215" y="74"/>
                    </a:lnTo>
                    <a:lnTo>
                      <a:pt x="215" y="79"/>
                    </a:lnTo>
                    <a:lnTo>
                      <a:pt x="221" y="79"/>
                    </a:lnTo>
                    <a:lnTo>
                      <a:pt x="221" y="74"/>
                    </a:lnTo>
                    <a:lnTo>
                      <a:pt x="221" y="79"/>
                    </a:lnTo>
                    <a:lnTo>
                      <a:pt x="221" y="74"/>
                    </a:lnTo>
                    <a:lnTo>
                      <a:pt x="221" y="79"/>
                    </a:lnTo>
                    <a:lnTo>
                      <a:pt x="227" y="79"/>
                    </a:lnTo>
                    <a:lnTo>
                      <a:pt x="227" y="85"/>
                    </a:lnTo>
                    <a:lnTo>
                      <a:pt x="221" y="85"/>
                    </a:lnTo>
                    <a:lnTo>
                      <a:pt x="221" y="91"/>
                    </a:lnTo>
                    <a:lnTo>
                      <a:pt x="227" y="91"/>
                    </a:lnTo>
                    <a:lnTo>
                      <a:pt x="227" y="96"/>
                    </a:lnTo>
                    <a:lnTo>
                      <a:pt x="232" y="96"/>
                    </a:lnTo>
                    <a:lnTo>
                      <a:pt x="232" y="102"/>
                    </a:lnTo>
                    <a:lnTo>
                      <a:pt x="232" y="108"/>
                    </a:lnTo>
                    <a:lnTo>
                      <a:pt x="232" y="113"/>
                    </a:lnTo>
                    <a:lnTo>
                      <a:pt x="232" y="119"/>
                    </a:lnTo>
                    <a:lnTo>
                      <a:pt x="227" y="119"/>
                    </a:lnTo>
                    <a:lnTo>
                      <a:pt x="227" y="125"/>
                    </a:lnTo>
                    <a:lnTo>
                      <a:pt x="232" y="125"/>
                    </a:lnTo>
                    <a:lnTo>
                      <a:pt x="232" y="130"/>
                    </a:lnTo>
                    <a:lnTo>
                      <a:pt x="232" y="136"/>
                    </a:lnTo>
                    <a:lnTo>
                      <a:pt x="238" y="136"/>
                    </a:lnTo>
                    <a:lnTo>
                      <a:pt x="238" y="142"/>
                    </a:lnTo>
                    <a:lnTo>
                      <a:pt x="244" y="142"/>
                    </a:lnTo>
                    <a:lnTo>
                      <a:pt x="244" y="147"/>
                    </a:lnTo>
                    <a:lnTo>
                      <a:pt x="249" y="147"/>
                    </a:lnTo>
                    <a:lnTo>
                      <a:pt x="249" y="153"/>
                    </a:lnTo>
                    <a:lnTo>
                      <a:pt x="255" y="153"/>
                    </a:lnTo>
                    <a:lnTo>
                      <a:pt x="261" y="153"/>
                    </a:lnTo>
                    <a:lnTo>
                      <a:pt x="261" y="159"/>
                    </a:lnTo>
                    <a:lnTo>
                      <a:pt x="266" y="159"/>
                    </a:lnTo>
                    <a:lnTo>
                      <a:pt x="272" y="159"/>
                    </a:lnTo>
                    <a:lnTo>
                      <a:pt x="272" y="164"/>
                    </a:lnTo>
                    <a:lnTo>
                      <a:pt x="278" y="164"/>
                    </a:lnTo>
                    <a:lnTo>
                      <a:pt x="283" y="164"/>
                    </a:lnTo>
                    <a:lnTo>
                      <a:pt x="283" y="170"/>
                    </a:lnTo>
                    <a:lnTo>
                      <a:pt x="283" y="176"/>
                    </a:lnTo>
                    <a:lnTo>
                      <a:pt x="289" y="176"/>
                    </a:lnTo>
                    <a:lnTo>
                      <a:pt x="289" y="181"/>
                    </a:lnTo>
                    <a:lnTo>
                      <a:pt x="289" y="187"/>
                    </a:lnTo>
                    <a:lnTo>
                      <a:pt x="289" y="193"/>
                    </a:lnTo>
                    <a:lnTo>
                      <a:pt x="295" y="193"/>
                    </a:lnTo>
                    <a:lnTo>
                      <a:pt x="300" y="193"/>
                    </a:lnTo>
                    <a:lnTo>
                      <a:pt x="306" y="193"/>
                    </a:lnTo>
                    <a:lnTo>
                      <a:pt x="312" y="193"/>
                    </a:lnTo>
                    <a:lnTo>
                      <a:pt x="317" y="193"/>
                    </a:lnTo>
                    <a:lnTo>
                      <a:pt x="323" y="193"/>
                    </a:lnTo>
                    <a:lnTo>
                      <a:pt x="323" y="187"/>
                    </a:lnTo>
                    <a:lnTo>
                      <a:pt x="329" y="187"/>
                    </a:lnTo>
                    <a:lnTo>
                      <a:pt x="329" y="193"/>
                    </a:lnTo>
                    <a:lnTo>
                      <a:pt x="329" y="187"/>
                    </a:lnTo>
                    <a:lnTo>
                      <a:pt x="334" y="187"/>
                    </a:lnTo>
                    <a:lnTo>
                      <a:pt x="340" y="187"/>
                    </a:lnTo>
                    <a:lnTo>
                      <a:pt x="340" y="193"/>
                    </a:lnTo>
                    <a:lnTo>
                      <a:pt x="340" y="187"/>
                    </a:lnTo>
                    <a:lnTo>
                      <a:pt x="340" y="193"/>
                    </a:lnTo>
                    <a:lnTo>
                      <a:pt x="346" y="193"/>
                    </a:lnTo>
                    <a:lnTo>
                      <a:pt x="351" y="193"/>
                    </a:lnTo>
                    <a:lnTo>
                      <a:pt x="351" y="198"/>
                    </a:lnTo>
                    <a:lnTo>
                      <a:pt x="357" y="198"/>
                    </a:lnTo>
                    <a:lnTo>
                      <a:pt x="363" y="198"/>
                    </a:lnTo>
                    <a:lnTo>
                      <a:pt x="363" y="204"/>
                    </a:lnTo>
                    <a:lnTo>
                      <a:pt x="363" y="210"/>
                    </a:lnTo>
                    <a:lnTo>
                      <a:pt x="368" y="210"/>
                    </a:lnTo>
                    <a:lnTo>
                      <a:pt x="363" y="210"/>
                    </a:lnTo>
                    <a:lnTo>
                      <a:pt x="368" y="210"/>
                    </a:lnTo>
                    <a:lnTo>
                      <a:pt x="363" y="215"/>
                    </a:lnTo>
                    <a:lnTo>
                      <a:pt x="368" y="215"/>
                    </a:lnTo>
                    <a:lnTo>
                      <a:pt x="363" y="215"/>
                    </a:lnTo>
                    <a:lnTo>
                      <a:pt x="368" y="215"/>
                    </a:lnTo>
                    <a:lnTo>
                      <a:pt x="368" y="221"/>
                    </a:lnTo>
                    <a:lnTo>
                      <a:pt x="368" y="227"/>
                    </a:lnTo>
                    <a:lnTo>
                      <a:pt x="368" y="232"/>
                    </a:lnTo>
                    <a:lnTo>
                      <a:pt x="363" y="232"/>
                    </a:lnTo>
                    <a:lnTo>
                      <a:pt x="363" y="238"/>
                    </a:lnTo>
                    <a:lnTo>
                      <a:pt x="363" y="249"/>
                    </a:lnTo>
                    <a:lnTo>
                      <a:pt x="357" y="255"/>
                    </a:lnTo>
                    <a:lnTo>
                      <a:pt x="357" y="249"/>
                    </a:lnTo>
                    <a:lnTo>
                      <a:pt x="351" y="249"/>
                    </a:lnTo>
                    <a:lnTo>
                      <a:pt x="351" y="255"/>
                    </a:lnTo>
                    <a:lnTo>
                      <a:pt x="346" y="255"/>
                    </a:lnTo>
                    <a:lnTo>
                      <a:pt x="346" y="261"/>
                    </a:lnTo>
                    <a:lnTo>
                      <a:pt x="340" y="266"/>
                    </a:lnTo>
                    <a:lnTo>
                      <a:pt x="340" y="261"/>
                    </a:lnTo>
                    <a:lnTo>
                      <a:pt x="340" y="266"/>
                    </a:lnTo>
                    <a:lnTo>
                      <a:pt x="334" y="266"/>
                    </a:lnTo>
                    <a:lnTo>
                      <a:pt x="334" y="272"/>
                    </a:lnTo>
                    <a:lnTo>
                      <a:pt x="334" y="266"/>
                    </a:lnTo>
                    <a:lnTo>
                      <a:pt x="329" y="266"/>
                    </a:lnTo>
                    <a:lnTo>
                      <a:pt x="323" y="272"/>
                    </a:lnTo>
                    <a:lnTo>
                      <a:pt x="317" y="272"/>
                    </a:lnTo>
                    <a:lnTo>
                      <a:pt x="317" y="278"/>
                    </a:lnTo>
                    <a:lnTo>
                      <a:pt x="312" y="278"/>
                    </a:lnTo>
                    <a:lnTo>
                      <a:pt x="312" y="283"/>
                    </a:lnTo>
                    <a:lnTo>
                      <a:pt x="306" y="283"/>
                    </a:lnTo>
                    <a:lnTo>
                      <a:pt x="300" y="283"/>
                    </a:lnTo>
                    <a:lnTo>
                      <a:pt x="295" y="289"/>
                    </a:lnTo>
                    <a:lnTo>
                      <a:pt x="300" y="295"/>
                    </a:lnTo>
                    <a:lnTo>
                      <a:pt x="295" y="300"/>
                    </a:lnTo>
                    <a:lnTo>
                      <a:pt x="289" y="300"/>
                    </a:lnTo>
                    <a:lnTo>
                      <a:pt x="283" y="306"/>
                    </a:lnTo>
                    <a:lnTo>
                      <a:pt x="278" y="300"/>
                    </a:lnTo>
                    <a:lnTo>
                      <a:pt x="278" y="312"/>
                    </a:lnTo>
                    <a:lnTo>
                      <a:pt x="272" y="312"/>
                    </a:lnTo>
                    <a:lnTo>
                      <a:pt x="272" y="323"/>
                    </a:lnTo>
                    <a:lnTo>
                      <a:pt x="266" y="317"/>
                    </a:lnTo>
                    <a:lnTo>
                      <a:pt x="261" y="323"/>
                    </a:lnTo>
                    <a:lnTo>
                      <a:pt x="255" y="329"/>
                    </a:lnTo>
                    <a:lnTo>
                      <a:pt x="255" y="323"/>
                    </a:lnTo>
                    <a:lnTo>
                      <a:pt x="249" y="323"/>
                    </a:lnTo>
                    <a:lnTo>
                      <a:pt x="244" y="329"/>
                    </a:lnTo>
                    <a:lnTo>
                      <a:pt x="238" y="329"/>
                    </a:lnTo>
                    <a:lnTo>
                      <a:pt x="238" y="334"/>
                    </a:lnTo>
                    <a:lnTo>
                      <a:pt x="232" y="334"/>
                    </a:lnTo>
                    <a:lnTo>
                      <a:pt x="227" y="334"/>
                    </a:lnTo>
                    <a:lnTo>
                      <a:pt x="227" y="329"/>
                    </a:lnTo>
                    <a:lnTo>
                      <a:pt x="221" y="329"/>
                    </a:lnTo>
                    <a:lnTo>
                      <a:pt x="221" y="334"/>
                    </a:lnTo>
                    <a:lnTo>
                      <a:pt x="215" y="340"/>
                    </a:lnTo>
                    <a:lnTo>
                      <a:pt x="210" y="346"/>
                    </a:lnTo>
                    <a:lnTo>
                      <a:pt x="210" y="351"/>
                    </a:lnTo>
                    <a:lnTo>
                      <a:pt x="210" y="357"/>
                    </a:lnTo>
                    <a:lnTo>
                      <a:pt x="210" y="363"/>
                    </a:lnTo>
                    <a:lnTo>
                      <a:pt x="210" y="368"/>
                    </a:lnTo>
                    <a:lnTo>
                      <a:pt x="215" y="368"/>
                    </a:lnTo>
                    <a:lnTo>
                      <a:pt x="210" y="374"/>
                    </a:lnTo>
                    <a:lnTo>
                      <a:pt x="210" y="380"/>
                    </a:lnTo>
                    <a:lnTo>
                      <a:pt x="204" y="380"/>
                    </a:lnTo>
                    <a:lnTo>
                      <a:pt x="204" y="385"/>
                    </a:lnTo>
                    <a:lnTo>
                      <a:pt x="204" y="391"/>
                    </a:lnTo>
                    <a:lnTo>
                      <a:pt x="204" y="397"/>
                    </a:lnTo>
                    <a:lnTo>
                      <a:pt x="198" y="397"/>
                    </a:lnTo>
                    <a:lnTo>
                      <a:pt x="193" y="397"/>
                    </a:lnTo>
                    <a:lnTo>
                      <a:pt x="193" y="402"/>
                    </a:lnTo>
                    <a:lnTo>
                      <a:pt x="187" y="397"/>
                    </a:lnTo>
                    <a:lnTo>
                      <a:pt x="187" y="402"/>
                    </a:lnTo>
                    <a:lnTo>
                      <a:pt x="181" y="402"/>
                    </a:lnTo>
                    <a:lnTo>
                      <a:pt x="176" y="408"/>
                    </a:lnTo>
                    <a:lnTo>
                      <a:pt x="170" y="408"/>
                    </a:lnTo>
                    <a:lnTo>
                      <a:pt x="170" y="402"/>
                    </a:lnTo>
                    <a:lnTo>
                      <a:pt x="164" y="402"/>
                    </a:lnTo>
                    <a:lnTo>
                      <a:pt x="164" y="397"/>
                    </a:lnTo>
                    <a:lnTo>
                      <a:pt x="164" y="402"/>
                    </a:lnTo>
                    <a:lnTo>
                      <a:pt x="159" y="402"/>
                    </a:lnTo>
                    <a:lnTo>
                      <a:pt x="159" y="408"/>
                    </a:lnTo>
                    <a:lnTo>
                      <a:pt x="153" y="408"/>
                    </a:lnTo>
                    <a:lnTo>
                      <a:pt x="153" y="414"/>
                    </a:lnTo>
                    <a:lnTo>
                      <a:pt x="153" y="408"/>
                    </a:lnTo>
                    <a:lnTo>
                      <a:pt x="147" y="408"/>
                    </a:lnTo>
                    <a:lnTo>
                      <a:pt x="147" y="414"/>
                    </a:lnTo>
                    <a:lnTo>
                      <a:pt x="142" y="408"/>
                    </a:lnTo>
                    <a:lnTo>
                      <a:pt x="136" y="408"/>
                    </a:lnTo>
                    <a:lnTo>
                      <a:pt x="136" y="414"/>
                    </a:lnTo>
                    <a:lnTo>
                      <a:pt x="130" y="414"/>
                    </a:lnTo>
                    <a:lnTo>
                      <a:pt x="136" y="402"/>
                    </a:lnTo>
                    <a:lnTo>
                      <a:pt x="136" y="397"/>
                    </a:lnTo>
                    <a:lnTo>
                      <a:pt x="136" y="391"/>
                    </a:lnTo>
                    <a:lnTo>
                      <a:pt x="130" y="391"/>
                    </a:lnTo>
                    <a:lnTo>
                      <a:pt x="136" y="391"/>
                    </a:lnTo>
                    <a:lnTo>
                      <a:pt x="130" y="385"/>
                    </a:lnTo>
                    <a:lnTo>
                      <a:pt x="125" y="380"/>
                    </a:lnTo>
                    <a:lnTo>
                      <a:pt x="119" y="374"/>
                    </a:lnTo>
                    <a:lnTo>
                      <a:pt x="125" y="374"/>
                    </a:lnTo>
                    <a:lnTo>
                      <a:pt x="119" y="368"/>
                    </a:lnTo>
                    <a:lnTo>
                      <a:pt x="119" y="363"/>
                    </a:lnTo>
                    <a:lnTo>
                      <a:pt x="119" y="357"/>
                    </a:lnTo>
                    <a:lnTo>
                      <a:pt x="113" y="357"/>
                    </a:lnTo>
                    <a:lnTo>
                      <a:pt x="108" y="357"/>
                    </a:lnTo>
                    <a:lnTo>
                      <a:pt x="108" y="351"/>
                    </a:lnTo>
                    <a:lnTo>
                      <a:pt x="108" y="346"/>
                    </a:lnTo>
                    <a:lnTo>
                      <a:pt x="108" y="340"/>
                    </a:lnTo>
                    <a:lnTo>
                      <a:pt x="102" y="340"/>
                    </a:lnTo>
                    <a:lnTo>
                      <a:pt x="102" y="334"/>
                    </a:lnTo>
                    <a:lnTo>
                      <a:pt x="96" y="334"/>
                    </a:lnTo>
                    <a:lnTo>
                      <a:pt x="91" y="329"/>
                    </a:lnTo>
                    <a:lnTo>
                      <a:pt x="96" y="323"/>
                    </a:lnTo>
                    <a:lnTo>
                      <a:pt x="91" y="323"/>
                    </a:lnTo>
                    <a:lnTo>
                      <a:pt x="85" y="323"/>
                    </a:lnTo>
                    <a:lnTo>
                      <a:pt x="85" y="317"/>
                    </a:lnTo>
                    <a:lnTo>
                      <a:pt x="79" y="317"/>
                    </a:lnTo>
                    <a:lnTo>
                      <a:pt x="57" y="283"/>
                    </a:lnTo>
                    <a:lnTo>
                      <a:pt x="45" y="238"/>
                    </a:lnTo>
                    <a:lnTo>
                      <a:pt x="40" y="232"/>
                    </a:lnTo>
                    <a:lnTo>
                      <a:pt x="34" y="232"/>
                    </a:lnTo>
                    <a:lnTo>
                      <a:pt x="28" y="227"/>
                    </a:lnTo>
                    <a:lnTo>
                      <a:pt x="28" y="221"/>
                    </a:lnTo>
                    <a:lnTo>
                      <a:pt x="23" y="221"/>
                    </a:lnTo>
                    <a:lnTo>
                      <a:pt x="23" y="215"/>
                    </a:lnTo>
                    <a:lnTo>
                      <a:pt x="17" y="215"/>
                    </a:lnTo>
                    <a:lnTo>
                      <a:pt x="11" y="215"/>
                    </a:lnTo>
                    <a:lnTo>
                      <a:pt x="6" y="215"/>
                    </a:lnTo>
                    <a:lnTo>
                      <a:pt x="0" y="221"/>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Freeform 17">
                <a:extLst>
                  <a:ext uri="{FF2B5EF4-FFF2-40B4-BE49-F238E27FC236}">
                    <a16:creationId xmlns:a16="http://schemas.microsoft.com/office/drawing/2014/main" id="{762C1FDA-4DF3-B872-005B-F2E36EFC4E6D}"/>
                  </a:ext>
                </a:extLst>
              </p:cNvPr>
              <p:cNvSpPr>
                <a:spLocks/>
              </p:cNvSpPr>
              <p:nvPr>
                <p:custDataLst>
                  <p:tags r:id="rId154"/>
                </p:custDataLst>
              </p:nvPr>
            </p:nvSpPr>
            <p:spPr bwMode="auto">
              <a:xfrm rot="582343">
                <a:off x="4892474" y="4770024"/>
                <a:ext cx="586392" cy="551326"/>
              </a:xfrm>
              <a:custGeom>
                <a:avLst/>
                <a:gdLst>
                  <a:gd name="T0" fmla="*/ 272 w 368"/>
                  <a:gd name="T1" fmla="*/ 85 h 346"/>
                  <a:gd name="T2" fmla="*/ 283 w 368"/>
                  <a:gd name="T3" fmla="*/ 102 h 346"/>
                  <a:gd name="T4" fmla="*/ 300 w 368"/>
                  <a:gd name="T5" fmla="*/ 125 h 346"/>
                  <a:gd name="T6" fmla="*/ 306 w 368"/>
                  <a:gd name="T7" fmla="*/ 142 h 346"/>
                  <a:gd name="T8" fmla="*/ 328 w 368"/>
                  <a:gd name="T9" fmla="*/ 136 h 346"/>
                  <a:gd name="T10" fmla="*/ 345 w 368"/>
                  <a:gd name="T11" fmla="*/ 147 h 346"/>
                  <a:gd name="T12" fmla="*/ 368 w 368"/>
                  <a:gd name="T13" fmla="*/ 159 h 346"/>
                  <a:gd name="T14" fmla="*/ 345 w 368"/>
                  <a:gd name="T15" fmla="*/ 318 h 346"/>
                  <a:gd name="T16" fmla="*/ 328 w 368"/>
                  <a:gd name="T17" fmla="*/ 312 h 346"/>
                  <a:gd name="T18" fmla="*/ 294 w 368"/>
                  <a:gd name="T19" fmla="*/ 301 h 346"/>
                  <a:gd name="T20" fmla="*/ 283 w 368"/>
                  <a:gd name="T21" fmla="*/ 318 h 346"/>
                  <a:gd name="T22" fmla="*/ 255 w 368"/>
                  <a:gd name="T23" fmla="*/ 312 h 346"/>
                  <a:gd name="T24" fmla="*/ 238 w 368"/>
                  <a:gd name="T25" fmla="*/ 312 h 346"/>
                  <a:gd name="T26" fmla="*/ 209 w 368"/>
                  <a:gd name="T27" fmla="*/ 301 h 346"/>
                  <a:gd name="T28" fmla="*/ 192 w 368"/>
                  <a:gd name="T29" fmla="*/ 284 h 346"/>
                  <a:gd name="T30" fmla="*/ 175 w 368"/>
                  <a:gd name="T31" fmla="*/ 301 h 346"/>
                  <a:gd name="T32" fmla="*/ 164 w 368"/>
                  <a:gd name="T33" fmla="*/ 312 h 346"/>
                  <a:gd name="T34" fmla="*/ 147 w 368"/>
                  <a:gd name="T35" fmla="*/ 306 h 346"/>
                  <a:gd name="T36" fmla="*/ 147 w 368"/>
                  <a:gd name="T37" fmla="*/ 284 h 346"/>
                  <a:gd name="T38" fmla="*/ 130 w 368"/>
                  <a:gd name="T39" fmla="*/ 272 h 346"/>
                  <a:gd name="T40" fmla="*/ 124 w 368"/>
                  <a:gd name="T41" fmla="*/ 284 h 346"/>
                  <a:gd name="T42" fmla="*/ 113 w 368"/>
                  <a:gd name="T43" fmla="*/ 267 h 346"/>
                  <a:gd name="T44" fmla="*/ 102 w 368"/>
                  <a:gd name="T45" fmla="*/ 267 h 346"/>
                  <a:gd name="T46" fmla="*/ 96 w 368"/>
                  <a:gd name="T47" fmla="*/ 284 h 346"/>
                  <a:gd name="T48" fmla="*/ 79 w 368"/>
                  <a:gd name="T49" fmla="*/ 284 h 346"/>
                  <a:gd name="T50" fmla="*/ 56 w 368"/>
                  <a:gd name="T51" fmla="*/ 272 h 346"/>
                  <a:gd name="T52" fmla="*/ 56 w 368"/>
                  <a:gd name="T53" fmla="*/ 272 h 346"/>
                  <a:gd name="T54" fmla="*/ 45 w 368"/>
                  <a:gd name="T55" fmla="*/ 284 h 346"/>
                  <a:gd name="T56" fmla="*/ 39 w 368"/>
                  <a:gd name="T57" fmla="*/ 289 h 346"/>
                  <a:gd name="T58" fmla="*/ 34 w 368"/>
                  <a:gd name="T59" fmla="*/ 306 h 346"/>
                  <a:gd name="T60" fmla="*/ 22 w 368"/>
                  <a:gd name="T61" fmla="*/ 318 h 346"/>
                  <a:gd name="T62" fmla="*/ 17 w 368"/>
                  <a:gd name="T63" fmla="*/ 340 h 346"/>
                  <a:gd name="T64" fmla="*/ 0 w 368"/>
                  <a:gd name="T65" fmla="*/ 340 h 346"/>
                  <a:gd name="T66" fmla="*/ 39 w 368"/>
                  <a:gd name="T67" fmla="*/ 216 h 346"/>
                  <a:gd name="T68" fmla="*/ 62 w 368"/>
                  <a:gd name="T69" fmla="*/ 130 h 346"/>
                  <a:gd name="T70" fmla="*/ 79 w 368"/>
                  <a:gd name="T71" fmla="*/ 85 h 346"/>
                  <a:gd name="T72" fmla="*/ 85 w 368"/>
                  <a:gd name="T73" fmla="*/ 91 h 346"/>
                  <a:gd name="T74" fmla="*/ 102 w 368"/>
                  <a:gd name="T75" fmla="*/ 96 h 346"/>
                  <a:gd name="T76" fmla="*/ 107 w 368"/>
                  <a:gd name="T77" fmla="*/ 96 h 346"/>
                  <a:gd name="T78" fmla="*/ 124 w 368"/>
                  <a:gd name="T79" fmla="*/ 91 h 346"/>
                  <a:gd name="T80" fmla="*/ 153 w 368"/>
                  <a:gd name="T81" fmla="*/ 57 h 346"/>
                  <a:gd name="T82" fmla="*/ 164 w 368"/>
                  <a:gd name="T83" fmla="*/ 57 h 346"/>
                  <a:gd name="T84" fmla="*/ 192 w 368"/>
                  <a:gd name="T85" fmla="*/ 40 h 346"/>
                  <a:gd name="T86" fmla="*/ 187 w 368"/>
                  <a:gd name="T87" fmla="*/ 23 h 346"/>
                  <a:gd name="T88" fmla="*/ 192 w 368"/>
                  <a:gd name="T89" fmla="*/ 11 h 346"/>
                  <a:gd name="T90" fmla="*/ 204 w 368"/>
                  <a:gd name="T91" fmla="*/ 11 h 346"/>
                  <a:gd name="T92" fmla="*/ 209 w 368"/>
                  <a:gd name="T93"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346">
                    <a:moveTo>
                      <a:pt x="215" y="0"/>
                    </a:moveTo>
                    <a:lnTo>
                      <a:pt x="260" y="68"/>
                    </a:lnTo>
                    <a:lnTo>
                      <a:pt x="272" y="85"/>
                    </a:lnTo>
                    <a:lnTo>
                      <a:pt x="277" y="108"/>
                    </a:lnTo>
                    <a:lnTo>
                      <a:pt x="283" y="108"/>
                    </a:lnTo>
                    <a:lnTo>
                      <a:pt x="283" y="102"/>
                    </a:lnTo>
                    <a:lnTo>
                      <a:pt x="289" y="108"/>
                    </a:lnTo>
                    <a:lnTo>
                      <a:pt x="294" y="113"/>
                    </a:lnTo>
                    <a:lnTo>
                      <a:pt x="300" y="125"/>
                    </a:lnTo>
                    <a:lnTo>
                      <a:pt x="300" y="136"/>
                    </a:lnTo>
                    <a:lnTo>
                      <a:pt x="306" y="136"/>
                    </a:lnTo>
                    <a:lnTo>
                      <a:pt x="306" y="142"/>
                    </a:lnTo>
                    <a:lnTo>
                      <a:pt x="311" y="142"/>
                    </a:lnTo>
                    <a:lnTo>
                      <a:pt x="323" y="136"/>
                    </a:lnTo>
                    <a:lnTo>
                      <a:pt x="328" y="136"/>
                    </a:lnTo>
                    <a:lnTo>
                      <a:pt x="334" y="136"/>
                    </a:lnTo>
                    <a:lnTo>
                      <a:pt x="340" y="136"/>
                    </a:lnTo>
                    <a:lnTo>
                      <a:pt x="345" y="147"/>
                    </a:lnTo>
                    <a:lnTo>
                      <a:pt x="345" y="153"/>
                    </a:lnTo>
                    <a:lnTo>
                      <a:pt x="345" y="159"/>
                    </a:lnTo>
                    <a:lnTo>
                      <a:pt x="368" y="159"/>
                    </a:lnTo>
                    <a:lnTo>
                      <a:pt x="368" y="176"/>
                    </a:lnTo>
                    <a:lnTo>
                      <a:pt x="351" y="261"/>
                    </a:lnTo>
                    <a:lnTo>
                      <a:pt x="345" y="318"/>
                    </a:lnTo>
                    <a:lnTo>
                      <a:pt x="340" y="312"/>
                    </a:lnTo>
                    <a:lnTo>
                      <a:pt x="334" y="312"/>
                    </a:lnTo>
                    <a:lnTo>
                      <a:pt x="328" y="312"/>
                    </a:lnTo>
                    <a:lnTo>
                      <a:pt x="323" y="306"/>
                    </a:lnTo>
                    <a:lnTo>
                      <a:pt x="300" y="301"/>
                    </a:lnTo>
                    <a:lnTo>
                      <a:pt x="294" y="301"/>
                    </a:lnTo>
                    <a:lnTo>
                      <a:pt x="289" y="306"/>
                    </a:lnTo>
                    <a:lnTo>
                      <a:pt x="283" y="312"/>
                    </a:lnTo>
                    <a:lnTo>
                      <a:pt x="283" y="318"/>
                    </a:lnTo>
                    <a:lnTo>
                      <a:pt x="277" y="318"/>
                    </a:lnTo>
                    <a:lnTo>
                      <a:pt x="272" y="312"/>
                    </a:lnTo>
                    <a:lnTo>
                      <a:pt x="255" y="312"/>
                    </a:lnTo>
                    <a:lnTo>
                      <a:pt x="249" y="312"/>
                    </a:lnTo>
                    <a:lnTo>
                      <a:pt x="243" y="312"/>
                    </a:lnTo>
                    <a:lnTo>
                      <a:pt x="238" y="312"/>
                    </a:lnTo>
                    <a:lnTo>
                      <a:pt x="221" y="306"/>
                    </a:lnTo>
                    <a:lnTo>
                      <a:pt x="221" y="301"/>
                    </a:lnTo>
                    <a:lnTo>
                      <a:pt x="209" y="301"/>
                    </a:lnTo>
                    <a:lnTo>
                      <a:pt x="204" y="284"/>
                    </a:lnTo>
                    <a:lnTo>
                      <a:pt x="198" y="284"/>
                    </a:lnTo>
                    <a:lnTo>
                      <a:pt x="192" y="284"/>
                    </a:lnTo>
                    <a:lnTo>
                      <a:pt x="192" y="289"/>
                    </a:lnTo>
                    <a:lnTo>
                      <a:pt x="187" y="295"/>
                    </a:lnTo>
                    <a:lnTo>
                      <a:pt x="175" y="301"/>
                    </a:lnTo>
                    <a:lnTo>
                      <a:pt x="170" y="306"/>
                    </a:lnTo>
                    <a:lnTo>
                      <a:pt x="164" y="306"/>
                    </a:lnTo>
                    <a:lnTo>
                      <a:pt x="164" y="312"/>
                    </a:lnTo>
                    <a:lnTo>
                      <a:pt x="158" y="318"/>
                    </a:lnTo>
                    <a:lnTo>
                      <a:pt x="153" y="312"/>
                    </a:lnTo>
                    <a:lnTo>
                      <a:pt x="147" y="306"/>
                    </a:lnTo>
                    <a:lnTo>
                      <a:pt x="147" y="301"/>
                    </a:lnTo>
                    <a:lnTo>
                      <a:pt x="147" y="295"/>
                    </a:lnTo>
                    <a:lnTo>
                      <a:pt x="147" y="284"/>
                    </a:lnTo>
                    <a:lnTo>
                      <a:pt x="141" y="278"/>
                    </a:lnTo>
                    <a:lnTo>
                      <a:pt x="136" y="272"/>
                    </a:lnTo>
                    <a:lnTo>
                      <a:pt x="130" y="272"/>
                    </a:lnTo>
                    <a:lnTo>
                      <a:pt x="136" y="284"/>
                    </a:lnTo>
                    <a:lnTo>
                      <a:pt x="130" y="289"/>
                    </a:lnTo>
                    <a:lnTo>
                      <a:pt x="124" y="284"/>
                    </a:lnTo>
                    <a:lnTo>
                      <a:pt x="119" y="278"/>
                    </a:lnTo>
                    <a:lnTo>
                      <a:pt x="119" y="272"/>
                    </a:lnTo>
                    <a:lnTo>
                      <a:pt x="113" y="267"/>
                    </a:lnTo>
                    <a:lnTo>
                      <a:pt x="113" y="261"/>
                    </a:lnTo>
                    <a:lnTo>
                      <a:pt x="107" y="267"/>
                    </a:lnTo>
                    <a:lnTo>
                      <a:pt x="102" y="267"/>
                    </a:lnTo>
                    <a:lnTo>
                      <a:pt x="102" y="272"/>
                    </a:lnTo>
                    <a:lnTo>
                      <a:pt x="102" y="284"/>
                    </a:lnTo>
                    <a:lnTo>
                      <a:pt x="96" y="284"/>
                    </a:lnTo>
                    <a:lnTo>
                      <a:pt x="96" y="289"/>
                    </a:lnTo>
                    <a:lnTo>
                      <a:pt x="85" y="289"/>
                    </a:lnTo>
                    <a:lnTo>
                      <a:pt x="79" y="284"/>
                    </a:lnTo>
                    <a:lnTo>
                      <a:pt x="68" y="278"/>
                    </a:lnTo>
                    <a:lnTo>
                      <a:pt x="62" y="278"/>
                    </a:lnTo>
                    <a:lnTo>
                      <a:pt x="56" y="272"/>
                    </a:lnTo>
                    <a:lnTo>
                      <a:pt x="56" y="267"/>
                    </a:lnTo>
                    <a:lnTo>
                      <a:pt x="51" y="272"/>
                    </a:lnTo>
                    <a:lnTo>
                      <a:pt x="56" y="272"/>
                    </a:lnTo>
                    <a:lnTo>
                      <a:pt x="56" y="278"/>
                    </a:lnTo>
                    <a:lnTo>
                      <a:pt x="51" y="284"/>
                    </a:lnTo>
                    <a:lnTo>
                      <a:pt x="45" y="284"/>
                    </a:lnTo>
                    <a:lnTo>
                      <a:pt x="34" y="284"/>
                    </a:lnTo>
                    <a:lnTo>
                      <a:pt x="28" y="289"/>
                    </a:lnTo>
                    <a:lnTo>
                      <a:pt x="39" y="289"/>
                    </a:lnTo>
                    <a:lnTo>
                      <a:pt x="39" y="295"/>
                    </a:lnTo>
                    <a:lnTo>
                      <a:pt x="39" y="301"/>
                    </a:lnTo>
                    <a:lnTo>
                      <a:pt x="34" y="306"/>
                    </a:lnTo>
                    <a:lnTo>
                      <a:pt x="28" y="306"/>
                    </a:lnTo>
                    <a:lnTo>
                      <a:pt x="22" y="312"/>
                    </a:lnTo>
                    <a:lnTo>
                      <a:pt x="22" y="318"/>
                    </a:lnTo>
                    <a:lnTo>
                      <a:pt x="22" y="329"/>
                    </a:lnTo>
                    <a:lnTo>
                      <a:pt x="22" y="335"/>
                    </a:lnTo>
                    <a:lnTo>
                      <a:pt x="17" y="340"/>
                    </a:lnTo>
                    <a:lnTo>
                      <a:pt x="5" y="340"/>
                    </a:lnTo>
                    <a:lnTo>
                      <a:pt x="0" y="346"/>
                    </a:lnTo>
                    <a:lnTo>
                      <a:pt x="0" y="340"/>
                    </a:lnTo>
                    <a:lnTo>
                      <a:pt x="5" y="340"/>
                    </a:lnTo>
                    <a:lnTo>
                      <a:pt x="17" y="284"/>
                    </a:lnTo>
                    <a:lnTo>
                      <a:pt x="39" y="216"/>
                    </a:lnTo>
                    <a:lnTo>
                      <a:pt x="51" y="176"/>
                    </a:lnTo>
                    <a:lnTo>
                      <a:pt x="56" y="159"/>
                    </a:lnTo>
                    <a:lnTo>
                      <a:pt x="62" y="130"/>
                    </a:lnTo>
                    <a:lnTo>
                      <a:pt x="68" y="119"/>
                    </a:lnTo>
                    <a:lnTo>
                      <a:pt x="73" y="102"/>
                    </a:lnTo>
                    <a:lnTo>
                      <a:pt x="79" y="85"/>
                    </a:lnTo>
                    <a:lnTo>
                      <a:pt x="85" y="85"/>
                    </a:lnTo>
                    <a:lnTo>
                      <a:pt x="79" y="91"/>
                    </a:lnTo>
                    <a:lnTo>
                      <a:pt x="85" y="91"/>
                    </a:lnTo>
                    <a:lnTo>
                      <a:pt x="90" y="91"/>
                    </a:lnTo>
                    <a:lnTo>
                      <a:pt x="96" y="91"/>
                    </a:lnTo>
                    <a:lnTo>
                      <a:pt x="102" y="96"/>
                    </a:lnTo>
                    <a:lnTo>
                      <a:pt x="107" y="96"/>
                    </a:lnTo>
                    <a:lnTo>
                      <a:pt x="107" y="102"/>
                    </a:lnTo>
                    <a:lnTo>
                      <a:pt x="107" y="96"/>
                    </a:lnTo>
                    <a:lnTo>
                      <a:pt x="113" y="91"/>
                    </a:lnTo>
                    <a:lnTo>
                      <a:pt x="119" y="91"/>
                    </a:lnTo>
                    <a:lnTo>
                      <a:pt x="124" y="91"/>
                    </a:lnTo>
                    <a:lnTo>
                      <a:pt x="130" y="91"/>
                    </a:lnTo>
                    <a:lnTo>
                      <a:pt x="141" y="74"/>
                    </a:lnTo>
                    <a:lnTo>
                      <a:pt x="153" y="57"/>
                    </a:lnTo>
                    <a:lnTo>
                      <a:pt x="158" y="57"/>
                    </a:lnTo>
                    <a:lnTo>
                      <a:pt x="164" y="62"/>
                    </a:lnTo>
                    <a:lnTo>
                      <a:pt x="164" y="57"/>
                    </a:lnTo>
                    <a:lnTo>
                      <a:pt x="170" y="51"/>
                    </a:lnTo>
                    <a:lnTo>
                      <a:pt x="181" y="40"/>
                    </a:lnTo>
                    <a:lnTo>
                      <a:pt x="192" y="40"/>
                    </a:lnTo>
                    <a:lnTo>
                      <a:pt x="198" y="40"/>
                    </a:lnTo>
                    <a:lnTo>
                      <a:pt x="192" y="23"/>
                    </a:lnTo>
                    <a:lnTo>
                      <a:pt x="187" y="23"/>
                    </a:lnTo>
                    <a:lnTo>
                      <a:pt x="187" y="17"/>
                    </a:lnTo>
                    <a:lnTo>
                      <a:pt x="187" y="11"/>
                    </a:lnTo>
                    <a:lnTo>
                      <a:pt x="192" y="11"/>
                    </a:lnTo>
                    <a:lnTo>
                      <a:pt x="198" y="17"/>
                    </a:lnTo>
                    <a:lnTo>
                      <a:pt x="204" y="17"/>
                    </a:lnTo>
                    <a:lnTo>
                      <a:pt x="204" y="11"/>
                    </a:lnTo>
                    <a:lnTo>
                      <a:pt x="204" y="6"/>
                    </a:lnTo>
                    <a:lnTo>
                      <a:pt x="204" y="0"/>
                    </a:lnTo>
                    <a:lnTo>
                      <a:pt x="209" y="0"/>
                    </a:lnTo>
                    <a:lnTo>
                      <a:pt x="209" y="6"/>
                    </a:lnTo>
                    <a:lnTo>
                      <a:pt x="215"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18">
                <a:extLst>
                  <a:ext uri="{FF2B5EF4-FFF2-40B4-BE49-F238E27FC236}">
                    <a16:creationId xmlns:a16="http://schemas.microsoft.com/office/drawing/2014/main" id="{F73D10EA-CDB8-30FC-1E29-B972C25B7710}"/>
                  </a:ext>
                </a:extLst>
              </p:cNvPr>
              <p:cNvSpPr>
                <a:spLocks/>
              </p:cNvSpPr>
              <p:nvPr>
                <p:custDataLst>
                  <p:tags r:id="rId155"/>
                </p:custDataLst>
              </p:nvPr>
            </p:nvSpPr>
            <p:spPr bwMode="auto">
              <a:xfrm rot="582343">
                <a:off x="3205338" y="5390282"/>
                <a:ext cx="613479" cy="497149"/>
              </a:xfrm>
              <a:custGeom>
                <a:avLst/>
                <a:gdLst>
                  <a:gd name="T0" fmla="*/ 300 w 385"/>
                  <a:gd name="T1" fmla="*/ 63 h 312"/>
                  <a:gd name="T2" fmla="*/ 385 w 385"/>
                  <a:gd name="T3" fmla="*/ 159 h 312"/>
                  <a:gd name="T4" fmla="*/ 385 w 385"/>
                  <a:gd name="T5" fmla="*/ 170 h 312"/>
                  <a:gd name="T6" fmla="*/ 385 w 385"/>
                  <a:gd name="T7" fmla="*/ 182 h 312"/>
                  <a:gd name="T8" fmla="*/ 380 w 385"/>
                  <a:gd name="T9" fmla="*/ 187 h 312"/>
                  <a:gd name="T10" fmla="*/ 374 w 385"/>
                  <a:gd name="T11" fmla="*/ 193 h 312"/>
                  <a:gd name="T12" fmla="*/ 368 w 385"/>
                  <a:gd name="T13" fmla="*/ 199 h 312"/>
                  <a:gd name="T14" fmla="*/ 374 w 385"/>
                  <a:gd name="T15" fmla="*/ 204 h 312"/>
                  <a:gd name="T16" fmla="*/ 368 w 385"/>
                  <a:gd name="T17" fmla="*/ 204 h 312"/>
                  <a:gd name="T18" fmla="*/ 363 w 385"/>
                  <a:gd name="T19" fmla="*/ 204 h 312"/>
                  <a:gd name="T20" fmla="*/ 357 w 385"/>
                  <a:gd name="T21" fmla="*/ 210 h 312"/>
                  <a:gd name="T22" fmla="*/ 351 w 385"/>
                  <a:gd name="T23" fmla="*/ 216 h 312"/>
                  <a:gd name="T24" fmla="*/ 340 w 385"/>
                  <a:gd name="T25" fmla="*/ 221 h 312"/>
                  <a:gd name="T26" fmla="*/ 334 w 385"/>
                  <a:gd name="T27" fmla="*/ 216 h 312"/>
                  <a:gd name="T28" fmla="*/ 329 w 385"/>
                  <a:gd name="T29" fmla="*/ 216 h 312"/>
                  <a:gd name="T30" fmla="*/ 323 w 385"/>
                  <a:gd name="T31" fmla="*/ 210 h 312"/>
                  <a:gd name="T32" fmla="*/ 312 w 385"/>
                  <a:gd name="T33" fmla="*/ 210 h 312"/>
                  <a:gd name="T34" fmla="*/ 300 w 385"/>
                  <a:gd name="T35" fmla="*/ 210 h 312"/>
                  <a:gd name="T36" fmla="*/ 306 w 385"/>
                  <a:gd name="T37" fmla="*/ 216 h 312"/>
                  <a:gd name="T38" fmla="*/ 300 w 385"/>
                  <a:gd name="T39" fmla="*/ 221 h 312"/>
                  <a:gd name="T40" fmla="*/ 300 w 385"/>
                  <a:gd name="T41" fmla="*/ 233 h 312"/>
                  <a:gd name="T42" fmla="*/ 295 w 385"/>
                  <a:gd name="T43" fmla="*/ 238 h 312"/>
                  <a:gd name="T44" fmla="*/ 289 w 385"/>
                  <a:gd name="T45" fmla="*/ 244 h 312"/>
                  <a:gd name="T46" fmla="*/ 295 w 385"/>
                  <a:gd name="T47" fmla="*/ 255 h 312"/>
                  <a:gd name="T48" fmla="*/ 295 w 385"/>
                  <a:gd name="T49" fmla="*/ 267 h 312"/>
                  <a:gd name="T50" fmla="*/ 300 w 385"/>
                  <a:gd name="T51" fmla="*/ 278 h 312"/>
                  <a:gd name="T52" fmla="*/ 300 w 385"/>
                  <a:gd name="T53" fmla="*/ 289 h 312"/>
                  <a:gd name="T54" fmla="*/ 306 w 385"/>
                  <a:gd name="T55" fmla="*/ 295 h 312"/>
                  <a:gd name="T56" fmla="*/ 295 w 385"/>
                  <a:gd name="T57" fmla="*/ 295 h 312"/>
                  <a:gd name="T58" fmla="*/ 283 w 385"/>
                  <a:gd name="T59" fmla="*/ 295 h 312"/>
                  <a:gd name="T60" fmla="*/ 272 w 385"/>
                  <a:gd name="T61" fmla="*/ 295 h 312"/>
                  <a:gd name="T62" fmla="*/ 261 w 385"/>
                  <a:gd name="T63" fmla="*/ 301 h 312"/>
                  <a:gd name="T64" fmla="*/ 249 w 385"/>
                  <a:gd name="T65" fmla="*/ 301 h 312"/>
                  <a:gd name="T66" fmla="*/ 238 w 385"/>
                  <a:gd name="T67" fmla="*/ 301 h 312"/>
                  <a:gd name="T68" fmla="*/ 227 w 385"/>
                  <a:gd name="T69" fmla="*/ 301 h 312"/>
                  <a:gd name="T70" fmla="*/ 221 w 385"/>
                  <a:gd name="T71" fmla="*/ 306 h 312"/>
                  <a:gd name="T72" fmla="*/ 210 w 385"/>
                  <a:gd name="T73" fmla="*/ 306 h 312"/>
                  <a:gd name="T74" fmla="*/ 198 w 385"/>
                  <a:gd name="T75" fmla="*/ 306 h 312"/>
                  <a:gd name="T76" fmla="*/ 187 w 385"/>
                  <a:gd name="T77" fmla="*/ 306 h 312"/>
                  <a:gd name="T78" fmla="*/ 181 w 385"/>
                  <a:gd name="T79" fmla="*/ 312 h 312"/>
                  <a:gd name="T80" fmla="*/ 170 w 385"/>
                  <a:gd name="T81" fmla="*/ 312 h 312"/>
                  <a:gd name="T82" fmla="*/ 159 w 385"/>
                  <a:gd name="T83" fmla="*/ 312 h 312"/>
                  <a:gd name="T84" fmla="*/ 102 w 385"/>
                  <a:gd name="T85" fmla="*/ 250 h 312"/>
                  <a:gd name="T86" fmla="*/ 119 w 385"/>
                  <a:gd name="T87" fmla="*/ 216 h 312"/>
                  <a:gd name="T88" fmla="*/ 113 w 385"/>
                  <a:gd name="T89" fmla="*/ 210 h 312"/>
                  <a:gd name="T90" fmla="*/ 113 w 385"/>
                  <a:gd name="T91" fmla="*/ 216 h 312"/>
                  <a:gd name="T92" fmla="*/ 102 w 385"/>
                  <a:gd name="T93" fmla="*/ 210 h 312"/>
                  <a:gd name="T94" fmla="*/ 96 w 385"/>
                  <a:gd name="T95" fmla="*/ 221 h 312"/>
                  <a:gd name="T96" fmla="*/ 91 w 385"/>
                  <a:gd name="T97" fmla="*/ 221 h 312"/>
                  <a:gd name="T98" fmla="*/ 91 w 385"/>
                  <a:gd name="T99" fmla="*/ 233 h 312"/>
                  <a:gd name="T100" fmla="*/ 11 w 385"/>
                  <a:gd name="T101" fmla="*/ 131 h 312"/>
                  <a:gd name="T102" fmla="*/ 119 w 385"/>
                  <a:gd name="T103" fmla="*/ 85 h 312"/>
                  <a:gd name="T104" fmla="*/ 130 w 385"/>
                  <a:gd name="T105" fmla="*/ 80 h 312"/>
                  <a:gd name="T106" fmla="*/ 142 w 385"/>
                  <a:gd name="T107" fmla="*/ 80 h 312"/>
                  <a:gd name="T108" fmla="*/ 187 w 385"/>
                  <a:gd name="T109" fmla="*/ 51 h 312"/>
                  <a:gd name="T110" fmla="*/ 221 w 385"/>
                  <a:gd name="T111" fmla="*/ 34 h 312"/>
                  <a:gd name="T112" fmla="*/ 221 w 385"/>
                  <a:gd name="T113" fmla="*/ 23 h 312"/>
                  <a:gd name="T114" fmla="*/ 221 w 385"/>
                  <a:gd name="T115" fmla="*/ 23 h 312"/>
                  <a:gd name="T116" fmla="*/ 232 w 385"/>
                  <a:gd name="T117" fmla="*/ 17 h 312"/>
                  <a:gd name="T118" fmla="*/ 238 w 385"/>
                  <a:gd name="T119" fmla="*/ 6 h 312"/>
                  <a:gd name="T120" fmla="*/ 244 w 385"/>
                  <a:gd name="T1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312">
                    <a:moveTo>
                      <a:pt x="244" y="0"/>
                    </a:moveTo>
                    <a:lnTo>
                      <a:pt x="300" y="63"/>
                    </a:lnTo>
                    <a:lnTo>
                      <a:pt x="380" y="159"/>
                    </a:lnTo>
                    <a:lnTo>
                      <a:pt x="385" y="159"/>
                    </a:lnTo>
                    <a:lnTo>
                      <a:pt x="385" y="165"/>
                    </a:lnTo>
                    <a:lnTo>
                      <a:pt x="385" y="170"/>
                    </a:lnTo>
                    <a:lnTo>
                      <a:pt x="385" y="176"/>
                    </a:lnTo>
                    <a:lnTo>
                      <a:pt x="385" y="182"/>
                    </a:lnTo>
                    <a:lnTo>
                      <a:pt x="385" y="187"/>
                    </a:lnTo>
                    <a:lnTo>
                      <a:pt x="380" y="187"/>
                    </a:lnTo>
                    <a:lnTo>
                      <a:pt x="380" y="193"/>
                    </a:lnTo>
                    <a:lnTo>
                      <a:pt x="374" y="193"/>
                    </a:lnTo>
                    <a:lnTo>
                      <a:pt x="374" y="199"/>
                    </a:lnTo>
                    <a:lnTo>
                      <a:pt x="368" y="199"/>
                    </a:lnTo>
                    <a:lnTo>
                      <a:pt x="368" y="204"/>
                    </a:lnTo>
                    <a:lnTo>
                      <a:pt x="374" y="204"/>
                    </a:lnTo>
                    <a:lnTo>
                      <a:pt x="374" y="210"/>
                    </a:lnTo>
                    <a:lnTo>
                      <a:pt x="368" y="204"/>
                    </a:lnTo>
                    <a:lnTo>
                      <a:pt x="368" y="210"/>
                    </a:lnTo>
                    <a:lnTo>
                      <a:pt x="363" y="204"/>
                    </a:lnTo>
                    <a:lnTo>
                      <a:pt x="363" y="210"/>
                    </a:lnTo>
                    <a:lnTo>
                      <a:pt x="357" y="210"/>
                    </a:lnTo>
                    <a:lnTo>
                      <a:pt x="351" y="210"/>
                    </a:lnTo>
                    <a:lnTo>
                      <a:pt x="351" y="216"/>
                    </a:lnTo>
                    <a:lnTo>
                      <a:pt x="346" y="216"/>
                    </a:lnTo>
                    <a:lnTo>
                      <a:pt x="340" y="221"/>
                    </a:lnTo>
                    <a:lnTo>
                      <a:pt x="334" y="221"/>
                    </a:lnTo>
                    <a:lnTo>
                      <a:pt x="334" y="216"/>
                    </a:lnTo>
                    <a:lnTo>
                      <a:pt x="329" y="210"/>
                    </a:lnTo>
                    <a:lnTo>
                      <a:pt x="329" y="216"/>
                    </a:lnTo>
                    <a:lnTo>
                      <a:pt x="323" y="216"/>
                    </a:lnTo>
                    <a:lnTo>
                      <a:pt x="323" y="210"/>
                    </a:lnTo>
                    <a:lnTo>
                      <a:pt x="317" y="210"/>
                    </a:lnTo>
                    <a:lnTo>
                      <a:pt x="312" y="210"/>
                    </a:lnTo>
                    <a:lnTo>
                      <a:pt x="306" y="210"/>
                    </a:lnTo>
                    <a:lnTo>
                      <a:pt x="300" y="210"/>
                    </a:lnTo>
                    <a:lnTo>
                      <a:pt x="306" y="210"/>
                    </a:lnTo>
                    <a:lnTo>
                      <a:pt x="306" y="216"/>
                    </a:lnTo>
                    <a:lnTo>
                      <a:pt x="300" y="216"/>
                    </a:lnTo>
                    <a:lnTo>
                      <a:pt x="300" y="221"/>
                    </a:lnTo>
                    <a:lnTo>
                      <a:pt x="300" y="227"/>
                    </a:lnTo>
                    <a:lnTo>
                      <a:pt x="300" y="233"/>
                    </a:lnTo>
                    <a:lnTo>
                      <a:pt x="295" y="233"/>
                    </a:lnTo>
                    <a:lnTo>
                      <a:pt x="295" y="238"/>
                    </a:lnTo>
                    <a:lnTo>
                      <a:pt x="295" y="244"/>
                    </a:lnTo>
                    <a:lnTo>
                      <a:pt x="289" y="244"/>
                    </a:lnTo>
                    <a:lnTo>
                      <a:pt x="295" y="250"/>
                    </a:lnTo>
                    <a:lnTo>
                      <a:pt x="295" y="255"/>
                    </a:lnTo>
                    <a:lnTo>
                      <a:pt x="289" y="255"/>
                    </a:lnTo>
                    <a:lnTo>
                      <a:pt x="295" y="267"/>
                    </a:lnTo>
                    <a:lnTo>
                      <a:pt x="300" y="272"/>
                    </a:lnTo>
                    <a:lnTo>
                      <a:pt x="300" y="278"/>
                    </a:lnTo>
                    <a:lnTo>
                      <a:pt x="300" y="284"/>
                    </a:lnTo>
                    <a:lnTo>
                      <a:pt x="300" y="289"/>
                    </a:lnTo>
                    <a:lnTo>
                      <a:pt x="306" y="289"/>
                    </a:lnTo>
                    <a:lnTo>
                      <a:pt x="306" y="295"/>
                    </a:lnTo>
                    <a:lnTo>
                      <a:pt x="300" y="295"/>
                    </a:lnTo>
                    <a:lnTo>
                      <a:pt x="295" y="295"/>
                    </a:lnTo>
                    <a:lnTo>
                      <a:pt x="289" y="295"/>
                    </a:lnTo>
                    <a:lnTo>
                      <a:pt x="283" y="295"/>
                    </a:lnTo>
                    <a:lnTo>
                      <a:pt x="278" y="295"/>
                    </a:lnTo>
                    <a:lnTo>
                      <a:pt x="272" y="295"/>
                    </a:lnTo>
                    <a:lnTo>
                      <a:pt x="266" y="295"/>
                    </a:lnTo>
                    <a:lnTo>
                      <a:pt x="261" y="301"/>
                    </a:lnTo>
                    <a:lnTo>
                      <a:pt x="255" y="301"/>
                    </a:lnTo>
                    <a:lnTo>
                      <a:pt x="249" y="301"/>
                    </a:lnTo>
                    <a:lnTo>
                      <a:pt x="244" y="301"/>
                    </a:lnTo>
                    <a:lnTo>
                      <a:pt x="238" y="301"/>
                    </a:lnTo>
                    <a:lnTo>
                      <a:pt x="232" y="301"/>
                    </a:lnTo>
                    <a:lnTo>
                      <a:pt x="227" y="301"/>
                    </a:lnTo>
                    <a:lnTo>
                      <a:pt x="221" y="301"/>
                    </a:lnTo>
                    <a:lnTo>
                      <a:pt x="221" y="306"/>
                    </a:lnTo>
                    <a:lnTo>
                      <a:pt x="215" y="306"/>
                    </a:lnTo>
                    <a:lnTo>
                      <a:pt x="210" y="306"/>
                    </a:lnTo>
                    <a:lnTo>
                      <a:pt x="204" y="306"/>
                    </a:lnTo>
                    <a:lnTo>
                      <a:pt x="198" y="306"/>
                    </a:lnTo>
                    <a:lnTo>
                      <a:pt x="193" y="306"/>
                    </a:lnTo>
                    <a:lnTo>
                      <a:pt x="187" y="306"/>
                    </a:lnTo>
                    <a:lnTo>
                      <a:pt x="187" y="312"/>
                    </a:lnTo>
                    <a:lnTo>
                      <a:pt x="181" y="312"/>
                    </a:lnTo>
                    <a:lnTo>
                      <a:pt x="176" y="312"/>
                    </a:lnTo>
                    <a:lnTo>
                      <a:pt x="170" y="312"/>
                    </a:lnTo>
                    <a:lnTo>
                      <a:pt x="164" y="312"/>
                    </a:lnTo>
                    <a:lnTo>
                      <a:pt x="159" y="312"/>
                    </a:lnTo>
                    <a:lnTo>
                      <a:pt x="108" y="255"/>
                    </a:lnTo>
                    <a:lnTo>
                      <a:pt x="102" y="250"/>
                    </a:lnTo>
                    <a:lnTo>
                      <a:pt x="113" y="227"/>
                    </a:lnTo>
                    <a:lnTo>
                      <a:pt x="119" y="216"/>
                    </a:lnTo>
                    <a:lnTo>
                      <a:pt x="119" y="210"/>
                    </a:lnTo>
                    <a:lnTo>
                      <a:pt x="113" y="210"/>
                    </a:lnTo>
                    <a:lnTo>
                      <a:pt x="108" y="210"/>
                    </a:lnTo>
                    <a:lnTo>
                      <a:pt x="113" y="216"/>
                    </a:lnTo>
                    <a:lnTo>
                      <a:pt x="102" y="216"/>
                    </a:lnTo>
                    <a:lnTo>
                      <a:pt x="102" y="210"/>
                    </a:lnTo>
                    <a:lnTo>
                      <a:pt x="96" y="216"/>
                    </a:lnTo>
                    <a:lnTo>
                      <a:pt x="96" y="221"/>
                    </a:lnTo>
                    <a:lnTo>
                      <a:pt x="96" y="227"/>
                    </a:lnTo>
                    <a:lnTo>
                      <a:pt x="91" y="221"/>
                    </a:lnTo>
                    <a:lnTo>
                      <a:pt x="91" y="227"/>
                    </a:lnTo>
                    <a:lnTo>
                      <a:pt x="91" y="233"/>
                    </a:lnTo>
                    <a:lnTo>
                      <a:pt x="0" y="136"/>
                    </a:lnTo>
                    <a:lnTo>
                      <a:pt x="11" y="131"/>
                    </a:lnTo>
                    <a:lnTo>
                      <a:pt x="113" y="85"/>
                    </a:lnTo>
                    <a:lnTo>
                      <a:pt x="119" y="85"/>
                    </a:lnTo>
                    <a:lnTo>
                      <a:pt x="125" y="85"/>
                    </a:lnTo>
                    <a:lnTo>
                      <a:pt x="130" y="80"/>
                    </a:lnTo>
                    <a:lnTo>
                      <a:pt x="136" y="80"/>
                    </a:lnTo>
                    <a:lnTo>
                      <a:pt x="142" y="80"/>
                    </a:lnTo>
                    <a:lnTo>
                      <a:pt x="153" y="68"/>
                    </a:lnTo>
                    <a:lnTo>
                      <a:pt x="187" y="51"/>
                    </a:lnTo>
                    <a:lnTo>
                      <a:pt x="215" y="34"/>
                    </a:lnTo>
                    <a:lnTo>
                      <a:pt x="221" y="34"/>
                    </a:lnTo>
                    <a:lnTo>
                      <a:pt x="221" y="29"/>
                    </a:lnTo>
                    <a:lnTo>
                      <a:pt x="221" y="23"/>
                    </a:lnTo>
                    <a:lnTo>
                      <a:pt x="221" y="17"/>
                    </a:lnTo>
                    <a:lnTo>
                      <a:pt x="221" y="23"/>
                    </a:lnTo>
                    <a:lnTo>
                      <a:pt x="227" y="17"/>
                    </a:lnTo>
                    <a:lnTo>
                      <a:pt x="232" y="17"/>
                    </a:lnTo>
                    <a:lnTo>
                      <a:pt x="232" y="12"/>
                    </a:lnTo>
                    <a:lnTo>
                      <a:pt x="238" y="6"/>
                    </a:lnTo>
                    <a:lnTo>
                      <a:pt x="238" y="0"/>
                    </a:lnTo>
                    <a:lnTo>
                      <a:pt x="244" y="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19">
                <a:extLst>
                  <a:ext uri="{FF2B5EF4-FFF2-40B4-BE49-F238E27FC236}">
                    <a16:creationId xmlns:a16="http://schemas.microsoft.com/office/drawing/2014/main" id="{D5AD8DC2-5AC0-60BF-47AC-BD73D924353C}"/>
                  </a:ext>
                </a:extLst>
              </p:cNvPr>
              <p:cNvSpPr>
                <a:spLocks/>
              </p:cNvSpPr>
              <p:nvPr>
                <p:custDataLst>
                  <p:tags r:id="rId156"/>
                </p:custDataLst>
              </p:nvPr>
            </p:nvSpPr>
            <p:spPr bwMode="auto">
              <a:xfrm rot="582343">
                <a:off x="5393601" y="5027125"/>
                <a:ext cx="442981" cy="686767"/>
              </a:xfrm>
              <a:custGeom>
                <a:avLst/>
                <a:gdLst>
                  <a:gd name="T0" fmla="*/ 273 w 278"/>
                  <a:gd name="T1" fmla="*/ 261 h 431"/>
                  <a:gd name="T2" fmla="*/ 199 w 278"/>
                  <a:gd name="T3" fmla="*/ 431 h 431"/>
                  <a:gd name="T4" fmla="*/ 188 w 278"/>
                  <a:gd name="T5" fmla="*/ 420 h 431"/>
                  <a:gd name="T6" fmla="*/ 171 w 278"/>
                  <a:gd name="T7" fmla="*/ 403 h 431"/>
                  <a:gd name="T8" fmla="*/ 182 w 278"/>
                  <a:gd name="T9" fmla="*/ 386 h 431"/>
                  <a:gd name="T10" fmla="*/ 171 w 278"/>
                  <a:gd name="T11" fmla="*/ 363 h 431"/>
                  <a:gd name="T12" fmla="*/ 176 w 278"/>
                  <a:gd name="T13" fmla="*/ 346 h 431"/>
                  <a:gd name="T14" fmla="*/ 165 w 278"/>
                  <a:gd name="T15" fmla="*/ 341 h 431"/>
                  <a:gd name="T16" fmla="*/ 171 w 278"/>
                  <a:gd name="T17" fmla="*/ 324 h 431"/>
                  <a:gd name="T18" fmla="*/ 159 w 278"/>
                  <a:gd name="T19" fmla="*/ 307 h 431"/>
                  <a:gd name="T20" fmla="*/ 142 w 278"/>
                  <a:gd name="T21" fmla="*/ 290 h 431"/>
                  <a:gd name="T22" fmla="*/ 120 w 278"/>
                  <a:gd name="T23" fmla="*/ 273 h 431"/>
                  <a:gd name="T24" fmla="*/ 114 w 278"/>
                  <a:gd name="T25" fmla="*/ 256 h 431"/>
                  <a:gd name="T26" fmla="*/ 114 w 278"/>
                  <a:gd name="T27" fmla="*/ 239 h 431"/>
                  <a:gd name="T28" fmla="*/ 108 w 278"/>
                  <a:gd name="T29" fmla="*/ 216 h 431"/>
                  <a:gd name="T30" fmla="*/ 97 w 278"/>
                  <a:gd name="T31" fmla="*/ 199 h 431"/>
                  <a:gd name="T32" fmla="*/ 97 w 278"/>
                  <a:gd name="T33" fmla="*/ 205 h 431"/>
                  <a:gd name="T34" fmla="*/ 103 w 278"/>
                  <a:gd name="T35" fmla="*/ 216 h 431"/>
                  <a:gd name="T36" fmla="*/ 86 w 278"/>
                  <a:gd name="T37" fmla="*/ 216 h 431"/>
                  <a:gd name="T38" fmla="*/ 91 w 278"/>
                  <a:gd name="T39" fmla="*/ 239 h 431"/>
                  <a:gd name="T40" fmla="*/ 80 w 278"/>
                  <a:gd name="T41" fmla="*/ 244 h 431"/>
                  <a:gd name="T42" fmla="*/ 69 w 278"/>
                  <a:gd name="T43" fmla="*/ 227 h 431"/>
                  <a:gd name="T44" fmla="*/ 35 w 278"/>
                  <a:gd name="T45" fmla="*/ 227 h 431"/>
                  <a:gd name="T46" fmla="*/ 12 w 278"/>
                  <a:gd name="T47" fmla="*/ 239 h 431"/>
                  <a:gd name="T48" fmla="*/ 6 w 278"/>
                  <a:gd name="T49" fmla="*/ 222 h 431"/>
                  <a:gd name="T50" fmla="*/ 0 w 278"/>
                  <a:gd name="T51" fmla="*/ 210 h 431"/>
                  <a:gd name="T52" fmla="*/ 23 w 278"/>
                  <a:gd name="T53" fmla="*/ 63 h 431"/>
                  <a:gd name="T54" fmla="*/ 35 w 278"/>
                  <a:gd name="T55" fmla="*/ 46 h 431"/>
                  <a:gd name="T56" fmla="*/ 57 w 278"/>
                  <a:gd name="T57" fmla="*/ 23 h 431"/>
                  <a:gd name="T58" fmla="*/ 80 w 278"/>
                  <a:gd name="T59" fmla="*/ 29 h 431"/>
                  <a:gd name="T60" fmla="*/ 86 w 278"/>
                  <a:gd name="T61" fmla="*/ 12 h 431"/>
                  <a:gd name="T62" fmla="*/ 103 w 278"/>
                  <a:gd name="T63" fmla="*/ 6 h 431"/>
                  <a:gd name="T64" fmla="*/ 108 w 278"/>
                  <a:gd name="T65" fmla="*/ 12 h 431"/>
                  <a:gd name="T66" fmla="*/ 108 w 278"/>
                  <a:gd name="T67" fmla="*/ 34 h 431"/>
                  <a:gd name="T68" fmla="*/ 131 w 278"/>
                  <a:gd name="T69" fmla="*/ 40 h 431"/>
                  <a:gd name="T70" fmla="*/ 142 w 278"/>
                  <a:gd name="T71" fmla="*/ 46 h 431"/>
                  <a:gd name="T72" fmla="*/ 159 w 278"/>
                  <a:gd name="T73" fmla="*/ 63 h 431"/>
                  <a:gd name="T74" fmla="*/ 176 w 278"/>
                  <a:gd name="T75" fmla="*/ 69 h 431"/>
                  <a:gd name="T76" fmla="*/ 188 w 278"/>
                  <a:gd name="T77" fmla="*/ 74 h 431"/>
                  <a:gd name="T78" fmla="*/ 199 w 278"/>
                  <a:gd name="T79" fmla="*/ 63 h 431"/>
                  <a:gd name="T80" fmla="*/ 216 w 278"/>
                  <a:gd name="T81" fmla="*/ 69 h 431"/>
                  <a:gd name="T82" fmla="*/ 233 w 278"/>
                  <a:gd name="T83" fmla="*/ 74 h 431"/>
                  <a:gd name="T84" fmla="*/ 244 w 278"/>
                  <a:gd name="T85" fmla="*/ 97 h 431"/>
                  <a:gd name="T86" fmla="*/ 261 w 278"/>
                  <a:gd name="T87" fmla="*/ 10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431">
                    <a:moveTo>
                      <a:pt x="278" y="108"/>
                    </a:moveTo>
                    <a:lnTo>
                      <a:pt x="278" y="216"/>
                    </a:lnTo>
                    <a:lnTo>
                      <a:pt x="273" y="261"/>
                    </a:lnTo>
                    <a:lnTo>
                      <a:pt x="244" y="341"/>
                    </a:lnTo>
                    <a:lnTo>
                      <a:pt x="205" y="431"/>
                    </a:lnTo>
                    <a:lnTo>
                      <a:pt x="199" y="431"/>
                    </a:lnTo>
                    <a:lnTo>
                      <a:pt x="193" y="431"/>
                    </a:lnTo>
                    <a:lnTo>
                      <a:pt x="188" y="426"/>
                    </a:lnTo>
                    <a:lnTo>
                      <a:pt x="188" y="420"/>
                    </a:lnTo>
                    <a:lnTo>
                      <a:pt x="176" y="414"/>
                    </a:lnTo>
                    <a:lnTo>
                      <a:pt x="171" y="409"/>
                    </a:lnTo>
                    <a:lnTo>
                      <a:pt x="171" y="403"/>
                    </a:lnTo>
                    <a:lnTo>
                      <a:pt x="176" y="392"/>
                    </a:lnTo>
                    <a:lnTo>
                      <a:pt x="176" y="386"/>
                    </a:lnTo>
                    <a:lnTo>
                      <a:pt x="182" y="386"/>
                    </a:lnTo>
                    <a:lnTo>
                      <a:pt x="182" y="380"/>
                    </a:lnTo>
                    <a:lnTo>
                      <a:pt x="171" y="369"/>
                    </a:lnTo>
                    <a:lnTo>
                      <a:pt x="171" y="363"/>
                    </a:lnTo>
                    <a:lnTo>
                      <a:pt x="171" y="358"/>
                    </a:lnTo>
                    <a:lnTo>
                      <a:pt x="171" y="352"/>
                    </a:lnTo>
                    <a:lnTo>
                      <a:pt x="176" y="346"/>
                    </a:lnTo>
                    <a:lnTo>
                      <a:pt x="176" y="341"/>
                    </a:lnTo>
                    <a:lnTo>
                      <a:pt x="171" y="341"/>
                    </a:lnTo>
                    <a:lnTo>
                      <a:pt x="165" y="341"/>
                    </a:lnTo>
                    <a:lnTo>
                      <a:pt x="159" y="335"/>
                    </a:lnTo>
                    <a:lnTo>
                      <a:pt x="165" y="329"/>
                    </a:lnTo>
                    <a:lnTo>
                      <a:pt x="171" y="324"/>
                    </a:lnTo>
                    <a:lnTo>
                      <a:pt x="171" y="318"/>
                    </a:lnTo>
                    <a:lnTo>
                      <a:pt x="165" y="307"/>
                    </a:lnTo>
                    <a:lnTo>
                      <a:pt x="159" y="307"/>
                    </a:lnTo>
                    <a:lnTo>
                      <a:pt x="154" y="301"/>
                    </a:lnTo>
                    <a:lnTo>
                      <a:pt x="148" y="295"/>
                    </a:lnTo>
                    <a:lnTo>
                      <a:pt x="142" y="290"/>
                    </a:lnTo>
                    <a:lnTo>
                      <a:pt x="137" y="284"/>
                    </a:lnTo>
                    <a:lnTo>
                      <a:pt x="131" y="278"/>
                    </a:lnTo>
                    <a:lnTo>
                      <a:pt x="120" y="273"/>
                    </a:lnTo>
                    <a:lnTo>
                      <a:pt x="108" y="267"/>
                    </a:lnTo>
                    <a:lnTo>
                      <a:pt x="108" y="261"/>
                    </a:lnTo>
                    <a:lnTo>
                      <a:pt x="114" y="256"/>
                    </a:lnTo>
                    <a:lnTo>
                      <a:pt x="120" y="256"/>
                    </a:lnTo>
                    <a:lnTo>
                      <a:pt x="120" y="250"/>
                    </a:lnTo>
                    <a:lnTo>
                      <a:pt x="114" y="239"/>
                    </a:lnTo>
                    <a:lnTo>
                      <a:pt x="114" y="233"/>
                    </a:lnTo>
                    <a:lnTo>
                      <a:pt x="108" y="227"/>
                    </a:lnTo>
                    <a:lnTo>
                      <a:pt x="108" y="216"/>
                    </a:lnTo>
                    <a:lnTo>
                      <a:pt x="103" y="205"/>
                    </a:lnTo>
                    <a:lnTo>
                      <a:pt x="103" y="199"/>
                    </a:lnTo>
                    <a:lnTo>
                      <a:pt x="97" y="199"/>
                    </a:lnTo>
                    <a:lnTo>
                      <a:pt x="91" y="199"/>
                    </a:lnTo>
                    <a:lnTo>
                      <a:pt x="91" y="205"/>
                    </a:lnTo>
                    <a:lnTo>
                      <a:pt x="97" y="205"/>
                    </a:lnTo>
                    <a:lnTo>
                      <a:pt x="97" y="210"/>
                    </a:lnTo>
                    <a:lnTo>
                      <a:pt x="103" y="210"/>
                    </a:lnTo>
                    <a:lnTo>
                      <a:pt x="103" y="216"/>
                    </a:lnTo>
                    <a:lnTo>
                      <a:pt x="97" y="216"/>
                    </a:lnTo>
                    <a:lnTo>
                      <a:pt x="91" y="216"/>
                    </a:lnTo>
                    <a:lnTo>
                      <a:pt x="86" y="216"/>
                    </a:lnTo>
                    <a:lnTo>
                      <a:pt x="86" y="222"/>
                    </a:lnTo>
                    <a:lnTo>
                      <a:pt x="86" y="227"/>
                    </a:lnTo>
                    <a:lnTo>
                      <a:pt x="91" y="239"/>
                    </a:lnTo>
                    <a:lnTo>
                      <a:pt x="91" y="244"/>
                    </a:lnTo>
                    <a:lnTo>
                      <a:pt x="86" y="244"/>
                    </a:lnTo>
                    <a:lnTo>
                      <a:pt x="80" y="244"/>
                    </a:lnTo>
                    <a:lnTo>
                      <a:pt x="74" y="239"/>
                    </a:lnTo>
                    <a:lnTo>
                      <a:pt x="69" y="233"/>
                    </a:lnTo>
                    <a:lnTo>
                      <a:pt x="69" y="227"/>
                    </a:lnTo>
                    <a:lnTo>
                      <a:pt x="57" y="222"/>
                    </a:lnTo>
                    <a:lnTo>
                      <a:pt x="40" y="227"/>
                    </a:lnTo>
                    <a:lnTo>
                      <a:pt x="35" y="227"/>
                    </a:lnTo>
                    <a:lnTo>
                      <a:pt x="23" y="227"/>
                    </a:lnTo>
                    <a:lnTo>
                      <a:pt x="17" y="233"/>
                    </a:lnTo>
                    <a:lnTo>
                      <a:pt x="12" y="239"/>
                    </a:lnTo>
                    <a:lnTo>
                      <a:pt x="6" y="233"/>
                    </a:lnTo>
                    <a:lnTo>
                      <a:pt x="6" y="227"/>
                    </a:lnTo>
                    <a:lnTo>
                      <a:pt x="6" y="222"/>
                    </a:lnTo>
                    <a:lnTo>
                      <a:pt x="12" y="216"/>
                    </a:lnTo>
                    <a:lnTo>
                      <a:pt x="6" y="216"/>
                    </a:lnTo>
                    <a:lnTo>
                      <a:pt x="0" y="210"/>
                    </a:lnTo>
                    <a:lnTo>
                      <a:pt x="0" y="205"/>
                    </a:lnTo>
                    <a:lnTo>
                      <a:pt x="6" y="148"/>
                    </a:lnTo>
                    <a:lnTo>
                      <a:pt x="23" y="63"/>
                    </a:lnTo>
                    <a:lnTo>
                      <a:pt x="23" y="46"/>
                    </a:lnTo>
                    <a:lnTo>
                      <a:pt x="35" y="52"/>
                    </a:lnTo>
                    <a:lnTo>
                      <a:pt x="35" y="46"/>
                    </a:lnTo>
                    <a:lnTo>
                      <a:pt x="40" y="34"/>
                    </a:lnTo>
                    <a:lnTo>
                      <a:pt x="52" y="23"/>
                    </a:lnTo>
                    <a:lnTo>
                      <a:pt x="57" y="23"/>
                    </a:lnTo>
                    <a:lnTo>
                      <a:pt x="69" y="29"/>
                    </a:lnTo>
                    <a:lnTo>
                      <a:pt x="74" y="23"/>
                    </a:lnTo>
                    <a:lnTo>
                      <a:pt x="80" y="29"/>
                    </a:lnTo>
                    <a:lnTo>
                      <a:pt x="80" y="23"/>
                    </a:lnTo>
                    <a:lnTo>
                      <a:pt x="86" y="17"/>
                    </a:lnTo>
                    <a:lnTo>
                      <a:pt x="86" y="12"/>
                    </a:lnTo>
                    <a:lnTo>
                      <a:pt x="91" y="12"/>
                    </a:lnTo>
                    <a:lnTo>
                      <a:pt x="97" y="6"/>
                    </a:lnTo>
                    <a:lnTo>
                      <a:pt x="103" y="6"/>
                    </a:lnTo>
                    <a:lnTo>
                      <a:pt x="103" y="0"/>
                    </a:lnTo>
                    <a:lnTo>
                      <a:pt x="108" y="0"/>
                    </a:lnTo>
                    <a:lnTo>
                      <a:pt x="108" y="12"/>
                    </a:lnTo>
                    <a:lnTo>
                      <a:pt x="108" y="23"/>
                    </a:lnTo>
                    <a:lnTo>
                      <a:pt x="108" y="29"/>
                    </a:lnTo>
                    <a:lnTo>
                      <a:pt x="108" y="34"/>
                    </a:lnTo>
                    <a:lnTo>
                      <a:pt x="114" y="40"/>
                    </a:lnTo>
                    <a:lnTo>
                      <a:pt x="125" y="40"/>
                    </a:lnTo>
                    <a:lnTo>
                      <a:pt x="131" y="40"/>
                    </a:lnTo>
                    <a:lnTo>
                      <a:pt x="137" y="40"/>
                    </a:lnTo>
                    <a:lnTo>
                      <a:pt x="142" y="40"/>
                    </a:lnTo>
                    <a:lnTo>
                      <a:pt x="142" y="46"/>
                    </a:lnTo>
                    <a:lnTo>
                      <a:pt x="148" y="57"/>
                    </a:lnTo>
                    <a:lnTo>
                      <a:pt x="154" y="57"/>
                    </a:lnTo>
                    <a:lnTo>
                      <a:pt x="159" y="63"/>
                    </a:lnTo>
                    <a:lnTo>
                      <a:pt x="165" y="69"/>
                    </a:lnTo>
                    <a:lnTo>
                      <a:pt x="171" y="69"/>
                    </a:lnTo>
                    <a:lnTo>
                      <a:pt x="176" y="69"/>
                    </a:lnTo>
                    <a:lnTo>
                      <a:pt x="176" y="74"/>
                    </a:lnTo>
                    <a:lnTo>
                      <a:pt x="182" y="74"/>
                    </a:lnTo>
                    <a:lnTo>
                      <a:pt x="188" y="74"/>
                    </a:lnTo>
                    <a:lnTo>
                      <a:pt x="188" y="69"/>
                    </a:lnTo>
                    <a:lnTo>
                      <a:pt x="193" y="69"/>
                    </a:lnTo>
                    <a:lnTo>
                      <a:pt x="199" y="63"/>
                    </a:lnTo>
                    <a:lnTo>
                      <a:pt x="205" y="63"/>
                    </a:lnTo>
                    <a:lnTo>
                      <a:pt x="210" y="69"/>
                    </a:lnTo>
                    <a:lnTo>
                      <a:pt x="216" y="69"/>
                    </a:lnTo>
                    <a:lnTo>
                      <a:pt x="222" y="69"/>
                    </a:lnTo>
                    <a:lnTo>
                      <a:pt x="227" y="74"/>
                    </a:lnTo>
                    <a:lnTo>
                      <a:pt x="233" y="74"/>
                    </a:lnTo>
                    <a:lnTo>
                      <a:pt x="239" y="86"/>
                    </a:lnTo>
                    <a:lnTo>
                      <a:pt x="239" y="91"/>
                    </a:lnTo>
                    <a:lnTo>
                      <a:pt x="244" y="97"/>
                    </a:lnTo>
                    <a:lnTo>
                      <a:pt x="250" y="103"/>
                    </a:lnTo>
                    <a:lnTo>
                      <a:pt x="256" y="108"/>
                    </a:lnTo>
                    <a:lnTo>
                      <a:pt x="261" y="108"/>
                    </a:lnTo>
                    <a:lnTo>
                      <a:pt x="273" y="103"/>
                    </a:lnTo>
                    <a:lnTo>
                      <a:pt x="278" y="10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20">
                <a:extLst>
                  <a:ext uri="{FF2B5EF4-FFF2-40B4-BE49-F238E27FC236}">
                    <a16:creationId xmlns:a16="http://schemas.microsoft.com/office/drawing/2014/main" id="{D3C15725-2799-1B36-7DA8-6568D6E56DAA}"/>
                  </a:ext>
                </a:extLst>
              </p:cNvPr>
              <p:cNvSpPr>
                <a:spLocks/>
              </p:cNvSpPr>
              <p:nvPr>
                <p:custDataLst>
                  <p:tags r:id="rId157"/>
                </p:custDataLst>
              </p:nvPr>
            </p:nvSpPr>
            <p:spPr bwMode="auto">
              <a:xfrm rot="582343">
                <a:off x="3832140" y="4451439"/>
                <a:ext cx="479629" cy="497149"/>
              </a:xfrm>
              <a:custGeom>
                <a:avLst/>
                <a:gdLst>
                  <a:gd name="T0" fmla="*/ 142 w 301"/>
                  <a:gd name="T1" fmla="*/ 51 h 312"/>
                  <a:gd name="T2" fmla="*/ 153 w 301"/>
                  <a:gd name="T3" fmla="*/ 51 h 312"/>
                  <a:gd name="T4" fmla="*/ 165 w 301"/>
                  <a:gd name="T5" fmla="*/ 45 h 312"/>
                  <a:gd name="T6" fmla="*/ 170 w 301"/>
                  <a:gd name="T7" fmla="*/ 51 h 312"/>
                  <a:gd name="T8" fmla="*/ 182 w 301"/>
                  <a:gd name="T9" fmla="*/ 56 h 312"/>
                  <a:gd name="T10" fmla="*/ 187 w 301"/>
                  <a:gd name="T11" fmla="*/ 56 h 312"/>
                  <a:gd name="T12" fmla="*/ 204 w 301"/>
                  <a:gd name="T13" fmla="*/ 39 h 312"/>
                  <a:gd name="T14" fmla="*/ 216 w 301"/>
                  <a:gd name="T15" fmla="*/ 34 h 312"/>
                  <a:gd name="T16" fmla="*/ 221 w 301"/>
                  <a:gd name="T17" fmla="*/ 28 h 312"/>
                  <a:gd name="T18" fmla="*/ 227 w 301"/>
                  <a:gd name="T19" fmla="*/ 17 h 312"/>
                  <a:gd name="T20" fmla="*/ 238 w 301"/>
                  <a:gd name="T21" fmla="*/ 11 h 312"/>
                  <a:gd name="T22" fmla="*/ 255 w 301"/>
                  <a:gd name="T23" fmla="*/ 5 h 312"/>
                  <a:gd name="T24" fmla="*/ 255 w 301"/>
                  <a:gd name="T25" fmla="*/ 28 h 312"/>
                  <a:gd name="T26" fmla="*/ 295 w 301"/>
                  <a:gd name="T27" fmla="*/ 90 h 312"/>
                  <a:gd name="T28" fmla="*/ 278 w 301"/>
                  <a:gd name="T29" fmla="*/ 119 h 312"/>
                  <a:gd name="T30" fmla="*/ 278 w 301"/>
                  <a:gd name="T31" fmla="*/ 130 h 312"/>
                  <a:gd name="T32" fmla="*/ 272 w 301"/>
                  <a:gd name="T33" fmla="*/ 147 h 312"/>
                  <a:gd name="T34" fmla="*/ 267 w 301"/>
                  <a:gd name="T35" fmla="*/ 170 h 312"/>
                  <a:gd name="T36" fmla="*/ 255 w 301"/>
                  <a:gd name="T37" fmla="*/ 181 h 312"/>
                  <a:gd name="T38" fmla="*/ 250 w 301"/>
                  <a:gd name="T39" fmla="*/ 192 h 312"/>
                  <a:gd name="T40" fmla="*/ 233 w 301"/>
                  <a:gd name="T41" fmla="*/ 204 h 312"/>
                  <a:gd name="T42" fmla="*/ 216 w 301"/>
                  <a:gd name="T43" fmla="*/ 226 h 312"/>
                  <a:gd name="T44" fmla="*/ 176 w 301"/>
                  <a:gd name="T45" fmla="*/ 238 h 312"/>
                  <a:gd name="T46" fmla="*/ 170 w 301"/>
                  <a:gd name="T47" fmla="*/ 249 h 312"/>
                  <a:gd name="T48" fmla="*/ 153 w 301"/>
                  <a:gd name="T49" fmla="*/ 261 h 312"/>
                  <a:gd name="T50" fmla="*/ 147 w 301"/>
                  <a:gd name="T51" fmla="*/ 272 h 312"/>
                  <a:gd name="T52" fmla="*/ 96 w 301"/>
                  <a:gd name="T53" fmla="*/ 261 h 312"/>
                  <a:gd name="T54" fmla="*/ 85 w 301"/>
                  <a:gd name="T55" fmla="*/ 278 h 312"/>
                  <a:gd name="T56" fmla="*/ 45 w 301"/>
                  <a:gd name="T57" fmla="*/ 306 h 312"/>
                  <a:gd name="T58" fmla="*/ 0 w 301"/>
                  <a:gd name="T59" fmla="*/ 232 h 312"/>
                  <a:gd name="T60" fmla="*/ 6 w 301"/>
                  <a:gd name="T61" fmla="*/ 221 h 312"/>
                  <a:gd name="T62" fmla="*/ 17 w 301"/>
                  <a:gd name="T63" fmla="*/ 215 h 312"/>
                  <a:gd name="T64" fmla="*/ 34 w 301"/>
                  <a:gd name="T65" fmla="*/ 198 h 312"/>
                  <a:gd name="T66" fmla="*/ 51 w 301"/>
                  <a:gd name="T67" fmla="*/ 187 h 312"/>
                  <a:gd name="T68" fmla="*/ 57 w 301"/>
                  <a:gd name="T69" fmla="*/ 181 h 312"/>
                  <a:gd name="T70" fmla="*/ 62 w 301"/>
                  <a:gd name="T71" fmla="*/ 175 h 312"/>
                  <a:gd name="T72" fmla="*/ 62 w 301"/>
                  <a:gd name="T73" fmla="*/ 170 h 312"/>
                  <a:gd name="T74" fmla="*/ 68 w 301"/>
                  <a:gd name="T75" fmla="*/ 164 h 312"/>
                  <a:gd name="T76" fmla="*/ 79 w 301"/>
                  <a:gd name="T77" fmla="*/ 158 h 312"/>
                  <a:gd name="T78" fmla="*/ 85 w 301"/>
                  <a:gd name="T79" fmla="*/ 153 h 312"/>
                  <a:gd name="T80" fmla="*/ 96 w 301"/>
                  <a:gd name="T81" fmla="*/ 147 h 312"/>
                  <a:gd name="T82" fmla="*/ 108 w 301"/>
                  <a:gd name="T83" fmla="*/ 124 h 312"/>
                  <a:gd name="T84" fmla="*/ 91 w 301"/>
                  <a:gd name="T85" fmla="*/ 130 h 312"/>
                  <a:gd name="T86" fmla="*/ 79 w 301"/>
                  <a:gd name="T87" fmla="*/ 130 h 312"/>
                  <a:gd name="T88" fmla="*/ 79 w 301"/>
                  <a:gd name="T89" fmla="*/ 124 h 312"/>
                  <a:gd name="T90" fmla="*/ 85 w 301"/>
                  <a:gd name="T91" fmla="*/ 119 h 312"/>
                  <a:gd name="T92" fmla="*/ 74 w 301"/>
                  <a:gd name="T93" fmla="*/ 102 h 312"/>
                  <a:gd name="T94" fmla="*/ 79 w 301"/>
                  <a:gd name="T95" fmla="*/ 96 h 312"/>
                  <a:gd name="T96" fmla="*/ 85 w 301"/>
                  <a:gd name="T97" fmla="*/ 90 h 312"/>
                  <a:gd name="T98" fmla="*/ 96 w 301"/>
                  <a:gd name="T99" fmla="*/ 85 h 312"/>
                  <a:gd name="T100" fmla="*/ 102 w 301"/>
                  <a:gd name="T101" fmla="*/ 79 h 312"/>
                  <a:gd name="T102" fmla="*/ 108 w 301"/>
                  <a:gd name="T103" fmla="*/ 73 h 312"/>
                  <a:gd name="T104" fmla="*/ 113 w 301"/>
                  <a:gd name="T105" fmla="*/ 68 h 312"/>
                  <a:gd name="T106" fmla="*/ 119 w 301"/>
                  <a:gd name="T107" fmla="*/ 62 h 312"/>
                  <a:gd name="T108" fmla="*/ 125 w 301"/>
                  <a:gd name="T109" fmla="*/ 56 h 312"/>
                  <a:gd name="T110" fmla="*/ 130 w 301"/>
                  <a:gd name="T111" fmla="*/ 5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 h="312">
                    <a:moveTo>
                      <a:pt x="130" y="45"/>
                    </a:moveTo>
                    <a:lnTo>
                      <a:pt x="142" y="51"/>
                    </a:lnTo>
                    <a:lnTo>
                      <a:pt x="147" y="51"/>
                    </a:lnTo>
                    <a:lnTo>
                      <a:pt x="153" y="51"/>
                    </a:lnTo>
                    <a:lnTo>
                      <a:pt x="159" y="51"/>
                    </a:lnTo>
                    <a:lnTo>
                      <a:pt x="165" y="45"/>
                    </a:lnTo>
                    <a:lnTo>
                      <a:pt x="165" y="51"/>
                    </a:lnTo>
                    <a:lnTo>
                      <a:pt x="170" y="51"/>
                    </a:lnTo>
                    <a:lnTo>
                      <a:pt x="170" y="56"/>
                    </a:lnTo>
                    <a:lnTo>
                      <a:pt x="182" y="56"/>
                    </a:lnTo>
                    <a:lnTo>
                      <a:pt x="182" y="62"/>
                    </a:lnTo>
                    <a:lnTo>
                      <a:pt x="187" y="56"/>
                    </a:lnTo>
                    <a:lnTo>
                      <a:pt x="193" y="51"/>
                    </a:lnTo>
                    <a:lnTo>
                      <a:pt x="204" y="39"/>
                    </a:lnTo>
                    <a:lnTo>
                      <a:pt x="204" y="34"/>
                    </a:lnTo>
                    <a:lnTo>
                      <a:pt x="216" y="34"/>
                    </a:lnTo>
                    <a:lnTo>
                      <a:pt x="216" y="28"/>
                    </a:lnTo>
                    <a:lnTo>
                      <a:pt x="221" y="28"/>
                    </a:lnTo>
                    <a:lnTo>
                      <a:pt x="227" y="22"/>
                    </a:lnTo>
                    <a:lnTo>
                      <a:pt x="227" y="17"/>
                    </a:lnTo>
                    <a:lnTo>
                      <a:pt x="233" y="17"/>
                    </a:lnTo>
                    <a:lnTo>
                      <a:pt x="238" y="11"/>
                    </a:lnTo>
                    <a:lnTo>
                      <a:pt x="244" y="0"/>
                    </a:lnTo>
                    <a:lnTo>
                      <a:pt x="255" y="5"/>
                    </a:lnTo>
                    <a:lnTo>
                      <a:pt x="250" y="17"/>
                    </a:lnTo>
                    <a:lnTo>
                      <a:pt x="255" y="28"/>
                    </a:lnTo>
                    <a:lnTo>
                      <a:pt x="301" y="85"/>
                    </a:lnTo>
                    <a:lnTo>
                      <a:pt x="295" y="90"/>
                    </a:lnTo>
                    <a:lnTo>
                      <a:pt x="289" y="107"/>
                    </a:lnTo>
                    <a:lnTo>
                      <a:pt x="278" y="119"/>
                    </a:lnTo>
                    <a:lnTo>
                      <a:pt x="278" y="124"/>
                    </a:lnTo>
                    <a:lnTo>
                      <a:pt x="278" y="130"/>
                    </a:lnTo>
                    <a:lnTo>
                      <a:pt x="272" y="136"/>
                    </a:lnTo>
                    <a:lnTo>
                      <a:pt x="272" y="147"/>
                    </a:lnTo>
                    <a:lnTo>
                      <a:pt x="272" y="153"/>
                    </a:lnTo>
                    <a:lnTo>
                      <a:pt x="267" y="170"/>
                    </a:lnTo>
                    <a:lnTo>
                      <a:pt x="261" y="175"/>
                    </a:lnTo>
                    <a:lnTo>
                      <a:pt x="255" y="181"/>
                    </a:lnTo>
                    <a:lnTo>
                      <a:pt x="255" y="187"/>
                    </a:lnTo>
                    <a:lnTo>
                      <a:pt x="250" y="192"/>
                    </a:lnTo>
                    <a:lnTo>
                      <a:pt x="238" y="204"/>
                    </a:lnTo>
                    <a:lnTo>
                      <a:pt x="233" y="204"/>
                    </a:lnTo>
                    <a:lnTo>
                      <a:pt x="233" y="209"/>
                    </a:lnTo>
                    <a:lnTo>
                      <a:pt x="216" y="226"/>
                    </a:lnTo>
                    <a:lnTo>
                      <a:pt x="210" y="232"/>
                    </a:lnTo>
                    <a:lnTo>
                      <a:pt x="176" y="238"/>
                    </a:lnTo>
                    <a:lnTo>
                      <a:pt x="176" y="244"/>
                    </a:lnTo>
                    <a:lnTo>
                      <a:pt x="170" y="249"/>
                    </a:lnTo>
                    <a:lnTo>
                      <a:pt x="165" y="255"/>
                    </a:lnTo>
                    <a:lnTo>
                      <a:pt x="153" y="261"/>
                    </a:lnTo>
                    <a:lnTo>
                      <a:pt x="147" y="266"/>
                    </a:lnTo>
                    <a:lnTo>
                      <a:pt x="147" y="272"/>
                    </a:lnTo>
                    <a:lnTo>
                      <a:pt x="142" y="278"/>
                    </a:lnTo>
                    <a:lnTo>
                      <a:pt x="96" y="261"/>
                    </a:lnTo>
                    <a:lnTo>
                      <a:pt x="91" y="272"/>
                    </a:lnTo>
                    <a:lnTo>
                      <a:pt x="85" y="278"/>
                    </a:lnTo>
                    <a:lnTo>
                      <a:pt x="57" y="300"/>
                    </a:lnTo>
                    <a:lnTo>
                      <a:pt x="45" y="306"/>
                    </a:lnTo>
                    <a:lnTo>
                      <a:pt x="40" y="312"/>
                    </a:lnTo>
                    <a:lnTo>
                      <a:pt x="0" y="232"/>
                    </a:lnTo>
                    <a:lnTo>
                      <a:pt x="6" y="226"/>
                    </a:lnTo>
                    <a:lnTo>
                      <a:pt x="6" y="221"/>
                    </a:lnTo>
                    <a:lnTo>
                      <a:pt x="11" y="221"/>
                    </a:lnTo>
                    <a:lnTo>
                      <a:pt x="17" y="215"/>
                    </a:lnTo>
                    <a:lnTo>
                      <a:pt x="28" y="204"/>
                    </a:lnTo>
                    <a:lnTo>
                      <a:pt x="34" y="198"/>
                    </a:lnTo>
                    <a:lnTo>
                      <a:pt x="40" y="192"/>
                    </a:lnTo>
                    <a:lnTo>
                      <a:pt x="51" y="187"/>
                    </a:lnTo>
                    <a:lnTo>
                      <a:pt x="51" y="181"/>
                    </a:lnTo>
                    <a:lnTo>
                      <a:pt x="57" y="181"/>
                    </a:lnTo>
                    <a:lnTo>
                      <a:pt x="57" y="175"/>
                    </a:lnTo>
                    <a:lnTo>
                      <a:pt x="62" y="175"/>
                    </a:lnTo>
                    <a:lnTo>
                      <a:pt x="57" y="170"/>
                    </a:lnTo>
                    <a:lnTo>
                      <a:pt x="62" y="170"/>
                    </a:lnTo>
                    <a:lnTo>
                      <a:pt x="68" y="170"/>
                    </a:lnTo>
                    <a:lnTo>
                      <a:pt x="68" y="164"/>
                    </a:lnTo>
                    <a:lnTo>
                      <a:pt x="74" y="164"/>
                    </a:lnTo>
                    <a:lnTo>
                      <a:pt x="79" y="158"/>
                    </a:lnTo>
                    <a:lnTo>
                      <a:pt x="85" y="158"/>
                    </a:lnTo>
                    <a:lnTo>
                      <a:pt x="85" y="153"/>
                    </a:lnTo>
                    <a:lnTo>
                      <a:pt x="91" y="153"/>
                    </a:lnTo>
                    <a:lnTo>
                      <a:pt x="96" y="147"/>
                    </a:lnTo>
                    <a:lnTo>
                      <a:pt x="102" y="124"/>
                    </a:lnTo>
                    <a:lnTo>
                      <a:pt x="108" y="124"/>
                    </a:lnTo>
                    <a:lnTo>
                      <a:pt x="96" y="124"/>
                    </a:lnTo>
                    <a:lnTo>
                      <a:pt x="91" y="130"/>
                    </a:lnTo>
                    <a:lnTo>
                      <a:pt x="85" y="130"/>
                    </a:lnTo>
                    <a:lnTo>
                      <a:pt x="79" y="130"/>
                    </a:lnTo>
                    <a:lnTo>
                      <a:pt x="74" y="124"/>
                    </a:lnTo>
                    <a:lnTo>
                      <a:pt x="79" y="124"/>
                    </a:lnTo>
                    <a:lnTo>
                      <a:pt x="79" y="119"/>
                    </a:lnTo>
                    <a:lnTo>
                      <a:pt x="85" y="119"/>
                    </a:lnTo>
                    <a:lnTo>
                      <a:pt x="85" y="113"/>
                    </a:lnTo>
                    <a:lnTo>
                      <a:pt x="74" y="102"/>
                    </a:lnTo>
                    <a:lnTo>
                      <a:pt x="79" y="102"/>
                    </a:lnTo>
                    <a:lnTo>
                      <a:pt x="79" y="96"/>
                    </a:lnTo>
                    <a:lnTo>
                      <a:pt x="85" y="96"/>
                    </a:lnTo>
                    <a:lnTo>
                      <a:pt x="85" y="90"/>
                    </a:lnTo>
                    <a:lnTo>
                      <a:pt x="91" y="90"/>
                    </a:lnTo>
                    <a:lnTo>
                      <a:pt x="96" y="85"/>
                    </a:lnTo>
                    <a:lnTo>
                      <a:pt x="102" y="85"/>
                    </a:lnTo>
                    <a:lnTo>
                      <a:pt x="102" y="79"/>
                    </a:lnTo>
                    <a:lnTo>
                      <a:pt x="108" y="79"/>
                    </a:lnTo>
                    <a:lnTo>
                      <a:pt x="108" y="73"/>
                    </a:lnTo>
                    <a:lnTo>
                      <a:pt x="113" y="73"/>
                    </a:lnTo>
                    <a:lnTo>
                      <a:pt x="113" y="68"/>
                    </a:lnTo>
                    <a:lnTo>
                      <a:pt x="119" y="68"/>
                    </a:lnTo>
                    <a:lnTo>
                      <a:pt x="119" y="62"/>
                    </a:lnTo>
                    <a:lnTo>
                      <a:pt x="125" y="62"/>
                    </a:lnTo>
                    <a:lnTo>
                      <a:pt x="125" y="56"/>
                    </a:lnTo>
                    <a:lnTo>
                      <a:pt x="125" y="51"/>
                    </a:lnTo>
                    <a:lnTo>
                      <a:pt x="130" y="51"/>
                    </a:lnTo>
                    <a:lnTo>
                      <a:pt x="130" y="45"/>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21">
                <a:extLst>
                  <a:ext uri="{FF2B5EF4-FFF2-40B4-BE49-F238E27FC236}">
                    <a16:creationId xmlns:a16="http://schemas.microsoft.com/office/drawing/2014/main" id="{03F75A63-0AAC-6594-5531-1D9A3550687D}"/>
                  </a:ext>
                </a:extLst>
              </p:cNvPr>
              <p:cNvSpPr>
                <a:spLocks/>
              </p:cNvSpPr>
              <p:nvPr>
                <p:custDataLst>
                  <p:tags r:id="rId158"/>
                </p:custDataLst>
              </p:nvPr>
            </p:nvSpPr>
            <p:spPr bwMode="auto">
              <a:xfrm rot="582343">
                <a:off x="1683915" y="4867830"/>
                <a:ext cx="442981" cy="452533"/>
              </a:xfrm>
              <a:custGeom>
                <a:avLst/>
                <a:gdLst>
                  <a:gd name="T0" fmla="*/ 153 w 278"/>
                  <a:gd name="T1" fmla="*/ 0 h 284"/>
                  <a:gd name="T2" fmla="*/ 165 w 278"/>
                  <a:gd name="T3" fmla="*/ 6 h 284"/>
                  <a:gd name="T4" fmla="*/ 176 w 278"/>
                  <a:gd name="T5" fmla="*/ 17 h 284"/>
                  <a:gd name="T6" fmla="*/ 199 w 278"/>
                  <a:gd name="T7" fmla="*/ 68 h 284"/>
                  <a:gd name="T8" fmla="*/ 227 w 278"/>
                  <a:gd name="T9" fmla="*/ 108 h 284"/>
                  <a:gd name="T10" fmla="*/ 233 w 278"/>
                  <a:gd name="T11" fmla="*/ 114 h 284"/>
                  <a:gd name="T12" fmla="*/ 244 w 278"/>
                  <a:gd name="T13" fmla="*/ 125 h 284"/>
                  <a:gd name="T14" fmla="*/ 250 w 278"/>
                  <a:gd name="T15" fmla="*/ 136 h 284"/>
                  <a:gd name="T16" fmla="*/ 261 w 278"/>
                  <a:gd name="T17" fmla="*/ 142 h 284"/>
                  <a:gd name="T18" fmla="*/ 267 w 278"/>
                  <a:gd name="T19" fmla="*/ 159 h 284"/>
                  <a:gd name="T20" fmla="*/ 272 w 278"/>
                  <a:gd name="T21" fmla="*/ 170 h 284"/>
                  <a:gd name="T22" fmla="*/ 278 w 278"/>
                  <a:gd name="T23" fmla="*/ 176 h 284"/>
                  <a:gd name="T24" fmla="*/ 272 w 278"/>
                  <a:gd name="T25" fmla="*/ 199 h 284"/>
                  <a:gd name="T26" fmla="*/ 267 w 278"/>
                  <a:gd name="T27" fmla="*/ 199 h 284"/>
                  <a:gd name="T28" fmla="*/ 261 w 278"/>
                  <a:gd name="T29" fmla="*/ 199 h 284"/>
                  <a:gd name="T30" fmla="*/ 244 w 278"/>
                  <a:gd name="T31" fmla="*/ 210 h 284"/>
                  <a:gd name="T32" fmla="*/ 221 w 278"/>
                  <a:gd name="T33" fmla="*/ 238 h 284"/>
                  <a:gd name="T34" fmla="*/ 210 w 278"/>
                  <a:gd name="T35" fmla="*/ 250 h 284"/>
                  <a:gd name="T36" fmla="*/ 193 w 278"/>
                  <a:gd name="T37" fmla="*/ 244 h 284"/>
                  <a:gd name="T38" fmla="*/ 159 w 278"/>
                  <a:gd name="T39" fmla="*/ 278 h 284"/>
                  <a:gd name="T40" fmla="*/ 153 w 278"/>
                  <a:gd name="T41" fmla="*/ 284 h 284"/>
                  <a:gd name="T42" fmla="*/ 142 w 278"/>
                  <a:gd name="T43" fmla="*/ 272 h 284"/>
                  <a:gd name="T44" fmla="*/ 131 w 278"/>
                  <a:gd name="T45" fmla="*/ 267 h 284"/>
                  <a:gd name="T46" fmla="*/ 85 w 278"/>
                  <a:gd name="T47" fmla="*/ 244 h 284"/>
                  <a:gd name="T48" fmla="*/ 63 w 278"/>
                  <a:gd name="T49" fmla="*/ 238 h 284"/>
                  <a:gd name="T50" fmla="*/ 57 w 278"/>
                  <a:gd name="T51" fmla="*/ 216 h 284"/>
                  <a:gd name="T52" fmla="*/ 12 w 278"/>
                  <a:gd name="T53" fmla="*/ 165 h 284"/>
                  <a:gd name="T54" fmla="*/ 6 w 278"/>
                  <a:gd name="T55" fmla="*/ 102 h 284"/>
                  <a:gd name="T56" fmla="*/ 17 w 278"/>
                  <a:gd name="T57" fmla="*/ 97 h 284"/>
                  <a:gd name="T58" fmla="*/ 17 w 278"/>
                  <a:gd name="T59" fmla="*/ 91 h 284"/>
                  <a:gd name="T60" fmla="*/ 29 w 278"/>
                  <a:gd name="T61" fmla="*/ 85 h 284"/>
                  <a:gd name="T62" fmla="*/ 40 w 278"/>
                  <a:gd name="T63" fmla="*/ 80 h 284"/>
                  <a:gd name="T64" fmla="*/ 46 w 278"/>
                  <a:gd name="T65" fmla="*/ 68 h 284"/>
                  <a:gd name="T66" fmla="*/ 57 w 278"/>
                  <a:gd name="T67" fmla="*/ 63 h 284"/>
                  <a:gd name="T68" fmla="*/ 63 w 278"/>
                  <a:gd name="T69" fmla="*/ 63 h 284"/>
                  <a:gd name="T70" fmla="*/ 68 w 278"/>
                  <a:gd name="T71" fmla="*/ 63 h 284"/>
                  <a:gd name="T72" fmla="*/ 80 w 278"/>
                  <a:gd name="T73" fmla="*/ 57 h 284"/>
                  <a:gd name="T74" fmla="*/ 91 w 278"/>
                  <a:gd name="T75" fmla="*/ 51 h 284"/>
                  <a:gd name="T76" fmla="*/ 102 w 278"/>
                  <a:gd name="T77" fmla="*/ 46 h 284"/>
                  <a:gd name="T78" fmla="*/ 114 w 278"/>
                  <a:gd name="T79" fmla="*/ 40 h 284"/>
                  <a:gd name="T80" fmla="*/ 125 w 278"/>
                  <a:gd name="T81" fmla="*/ 34 h 284"/>
                  <a:gd name="T82" fmla="*/ 131 w 278"/>
                  <a:gd name="T83" fmla="*/ 23 h 284"/>
                  <a:gd name="T84" fmla="*/ 142 w 278"/>
                  <a:gd name="T85" fmla="*/ 1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4">
                    <a:moveTo>
                      <a:pt x="142" y="6"/>
                    </a:moveTo>
                    <a:lnTo>
                      <a:pt x="148" y="0"/>
                    </a:lnTo>
                    <a:lnTo>
                      <a:pt x="153" y="0"/>
                    </a:lnTo>
                    <a:lnTo>
                      <a:pt x="159" y="0"/>
                    </a:lnTo>
                    <a:lnTo>
                      <a:pt x="165" y="0"/>
                    </a:lnTo>
                    <a:lnTo>
                      <a:pt x="165" y="6"/>
                    </a:lnTo>
                    <a:lnTo>
                      <a:pt x="170" y="6"/>
                    </a:lnTo>
                    <a:lnTo>
                      <a:pt x="170" y="12"/>
                    </a:lnTo>
                    <a:lnTo>
                      <a:pt x="176" y="17"/>
                    </a:lnTo>
                    <a:lnTo>
                      <a:pt x="182" y="17"/>
                    </a:lnTo>
                    <a:lnTo>
                      <a:pt x="187" y="23"/>
                    </a:lnTo>
                    <a:lnTo>
                      <a:pt x="199" y="68"/>
                    </a:lnTo>
                    <a:lnTo>
                      <a:pt x="221" y="102"/>
                    </a:lnTo>
                    <a:lnTo>
                      <a:pt x="227" y="102"/>
                    </a:lnTo>
                    <a:lnTo>
                      <a:pt x="227" y="108"/>
                    </a:lnTo>
                    <a:lnTo>
                      <a:pt x="233" y="108"/>
                    </a:lnTo>
                    <a:lnTo>
                      <a:pt x="238" y="108"/>
                    </a:lnTo>
                    <a:lnTo>
                      <a:pt x="233" y="114"/>
                    </a:lnTo>
                    <a:lnTo>
                      <a:pt x="238" y="119"/>
                    </a:lnTo>
                    <a:lnTo>
                      <a:pt x="244" y="119"/>
                    </a:lnTo>
                    <a:lnTo>
                      <a:pt x="244" y="125"/>
                    </a:lnTo>
                    <a:lnTo>
                      <a:pt x="250" y="125"/>
                    </a:lnTo>
                    <a:lnTo>
                      <a:pt x="250" y="131"/>
                    </a:lnTo>
                    <a:lnTo>
                      <a:pt x="250" y="136"/>
                    </a:lnTo>
                    <a:lnTo>
                      <a:pt x="250" y="142"/>
                    </a:lnTo>
                    <a:lnTo>
                      <a:pt x="255" y="142"/>
                    </a:lnTo>
                    <a:lnTo>
                      <a:pt x="261" y="142"/>
                    </a:lnTo>
                    <a:lnTo>
                      <a:pt x="261" y="148"/>
                    </a:lnTo>
                    <a:lnTo>
                      <a:pt x="261" y="153"/>
                    </a:lnTo>
                    <a:lnTo>
                      <a:pt x="267" y="159"/>
                    </a:lnTo>
                    <a:lnTo>
                      <a:pt x="261" y="159"/>
                    </a:lnTo>
                    <a:lnTo>
                      <a:pt x="267" y="165"/>
                    </a:lnTo>
                    <a:lnTo>
                      <a:pt x="272" y="170"/>
                    </a:lnTo>
                    <a:lnTo>
                      <a:pt x="278" y="176"/>
                    </a:lnTo>
                    <a:lnTo>
                      <a:pt x="272" y="176"/>
                    </a:lnTo>
                    <a:lnTo>
                      <a:pt x="278" y="176"/>
                    </a:lnTo>
                    <a:lnTo>
                      <a:pt x="278" y="182"/>
                    </a:lnTo>
                    <a:lnTo>
                      <a:pt x="278" y="187"/>
                    </a:lnTo>
                    <a:lnTo>
                      <a:pt x="272" y="199"/>
                    </a:lnTo>
                    <a:lnTo>
                      <a:pt x="267" y="199"/>
                    </a:lnTo>
                    <a:lnTo>
                      <a:pt x="267" y="204"/>
                    </a:lnTo>
                    <a:lnTo>
                      <a:pt x="267" y="199"/>
                    </a:lnTo>
                    <a:lnTo>
                      <a:pt x="261" y="199"/>
                    </a:lnTo>
                    <a:lnTo>
                      <a:pt x="261" y="204"/>
                    </a:lnTo>
                    <a:lnTo>
                      <a:pt x="261" y="199"/>
                    </a:lnTo>
                    <a:lnTo>
                      <a:pt x="255" y="204"/>
                    </a:lnTo>
                    <a:lnTo>
                      <a:pt x="255" y="210"/>
                    </a:lnTo>
                    <a:lnTo>
                      <a:pt x="244" y="210"/>
                    </a:lnTo>
                    <a:lnTo>
                      <a:pt x="227" y="233"/>
                    </a:lnTo>
                    <a:lnTo>
                      <a:pt x="221" y="233"/>
                    </a:lnTo>
                    <a:lnTo>
                      <a:pt x="221" y="238"/>
                    </a:lnTo>
                    <a:lnTo>
                      <a:pt x="221" y="244"/>
                    </a:lnTo>
                    <a:lnTo>
                      <a:pt x="216" y="244"/>
                    </a:lnTo>
                    <a:lnTo>
                      <a:pt x="210" y="250"/>
                    </a:lnTo>
                    <a:lnTo>
                      <a:pt x="204" y="244"/>
                    </a:lnTo>
                    <a:lnTo>
                      <a:pt x="199" y="238"/>
                    </a:lnTo>
                    <a:lnTo>
                      <a:pt x="193" y="244"/>
                    </a:lnTo>
                    <a:lnTo>
                      <a:pt x="187" y="250"/>
                    </a:lnTo>
                    <a:lnTo>
                      <a:pt x="170" y="267"/>
                    </a:lnTo>
                    <a:lnTo>
                      <a:pt x="159" y="278"/>
                    </a:lnTo>
                    <a:lnTo>
                      <a:pt x="153" y="284"/>
                    </a:lnTo>
                    <a:lnTo>
                      <a:pt x="153" y="278"/>
                    </a:lnTo>
                    <a:lnTo>
                      <a:pt x="153" y="284"/>
                    </a:lnTo>
                    <a:lnTo>
                      <a:pt x="148" y="284"/>
                    </a:lnTo>
                    <a:lnTo>
                      <a:pt x="148" y="278"/>
                    </a:lnTo>
                    <a:lnTo>
                      <a:pt x="142" y="272"/>
                    </a:lnTo>
                    <a:lnTo>
                      <a:pt x="142" y="267"/>
                    </a:lnTo>
                    <a:lnTo>
                      <a:pt x="136" y="267"/>
                    </a:lnTo>
                    <a:lnTo>
                      <a:pt x="131" y="267"/>
                    </a:lnTo>
                    <a:lnTo>
                      <a:pt x="125" y="267"/>
                    </a:lnTo>
                    <a:lnTo>
                      <a:pt x="119" y="261"/>
                    </a:lnTo>
                    <a:lnTo>
                      <a:pt x="85" y="244"/>
                    </a:lnTo>
                    <a:lnTo>
                      <a:pt x="74" y="238"/>
                    </a:lnTo>
                    <a:lnTo>
                      <a:pt x="68" y="238"/>
                    </a:lnTo>
                    <a:lnTo>
                      <a:pt x="63" y="238"/>
                    </a:lnTo>
                    <a:lnTo>
                      <a:pt x="57" y="238"/>
                    </a:lnTo>
                    <a:lnTo>
                      <a:pt x="57" y="227"/>
                    </a:lnTo>
                    <a:lnTo>
                      <a:pt x="57" y="216"/>
                    </a:lnTo>
                    <a:lnTo>
                      <a:pt x="51" y="210"/>
                    </a:lnTo>
                    <a:lnTo>
                      <a:pt x="17" y="165"/>
                    </a:lnTo>
                    <a:lnTo>
                      <a:pt x="12" y="165"/>
                    </a:lnTo>
                    <a:lnTo>
                      <a:pt x="12" y="159"/>
                    </a:lnTo>
                    <a:lnTo>
                      <a:pt x="0" y="102"/>
                    </a:lnTo>
                    <a:lnTo>
                      <a:pt x="6" y="102"/>
                    </a:lnTo>
                    <a:lnTo>
                      <a:pt x="6" y="97"/>
                    </a:lnTo>
                    <a:lnTo>
                      <a:pt x="12" y="97"/>
                    </a:lnTo>
                    <a:lnTo>
                      <a:pt x="17" y="97"/>
                    </a:lnTo>
                    <a:lnTo>
                      <a:pt x="12" y="97"/>
                    </a:lnTo>
                    <a:lnTo>
                      <a:pt x="12" y="91"/>
                    </a:lnTo>
                    <a:lnTo>
                      <a:pt x="17" y="91"/>
                    </a:lnTo>
                    <a:lnTo>
                      <a:pt x="23" y="91"/>
                    </a:lnTo>
                    <a:lnTo>
                      <a:pt x="23" y="85"/>
                    </a:lnTo>
                    <a:lnTo>
                      <a:pt x="29" y="85"/>
                    </a:lnTo>
                    <a:lnTo>
                      <a:pt x="29" y="80"/>
                    </a:lnTo>
                    <a:lnTo>
                      <a:pt x="34" y="80"/>
                    </a:lnTo>
                    <a:lnTo>
                      <a:pt x="40" y="80"/>
                    </a:lnTo>
                    <a:lnTo>
                      <a:pt x="40" y="74"/>
                    </a:lnTo>
                    <a:lnTo>
                      <a:pt x="46" y="74"/>
                    </a:lnTo>
                    <a:lnTo>
                      <a:pt x="46" y="68"/>
                    </a:lnTo>
                    <a:lnTo>
                      <a:pt x="51" y="68"/>
                    </a:lnTo>
                    <a:lnTo>
                      <a:pt x="57" y="68"/>
                    </a:lnTo>
                    <a:lnTo>
                      <a:pt x="57" y="63"/>
                    </a:lnTo>
                    <a:lnTo>
                      <a:pt x="63" y="63"/>
                    </a:lnTo>
                    <a:lnTo>
                      <a:pt x="63" y="57"/>
                    </a:lnTo>
                    <a:lnTo>
                      <a:pt x="63" y="63"/>
                    </a:lnTo>
                    <a:lnTo>
                      <a:pt x="63" y="57"/>
                    </a:lnTo>
                    <a:lnTo>
                      <a:pt x="63" y="63"/>
                    </a:lnTo>
                    <a:lnTo>
                      <a:pt x="68" y="63"/>
                    </a:lnTo>
                    <a:lnTo>
                      <a:pt x="68" y="57"/>
                    </a:lnTo>
                    <a:lnTo>
                      <a:pt x="74" y="57"/>
                    </a:lnTo>
                    <a:lnTo>
                      <a:pt x="80" y="57"/>
                    </a:lnTo>
                    <a:lnTo>
                      <a:pt x="80" y="51"/>
                    </a:lnTo>
                    <a:lnTo>
                      <a:pt x="85" y="51"/>
                    </a:lnTo>
                    <a:lnTo>
                      <a:pt x="91" y="51"/>
                    </a:lnTo>
                    <a:lnTo>
                      <a:pt x="91" y="46"/>
                    </a:lnTo>
                    <a:lnTo>
                      <a:pt x="97" y="46"/>
                    </a:lnTo>
                    <a:lnTo>
                      <a:pt x="102" y="46"/>
                    </a:lnTo>
                    <a:lnTo>
                      <a:pt x="102" y="40"/>
                    </a:lnTo>
                    <a:lnTo>
                      <a:pt x="108" y="40"/>
                    </a:lnTo>
                    <a:lnTo>
                      <a:pt x="114" y="40"/>
                    </a:lnTo>
                    <a:lnTo>
                      <a:pt x="114" y="34"/>
                    </a:lnTo>
                    <a:lnTo>
                      <a:pt x="119" y="34"/>
                    </a:lnTo>
                    <a:lnTo>
                      <a:pt x="125" y="34"/>
                    </a:lnTo>
                    <a:lnTo>
                      <a:pt x="125" y="29"/>
                    </a:lnTo>
                    <a:lnTo>
                      <a:pt x="125" y="23"/>
                    </a:lnTo>
                    <a:lnTo>
                      <a:pt x="131" y="23"/>
                    </a:lnTo>
                    <a:lnTo>
                      <a:pt x="131" y="17"/>
                    </a:lnTo>
                    <a:lnTo>
                      <a:pt x="136" y="17"/>
                    </a:lnTo>
                    <a:lnTo>
                      <a:pt x="142" y="17"/>
                    </a:lnTo>
                    <a:lnTo>
                      <a:pt x="142" y="12"/>
                    </a:lnTo>
                    <a:lnTo>
                      <a:pt x="142" y="6"/>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22">
                <a:extLst>
                  <a:ext uri="{FF2B5EF4-FFF2-40B4-BE49-F238E27FC236}">
                    <a16:creationId xmlns:a16="http://schemas.microsoft.com/office/drawing/2014/main" id="{37022DBA-BBE2-5D77-BD3A-5865C1E267CD}"/>
                  </a:ext>
                </a:extLst>
              </p:cNvPr>
              <p:cNvSpPr>
                <a:spLocks/>
              </p:cNvSpPr>
              <p:nvPr>
                <p:custDataLst>
                  <p:tags r:id="rId159"/>
                </p:custDataLst>
              </p:nvPr>
            </p:nvSpPr>
            <p:spPr bwMode="auto">
              <a:xfrm rot="582343">
                <a:off x="3637236" y="5126514"/>
                <a:ext cx="514685" cy="578415"/>
              </a:xfrm>
              <a:custGeom>
                <a:avLst/>
                <a:gdLst>
                  <a:gd name="T0" fmla="*/ 255 w 323"/>
                  <a:gd name="T1" fmla="*/ 216 h 363"/>
                  <a:gd name="T2" fmla="*/ 244 w 323"/>
                  <a:gd name="T3" fmla="*/ 221 h 363"/>
                  <a:gd name="T4" fmla="*/ 238 w 323"/>
                  <a:gd name="T5" fmla="*/ 221 h 363"/>
                  <a:gd name="T6" fmla="*/ 227 w 323"/>
                  <a:gd name="T7" fmla="*/ 238 h 363"/>
                  <a:gd name="T8" fmla="*/ 215 w 323"/>
                  <a:gd name="T9" fmla="*/ 238 h 363"/>
                  <a:gd name="T10" fmla="*/ 210 w 323"/>
                  <a:gd name="T11" fmla="*/ 250 h 363"/>
                  <a:gd name="T12" fmla="*/ 198 w 323"/>
                  <a:gd name="T13" fmla="*/ 255 h 363"/>
                  <a:gd name="T14" fmla="*/ 198 w 323"/>
                  <a:gd name="T15" fmla="*/ 272 h 363"/>
                  <a:gd name="T16" fmla="*/ 181 w 323"/>
                  <a:gd name="T17" fmla="*/ 278 h 363"/>
                  <a:gd name="T18" fmla="*/ 175 w 323"/>
                  <a:gd name="T19" fmla="*/ 295 h 363"/>
                  <a:gd name="T20" fmla="*/ 170 w 323"/>
                  <a:gd name="T21" fmla="*/ 312 h 363"/>
                  <a:gd name="T22" fmla="*/ 175 w 323"/>
                  <a:gd name="T23" fmla="*/ 323 h 363"/>
                  <a:gd name="T24" fmla="*/ 164 w 323"/>
                  <a:gd name="T25" fmla="*/ 335 h 363"/>
                  <a:gd name="T26" fmla="*/ 158 w 323"/>
                  <a:gd name="T27" fmla="*/ 329 h 363"/>
                  <a:gd name="T28" fmla="*/ 153 w 323"/>
                  <a:gd name="T29" fmla="*/ 329 h 363"/>
                  <a:gd name="T30" fmla="*/ 141 w 323"/>
                  <a:gd name="T31" fmla="*/ 340 h 363"/>
                  <a:gd name="T32" fmla="*/ 141 w 323"/>
                  <a:gd name="T33" fmla="*/ 352 h 363"/>
                  <a:gd name="T34" fmla="*/ 136 w 323"/>
                  <a:gd name="T35" fmla="*/ 363 h 363"/>
                  <a:gd name="T36" fmla="*/ 5 w 323"/>
                  <a:gd name="T37" fmla="*/ 199 h 363"/>
                  <a:gd name="T38" fmla="*/ 22 w 323"/>
                  <a:gd name="T39" fmla="*/ 187 h 363"/>
                  <a:gd name="T40" fmla="*/ 34 w 323"/>
                  <a:gd name="T41" fmla="*/ 176 h 363"/>
                  <a:gd name="T42" fmla="*/ 51 w 323"/>
                  <a:gd name="T43" fmla="*/ 165 h 363"/>
                  <a:gd name="T44" fmla="*/ 56 w 323"/>
                  <a:gd name="T45" fmla="*/ 148 h 363"/>
                  <a:gd name="T46" fmla="*/ 68 w 323"/>
                  <a:gd name="T47" fmla="*/ 136 h 363"/>
                  <a:gd name="T48" fmla="*/ 62 w 323"/>
                  <a:gd name="T49" fmla="*/ 125 h 363"/>
                  <a:gd name="T50" fmla="*/ 79 w 323"/>
                  <a:gd name="T51" fmla="*/ 142 h 363"/>
                  <a:gd name="T52" fmla="*/ 90 w 323"/>
                  <a:gd name="T53" fmla="*/ 142 h 363"/>
                  <a:gd name="T54" fmla="*/ 96 w 323"/>
                  <a:gd name="T55" fmla="*/ 131 h 363"/>
                  <a:gd name="T56" fmla="*/ 102 w 323"/>
                  <a:gd name="T57" fmla="*/ 119 h 363"/>
                  <a:gd name="T58" fmla="*/ 113 w 323"/>
                  <a:gd name="T59" fmla="*/ 119 h 363"/>
                  <a:gd name="T60" fmla="*/ 119 w 323"/>
                  <a:gd name="T61" fmla="*/ 114 h 363"/>
                  <a:gd name="T62" fmla="*/ 124 w 323"/>
                  <a:gd name="T63" fmla="*/ 125 h 363"/>
                  <a:gd name="T64" fmla="*/ 136 w 323"/>
                  <a:gd name="T65" fmla="*/ 119 h 363"/>
                  <a:gd name="T66" fmla="*/ 136 w 323"/>
                  <a:gd name="T67" fmla="*/ 114 h 363"/>
                  <a:gd name="T68" fmla="*/ 153 w 323"/>
                  <a:gd name="T69" fmla="*/ 108 h 363"/>
                  <a:gd name="T70" fmla="*/ 164 w 323"/>
                  <a:gd name="T71" fmla="*/ 102 h 363"/>
                  <a:gd name="T72" fmla="*/ 175 w 323"/>
                  <a:gd name="T73" fmla="*/ 97 h 363"/>
                  <a:gd name="T74" fmla="*/ 266 w 323"/>
                  <a:gd name="T75" fmla="*/ 12 h 363"/>
                  <a:gd name="T76" fmla="*/ 278 w 323"/>
                  <a:gd name="T77" fmla="*/ 17 h 363"/>
                  <a:gd name="T78" fmla="*/ 289 w 323"/>
                  <a:gd name="T79" fmla="*/ 0 h 363"/>
                  <a:gd name="T80" fmla="*/ 300 w 323"/>
                  <a:gd name="T81" fmla="*/ 0 h 363"/>
                  <a:gd name="T82" fmla="*/ 300 w 323"/>
                  <a:gd name="T83" fmla="*/ 12 h 363"/>
                  <a:gd name="T84" fmla="*/ 312 w 323"/>
                  <a:gd name="T85" fmla="*/ 29 h 363"/>
                  <a:gd name="T86" fmla="*/ 317 w 323"/>
                  <a:gd name="T87" fmla="*/ 46 h 363"/>
                  <a:gd name="T88" fmla="*/ 317 w 323"/>
                  <a:gd name="T89" fmla="*/ 57 h 363"/>
                  <a:gd name="T90" fmla="*/ 317 w 323"/>
                  <a:gd name="T91" fmla="*/ 74 h 363"/>
                  <a:gd name="T92" fmla="*/ 317 w 323"/>
                  <a:gd name="T93" fmla="*/ 80 h 363"/>
                  <a:gd name="T94" fmla="*/ 323 w 323"/>
                  <a:gd name="T95" fmla="*/ 85 h 363"/>
                  <a:gd name="T96" fmla="*/ 317 w 323"/>
                  <a:gd name="T97" fmla="*/ 91 h 363"/>
                  <a:gd name="T98" fmla="*/ 306 w 323"/>
                  <a:gd name="T99" fmla="*/ 97 h 363"/>
                  <a:gd name="T100" fmla="*/ 317 w 323"/>
                  <a:gd name="T101" fmla="*/ 102 h 363"/>
                  <a:gd name="T102" fmla="*/ 312 w 323"/>
                  <a:gd name="T103" fmla="*/ 114 h 363"/>
                  <a:gd name="T104" fmla="*/ 312 w 323"/>
                  <a:gd name="T105" fmla="*/ 131 h 363"/>
                  <a:gd name="T106" fmla="*/ 312 w 323"/>
                  <a:gd name="T107" fmla="*/ 136 h 363"/>
                  <a:gd name="T108" fmla="*/ 300 w 323"/>
                  <a:gd name="T109" fmla="*/ 142 h 363"/>
                  <a:gd name="T110" fmla="*/ 289 w 323"/>
                  <a:gd name="T111" fmla="*/ 148 h 363"/>
                  <a:gd name="T112" fmla="*/ 283 w 323"/>
                  <a:gd name="T113" fmla="*/ 159 h 363"/>
                  <a:gd name="T114" fmla="*/ 278 w 323"/>
                  <a:gd name="T115" fmla="*/ 17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363">
                    <a:moveTo>
                      <a:pt x="261" y="210"/>
                    </a:moveTo>
                    <a:lnTo>
                      <a:pt x="261" y="216"/>
                    </a:lnTo>
                    <a:lnTo>
                      <a:pt x="255" y="216"/>
                    </a:lnTo>
                    <a:lnTo>
                      <a:pt x="249" y="216"/>
                    </a:lnTo>
                    <a:lnTo>
                      <a:pt x="249" y="221"/>
                    </a:lnTo>
                    <a:lnTo>
                      <a:pt x="244" y="221"/>
                    </a:lnTo>
                    <a:lnTo>
                      <a:pt x="244" y="227"/>
                    </a:lnTo>
                    <a:lnTo>
                      <a:pt x="238" y="227"/>
                    </a:lnTo>
                    <a:lnTo>
                      <a:pt x="238" y="221"/>
                    </a:lnTo>
                    <a:lnTo>
                      <a:pt x="232" y="227"/>
                    </a:lnTo>
                    <a:lnTo>
                      <a:pt x="227" y="233"/>
                    </a:lnTo>
                    <a:lnTo>
                      <a:pt x="227" y="238"/>
                    </a:lnTo>
                    <a:lnTo>
                      <a:pt x="221" y="238"/>
                    </a:lnTo>
                    <a:lnTo>
                      <a:pt x="221" y="244"/>
                    </a:lnTo>
                    <a:lnTo>
                      <a:pt x="215" y="238"/>
                    </a:lnTo>
                    <a:lnTo>
                      <a:pt x="215" y="244"/>
                    </a:lnTo>
                    <a:lnTo>
                      <a:pt x="210" y="244"/>
                    </a:lnTo>
                    <a:lnTo>
                      <a:pt x="210" y="250"/>
                    </a:lnTo>
                    <a:lnTo>
                      <a:pt x="210" y="255"/>
                    </a:lnTo>
                    <a:lnTo>
                      <a:pt x="204" y="255"/>
                    </a:lnTo>
                    <a:lnTo>
                      <a:pt x="198" y="255"/>
                    </a:lnTo>
                    <a:lnTo>
                      <a:pt x="198" y="261"/>
                    </a:lnTo>
                    <a:lnTo>
                      <a:pt x="198" y="267"/>
                    </a:lnTo>
                    <a:lnTo>
                      <a:pt x="198" y="272"/>
                    </a:lnTo>
                    <a:lnTo>
                      <a:pt x="192" y="278"/>
                    </a:lnTo>
                    <a:lnTo>
                      <a:pt x="187" y="278"/>
                    </a:lnTo>
                    <a:lnTo>
                      <a:pt x="181" y="278"/>
                    </a:lnTo>
                    <a:lnTo>
                      <a:pt x="175" y="284"/>
                    </a:lnTo>
                    <a:lnTo>
                      <a:pt x="175" y="289"/>
                    </a:lnTo>
                    <a:lnTo>
                      <a:pt x="175" y="295"/>
                    </a:lnTo>
                    <a:lnTo>
                      <a:pt x="175" y="301"/>
                    </a:lnTo>
                    <a:lnTo>
                      <a:pt x="175" y="306"/>
                    </a:lnTo>
                    <a:lnTo>
                      <a:pt x="170" y="312"/>
                    </a:lnTo>
                    <a:lnTo>
                      <a:pt x="170" y="318"/>
                    </a:lnTo>
                    <a:lnTo>
                      <a:pt x="175" y="318"/>
                    </a:lnTo>
                    <a:lnTo>
                      <a:pt x="175" y="323"/>
                    </a:lnTo>
                    <a:lnTo>
                      <a:pt x="175" y="329"/>
                    </a:lnTo>
                    <a:lnTo>
                      <a:pt x="170" y="329"/>
                    </a:lnTo>
                    <a:lnTo>
                      <a:pt x="164" y="335"/>
                    </a:lnTo>
                    <a:lnTo>
                      <a:pt x="164" y="329"/>
                    </a:lnTo>
                    <a:lnTo>
                      <a:pt x="158" y="335"/>
                    </a:lnTo>
                    <a:lnTo>
                      <a:pt x="158" y="329"/>
                    </a:lnTo>
                    <a:lnTo>
                      <a:pt x="158" y="335"/>
                    </a:lnTo>
                    <a:lnTo>
                      <a:pt x="153" y="335"/>
                    </a:lnTo>
                    <a:lnTo>
                      <a:pt x="153" y="329"/>
                    </a:lnTo>
                    <a:lnTo>
                      <a:pt x="147" y="329"/>
                    </a:lnTo>
                    <a:lnTo>
                      <a:pt x="141" y="335"/>
                    </a:lnTo>
                    <a:lnTo>
                      <a:pt x="141" y="340"/>
                    </a:lnTo>
                    <a:lnTo>
                      <a:pt x="136" y="340"/>
                    </a:lnTo>
                    <a:lnTo>
                      <a:pt x="141" y="346"/>
                    </a:lnTo>
                    <a:lnTo>
                      <a:pt x="141" y="352"/>
                    </a:lnTo>
                    <a:lnTo>
                      <a:pt x="136" y="352"/>
                    </a:lnTo>
                    <a:lnTo>
                      <a:pt x="136" y="357"/>
                    </a:lnTo>
                    <a:lnTo>
                      <a:pt x="136" y="363"/>
                    </a:lnTo>
                    <a:lnTo>
                      <a:pt x="56" y="267"/>
                    </a:lnTo>
                    <a:lnTo>
                      <a:pt x="0" y="204"/>
                    </a:lnTo>
                    <a:lnTo>
                      <a:pt x="5" y="199"/>
                    </a:lnTo>
                    <a:lnTo>
                      <a:pt x="11" y="193"/>
                    </a:lnTo>
                    <a:lnTo>
                      <a:pt x="17" y="193"/>
                    </a:lnTo>
                    <a:lnTo>
                      <a:pt x="22" y="187"/>
                    </a:lnTo>
                    <a:lnTo>
                      <a:pt x="28" y="187"/>
                    </a:lnTo>
                    <a:lnTo>
                      <a:pt x="28" y="182"/>
                    </a:lnTo>
                    <a:lnTo>
                      <a:pt x="34" y="176"/>
                    </a:lnTo>
                    <a:lnTo>
                      <a:pt x="39" y="170"/>
                    </a:lnTo>
                    <a:lnTo>
                      <a:pt x="39" y="165"/>
                    </a:lnTo>
                    <a:lnTo>
                      <a:pt x="51" y="165"/>
                    </a:lnTo>
                    <a:lnTo>
                      <a:pt x="51" y="159"/>
                    </a:lnTo>
                    <a:lnTo>
                      <a:pt x="51" y="153"/>
                    </a:lnTo>
                    <a:lnTo>
                      <a:pt x="56" y="148"/>
                    </a:lnTo>
                    <a:lnTo>
                      <a:pt x="62" y="148"/>
                    </a:lnTo>
                    <a:lnTo>
                      <a:pt x="62" y="142"/>
                    </a:lnTo>
                    <a:lnTo>
                      <a:pt x="68" y="136"/>
                    </a:lnTo>
                    <a:lnTo>
                      <a:pt x="68" y="131"/>
                    </a:lnTo>
                    <a:lnTo>
                      <a:pt x="62" y="131"/>
                    </a:lnTo>
                    <a:lnTo>
                      <a:pt x="62" y="125"/>
                    </a:lnTo>
                    <a:lnTo>
                      <a:pt x="68" y="125"/>
                    </a:lnTo>
                    <a:lnTo>
                      <a:pt x="73" y="136"/>
                    </a:lnTo>
                    <a:lnTo>
                      <a:pt x="79" y="142"/>
                    </a:lnTo>
                    <a:lnTo>
                      <a:pt x="85" y="148"/>
                    </a:lnTo>
                    <a:lnTo>
                      <a:pt x="85" y="142"/>
                    </a:lnTo>
                    <a:lnTo>
                      <a:pt x="90" y="142"/>
                    </a:lnTo>
                    <a:lnTo>
                      <a:pt x="90" y="136"/>
                    </a:lnTo>
                    <a:lnTo>
                      <a:pt x="96" y="136"/>
                    </a:lnTo>
                    <a:lnTo>
                      <a:pt x="96" y="131"/>
                    </a:lnTo>
                    <a:lnTo>
                      <a:pt x="102" y="131"/>
                    </a:lnTo>
                    <a:lnTo>
                      <a:pt x="102" y="125"/>
                    </a:lnTo>
                    <a:lnTo>
                      <a:pt x="102" y="119"/>
                    </a:lnTo>
                    <a:lnTo>
                      <a:pt x="107" y="119"/>
                    </a:lnTo>
                    <a:lnTo>
                      <a:pt x="107" y="114"/>
                    </a:lnTo>
                    <a:lnTo>
                      <a:pt x="113" y="119"/>
                    </a:lnTo>
                    <a:lnTo>
                      <a:pt x="113" y="125"/>
                    </a:lnTo>
                    <a:lnTo>
                      <a:pt x="119" y="119"/>
                    </a:lnTo>
                    <a:lnTo>
                      <a:pt x="119" y="114"/>
                    </a:lnTo>
                    <a:lnTo>
                      <a:pt x="124" y="114"/>
                    </a:lnTo>
                    <a:lnTo>
                      <a:pt x="124" y="119"/>
                    </a:lnTo>
                    <a:lnTo>
                      <a:pt x="124" y="125"/>
                    </a:lnTo>
                    <a:lnTo>
                      <a:pt x="130" y="125"/>
                    </a:lnTo>
                    <a:lnTo>
                      <a:pt x="136" y="125"/>
                    </a:lnTo>
                    <a:lnTo>
                      <a:pt x="136" y="119"/>
                    </a:lnTo>
                    <a:lnTo>
                      <a:pt x="130" y="114"/>
                    </a:lnTo>
                    <a:lnTo>
                      <a:pt x="130" y="108"/>
                    </a:lnTo>
                    <a:lnTo>
                      <a:pt x="136" y="114"/>
                    </a:lnTo>
                    <a:lnTo>
                      <a:pt x="141" y="119"/>
                    </a:lnTo>
                    <a:lnTo>
                      <a:pt x="147" y="114"/>
                    </a:lnTo>
                    <a:lnTo>
                      <a:pt x="153" y="108"/>
                    </a:lnTo>
                    <a:lnTo>
                      <a:pt x="158" y="102"/>
                    </a:lnTo>
                    <a:lnTo>
                      <a:pt x="164" y="108"/>
                    </a:lnTo>
                    <a:lnTo>
                      <a:pt x="164" y="102"/>
                    </a:lnTo>
                    <a:lnTo>
                      <a:pt x="170" y="102"/>
                    </a:lnTo>
                    <a:lnTo>
                      <a:pt x="175" y="102"/>
                    </a:lnTo>
                    <a:lnTo>
                      <a:pt x="175" y="97"/>
                    </a:lnTo>
                    <a:lnTo>
                      <a:pt x="204" y="51"/>
                    </a:lnTo>
                    <a:lnTo>
                      <a:pt x="249" y="29"/>
                    </a:lnTo>
                    <a:lnTo>
                      <a:pt x="266" y="12"/>
                    </a:lnTo>
                    <a:lnTo>
                      <a:pt x="272" y="12"/>
                    </a:lnTo>
                    <a:lnTo>
                      <a:pt x="272" y="17"/>
                    </a:lnTo>
                    <a:lnTo>
                      <a:pt x="278" y="17"/>
                    </a:lnTo>
                    <a:lnTo>
                      <a:pt x="283" y="12"/>
                    </a:lnTo>
                    <a:lnTo>
                      <a:pt x="289" y="6"/>
                    </a:lnTo>
                    <a:lnTo>
                      <a:pt x="289" y="0"/>
                    </a:lnTo>
                    <a:lnTo>
                      <a:pt x="289" y="6"/>
                    </a:lnTo>
                    <a:lnTo>
                      <a:pt x="295" y="0"/>
                    </a:lnTo>
                    <a:lnTo>
                      <a:pt x="300" y="0"/>
                    </a:lnTo>
                    <a:lnTo>
                      <a:pt x="300" y="6"/>
                    </a:lnTo>
                    <a:lnTo>
                      <a:pt x="306" y="12"/>
                    </a:lnTo>
                    <a:lnTo>
                      <a:pt x="300" y="12"/>
                    </a:lnTo>
                    <a:lnTo>
                      <a:pt x="312" y="17"/>
                    </a:lnTo>
                    <a:lnTo>
                      <a:pt x="312" y="23"/>
                    </a:lnTo>
                    <a:lnTo>
                      <a:pt x="312" y="29"/>
                    </a:lnTo>
                    <a:lnTo>
                      <a:pt x="317" y="34"/>
                    </a:lnTo>
                    <a:lnTo>
                      <a:pt x="317" y="40"/>
                    </a:lnTo>
                    <a:lnTo>
                      <a:pt x="317" y="46"/>
                    </a:lnTo>
                    <a:lnTo>
                      <a:pt x="312" y="46"/>
                    </a:lnTo>
                    <a:lnTo>
                      <a:pt x="312" y="57"/>
                    </a:lnTo>
                    <a:lnTo>
                      <a:pt x="317" y="57"/>
                    </a:lnTo>
                    <a:lnTo>
                      <a:pt x="317" y="63"/>
                    </a:lnTo>
                    <a:lnTo>
                      <a:pt x="317" y="68"/>
                    </a:lnTo>
                    <a:lnTo>
                      <a:pt x="317" y="74"/>
                    </a:lnTo>
                    <a:lnTo>
                      <a:pt x="323" y="74"/>
                    </a:lnTo>
                    <a:lnTo>
                      <a:pt x="323" y="80"/>
                    </a:lnTo>
                    <a:lnTo>
                      <a:pt x="317" y="80"/>
                    </a:lnTo>
                    <a:lnTo>
                      <a:pt x="323" y="80"/>
                    </a:lnTo>
                    <a:lnTo>
                      <a:pt x="317" y="85"/>
                    </a:lnTo>
                    <a:lnTo>
                      <a:pt x="323" y="85"/>
                    </a:lnTo>
                    <a:lnTo>
                      <a:pt x="317" y="91"/>
                    </a:lnTo>
                    <a:lnTo>
                      <a:pt x="323" y="91"/>
                    </a:lnTo>
                    <a:lnTo>
                      <a:pt x="317" y="91"/>
                    </a:lnTo>
                    <a:lnTo>
                      <a:pt x="317" y="97"/>
                    </a:lnTo>
                    <a:lnTo>
                      <a:pt x="312" y="97"/>
                    </a:lnTo>
                    <a:lnTo>
                      <a:pt x="306" y="97"/>
                    </a:lnTo>
                    <a:lnTo>
                      <a:pt x="312" y="97"/>
                    </a:lnTo>
                    <a:lnTo>
                      <a:pt x="312" y="102"/>
                    </a:lnTo>
                    <a:lnTo>
                      <a:pt x="317" y="102"/>
                    </a:lnTo>
                    <a:lnTo>
                      <a:pt x="317" y="108"/>
                    </a:lnTo>
                    <a:lnTo>
                      <a:pt x="312" y="108"/>
                    </a:lnTo>
                    <a:lnTo>
                      <a:pt x="312" y="114"/>
                    </a:lnTo>
                    <a:lnTo>
                      <a:pt x="306" y="119"/>
                    </a:lnTo>
                    <a:lnTo>
                      <a:pt x="312" y="125"/>
                    </a:lnTo>
                    <a:lnTo>
                      <a:pt x="312" y="131"/>
                    </a:lnTo>
                    <a:lnTo>
                      <a:pt x="312" y="136"/>
                    </a:lnTo>
                    <a:lnTo>
                      <a:pt x="306" y="136"/>
                    </a:lnTo>
                    <a:lnTo>
                      <a:pt x="312" y="136"/>
                    </a:lnTo>
                    <a:lnTo>
                      <a:pt x="312" y="142"/>
                    </a:lnTo>
                    <a:lnTo>
                      <a:pt x="306" y="142"/>
                    </a:lnTo>
                    <a:lnTo>
                      <a:pt x="300" y="142"/>
                    </a:lnTo>
                    <a:lnTo>
                      <a:pt x="300" y="136"/>
                    </a:lnTo>
                    <a:lnTo>
                      <a:pt x="289" y="142"/>
                    </a:lnTo>
                    <a:lnTo>
                      <a:pt x="289" y="148"/>
                    </a:lnTo>
                    <a:lnTo>
                      <a:pt x="283" y="153"/>
                    </a:lnTo>
                    <a:lnTo>
                      <a:pt x="289" y="159"/>
                    </a:lnTo>
                    <a:lnTo>
                      <a:pt x="283" y="159"/>
                    </a:lnTo>
                    <a:lnTo>
                      <a:pt x="283" y="165"/>
                    </a:lnTo>
                    <a:lnTo>
                      <a:pt x="283" y="170"/>
                    </a:lnTo>
                    <a:lnTo>
                      <a:pt x="278" y="170"/>
                    </a:lnTo>
                    <a:lnTo>
                      <a:pt x="283" y="187"/>
                    </a:lnTo>
                    <a:lnTo>
                      <a:pt x="261" y="21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23">
                <a:extLst>
                  <a:ext uri="{FF2B5EF4-FFF2-40B4-BE49-F238E27FC236}">
                    <a16:creationId xmlns:a16="http://schemas.microsoft.com/office/drawing/2014/main" id="{0E5DA559-B465-B1EC-114B-9FEAEC46DE35}"/>
                  </a:ext>
                </a:extLst>
              </p:cNvPr>
              <p:cNvSpPr>
                <a:spLocks/>
              </p:cNvSpPr>
              <p:nvPr>
                <p:custDataLst>
                  <p:tags r:id="rId160"/>
                </p:custDataLst>
              </p:nvPr>
            </p:nvSpPr>
            <p:spPr bwMode="auto">
              <a:xfrm rot="582343">
                <a:off x="4075346" y="5017789"/>
                <a:ext cx="613479" cy="615063"/>
              </a:xfrm>
              <a:custGeom>
                <a:avLst/>
                <a:gdLst>
                  <a:gd name="T0" fmla="*/ 379 w 385"/>
                  <a:gd name="T1" fmla="*/ 284 h 386"/>
                  <a:gd name="T2" fmla="*/ 368 w 385"/>
                  <a:gd name="T3" fmla="*/ 306 h 386"/>
                  <a:gd name="T4" fmla="*/ 340 w 385"/>
                  <a:gd name="T5" fmla="*/ 318 h 386"/>
                  <a:gd name="T6" fmla="*/ 328 w 385"/>
                  <a:gd name="T7" fmla="*/ 329 h 386"/>
                  <a:gd name="T8" fmla="*/ 317 w 385"/>
                  <a:gd name="T9" fmla="*/ 340 h 386"/>
                  <a:gd name="T10" fmla="*/ 306 w 385"/>
                  <a:gd name="T11" fmla="*/ 346 h 386"/>
                  <a:gd name="T12" fmla="*/ 300 w 385"/>
                  <a:gd name="T13" fmla="*/ 346 h 386"/>
                  <a:gd name="T14" fmla="*/ 272 w 385"/>
                  <a:gd name="T15" fmla="*/ 352 h 386"/>
                  <a:gd name="T16" fmla="*/ 153 w 385"/>
                  <a:gd name="T17" fmla="*/ 374 h 386"/>
                  <a:gd name="T18" fmla="*/ 147 w 385"/>
                  <a:gd name="T19" fmla="*/ 380 h 386"/>
                  <a:gd name="T20" fmla="*/ 136 w 385"/>
                  <a:gd name="T21" fmla="*/ 380 h 386"/>
                  <a:gd name="T22" fmla="*/ 119 w 385"/>
                  <a:gd name="T23" fmla="*/ 363 h 386"/>
                  <a:gd name="T24" fmla="*/ 107 w 385"/>
                  <a:gd name="T25" fmla="*/ 346 h 386"/>
                  <a:gd name="T26" fmla="*/ 107 w 385"/>
                  <a:gd name="T27" fmla="*/ 335 h 386"/>
                  <a:gd name="T28" fmla="*/ 0 w 385"/>
                  <a:gd name="T29" fmla="*/ 329 h 386"/>
                  <a:gd name="T30" fmla="*/ 22 w 385"/>
                  <a:gd name="T31" fmla="*/ 284 h 386"/>
                  <a:gd name="T32" fmla="*/ 28 w 385"/>
                  <a:gd name="T33" fmla="*/ 267 h 386"/>
                  <a:gd name="T34" fmla="*/ 45 w 385"/>
                  <a:gd name="T35" fmla="*/ 261 h 386"/>
                  <a:gd name="T36" fmla="*/ 51 w 385"/>
                  <a:gd name="T37" fmla="*/ 255 h 386"/>
                  <a:gd name="T38" fmla="*/ 51 w 385"/>
                  <a:gd name="T39" fmla="*/ 233 h 386"/>
                  <a:gd name="T40" fmla="*/ 51 w 385"/>
                  <a:gd name="T41" fmla="*/ 221 h 386"/>
                  <a:gd name="T42" fmla="*/ 56 w 385"/>
                  <a:gd name="T43" fmla="*/ 216 h 386"/>
                  <a:gd name="T44" fmla="*/ 62 w 385"/>
                  <a:gd name="T45" fmla="*/ 204 h 386"/>
                  <a:gd name="T46" fmla="*/ 62 w 385"/>
                  <a:gd name="T47" fmla="*/ 199 h 386"/>
                  <a:gd name="T48" fmla="*/ 56 w 385"/>
                  <a:gd name="T49" fmla="*/ 182 h 386"/>
                  <a:gd name="T50" fmla="*/ 56 w 385"/>
                  <a:gd name="T51" fmla="*/ 165 h 386"/>
                  <a:gd name="T52" fmla="*/ 51 w 385"/>
                  <a:gd name="T53" fmla="*/ 142 h 386"/>
                  <a:gd name="T54" fmla="*/ 39 w 385"/>
                  <a:gd name="T55" fmla="*/ 125 h 386"/>
                  <a:gd name="T56" fmla="*/ 45 w 385"/>
                  <a:gd name="T57" fmla="*/ 108 h 386"/>
                  <a:gd name="T58" fmla="*/ 51 w 385"/>
                  <a:gd name="T59" fmla="*/ 97 h 386"/>
                  <a:gd name="T60" fmla="*/ 68 w 385"/>
                  <a:gd name="T61" fmla="*/ 85 h 386"/>
                  <a:gd name="T62" fmla="*/ 90 w 385"/>
                  <a:gd name="T63" fmla="*/ 68 h 386"/>
                  <a:gd name="T64" fmla="*/ 107 w 385"/>
                  <a:gd name="T65" fmla="*/ 74 h 386"/>
                  <a:gd name="T66" fmla="*/ 113 w 385"/>
                  <a:gd name="T67" fmla="*/ 85 h 386"/>
                  <a:gd name="T68" fmla="*/ 130 w 385"/>
                  <a:gd name="T69" fmla="*/ 91 h 386"/>
                  <a:gd name="T70" fmla="*/ 147 w 385"/>
                  <a:gd name="T71" fmla="*/ 80 h 386"/>
                  <a:gd name="T72" fmla="*/ 164 w 385"/>
                  <a:gd name="T73" fmla="*/ 63 h 386"/>
                  <a:gd name="T74" fmla="*/ 175 w 385"/>
                  <a:gd name="T75" fmla="*/ 51 h 386"/>
                  <a:gd name="T76" fmla="*/ 181 w 385"/>
                  <a:gd name="T77" fmla="*/ 34 h 386"/>
                  <a:gd name="T78" fmla="*/ 198 w 385"/>
                  <a:gd name="T79" fmla="*/ 23 h 386"/>
                  <a:gd name="T80" fmla="*/ 204 w 385"/>
                  <a:gd name="T81" fmla="*/ 17 h 386"/>
                  <a:gd name="T82" fmla="*/ 215 w 385"/>
                  <a:gd name="T83" fmla="*/ 12 h 386"/>
                  <a:gd name="T84" fmla="*/ 226 w 385"/>
                  <a:gd name="T85" fmla="*/ 17 h 386"/>
                  <a:gd name="T86" fmla="*/ 238 w 385"/>
                  <a:gd name="T87" fmla="*/ 0 h 386"/>
                  <a:gd name="T88" fmla="*/ 249 w 385"/>
                  <a:gd name="T89" fmla="*/ 12 h 386"/>
                  <a:gd name="T90" fmla="*/ 260 w 385"/>
                  <a:gd name="T91" fmla="*/ 23 h 386"/>
                  <a:gd name="T92" fmla="*/ 283 w 385"/>
                  <a:gd name="T93" fmla="*/ 29 h 386"/>
                  <a:gd name="T94" fmla="*/ 294 w 385"/>
                  <a:gd name="T95" fmla="*/ 46 h 386"/>
                  <a:gd name="T96" fmla="*/ 306 w 385"/>
                  <a:gd name="T97" fmla="*/ 51 h 386"/>
                  <a:gd name="T98" fmla="*/ 311 w 385"/>
                  <a:gd name="T99" fmla="*/ 51 h 386"/>
                  <a:gd name="T100" fmla="*/ 328 w 385"/>
                  <a:gd name="T101" fmla="*/ 57 h 386"/>
                  <a:gd name="T102" fmla="*/ 345 w 385"/>
                  <a:gd name="T103" fmla="*/ 85 h 386"/>
                  <a:gd name="T104" fmla="*/ 368 w 385"/>
                  <a:gd name="T105" fmla="*/ 97 h 386"/>
                  <a:gd name="T106" fmla="*/ 374 w 385"/>
                  <a:gd name="T107" fmla="*/ 114 h 386"/>
                  <a:gd name="T108" fmla="*/ 379 w 385"/>
                  <a:gd name="T109" fmla="*/ 1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5" h="386">
                    <a:moveTo>
                      <a:pt x="385" y="131"/>
                    </a:moveTo>
                    <a:lnTo>
                      <a:pt x="379" y="187"/>
                    </a:lnTo>
                    <a:lnTo>
                      <a:pt x="379" y="221"/>
                    </a:lnTo>
                    <a:lnTo>
                      <a:pt x="379" y="284"/>
                    </a:lnTo>
                    <a:lnTo>
                      <a:pt x="374" y="284"/>
                    </a:lnTo>
                    <a:lnTo>
                      <a:pt x="374" y="289"/>
                    </a:lnTo>
                    <a:lnTo>
                      <a:pt x="368" y="301"/>
                    </a:lnTo>
                    <a:lnTo>
                      <a:pt x="368" y="306"/>
                    </a:lnTo>
                    <a:lnTo>
                      <a:pt x="362" y="312"/>
                    </a:lnTo>
                    <a:lnTo>
                      <a:pt x="357" y="312"/>
                    </a:lnTo>
                    <a:lnTo>
                      <a:pt x="351" y="312"/>
                    </a:lnTo>
                    <a:lnTo>
                      <a:pt x="340" y="318"/>
                    </a:lnTo>
                    <a:lnTo>
                      <a:pt x="340" y="323"/>
                    </a:lnTo>
                    <a:lnTo>
                      <a:pt x="334" y="323"/>
                    </a:lnTo>
                    <a:lnTo>
                      <a:pt x="328" y="323"/>
                    </a:lnTo>
                    <a:lnTo>
                      <a:pt x="328" y="329"/>
                    </a:lnTo>
                    <a:lnTo>
                      <a:pt x="323" y="329"/>
                    </a:lnTo>
                    <a:lnTo>
                      <a:pt x="323" y="335"/>
                    </a:lnTo>
                    <a:lnTo>
                      <a:pt x="317" y="335"/>
                    </a:lnTo>
                    <a:lnTo>
                      <a:pt x="317" y="340"/>
                    </a:lnTo>
                    <a:lnTo>
                      <a:pt x="317" y="346"/>
                    </a:lnTo>
                    <a:lnTo>
                      <a:pt x="311" y="346"/>
                    </a:lnTo>
                    <a:lnTo>
                      <a:pt x="311" y="352"/>
                    </a:lnTo>
                    <a:lnTo>
                      <a:pt x="306" y="346"/>
                    </a:lnTo>
                    <a:lnTo>
                      <a:pt x="311" y="346"/>
                    </a:lnTo>
                    <a:lnTo>
                      <a:pt x="306" y="340"/>
                    </a:lnTo>
                    <a:lnTo>
                      <a:pt x="306" y="346"/>
                    </a:lnTo>
                    <a:lnTo>
                      <a:pt x="300" y="346"/>
                    </a:lnTo>
                    <a:lnTo>
                      <a:pt x="294" y="346"/>
                    </a:lnTo>
                    <a:lnTo>
                      <a:pt x="289" y="346"/>
                    </a:lnTo>
                    <a:lnTo>
                      <a:pt x="283" y="352"/>
                    </a:lnTo>
                    <a:lnTo>
                      <a:pt x="272" y="352"/>
                    </a:lnTo>
                    <a:lnTo>
                      <a:pt x="198" y="346"/>
                    </a:lnTo>
                    <a:lnTo>
                      <a:pt x="158" y="340"/>
                    </a:lnTo>
                    <a:lnTo>
                      <a:pt x="153" y="340"/>
                    </a:lnTo>
                    <a:lnTo>
                      <a:pt x="153" y="374"/>
                    </a:lnTo>
                    <a:lnTo>
                      <a:pt x="147" y="374"/>
                    </a:lnTo>
                    <a:lnTo>
                      <a:pt x="141" y="374"/>
                    </a:lnTo>
                    <a:lnTo>
                      <a:pt x="147" y="374"/>
                    </a:lnTo>
                    <a:lnTo>
                      <a:pt x="147" y="380"/>
                    </a:lnTo>
                    <a:lnTo>
                      <a:pt x="153" y="380"/>
                    </a:lnTo>
                    <a:lnTo>
                      <a:pt x="147" y="386"/>
                    </a:lnTo>
                    <a:lnTo>
                      <a:pt x="141" y="380"/>
                    </a:lnTo>
                    <a:lnTo>
                      <a:pt x="136" y="380"/>
                    </a:lnTo>
                    <a:lnTo>
                      <a:pt x="130" y="374"/>
                    </a:lnTo>
                    <a:lnTo>
                      <a:pt x="130" y="369"/>
                    </a:lnTo>
                    <a:lnTo>
                      <a:pt x="124" y="363"/>
                    </a:lnTo>
                    <a:lnTo>
                      <a:pt x="119" y="363"/>
                    </a:lnTo>
                    <a:lnTo>
                      <a:pt x="119" y="357"/>
                    </a:lnTo>
                    <a:lnTo>
                      <a:pt x="107" y="357"/>
                    </a:lnTo>
                    <a:lnTo>
                      <a:pt x="107" y="352"/>
                    </a:lnTo>
                    <a:lnTo>
                      <a:pt x="107" y="346"/>
                    </a:lnTo>
                    <a:lnTo>
                      <a:pt x="102" y="346"/>
                    </a:lnTo>
                    <a:lnTo>
                      <a:pt x="107" y="346"/>
                    </a:lnTo>
                    <a:lnTo>
                      <a:pt x="113" y="340"/>
                    </a:lnTo>
                    <a:lnTo>
                      <a:pt x="107" y="335"/>
                    </a:lnTo>
                    <a:lnTo>
                      <a:pt x="96" y="335"/>
                    </a:lnTo>
                    <a:lnTo>
                      <a:pt x="96" y="340"/>
                    </a:lnTo>
                    <a:lnTo>
                      <a:pt x="90" y="340"/>
                    </a:lnTo>
                    <a:lnTo>
                      <a:pt x="0" y="329"/>
                    </a:lnTo>
                    <a:lnTo>
                      <a:pt x="22" y="306"/>
                    </a:lnTo>
                    <a:lnTo>
                      <a:pt x="17" y="289"/>
                    </a:lnTo>
                    <a:lnTo>
                      <a:pt x="22" y="289"/>
                    </a:lnTo>
                    <a:lnTo>
                      <a:pt x="22" y="284"/>
                    </a:lnTo>
                    <a:lnTo>
                      <a:pt x="22" y="278"/>
                    </a:lnTo>
                    <a:lnTo>
                      <a:pt x="28" y="278"/>
                    </a:lnTo>
                    <a:lnTo>
                      <a:pt x="22" y="272"/>
                    </a:lnTo>
                    <a:lnTo>
                      <a:pt x="28" y="267"/>
                    </a:lnTo>
                    <a:lnTo>
                      <a:pt x="28" y="261"/>
                    </a:lnTo>
                    <a:lnTo>
                      <a:pt x="39" y="255"/>
                    </a:lnTo>
                    <a:lnTo>
                      <a:pt x="39" y="261"/>
                    </a:lnTo>
                    <a:lnTo>
                      <a:pt x="45" y="261"/>
                    </a:lnTo>
                    <a:lnTo>
                      <a:pt x="51" y="261"/>
                    </a:lnTo>
                    <a:lnTo>
                      <a:pt x="51" y="255"/>
                    </a:lnTo>
                    <a:lnTo>
                      <a:pt x="45" y="255"/>
                    </a:lnTo>
                    <a:lnTo>
                      <a:pt x="51" y="255"/>
                    </a:lnTo>
                    <a:lnTo>
                      <a:pt x="51" y="250"/>
                    </a:lnTo>
                    <a:lnTo>
                      <a:pt x="51" y="244"/>
                    </a:lnTo>
                    <a:lnTo>
                      <a:pt x="45" y="238"/>
                    </a:lnTo>
                    <a:lnTo>
                      <a:pt x="51" y="233"/>
                    </a:lnTo>
                    <a:lnTo>
                      <a:pt x="51" y="227"/>
                    </a:lnTo>
                    <a:lnTo>
                      <a:pt x="56" y="227"/>
                    </a:lnTo>
                    <a:lnTo>
                      <a:pt x="56" y="221"/>
                    </a:lnTo>
                    <a:lnTo>
                      <a:pt x="51" y="221"/>
                    </a:lnTo>
                    <a:lnTo>
                      <a:pt x="51" y="216"/>
                    </a:lnTo>
                    <a:lnTo>
                      <a:pt x="45" y="216"/>
                    </a:lnTo>
                    <a:lnTo>
                      <a:pt x="51" y="216"/>
                    </a:lnTo>
                    <a:lnTo>
                      <a:pt x="56" y="216"/>
                    </a:lnTo>
                    <a:lnTo>
                      <a:pt x="56" y="210"/>
                    </a:lnTo>
                    <a:lnTo>
                      <a:pt x="62" y="210"/>
                    </a:lnTo>
                    <a:lnTo>
                      <a:pt x="56" y="210"/>
                    </a:lnTo>
                    <a:lnTo>
                      <a:pt x="62" y="204"/>
                    </a:lnTo>
                    <a:lnTo>
                      <a:pt x="56" y="204"/>
                    </a:lnTo>
                    <a:lnTo>
                      <a:pt x="62" y="199"/>
                    </a:lnTo>
                    <a:lnTo>
                      <a:pt x="56" y="199"/>
                    </a:lnTo>
                    <a:lnTo>
                      <a:pt x="62" y="199"/>
                    </a:lnTo>
                    <a:lnTo>
                      <a:pt x="62" y="193"/>
                    </a:lnTo>
                    <a:lnTo>
                      <a:pt x="56" y="193"/>
                    </a:lnTo>
                    <a:lnTo>
                      <a:pt x="56" y="187"/>
                    </a:lnTo>
                    <a:lnTo>
                      <a:pt x="56" y="182"/>
                    </a:lnTo>
                    <a:lnTo>
                      <a:pt x="56" y="176"/>
                    </a:lnTo>
                    <a:lnTo>
                      <a:pt x="51" y="176"/>
                    </a:lnTo>
                    <a:lnTo>
                      <a:pt x="51" y="165"/>
                    </a:lnTo>
                    <a:lnTo>
                      <a:pt x="56" y="165"/>
                    </a:lnTo>
                    <a:lnTo>
                      <a:pt x="56" y="159"/>
                    </a:lnTo>
                    <a:lnTo>
                      <a:pt x="56" y="153"/>
                    </a:lnTo>
                    <a:lnTo>
                      <a:pt x="51" y="148"/>
                    </a:lnTo>
                    <a:lnTo>
                      <a:pt x="51" y="142"/>
                    </a:lnTo>
                    <a:lnTo>
                      <a:pt x="51" y="136"/>
                    </a:lnTo>
                    <a:lnTo>
                      <a:pt x="39" y="131"/>
                    </a:lnTo>
                    <a:lnTo>
                      <a:pt x="45" y="131"/>
                    </a:lnTo>
                    <a:lnTo>
                      <a:pt x="39" y="125"/>
                    </a:lnTo>
                    <a:lnTo>
                      <a:pt x="39" y="119"/>
                    </a:lnTo>
                    <a:lnTo>
                      <a:pt x="39" y="114"/>
                    </a:lnTo>
                    <a:lnTo>
                      <a:pt x="45" y="114"/>
                    </a:lnTo>
                    <a:lnTo>
                      <a:pt x="45" y="108"/>
                    </a:lnTo>
                    <a:lnTo>
                      <a:pt x="51" y="108"/>
                    </a:lnTo>
                    <a:lnTo>
                      <a:pt x="45" y="102"/>
                    </a:lnTo>
                    <a:lnTo>
                      <a:pt x="45" y="97"/>
                    </a:lnTo>
                    <a:lnTo>
                      <a:pt x="51" y="97"/>
                    </a:lnTo>
                    <a:lnTo>
                      <a:pt x="56" y="91"/>
                    </a:lnTo>
                    <a:lnTo>
                      <a:pt x="56" y="85"/>
                    </a:lnTo>
                    <a:lnTo>
                      <a:pt x="62" y="85"/>
                    </a:lnTo>
                    <a:lnTo>
                      <a:pt x="68" y="85"/>
                    </a:lnTo>
                    <a:lnTo>
                      <a:pt x="73" y="80"/>
                    </a:lnTo>
                    <a:lnTo>
                      <a:pt x="85" y="80"/>
                    </a:lnTo>
                    <a:lnTo>
                      <a:pt x="90" y="74"/>
                    </a:lnTo>
                    <a:lnTo>
                      <a:pt x="90" y="68"/>
                    </a:lnTo>
                    <a:lnTo>
                      <a:pt x="96" y="74"/>
                    </a:lnTo>
                    <a:lnTo>
                      <a:pt x="102" y="68"/>
                    </a:lnTo>
                    <a:lnTo>
                      <a:pt x="107" y="68"/>
                    </a:lnTo>
                    <a:lnTo>
                      <a:pt x="107" y="74"/>
                    </a:lnTo>
                    <a:lnTo>
                      <a:pt x="113" y="74"/>
                    </a:lnTo>
                    <a:lnTo>
                      <a:pt x="107" y="80"/>
                    </a:lnTo>
                    <a:lnTo>
                      <a:pt x="113" y="80"/>
                    </a:lnTo>
                    <a:lnTo>
                      <a:pt x="113" y="85"/>
                    </a:lnTo>
                    <a:lnTo>
                      <a:pt x="119" y="85"/>
                    </a:lnTo>
                    <a:lnTo>
                      <a:pt x="119" y="91"/>
                    </a:lnTo>
                    <a:lnTo>
                      <a:pt x="124" y="91"/>
                    </a:lnTo>
                    <a:lnTo>
                      <a:pt x="130" y="91"/>
                    </a:lnTo>
                    <a:lnTo>
                      <a:pt x="136" y="91"/>
                    </a:lnTo>
                    <a:lnTo>
                      <a:pt x="141" y="91"/>
                    </a:lnTo>
                    <a:lnTo>
                      <a:pt x="147" y="91"/>
                    </a:lnTo>
                    <a:lnTo>
                      <a:pt x="147" y="80"/>
                    </a:lnTo>
                    <a:lnTo>
                      <a:pt x="153" y="80"/>
                    </a:lnTo>
                    <a:lnTo>
                      <a:pt x="158" y="74"/>
                    </a:lnTo>
                    <a:lnTo>
                      <a:pt x="164" y="68"/>
                    </a:lnTo>
                    <a:lnTo>
                      <a:pt x="164" y="63"/>
                    </a:lnTo>
                    <a:lnTo>
                      <a:pt x="170" y="63"/>
                    </a:lnTo>
                    <a:lnTo>
                      <a:pt x="164" y="57"/>
                    </a:lnTo>
                    <a:lnTo>
                      <a:pt x="170" y="51"/>
                    </a:lnTo>
                    <a:lnTo>
                      <a:pt x="175" y="51"/>
                    </a:lnTo>
                    <a:lnTo>
                      <a:pt x="175" y="46"/>
                    </a:lnTo>
                    <a:lnTo>
                      <a:pt x="175" y="40"/>
                    </a:lnTo>
                    <a:lnTo>
                      <a:pt x="175" y="34"/>
                    </a:lnTo>
                    <a:lnTo>
                      <a:pt x="181" y="34"/>
                    </a:lnTo>
                    <a:lnTo>
                      <a:pt x="181" y="29"/>
                    </a:lnTo>
                    <a:lnTo>
                      <a:pt x="187" y="23"/>
                    </a:lnTo>
                    <a:lnTo>
                      <a:pt x="192" y="17"/>
                    </a:lnTo>
                    <a:lnTo>
                      <a:pt x="198" y="23"/>
                    </a:lnTo>
                    <a:lnTo>
                      <a:pt x="198" y="17"/>
                    </a:lnTo>
                    <a:lnTo>
                      <a:pt x="198" y="12"/>
                    </a:lnTo>
                    <a:lnTo>
                      <a:pt x="204" y="12"/>
                    </a:lnTo>
                    <a:lnTo>
                      <a:pt x="204" y="17"/>
                    </a:lnTo>
                    <a:lnTo>
                      <a:pt x="209" y="17"/>
                    </a:lnTo>
                    <a:lnTo>
                      <a:pt x="215" y="12"/>
                    </a:lnTo>
                    <a:lnTo>
                      <a:pt x="209" y="12"/>
                    </a:lnTo>
                    <a:lnTo>
                      <a:pt x="215" y="12"/>
                    </a:lnTo>
                    <a:lnTo>
                      <a:pt x="215" y="6"/>
                    </a:lnTo>
                    <a:lnTo>
                      <a:pt x="221" y="6"/>
                    </a:lnTo>
                    <a:lnTo>
                      <a:pt x="226" y="12"/>
                    </a:lnTo>
                    <a:lnTo>
                      <a:pt x="226" y="17"/>
                    </a:lnTo>
                    <a:lnTo>
                      <a:pt x="232" y="12"/>
                    </a:lnTo>
                    <a:lnTo>
                      <a:pt x="232" y="6"/>
                    </a:lnTo>
                    <a:lnTo>
                      <a:pt x="232" y="0"/>
                    </a:lnTo>
                    <a:lnTo>
                      <a:pt x="238" y="0"/>
                    </a:lnTo>
                    <a:lnTo>
                      <a:pt x="243" y="0"/>
                    </a:lnTo>
                    <a:lnTo>
                      <a:pt x="243" y="6"/>
                    </a:lnTo>
                    <a:lnTo>
                      <a:pt x="249" y="6"/>
                    </a:lnTo>
                    <a:lnTo>
                      <a:pt x="249" y="12"/>
                    </a:lnTo>
                    <a:lnTo>
                      <a:pt x="243" y="12"/>
                    </a:lnTo>
                    <a:lnTo>
                      <a:pt x="249" y="23"/>
                    </a:lnTo>
                    <a:lnTo>
                      <a:pt x="255" y="23"/>
                    </a:lnTo>
                    <a:lnTo>
                      <a:pt x="260" y="23"/>
                    </a:lnTo>
                    <a:lnTo>
                      <a:pt x="260" y="29"/>
                    </a:lnTo>
                    <a:lnTo>
                      <a:pt x="272" y="29"/>
                    </a:lnTo>
                    <a:lnTo>
                      <a:pt x="277" y="29"/>
                    </a:lnTo>
                    <a:lnTo>
                      <a:pt x="283" y="29"/>
                    </a:lnTo>
                    <a:lnTo>
                      <a:pt x="283" y="23"/>
                    </a:lnTo>
                    <a:lnTo>
                      <a:pt x="289" y="29"/>
                    </a:lnTo>
                    <a:lnTo>
                      <a:pt x="289" y="40"/>
                    </a:lnTo>
                    <a:lnTo>
                      <a:pt x="294" y="46"/>
                    </a:lnTo>
                    <a:lnTo>
                      <a:pt x="294" y="51"/>
                    </a:lnTo>
                    <a:lnTo>
                      <a:pt x="300" y="51"/>
                    </a:lnTo>
                    <a:lnTo>
                      <a:pt x="300" y="57"/>
                    </a:lnTo>
                    <a:lnTo>
                      <a:pt x="306" y="51"/>
                    </a:lnTo>
                    <a:lnTo>
                      <a:pt x="300" y="46"/>
                    </a:lnTo>
                    <a:lnTo>
                      <a:pt x="306" y="46"/>
                    </a:lnTo>
                    <a:lnTo>
                      <a:pt x="311" y="57"/>
                    </a:lnTo>
                    <a:lnTo>
                      <a:pt x="311" y="51"/>
                    </a:lnTo>
                    <a:lnTo>
                      <a:pt x="317" y="51"/>
                    </a:lnTo>
                    <a:lnTo>
                      <a:pt x="323" y="51"/>
                    </a:lnTo>
                    <a:lnTo>
                      <a:pt x="323" y="57"/>
                    </a:lnTo>
                    <a:lnTo>
                      <a:pt x="328" y="57"/>
                    </a:lnTo>
                    <a:lnTo>
                      <a:pt x="328" y="63"/>
                    </a:lnTo>
                    <a:lnTo>
                      <a:pt x="334" y="68"/>
                    </a:lnTo>
                    <a:lnTo>
                      <a:pt x="340" y="74"/>
                    </a:lnTo>
                    <a:lnTo>
                      <a:pt x="345" y="85"/>
                    </a:lnTo>
                    <a:lnTo>
                      <a:pt x="351" y="91"/>
                    </a:lnTo>
                    <a:lnTo>
                      <a:pt x="357" y="97"/>
                    </a:lnTo>
                    <a:lnTo>
                      <a:pt x="362" y="97"/>
                    </a:lnTo>
                    <a:lnTo>
                      <a:pt x="368" y="97"/>
                    </a:lnTo>
                    <a:lnTo>
                      <a:pt x="368" y="102"/>
                    </a:lnTo>
                    <a:lnTo>
                      <a:pt x="362" y="102"/>
                    </a:lnTo>
                    <a:lnTo>
                      <a:pt x="362" y="108"/>
                    </a:lnTo>
                    <a:lnTo>
                      <a:pt x="374" y="114"/>
                    </a:lnTo>
                    <a:lnTo>
                      <a:pt x="379" y="125"/>
                    </a:lnTo>
                    <a:lnTo>
                      <a:pt x="385" y="125"/>
                    </a:lnTo>
                    <a:lnTo>
                      <a:pt x="379" y="131"/>
                    </a:lnTo>
                    <a:lnTo>
                      <a:pt x="379" y="125"/>
                    </a:lnTo>
                    <a:lnTo>
                      <a:pt x="379" y="131"/>
                    </a:lnTo>
                    <a:lnTo>
                      <a:pt x="385" y="131"/>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24">
                <a:extLst>
                  <a:ext uri="{FF2B5EF4-FFF2-40B4-BE49-F238E27FC236}">
                    <a16:creationId xmlns:a16="http://schemas.microsoft.com/office/drawing/2014/main" id="{EE52FEE7-A70C-18D9-2B6A-3B52AD451A67}"/>
                  </a:ext>
                </a:extLst>
              </p:cNvPr>
              <p:cNvSpPr>
                <a:spLocks/>
              </p:cNvSpPr>
              <p:nvPr>
                <p:custDataLst>
                  <p:tags r:id="rId161"/>
                </p:custDataLst>
              </p:nvPr>
            </p:nvSpPr>
            <p:spPr bwMode="auto">
              <a:xfrm rot="582343">
                <a:off x="3275491" y="4666841"/>
                <a:ext cx="578423" cy="478029"/>
              </a:xfrm>
              <a:custGeom>
                <a:avLst/>
                <a:gdLst>
                  <a:gd name="T0" fmla="*/ 334 w 363"/>
                  <a:gd name="T1" fmla="*/ 153 h 300"/>
                  <a:gd name="T2" fmla="*/ 306 w 363"/>
                  <a:gd name="T3" fmla="*/ 176 h 300"/>
                  <a:gd name="T4" fmla="*/ 266 w 363"/>
                  <a:gd name="T5" fmla="*/ 193 h 300"/>
                  <a:gd name="T6" fmla="*/ 249 w 363"/>
                  <a:gd name="T7" fmla="*/ 204 h 300"/>
                  <a:gd name="T8" fmla="*/ 215 w 363"/>
                  <a:gd name="T9" fmla="*/ 227 h 300"/>
                  <a:gd name="T10" fmla="*/ 187 w 363"/>
                  <a:gd name="T11" fmla="*/ 244 h 300"/>
                  <a:gd name="T12" fmla="*/ 170 w 363"/>
                  <a:gd name="T13" fmla="*/ 255 h 300"/>
                  <a:gd name="T14" fmla="*/ 113 w 363"/>
                  <a:gd name="T15" fmla="*/ 300 h 300"/>
                  <a:gd name="T16" fmla="*/ 102 w 363"/>
                  <a:gd name="T17" fmla="*/ 278 h 300"/>
                  <a:gd name="T18" fmla="*/ 85 w 363"/>
                  <a:gd name="T19" fmla="*/ 278 h 300"/>
                  <a:gd name="T20" fmla="*/ 0 w 363"/>
                  <a:gd name="T21" fmla="*/ 210 h 300"/>
                  <a:gd name="T22" fmla="*/ 11 w 363"/>
                  <a:gd name="T23" fmla="*/ 204 h 300"/>
                  <a:gd name="T24" fmla="*/ 17 w 363"/>
                  <a:gd name="T25" fmla="*/ 193 h 300"/>
                  <a:gd name="T26" fmla="*/ 34 w 363"/>
                  <a:gd name="T27" fmla="*/ 193 h 300"/>
                  <a:gd name="T28" fmla="*/ 45 w 363"/>
                  <a:gd name="T29" fmla="*/ 187 h 300"/>
                  <a:gd name="T30" fmla="*/ 57 w 363"/>
                  <a:gd name="T31" fmla="*/ 176 h 300"/>
                  <a:gd name="T32" fmla="*/ 68 w 363"/>
                  <a:gd name="T33" fmla="*/ 170 h 300"/>
                  <a:gd name="T34" fmla="*/ 79 w 363"/>
                  <a:gd name="T35" fmla="*/ 159 h 300"/>
                  <a:gd name="T36" fmla="*/ 85 w 363"/>
                  <a:gd name="T37" fmla="*/ 147 h 300"/>
                  <a:gd name="T38" fmla="*/ 91 w 363"/>
                  <a:gd name="T39" fmla="*/ 136 h 300"/>
                  <a:gd name="T40" fmla="*/ 79 w 363"/>
                  <a:gd name="T41" fmla="*/ 125 h 300"/>
                  <a:gd name="T42" fmla="*/ 74 w 363"/>
                  <a:gd name="T43" fmla="*/ 113 h 300"/>
                  <a:gd name="T44" fmla="*/ 74 w 363"/>
                  <a:gd name="T45" fmla="*/ 96 h 300"/>
                  <a:gd name="T46" fmla="*/ 79 w 363"/>
                  <a:gd name="T47" fmla="*/ 85 h 300"/>
                  <a:gd name="T48" fmla="*/ 85 w 363"/>
                  <a:gd name="T49" fmla="*/ 74 h 300"/>
                  <a:gd name="T50" fmla="*/ 91 w 363"/>
                  <a:gd name="T51" fmla="*/ 74 h 300"/>
                  <a:gd name="T52" fmla="*/ 102 w 363"/>
                  <a:gd name="T53" fmla="*/ 79 h 300"/>
                  <a:gd name="T54" fmla="*/ 113 w 363"/>
                  <a:gd name="T55" fmla="*/ 91 h 300"/>
                  <a:gd name="T56" fmla="*/ 125 w 363"/>
                  <a:gd name="T57" fmla="*/ 96 h 300"/>
                  <a:gd name="T58" fmla="*/ 136 w 363"/>
                  <a:gd name="T59" fmla="*/ 102 h 300"/>
                  <a:gd name="T60" fmla="*/ 147 w 363"/>
                  <a:gd name="T61" fmla="*/ 113 h 300"/>
                  <a:gd name="T62" fmla="*/ 153 w 363"/>
                  <a:gd name="T63" fmla="*/ 102 h 300"/>
                  <a:gd name="T64" fmla="*/ 164 w 363"/>
                  <a:gd name="T65" fmla="*/ 96 h 300"/>
                  <a:gd name="T66" fmla="*/ 170 w 363"/>
                  <a:gd name="T67" fmla="*/ 96 h 300"/>
                  <a:gd name="T68" fmla="*/ 181 w 363"/>
                  <a:gd name="T69" fmla="*/ 91 h 300"/>
                  <a:gd name="T70" fmla="*/ 187 w 363"/>
                  <a:gd name="T71" fmla="*/ 79 h 300"/>
                  <a:gd name="T72" fmla="*/ 198 w 363"/>
                  <a:gd name="T73" fmla="*/ 74 h 300"/>
                  <a:gd name="T74" fmla="*/ 215 w 363"/>
                  <a:gd name="T75" fmla="*/ 62 h 300"/>
                  <a:gd name="T76" fmla="*/ 221 w 363"/>
                  <a:gd name="T77" fmla="*/ 51 h 300"/>
                  <a:gd name="T78" fmla="*/ 232 w 363"/>
                  <a:gd name="T79" fmla="*/ 45 h 300"/>
                  <a:gd name="T80" fmla="*/ 238 w 363"/>
                  <a:gd name="T81" fmla="*/ 34 h 300"/>
                  <a:gd name="T82" fmla="*/ 249 w 363"/>
                  <a:gd name="T83" fmla="*/ 28 h 300"/>
                  <a:gd name="T84" fmla="*/ 255 w 363"/>
                  <a:gd name="T85" fmla="*/ 17 h 300"/>
                  <a:gd name="T86" fmla="*/ 266 w 363"/>
                  <a:gd name="T87" fmla="*/ 11 h 300"/>
                  <a:gd name="T88" fmla="*/ 278 w 363"/>
                  <a:gd name="T89" fmla="*/ 5 h 300"/>
                  <a:gd name="T90" fmla="*/ 289 w 363"/>
                  <a:gd name="T91" fmla="*/ 0 h 300"/>
                  <a:gd name="T92" fmla="*/ 306 w 363"/>
                  <a:gd name="T93" fmla="*/ 17 h 300"/>
                  <a:gd name="T94" fmla="*/ 312 w 363"/>
                  <a:gd name="T95" fmla="*/ 3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3" h="300">
                    <a:moveTo>
                      <a:pt x="363" y="125"/>
                    </a:moveTo>
                    <a:lnTo>
                      <a:pt x="340" y="147"/>
                    </a:lnTo>
                    <a:lnTo>
                      <a:pt x="334" y="153"/>
                    </a:lnTo>
                    <a:lnTo>
                      <a:pt x="329" y="159"/>
                    </a:lnTo>
                    <a:lnTo>
                      <a:pt x="323" y="164"/>
                    </a:lnTo>
                    <a:lnTo>
                      <a:pt x="306" y="176"/>
                    </a:lnTo>
                    <a:lnTo>
                      <a:pt x="283" y="187"/>
                    </a:lnTo>
                    <a:lnTo>
                      <a:pt x="272" y="193"/>
                    </a:lnTo>
                    <a:lnTo>
                      <a:pt x="266" y="193"/>
                    </a:lnTo>
                    <a:lnTo>
                      <a:pt x="261" y="198"/>
                    </a:lnTo>
                    <a:lnTo>
                      <a:pt x="255" y="198"/>
                    </a:lnTo>
                    <a:lnTo>
                      <a:pt x="249" y="204"/>
                    </a:lnTo>
                    <a:lnTo>
                      <a:pt x="232" y="215"/>
                    </a:lnTo>
                    <a:lnTo>
                      <a:pt x="221" y="221"/>
                    </a:lnTo>
                    <a:lnTo>
                      <a:pt x="215" y="227"/>
                    </a:lnTo>
                    <a:lnTo>
                      <a:pt x="204" y="232"/>
                    </a:lnTo>
                    <a:lnTo>
                      <a:pt x="193" y="244"/>
                    </a:lnTo>
                    <a:lnTo>
                      <a:pt x="187" y="244"/>
                    </a:lnTo>
                    <a:lnTo>
                      <a:pt x="187" y="249"/>
                    </a:lnTo>
                    <a:lnTo>
                      <a:pt x="181" y="249"/>
                    </a:lnTo>
                    <a:lnTo>
                      <a:pt x="170" y="255"/>
                    </a:lnTo>
                    <a:lnTo>
                      <a:pt x="147" y="266"/>
                    </a:lnTo>
                    <a:lnTo>
                      <a:pt x="136" y="283"/>
                    </a:lnTo>
                    <a:lnTo>
                      <a:pt x="113" y="300"/>
                    </a:lnTo>
                    <a:lnTo>
                      <a:pt x="96" y="283"/>
                    </a:lnTo>
                    <a:lnTo>
                      <a:pt x="102" y="283"/>
                    </a:lnTo>
                    <a:lnTo>
                      <a:pt x="102" y="278"/>
                    </a:lnTo>
                    <a:lnTo>
                      <a:pt x="108" y="278"/>
                    </a:lnTo>
                    <a:lnTo>
                      <a:pt x="102" y="266"/>
                    </a:lnTo>
                    <a:lnTo>
                      <a:pt x="85" y="278"/>
                    </a:lnTo>
                    <a:lnTo>
                      <a:pt x="23" y="227"/>
                    </a:lnTo>
                    <a:lnTo>
                      <a:pt x="17" y="221"/>
                    </a:lnTo>
                    <a:lnTo>
                      <a:pt x="0" y="210"/>
                    </a:lnTo>
                    <a:lnTo>
                      <a:pt x="6" y="210"/>
                    </a:lnTo>
                    <a:lnTo>
                      <a:pt x="6" y="204"/>
                    </a:lnTo>
                    <a:lnTo>
                      <a:pt x="11" y="204"/>
                    </a:lnTo>
                    <a:lnTo>
                      <a:pt x="11" y="198"/>
                    </a:lnTo>
                    <a:lnTo>
                      <a:pt x="17" y="198"/>
                    </a:lnTo>
                    <a:lnTo>
                      <a:pt x="17" y="193"/>
                    </a:lnTo>
                    <a:lnTo>
                      <a:pt x="23" y="193"/>
                    </a:lnTo>
                    <a:lnTo>
                      <a:pt x="28" y="193"/>
                    </a:lnTo>
                    <a:lnTo>
                      <a:pt x="34" y="193"/>
                    </a:lnTo>
                    <a:lnTo>
                      <a:pt x="40" y="193"/>
                    </a:lnTo>
                    <a:lnTo>
                      <a:pt x="40" y="187"/>
                    </a:lnTo>
                    <a:lnTo>
                      <a:pt x="45" y="187"/>
                    </a:lnTo>
                    <a:lnTo>
                      <a:pt x="45" y="181"/>
                    </a:lnTo>
                    <a:lnTo>
                      <a:pt x="51" y="181"/>
                    </a:lnTo>
                    <a:lnTo>
                      <a:pt x="57" y="176"/>
                    </a:lnTo>
                    <a:lnTo>
                      <a:pt x="62" y="176"/>
                    </a:lnTo>
                    <a:lnTo>
                      <a:pt x="62" y="170"/>
                    </a:lnTo>
                    <a:lnTo>
                      <a:pt x="68" y="170"/>
                    </a:lnTo>
                    <a:lnTo>
                      <a:pt x="74" y="164"/>
                    </a:lnTo>
                    <a:lnTo>
                      <a:pt x="74" y="159"/>
                    </a:lnTo>
                    <a:lnTo>
                      <a:pt x="79" y="159"/>
                    </a:lnTo>
                    <a:lnTo>
                      <a:pt x="79" y="153"/>
                    </a:lnTo>
                    <a:lnTo>
                      <a:pt x="85" y="153"/>
                    </a:lnTo>
                    <a:lnTo>
                      <a:pt x="85" y="147"/>
                    </a:lnTo>
                    <a:lnTo>
                      <a:pt x="91" y="142"/>
                    </a:lnTo>
                    <a:lnTo>
                      <a:pt x="96" y="142"/>
                    </a:lnTo>
                    <a:lnTo>
                      <a:pt x="91" y="136"/>
                    </a:lnTo>
                    <a:lnTo>
                      <a:pt x="91" y="130"/>
                    </a:lnTo>
                    <a:lnTo>
                      <a:pt x="85" y="125"/>
                    </a:lnTo>
                    <a:lnTo>
                      <a:pt x="79" y="125"/>
                    </a:lnTo>
                    <a:lnTo>
                      <a:pt x="79" y="119"/>
                    </a:lnTo>
                    <a:lnTo>
                      <a:pt x="74" y="119"/>
                    </a:lnTo>
                    <a:lnTo>
                      <a:pt x="74" y="113"/>
                    </a:lnTo>
                    <a:lnTo>
                      <a:pt x="68" y="113"/>
                    </a:lnTo>
                    <a:lnTo>
                      <a:pt x="74" y="102"/>
                    </a:lnTo>
                    <a:lnTo>
                      <a:pt x="74" y="96"/>
                    </a:lnTo>
                    <a:lnTo>
                      <a:pt x="79" y="96"/>
                    </a:lnTo>
                    <a:lnTo>
                      <a:pt x="79" y="91"/>
                    </a:lnTo>
                    <a:lnTo>
                      <a:pt x="79" y="85"/>
                    </a:lnTo>
                    <a:lnTo>
                      <a:pt x="79" y="79"/>
                    </a:lnTo>
                    <a:lnTo>
                      <a:pt x="79" y="74"/>
                    </a:lnTo>
                    <a:lnTo>
                      <a:pt x="85" y="74"/>
                    </a:lnTo>
                    <a:lnTo>
                      <a:pt x="85" y="79"/>
                    </a:lnTo>
                    <a:lnTo>
                      <a:pt x="91" y="79"/>
                    </a:lnTo>
                    <a:lnTo>
                      <a:pt x="91" y="74"/>
                    </a:lnTo>
                    <a:lnTo>
                      <a:pt x="96" y="74"/>
                    </a:lnTo>
                    <a:lnTo>
                      <a:pt x="96" y="79"/>
                    </a:lnTo>
                    <a:lnTo>
                      <a:pt x="102" y="79"/>
                    </a:lnTo>
                    <a:lnTo>
                      <a:pt x="108" y="85"/>
                    </a:lnTo>
                    <a:lnTo>
                      <a:pt x="113" y="85"/>
                    </a:lnTo>
                    <a:lnTo>
                      <a:pt x="113" y="91"/>
                    </a:lnTo>
                    <a:lnTo>
                      <a:pt x="113" y="96"/>
                    </a:lnTo>
                    <a:lnTo>
                      <a:pt x="119" y="96"/>
                    </a:lnTo>
                    <a:lnTo>
                      <a:pt x="125" y="96"/>
                    </a:lnTo>
                    <a:lnTo>
                      <a:pt x="130" y="96"/>
                    </a:lnTo>
                    <a:lnTo>
                      <a:pt x="130" y="102"/>
                    </a:lnTo>
                    <a:lnTo>
                      <a:pt x="136" y="102"/>
                    </a:lnTo>
                    <a:lnTo>
                      <a:pt x="142" y="108"/>
                    </a:lnTo>
                    <a:lnTo>
                      <a:pt x="142" y="113"/>
                    </a:lnTo>
                    <a:lnTo>
                      <a:pt x="147" y="113"/>
                    </a:lnTo>
                    <a:lnTo>
                      <a:pt x="147" y="108"/>
                    </a:lnTo>
                    <a:lnTo>
                      <a:pt x="153" y="108"/>
                    </a:lnTo>
                    <a:lnTo>
                      <a:pt x="153" y="102"/>
                    </a:lnTo>
                    <a:lnTo>
                      <a:pt x="159" y="102"/>
                    </a:lnTo>
                    <a:lnTo>
                      <a:pt x="164" y="102"/>
                    </a:lnTo>
                    <a:lnTo>
                      <a:pt x="164" y="96"/>
                    </a:lnTo>
                    <a:lnTo>
                      <a:pt x="170" y="96"/>
                    </a:lnTo>
                    <a:lnTo>
                      <a:pt x="170" y="91"/>
                    </a:lnTo>
                    <a:lnTo>
                      <a:pt x="170" y="96"/>
                    </a:lnTo>
                    <a:lnTo>
                      <a:pt x="176" y="96"/>
                    </a:lnTo>
                    <a:lnTo>
                      <a:pt x="176" y="91"/>
                    </a:lnTo>
                    <a:lnTo>
                      <a:pt x="181" y="91"/>
                    </a:lnTo>
                    <a:lnTo>
                      <a:pt x="181" y="85"/>
                    </a:lnTo>
                    <a:lnTo>
                      <a:pt x="187" y="85"/>
                    </a:lnTo>
                    <a:lnTo>
                      <a:pt x="187" y="79"/>
                    </a:lnTo>
                    <a:lnTo>
                      <a:pt x="193" y="79"/>
                    </a:lnTo>
                    <a:lnTo>
                      <a:pt x="193" y="74"/>
                    </a:lnTo>
                    <a:lnTo>
                      <a:pt x="198" y="74"/>
                    </a:lnTo>
                    <a:lnTo>
                      <a:pt x="204" y="68"/>
                    </a:lnTo>
                    <a:lnTo>
                      <a:pt x="210" y="62"/>
                    </a:lnTo>
                    <a:lnTo>
                      <a:pt x="215" y="62"/>
                    </a:lnTo>
                    <a:lnTo>
                      <a:pt x="215" y="57"/>
                    </a:lnTo>
                    <a:lnTo>
                      <a:pt x="221" y="57"/>
                    </a:lnTo>
                    <a:lnTo>
                      <a:pt x="221" y="51"/>
                    </a:lnTo>
                    <a:lnTo>
                      <a:pt x="227" y="51"/>
                    </a:lnTo>
                    <a:lnTo>
                      <a:pt x="227" y="45"/>
                    </a:lnTo>
                    <a:lnTo>
                      <a:pt x="232" y="45"/>
                    </a:lnTo>
                    <a:lnTo>
                      <a:pt x="232" y="39"/>
                    </a:lnTo>
                    <a:lnTo>
                      <a:pt x="238" y="39"/>
                    </a:lnTo>
                    <a:lnTo>
                      <a:pt x="238" y="34"/>
                    </a:lnTo>
                    <a:lnTo>
                      <a:pt x="244" y="34"/>
                    </a:lnTo>
                    <a:lnTo>
                      <a:pt x="244" y="28"/>
                    </a:lnTo>
                    <a:lnTo>
                      <a:pt x="249" y="28"/>
                    </a:lnTo>
                    <a:lnTo>
                      <a:pt x="249" y="22"/>
                    </a:lnTo>
                    <a:lnTo>
                      <a:pt x="255" y="22"/>
                    </a:lnTo>
                    <a:lnTo>
                      <a:pt x="255" y="17"/>
                    </a:lnTo>
                    <a:lnTo>
                      <a:pt x="261" y="17"/>
                    </a:lnTo>
                    <a:lnTo>
                      <a:pt x="261" y="11"/>
                    </a:lnTo>
                    <a:lnTo>
                      <a:pt x="266" y="11"/>
                    </a:lnTo>
                    <a:lnTo>
                      <a:pt x="272" y="11"/>
                    </a:lnTo>
                    <a:lnTo>
                      <a:pt x="278" y="11"/>
                    </a:lnTo>
                    <a:lnTo>
                      <a:pt x="278" y="5"/>
                    </a:lnTo>
                    <a:lnTo>
                      <a:pt x="283" y="5"/>
                    </a:lnTo>
                    <a:lnTo>
                      <a:pt x="289" y="5"/>
                    </a:lnTo>
                    <a:lnTo>
                      <a:pt x="289" y="0"/>
                    </a:lnTo>
                    <a:lnTo>
                      <a:pt x="295" y="5"/>
                    </a:lnTo>
                    <a:lnTo>
                      <a:pt x="300" y="11"/>
                    </a:lnTo>
                    <a:lnTo>
                      <a:pt x="306" y="17"/>
                    </a:lnTo>
                    <a:lnTo>
                      <a:pt x="306" y="28"/>
                    </a:lnTo>
                    <a:lnTo>
                      <a:pt x="306" y="34"/>
                    </a:lnTo>
                    <a:lnTo>
                      <a:pt x="312" y="39"/>
                    </a:lnTo>
                    <a:lnTo>
                      <a:pt x="323" y="45"/>
                    </a:lnTo>
                    <a:lnTo>
                      <a:pt x="363" y="12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Freeform 25">
                <a:extLst>
                  <a:ext uri="{FF2B5EF4-FFF2-40B4-BE49-F238E27FC236}">
                    <a16:creationId xmlns:a16="http://schemas.microsoft.com/office/drawing/2014/main" id="{D97CE2D1-FA4A-90F7-D483-A0E37214A03E}"/>
                  </a:ext>
                </a:extLst>
              </p:cNvPr>
              <p:cNvSpPr>
                <a:spLocks/>
              </p:cNvSpPr>
              <p:nvPr>
                <p:custDataLst>
                  <p:tags r:id="rId162"/>
                </p:custDataLst>
              </p:nvPr>
            </p:nvSpPr>
            <p:spPr bwMode="auto">
              <a:xfrm rot="582343">
                <a:off x="2590306" y="5524198"/>
                <a:ext cx="849311" cy="371268"/>
              </a:xfrm>
              <a:custGeom>
                <a:avLst/>
                <a:gdLst>
                  <a:gd name="T0" fmla="*/ 510 w 533"/>
                  <a:gd name="T1" fmla="*/ 182 h 233"/>
                  <a:gd name="T2" fmla="*/ 493 w 533"/>
                  <a:gd name="T3" fmla="*/ 182 h 233"/>
                  <a:gd name="T4" fmla="*/ 476 w 533"/>
                  <a:gd name="T5" fmla="*/ 182 h 233"/>
                  <a:gd name="T6" fmla="*/ 459 w 533"/>
                  <a:gd name="T7" fmla="*/ 187 h 233"/>
                  <a:gd name="T8" fmla="*/ 442 w 533"/>
                  <a:gd name="T9" fmla="*/ 187 h 233"/>
                  <a:gd name="T10" fmla="*/ 419 w 533"/>
                  <a:gd name="T11" fmla="*/ 193 h 233"/>
                  <a:gd name="T12" fmla="*/ 402 w 533"/>
                  <a:gd name="T13" fmla="*/ 193 h 233"/>
                  <a:gd name="T14" fmla="*/ 385 w 533"/>
                  <a:gd name="T15" fmla="*/ 193 h 233"/>
                  <a:gd name="T16" fmla="*/ 363 w 533"/>
                  <a:gd name="T17" fmla="*/ 193 h 233"/>
                  <a:gd name="T18" fmla="*/ 340 w 533"/>
                  <a:gd name="T19" fmla="*/ 199 h 233"/>
                  <a:gd name="T20" fmla="*/ 323 w 533"/>
                  <a:gd name="T21" fmla="*/ 199 h 233"/>
                  <a:gd name="T22" fmla="*/ 306 w 533"/>
                  <a:gd name="T23" fmla="*/ 199 h 233"/>
                  <a:gd name="T24" fmla="*/ 289 w 533"/>
                  <a:gd name="T25" fmla="*/ 204 h 233"/>
                  <a:gd name="T26" fmla="*/ 266 w 533"/>
                  <a:gd name="T27" fmla="*/ 204 h 233"/>
                  <a:gd name="T28" fmla="*/ 249 w 533"/>
                  <a:gd name="T29" fmla="*/ 204 h 233"/>
                  <a:gd name="T30" fmla="*/ 227 w 533"/>
                  <a:gd name="T31" fmla="*/ 210 h 233"/>
                  <a:gd name="T32" fmla="*/ 210 w 533"/>
                  <a:gd name="T33" fmla="*/ 210 h 233"/>
                  <a:gd name="T34" fmla="*/ 193 w 533"/>
                  <a:gd name="T35" fmla="*/ 216 h 233"/>
                  <a:gd name="T36" fmla="*/ 170 w 533"/>
                  <a:gd name="T37" fmla="*/ 216 h 233"/>
                  <a:gd name="T38" fmla="*/ 153 w 533"/>
                  <a:gd name="T39" fmla="*/ 216 h 233"/>
                  <a:gd name="T40" fmla="*/ 136 w 533"/>
                  <a:gd name="T41" fmla="*/ 221 h 233"/>
                  <a:gd name="T42" fmla="*/ 119 w 533"/>
                  <a:gd name="T43" fmla="*/ 221 h 233"/>
                  <a:gd name="T44" fmla="*/ 102 w 533"/>
                  <a:gd name="T45" fmla="*/ 221 h 233"/>
                  <a:gd name="T46" fmla="*/ 85 w 533"/>
                  <a:gd name="T47" fmla="*/ 221 h 233"/>
                  <a:gd name="T48" fmla="*/ 57 w 533"/>
                  <a:gd name="T49" fmla="*/ 221 h 233"/>
                  <a:gd name="T50" fmla="*/ 40 w 533"/>
                  <a:gd name="T51" fmla="*/ 227 h 233"/>
                  <a:gd name="T52" fmla="*/ 17 w 533"/>
                  <a:gd name="T53" fmla="*/ 227 h 233"/>
                  <a:gd name="T54" fmla="*/ 11 w 533"/>
                  <a:gd name="T55" fmla="*/ 210 h 233"/>
                  <a:gd name="T56" fmla="*/ 34 w 533"/>
                  <a:gd name="T57" fmla="*/ 204 h 233"/>
                  <a:gd name="T58" fmla="*/ 40 w 533"/>
                  <a:gd name="T59" fmla="*/ 182 h 233"/>
                  <a:gd name="T60" fmla="*/ 62 w 533"/>
                  <a:gd name="T61" fmla="*/ 165 h 233"/>
                  <a:gd name="T62" fmla="*/ 79 w 533"/>
                  <a:gd name="T63" fmla="*/ 159 h 233"/>
                  <a:gd name="T64" fmla="*/ 79 w 533"/>
                  <a:gd name="T65" fmla="*/ 136 h 233"/>
                  <a:gd name="T66" fmla="*/ 68 w 533"/>
                  <a:gd name="T67" fmla="*/ 125 h 233"/>
                  <a:gd name="T68" fmla="*/ 91 w 533"/>
                  <a:gd name="T69" fmla="*/ 119 h 233"/>
                  <a:gd name="T70" fmla="*/ 108 w 533"/>
                  <a:gd name="T71" fmla="*/ 114 h 233"/>
                  <a:gd name="T72" fmla="*/ 130 w 533"/>
                  <a:gd name="T73" fmla="*/ 108 h 233"/>
                  <a:gd name="T74" fmla="*/ 159 w 533"/>
                  <a:gd name="T75" fmla="*/ 91 h 233"/>
                  <a:gd name="T76" fmla="*/ 238 w 533"/>
                  <a:gd name="T77" fmla="*/ 57 h 233"/>
                  <a:gd name="T78" fmla="*/ 255 w 533"/>
                  <a:gd name="T79" fmla="*/ 51 h 233"/>
                  <a:gd name="T80" fmla="*/ 261 w 533"/>
                  <a:gd name="T81" fmla="*/ 51 h 233"/>
                  <a:gd name="T82" fmla="*/ 278 w 533"/>
                  <a:gd name="T83" fmla="*/ 51 h 233"/>
                  <a:gd name="T84" fmla="*/ 289 w 533"/>
                  <a:gd name="T85" fmla="*/ 46 h 233"/>
                  <a:gd name="T86" fmla="*/ 306 w 533"/>
                  <a:gd name="T87" fmla="*/ 46 h 233"/>
                  <a:gd name="T88" fmla="*/ 323 w 533"/>
                  <a:gd name="T89" fmla="*/ 40 h 233"/>
                  <a:gd name="T90" fmla="*/ 340 w 533"/>
                  <a:gd name="T91" fmla="*/ 34 h 233"/>
                  <a:gd name="T92" fmla="*/ 351 w 533"/>
                  <a:gd name="T93" fmla="*/ 23 h 233"/>
                  <a:gd name="T94" fmla="*/ 363 w 533"/>
                  <a:gd name="T95" fmla="*/ 12 h 233"/>
                  <a:gd name="T96" fmla="*/ 465 w 533"/>
                  <a:gd name="T97" fmla="*/ 97 h 233"/>
                  <a:gd name="T98" fmla="*/ 453 w 533"/>
                  <a:gd name="T99" fmla="*/ 91 h 233"/>
                  <a:gd name="T100" fmla="*/ 453 w 533"/>
                  <a:gd name="T101" fmla="*/ 97 h 233"/>
                  <a:gd name="T102" fmla="*/ 453 w 533"/>
                  <a:gd name="T103" fmla="*/ 119 h 233"/>
                  <a:gd name="T104" fmla="*/ 470 w 533"/>
                  <a:gd name="T105" fmla="*/ 131 h 233"/>
                  <a:gd name="T106" fmla="*/ 476 w 533"/>
                  <a:gd name="T107" fmla="*/ 119 h 233"/>
                  <a:gd name="T108" fmla="*/ 533 w 533"/>
                  <a:gd name="T109" fmla="*/ 1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3" h="233">
                    <a:moveTo>
                      <a:pt x="533" y="176"/>
                    </a:moveTo>
                    <a:lnTo>
                      <a:pt x="527" y="182"/>
                    </a:lnTo>
                    <a:lnTo>
                      <a:pt x="510" y="182"/>
                    </a:lnTo>
                    <a:lnTo>
                      <a:pt x="504" y="182"/>
                    </a:lnTo>
                    <a:lnTo>
                      <a:pt x="499" y="182"/>
                    </a:lnTo>
                    <a:lnTo>
                      <a:pt x="493" y="182"/>
                    </a:lnTo>
                    <a:lnTo>
                      <a:pt x="487" y="182"/>
                    </a:lnTo>
                    <a:lnTo>
                      <a:pt x="482" y="182"/>
                    </a:lnTo>
                    <a:lnTo>
                      <a:pt x="476" y="182"/>
                    </a:lnTo>
                    <a:lnTo>
                      <a:pt x="470" y="182"/>
                    </a:lnTo>
                    <a:lnTo>
                      <a:pt x="465" y="187"/>
                    </a:lnTo>
                    <a:lnTo>
                      <a:pt x="459" y="187"/>
                    </a:lnTo>
                    <a:lnTo>
                      <a:pt x="453" y="187"/>
                    </a:lnTo>
                    <a:lnTo>
                      <a:pt x="448" y="187"/>
                    </a:lnTo>
                    <a:lnTo>
                      <a:pt x="442" y="187"/>
                    </a:lnTo>
                    <a:lnTo>
                      <a:pt x="431" y="187"/>
                    </a:lnTo>
                    <a:lnTo>
                      <a:pt x="425" y="187"/>
                    </a:lnTo>
                    <a:lnTo>
                      <a:pt x="419" y="193"/>
                    </a:lnTo>
                    <a:lnTo>
                      <a:pt x="414" y="193"/>
                    </a:lnTo>
                    <a:lnTo>
                      <a:pt x="408" y="193"/>
                    </a:lnTo>
                    <a:lnTo>
                      <a:pt x="402" y="193"/>
                    </a:lnTo>
                    <a:lnTo>
                      <a:pt x="397" y="193"/>
                    </a:lnTo>
                    <a:lnTo>
                      <a:pt x="391" y="193"/>
                    </a:lnTo>
                    <a:lnTo>
                      <a:pt x="385" y="193"/>
                    </a:lnTo>
                    <a:lnTo>
                      <a:pt x="380" y="193"/>
                    </a:lnTo>
                    <a:lnTo>
                      <a:pt x="368" y="193"/>
                    </a:lnTo>
                    <a:lnTo>
                      <a:pt x="363" y="193"/>
                    </a:lnTo>
                    <a:lnTo>
                      <a:pt x="351" y="199"/>
                    </a:lnTo>
                    <a:lnTo>
                      <a:pt x="346" y="199"/>
                    </a:lnTo>
                    <a:lnTo>
                      <a:pt x="340" y="199"/>
                    </a:lnTo>
                    <a:lnTo>
                      <a:pt x="334" y="199"/>
                    </a:lnTo>
                    <a:lnTo>
                      <a:pt x="329" y="199"/>
                    </a:lnTo>
                    <a:lnTo>
                      <a:pt x="323" y="199"/>
                    </a:lnTo>
                    <a:lnTo>
                      <a:pt x="317" y="199"/>
                    </a:lnTo>
                    <a:lnTo>
                      <a:pt x="312" y="199"/>
                    </a:lnTo>
                    <a:lnTo>
                      <a:pt x="306" y="199"/>
                    </a:lnTo>
                    <a:lnTo>
                      <a:pt x="300" y="199"/>
                    </a:lnTo>
                    <a:lnTo>
                      <a:pt x="295" y="204"/>
                    </a:lnTo>
                    <a:lnTo>
                      <a:pt x="289" y="204"/>
                    </a:lnTo>
                    <a:lnTo>
                      <a:pt x="278" y="204"/>
                    </a:lnTo>
                    <a:lnTo>
                      <a:pt x="272" y="204"/>
                    </a:lnTo>
                    <a:lnTo>
                      <a:pt x="266" y="204"/>
                    </a:lnTo>
                    <a:lnTo>
                      <a:pt x="261" y="204"/>
                    </a:lnTo>
                    <a:lnTo>
                      <a:pt x="255" y="204"/>
                    </a:lnTo>
                    <a:lnTo>
                      <a:pt x="249" y="204"/>
                    </a:lnTo>
                    <a:lnTo>
                      <a:pt x="238" y="210"/>
                    </a:lnTo>
                    <a:lnTo>
                      <a:pt x="232" y="210"/>
                    </a:lnTo>
                    <a:lnTo>
                      <a:pt x="227" y="210"/>
                    </a:lnTo>
                    <a:lnTo>
                      <a:pt x="221" y="210"/>
                    </a:lnTo>
                    <a:lnTo>
                      <a:pt x="215" y="210"/>
                    </a:lnTo>
                    <a:lnTo>
                      <a:pt x="210" y="210"/>
                    </a:lnTo>
                    <a:lnTo>
                      <a:pt x="204" y="210"/>
                    </a:lnTo>
                    <a:lnTo>
                      <a:pt x="198" y="216"/>
                    </a:lnTo>
                    <a:lnTo>
                      <a:pt x="193" y="216"/>
                    </a:lnTo>
                    <a:lnTo>
                      <a:pt x="181" y="216"/>
                    </a:lnTo>
                    <a:lnTo>
                      <a:pt x="176" y="216"/>
                    </a:lnTo>
                    <a:lnTo>
                      <a:pt x="170" y="216"/>
                    </a:lnTo>
                    <a:lnTo>
                      <a:pt x="164" y="216"/>
                    </a:lnTo>
                    <a:lnTo>
                      <a:pt x="159" y="216"/>
                    </a:lnTo>
                    <a:lnTo>
                      <a:pt x="153" y="216"/>
                    </a:lnTo>
                    <a:lnTo>
                      <a:pt x="147" y="221"/>
                    </a:lnTo>
                    <a:lnTo>
                      <a:pt x="142" y="221"/>
                    </a:lnTo>
                    <a:lnTo>
                      <a:pt x="136" y="221"/>
                    </a:lnTo>
                    <a:lnTo>
                      <a:pt x="130" y="221"/>
                    </a:lnTo>
                    <a:lnTo>
                      <a:pt x="125" y="221"/>
                    </a:lnTo>
                    <a:lnTo>
                      <a:pt x="119" y="221"/>
                    </a:lnTo>
                    <a:lnTo>
                      <a:pt x="113" y="221"/>
                    </a:lnTo>
                    <a:lnTo>
                      <a:pt x="108" y="221"/>
                    </a:lnTo>
                    <a:lnTo>
                      <a:pt x="102" y="221"/>
                    </a:lnTo>
                    <a:lnTo>
                      <a:pt x="96" y="221"/>
                    </a:lnTo>
                    <a:lnTo>
                      <a:pt x="91" y="221"/>
                    </a:lnTo>
                    <a:lnTo>
                      <a:pt x="85" y="221"/>
                    </a:lnTo>
                    <a:lnTo>
                      <a:pt x="79" y="221"/>
                    </a:lnTo>
                    <a:lnTo>
                      <a:pt x="74" y="221"/>
                    </a:lnTo>
                    <a:lnTo>
                      <a:pt x="57" y="221"/>
                    </a:lnTo>
                    <a:lnTo>
                      <a:pt x="51" y="227"/>
                    </a:lnTo>
                    <a:lnTo>
                      <a:pt x="45" y="227"/>
                    </a:lnTo>
                    <a:lnTo>
                      <a:pt x="40" y="227"/>
                    </a:lnTo>
                    <a:lnTo>
                      <a:pt x="34" y="227"/>
                    </a:lnTo>
                    <a:lnTo>
                      <a:pt x="28" y="227"/>
                    </a:lnTo>
                    <a:lnTo>
                      <a:pt x="17" y="227"/>
                    </a:lnTo>
                    <a:lnTo>
                      <a:pt x="6" y="227"/>
                    </a:lnTo>
                    <a:lnTo>
                      <a:pt x="0" y="233"/>
                    </a:lnTo>
                    <a:lnTo>
                      <a:pt x="11" y="210"/>
                    </a:lnTo>
                    <a:lnTo>
                      <a:pt x="17" y="210"/>
                    </a:lnTo>
                    <a:lnTo>
                      <a:pt x="28" y="204"/>
                    </a:lnTo>
                    <a:lnTo>
                      <a:pt x="34" y="204"/>
                    </a:lnTo>
                    <a:lnTo>
                      <a:pt x="40" y="199"/>
                    </a:lnTo>
                    <a:lnTo>
                      <a:pt x="40" y="193"/>
                    </a:lnTo>
                    <a:lnTo>
                      <a:pt x="40" y="182"/>
                    </a:lnTo>
                    <a:lnTo>
                      <a:pt x="45" y="176"/>
                    </a:lnTo>
                    <a:lnTo>
                      <a:pt x="51" y="176"/>
                    </a:lnTo>
                    <a:lnTo>
                      <a:pt x="62" y="165"/>
                    </a:lnTo>
                    <a:lnTo>
                      <a:pt x="68" y="165"/>
                    </a:lnTo>
                    <a:lnTo>
                      <a:pt x="74" y="165"/>
                    </a:lnTo>
                    <a:lnTo>
                      <a:pt x="79" y="159"/>
                    </a:lnTo>
                    <a:lnTo>
                      <a:pt x="79" y="148"/>
                    </a:lnTo>
                    <a:lnTo>
                      <a:pt x="79" y="142"/>
                    </a:lnTo>
                    <a:lnTo>
                      <a:pt x="79" y="136"/>
                    </a:lnTo>
                    <a:lnTo>
                      <a:pt x="79" y="131"/>
                    </a:lnTo>
                    <a:lnTo>
                      <a:pt x="74" y="131"/>
                    </a:lnTo>
                    <a:lnTo>
                      <a:pt x="68" y="125"/>
                    </a:lnTo>
                    <a:lnTo>
                      <a:pt x="79" y="125"/>
                    </a:lnTo>
                    <a:lnTo>
                      <a:pt x="79" y="119"/>
                    </a:lnTo>
                    <a:lnTo>
                      <a:pt x="91" y="119"/>
                    </a:lnTo>
                    <a:lnTo>
                      <a:pt x="96" y="119"/>
                    </a:lnTo>
                    <a:lnTo>
                      <a:pt x="96" y="114"/>
                    </a:lnTo>
                    <a:lnTo>
                      <a:pt x="108" y="114"/>
                    </a:lnTo>
                    <a:lnTo>
                      <a:pt x="119" y="108"/>
                    </a:lnTo>
                    <a:lnTo>
                      <a:pt x="125" y="108"/>
                    </a:lnTo>
                    <a:lnTo>
                      <a:pt x="130" y="108"/>
                    </a:lnTo>
                    <a:lnTo>
                      <a:pt x="142" y="102"/>
                    </a:lnTo>
                    <a:lnTo>
                      <a:pt x="147" y="97"/>
                    </a:lnTo>
                    <a:lnTo>
                      <a:pt x="159" y="91"/>
                    </a:lnTo>
                    <a:lnTo>
                      <a:pt x="170" y="85"/>
                    </a:lnTo>
                    <a:lnTo>
                      <a:pt x="221" y="63"/>
                    </a:lnTo>
                    <a:lnTo>
                      <a:pt x="238" y="57"/>
                    </a:lnTo>
                    <a:lnTo>
                      <a:pt x="244" y="51"/>
                    </a:lnTo>
                    <a:lnTo>
                      <a:pt x="249" y="51"/>
                    </a:lnTo>
                    <a:lnTo>
                      <a:pt x="255" y="51"/>
                    </a:lnTo>
                    <a:lnTo>
                      <a:pt x="255" y="57"/>
                    </a:lnTo>
                    <a:lnTo>
                      <a:pt x="255" y="51"/>
                    </a:lnTo>
                    <a:lnTo>
                      <a:pt x="261" y="51"/>
                    </a:lnTo>
                    <a:lnTo>
                      <a:pt x="266" y="51"/>
                    </a:lnTo>
                    <a:lnTo>
                      <a:pt x="272" y="51"/>
                    </a:lnTo>
                    <a:lnTo>
                      <a:pt x="278" y="51"/>
                    </a:lnTo>
                    <a:lnTo>
                      <a:pt x="283" y="51"/>
                    </a:lnTo>
                    <a:lnTo>
                      <a:pt x="289" y="51"/>
                    </a:lnTo>
                    <a:lnTo>
                      <a:pt x="289" y="46"/>
                    </a:lnTo>
                    <a:lnTo>
                      <a:pt x="295" y="46"/>
                    </a:lnTo>
                    <a:lnTo>
                      <a:pt x="300" y="46"/>
                    </a:lnTo>
                    <a:lnTo>
                      <a:pt x="306" y="46"/>
                    </a:lnTo>
                    <a:lnTo>
                      <a:pt x="312" y="40"/>
                    </a:lnTo>
                    <a:lnTo>
                      <a:pt x="317" y="40"/>
                    </a:lnTo>
                    <a:lnTo>
                      <a:pt x="323" y="40"/>
                    </a:lnTo>
                    <a:lnTo>
                      <a:pt x="329" y="40"/>
                    </a:lnTo>
                    <a:lnTo>
                      <a:pt x="334" y="34"/>
                    </a:lnTo>
                    <a:lnTo>
                      <a:pt x="340" y="34"/>
                    </a:lnTo>
                    <a:lnTo>
                      <a:pt x="346" y="34"/>
                    </a:lnTo>
                    <a:lnTo>
                      <a:pt x="351" y="34"/>
                    </a:lnTo>
                    <a:lnTo>
                      <a:pt x="351" y="23"/>
                    </a:lnTo>
                    <a:lnTo>
                      <a:pt x="351" y="17"/>
                    </a:lnTo>
                    <a:lnTo>
                      <a:pt x="357" y="17"/>
                    </a:lnTo>
                    <a:lnTo>
                      <a:pt x="363" y="12"/>
                    </a:lnTo>
                    <a:lnTo>
                      <a:pt x="368" y="6"/>
                    </a:lnTo>
                    <a:lnTo>
                      <a:pt x="374" y="0"/>
                    </a:lnTo>
                    <a:lnTo>
                      <a:pt x="465" y="97"/>
                    </a:lnTo>
                    <a:lnTo>
                      <a:pt x="459" y="97"/>
                    </a:lnTo>
                    <a:lnTo>
                      <a:pt x="459" y="91"/>
                    </a:lnTo>
                    <a:lnTo>
                      <a:pt x="453" y="91"/>
                    </a:lnTo>
                    <a:lnTo>
                      <a:pt x="453" y="97"/>
                    </a:lnTo>
                    <a:lnTo>
                      <a:pt x="459" y="97"/>
                    </a:lnTo>
                    <a:lnTo>
                      <a:pt x="453" y="97"/>
                    </a:lnTo>
                    <a:lnTo>
                      <a:pt x="453" y="108"/>
                    </a:lnTo>
                    <a:lnTo>
                      <a:pt x="453" y="114"/>
                    </a:lnTo>
                    <a:lnTo>
                      <a:pt x="453" y="119"/>
                    </a:lnTo>
                    <a:lnTo>
                      <a:pt x="459" y="119"/>
                    </a:lnTo>
                    <a:lnTo>
                      <a:pt x="470" y="119"/>
                    </a:lnTo>
                    <a:lnTo>
                      <a:pt x="470" y="131"/>
                    </a:lnTo>
                    <a:lnTo>
                      <a:pt x="470" y="136"/>
                    </a:lnTo>
                    <a:lnTo>
                      <a:pt x="476" y="131"/>
                    </a:lnTo>
                    <a:lnTo>
                      <a:pt x="476" y="119"/>
                    </a:lnTo>
                    <a:lnTo>
                      <a:pt x="476" y="114"/>
                    </a:lnTo>
                    <a:lnTo>
                      <a:pt x="482" y="119"/>
                    </a:lnTo>
                    <a:lnTo>
                      <a:pt x="533" y="176"/>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26">
                <a:extLst>
                  <a:ext uri="{FF2B5EF4-FFF2-40B4-BE49-F238E27FC236}">
                    <a16:creationId xmlns:a16="http://schemas.microsoft.com/office/drawing/2014/main" id="{BD94D81A-1155-2AF0-89B6-921D4A498E58}"/>
                  </a:ext>
                </a:extLst>
              </p:cNvPr>
              <p:cNvSpPr>
                <a:spLocks noEditPoints="1"/>
              </p:cNvSpPr>
              <p:nvPr>
                <p:custDataLst>
                  <p:tags r:id="rId163"/>
                </p:custDataLst>
              </p:nvPr>
            </p:nvSpPr>
            <p:spPr bwMode="auto">
              <a:xfrm rot="582343">
                <a:off x="6597166" y="5500452"/>
                <a:ext cx="470068" cy="470061"/>
              </a:xfrm>
              <a:custGeom>
                <a:avLst/>
                <a:gdLst>
                  <a:gd name="T0" fmla="*/ 119 w 295"/>
                  <a:gd name="T1" fmla="*/ 170 h 295"/>
                  <a:gd name="T2" fmla="*/ 107 w 295"/>
                  <a:gd name="T3" fmla="*/ 153 h 295"/>
                  <a:gd name="T4" fmla="*/ 102 w 295"/>
                  <a:gd name="T5" fmla="*/ 142 h 295"/>
                  <a:gd name="T6" fmla="*/ 113 w 295"/>
                  <a:gd name="T7" fmla="*/ 136 h 295"/>
                  <a:gd name="T8" fmla="*/ 119 w 295"/>
                  <a:gd name="T9" fmla="*/ 136 h 295"/>
                  <a:gd name="T10" fmla="*/ 136 w 295"/>
                  <a:gd name="T11" fmla="*/ 130 h 295"/>
                  <a:gd name="T12" fmla="*/ 136 w 295"/>
                  <a:gd name="T13" fmla="*/ 142 h 295"/>
                  <a:gd name="T14" fmla="*/ 130 w 295"/>
                  <a:gd name="T15" fmla="*/ 153 h 295"/>
                  <a:gd name="T16" fmla="*/ 124 w 295"/>
                  <a:gd name="T17" fmla="*/ 164 h 295"/>
                  <a:gd name="T18" fmla="*/ 153 w 295"/>
                  <a:gd name="T19" fmla="*/ 164 h 295"/>
                  <a:gd name="T20" fmla="*/ 164 w 295"/>
                  <a:gd name="T21" fmla="*/ 170 h 295"/>
                  <a:gd name="T22" fmla="*/ 176 w 295"/>
                  <a:gd name="T23" fmla="*/ 170 h 295"/>
                  <a:gd name="T24" fmla="*/ 187 w 295"/>
                  <a:gd name="T25" fmla="*/ 176 h 295"/>
                  <a:gd name="T26" fmla="*/ 187 w 295"/>
                  <a:gd name="T27" fmla="*/ 170 h 295"/>
                  <a:gd name="T28" fmla="*/ 204 w 295"/>
                  <a:gd name="T29" fmla="*/ 170 h 295"/>
                  <a:gd name="T30" fmla="*/ 215 w 295"/>
                  <a:gd name="T31" fmla="*/ 176 h 295"/>
                  <a:gd name="T32" fmla="*/ 227 w 295"/>
                  <a:gd name="T33" fmla="*/ 181 h 295"/>
                  <a:gd name="T34" fmla="*/ 238 w 295"/>
                  <a:gd name="T35" fmla="*/ 193 h 295"/>
                  <a:gd name="T36" fmla="*/ 244 w 295"/>
                  <a:gd name="T37" fmla="*/ 204 h 295"/>
                  <a:gd name="T38" fmla="*/ 249 w 295"/>
                  <a:gd name="T39" fmla="*/ 215 h 295"/>
                  <a:gd name="T40" fmla="*/ 249 w 295"/>
                  <a:gd name="T41" fmla="*/ 232 h 295"/>
                  <a:gd name="T42" fmla="*/ 261 w 295"/>
                  <a:gd name="T43" fmla="*/ 238 h 295"/>
                  <a:gd name="T44" fmla="*/ 261 w 295"/>
                  <a:gd name="T45" fmla="*/ 244 h 295"/>
                  <a:gd name="T46" fmla="*/ 266 w 295"/>
                  <a:gd name="T47" fmla="*/ 238 h 295"/>
                  <a:gd name="T48" fmla="*/ 272 w 295"/>
                  <a:gd name="T49" fmla="*/ 238 h 295"/>
                  <a:gd name="T50" fmla="*/ 278 w 295"/>
                  <a:gd name="T51" fmla="*/ 232 h 295"/>
                  <a:gd name="T52" fmla="*/ 283 w 295"/>
                  <a:gd name="T53" fmla="*/ 244 h 295"/>
                  <a:gd name="T54" fmla="*/ 289 w 295"/>
                  <a:gd name="T55" fmla="*/ 244 h 295"/>
                  <a:gd name="T56" fmla="*/ 266 w 295"/>
                  <a:gd name="T57" fmla="*/ 244 h 295"/>
                  <a:gd name="T58" fmla="*/ 227 w 295"/>
                  <a:gd name="T59" fmla="*/ 255 h 295"/>
                  <a:gd name="T60" fmla="*/ 198 w 295"/>
                  <a:gd name="T61" fmla="*/ 261 h 295"/>
                  <a:gd name="T62" fmla="*/ 181 w 295"/>
                  <a:gd name="T63" fmla="*/ 261 h 295"/>
                  <a:gd name="T64" fmla="*/ 164 w 295"/>
                  <a:gd name="T65" fmla="*/ 266 h 295"/>
                  <a:gd name="T66" fmla="*/ 147 w 295"/>
                  <a:gd name="T67" fmla="*/ 266 h 295"/>
                  <a:gd name="T68" fmla="*/ 130 w 295"/>
                  <a:gd name="T69" fmla="*/ 272 h 295"/>
                  <a:gd name="T70" fmla="*/ 113 w 295"/>
                  <a:gd name="T71" fmla="*/ 272 h 295"/>
                  <a:gd name="T72" fmla="*/ 102 w 295"/>
                  <a:gd name="T73" fmla="*/ 278 h 295"/>
                  <a:gd name="T74" fmla="*/ 79 w 295"/>
                  <a:gd name="T75" fmla="*/ 278 h 295"/>
                  <a:gd name="T76" fmla="*/ 56 w 295"/>
                  <a:gd name="T77" fmla="*/ 283 h 295"/>
                  <a:gd name="T78" fmla="*/ 39 w 295"/>
                  <a:gd name="T79" fmla="*/ 283 h 295"/>
                  <a:gd name="T80" fmla="*/ 17 w 295"/>
                  <a:gd name="T81" fmla="*/ 289 h 295"/>
                  <a:gd name="T82" fmla="*/ 5 w 295"/>
                  <a:gd name="T83" fmla="*/ 295 h 295"/>
                  <a:gd name="T84" fmla="*/ 28 w 295"/>
                  <a:gd name="T85" fmla="*/ 57 h 295"/>
                  <a:gd name="T86" fmla="*/ 22 w 295"/>
                  <a:gd name="T87" fmla="*/ 0 h 295"/>
                  <a:gd name="T88" fmla="*/ 28 w 295"/>
                  <a:gd name="T89" fmla="*/ 17 h 295"/>
                  <a:gd name="T90" fmla="*/ 28 w 295"/>
                  <a:gd name="T91" fmla="*/ 11 h 295"/>
                  <a:gd name="T92" fmla="*/ 39 w 295"/>
                  <a:gd name="T93" fmla="*/ 11 h 295"/>
                  <a:gd name="T94" fmla="*/ 51 w 295"/>
                  <a:gd name="T95" fmla="*/ 17 h 295"/>
                  <a:gd name="T96" fmla="*/ 68 w 295"/>
                  <a:gd name="T97" fmla="*/ 23 h 295"/>
                  <a:gd name="T98" fmla="*/ 85 w 295"/>
                  <a:gd name="T99" fmla="*/ 34 h 295"/>
                  <a:gd name="T100" fmla="*/ 96 w 295"/>
                  <a:gd name="T101" fmla="*/ 23 h 295"/>
                  <a:gd name="T102" fmla="*/ 113 w 295"/>
                  <a:gd name="T103" fmla="*/ 23 h 295"/>
                  <a:gd name="T104" fmla="*/ 130 w 295"/>
                  <a:gd name="T105" fmla="*/ 23 h 295"/>
                  <a:gd name="T106" fmla="*/ 147 w 295"/>
                  <a:gd name="T107" fmla="*/ 6 h 295"/>
                  <a:gd name="T108" fmla="*/ 153 w 295"/>
                  <a:gd name="T109" fmla="*/ 125 h 295"/>
                  <a:gd name="T110" fmla="*/ 170 w 295"/>
                  <a:gd name="T111" fmla="*/ 125 h 295"/>
                  <a:gd name="T112" fmla="*/ 187 w 295"/>
                  <a:gd name="T113"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295">
                    <a:moveTo>
                      <a:pt x="124" y="164"/>
                    </a:moveTo>
                    <a:lnTo>
                      <a:pt x="119" y="164"/>
                    </a:lnTo>
                    <a:lnTo>
                      <a:pt x="119" y="170"/>
                    </a:lnTo>
                    <a:lnTo>
                      <a:pt x="113" y="164"/>
                    </a:lnTo>
                    <a:lnTo>
                      <a:pt x="107" y="159"/>
                    </a:lnTo>
                    <a:lnTo>
                      <a:pt x="107" y="153"/>
                    </a:lnTo>
                    <a:lnTo>
                      <a:pt x="107" y="147"/>
                    </a:lnTo>
                    <a:lnTo>
                      <a:pt x="102" y="147"/>
                    </a:lnTo>
                    <a:lnTo>
                      <a:pt x="102" y="142"/>
                    </a:lnTo>
                    <a:lnTo>
                      <a:pt x="107" y="142"/>
                    </a:lnTo>
                    <a:lnTo>
                      <a:pt x="107" y="136"/>
                    </a:lnTo>
                    <a:lnTo>
                      <a:pt x="113" y="136"/>
                    </a:lnTo>
                    <a:lnTo>
                      <a:pt x="113" y="130"/>
                    </a:lnTo>
                    <a:lnTo>
                      <a:pt x="119" y="130"/>
                    </a:lnTo>
                    <a:lnTo>
                      <a:pt x="119" y="136"/>
                    </a:lnTo>
                    <a:lnTo>
                      <a:pt x="130" y="130"/>
                    </a:lnTo>
                    <a:lnTo>
                      <a:pt x="130" y="125"/>
                    </a:lnTo>
                    <a:lnTo>
                      <a:pt x="136" y="130"/>
                    </a:lnTo>
                    <a:lnTo>
                      <a:pt x="136" y="136"/>
                    </a:lnTo>
                    <a:lnTo>
                      <a:pt x="130" y="142"/>
                    </a:lnTo>
                    <a:lnTo>
                      <a:pt x="136" y="142"/>
                    </a:lnTo>
                    <a:lnTo>
                      <a:pt x="142" y="147"/>
                    </a:lnTo>
                    <a:lnTo>
                      <a:pt x="142" y="153"/>
                    </a:lnTo>
                    <a:lnTo>
                      <a:pt x="130" y="153"/>
                    </a:lnTo>
                    <a:lnTo>
                      <a:pt x="130" y="159"/>
                    </a:lnTo>
                    <a:lnTo>
                      <a:pt x="130" y="164"/>
                    </a:lnTo>
                    <a:lnTo>
                      <a:pt x="124" y="164"/>
                    </a:lnTo>
                    <a:close/>
                    <a:moveTo>
                      <a:pt x="187" y="125"/>
                    </a:moveTo>
                    <a:lnTo>
                      <a:pt x="147" y="164"/>
                    </a:lnTo>
                    <a:lnTo>
                      <a:pt x="153" y="164"/>
                    </a:lnTo>
                    <a:lnTo>
                      <a:pt x="159" y="164"/>
                    </a:lnTo>
                    <a:lnTo>
                      <a:pt x="164" y="164"/>
                    </a:lnTo>
                    <a:lnTo>
                      <a:pt x="164" y="170"/>
                    </a:lnTo>
                    <a:lnTo>
                      <a:pt x="170" y="170"/>
                    </a:lnTo>
                    <a:lnTo>
                      <a:pt x="176" y="176"/>
                    </a:lnTo>
                    <a:lnTo>
                      <a:pt x="176" y="170"/>
                    </a:lnTo>
                    <a:lnTo>
                      <a:pt x="176" y="176"/>
                    </a:lnTo>
                    <a:lnTo>
                      <a:pt x="181" y="176"/>
                    </a:lnTo>
                    <a:lnTo>
                      <a:pt x="187" y="176"/>
                    </a:lnTo>
                    <a:lnTo>
                      <a:pt x="187" y="170"/>
                    </a:lnTo>
                    <a:lnTo>
                      <a:pt x="187" y="176"/>
                    </a:lnTo>
                    <a:lnTo>
                      <a:pt x="187" y="170"/>
                    </a:lnTo>
                    <a:lnTo>
                      <a:pt x="193" y="170"/>
                    </a:lnTo>
                    <a:lnTo>
                      <a:pt x="198" y="170"/>
                    </a:lnTo>
                    <a:lnTo>
                      <a:pt x="204" y="170"/>
                    </a:lnTo>
                    <a:lnTo>
                      <a:pt x="210" y="170"/>
                    </a:lnTo>
                    <a:lnTo>
                      <a:pt x="215" y="170"/>
                    </a:lnTo>
                    <a:lnTo>
                      <a:pt x="215" y="176"/>
                    </a:lnTo>
                    <a:lnTo>
                      <a:pt x="215" y="170"/>
                    </a:lnTo>
                    <a:lnTo>
                      <a:pt x="221" y="176"/>
                    </a:lnTo>
                    <a:lnTo>
                      <a:pt x="227" y="181"/>
                    </a:lnTo>
                    <a:lnTo>
                      <a:pt x="232" y="181"/>
                    </a:lnTo>
                    <a:lnTo>
                      <a:pt x="232" y="187"/>
                    </a:lnTo>
                    <a:lnTo>
                      <a:pt x="238" y="193"/>
                    </a:lnTo>
                    <a:lnTo>
                      <a:pt x="238" y="198"/>
                    </a:lnTo>
                    <a:lnTo>
                      <a:pt x="244" y="198"/>
                    </a:lnTo>
                    <a:lnTo>
                      <a:pt x="244" y="204"/>
                    </a:lnTo>
                    <a:lnTo>
                      <a:pt x="249" y="204"/>
                    </a:lnTo>
                    <a:lnTo>
                      <a:pt x="249" y="210"/>
                    </a:lnTo>
                    <a:lnTo>
                      <a:pt x="249" y="215"/>
                    </a:lnTo>
                    <a:lnTo>
                      <a:pt x="249" y="221"/>
                    </a:lnTo>
                    <a:lnTo>
                      <a:pt x="249" y="227"/>
                    </a:lnTo>
                    <a:lnTo>
                      <a:pt x="249" y="232"/>
                    </a:lnTo>
                    <a:lnTo>
                      <a:pt x="255" y="232"/>
                    </a:lnTo>
                    <a:lnTo>
                      <a:pt x="255" y="238"/>
                    </a:lnTo>
                    <a:lnTo>
                      <a:pt x="261" y="238"/>
                    </a:lnTo>
                    <a:lnTo>
                      <a:pt x="261" y="244"/>
                    </a:lnTo>
                    <a:lnTo>
                      <a:pt x="261" y="238"/>
                    </a:lnTo>
                    <a:lnTo>
                      <a:pt x="261" y="244"/>
                    </a:lnTo>
                    <a:lnTo>
                      <a:pt x="266" y="238"/>
                    </a:lnTo>
                    <a:lnTo>
                      <a:pt x="266" y="244"/>
                    </a:lnTo>
                    <a:lnTo>
                      <a:pt x="266" y="238"/>
                    </a:lnTo>
                    <a:lnTo>
                      <a:pt x="272" y="238"/>
                    </a:lnTo>
                    <a:lnTo>
                      <a:pt x="272" y="232"/>
                    </a:lnTo>
                    <a:lnTo>
                      <a:pt x="272" y="238"/>
                    </a:lnTo>
                    <a:lnTo>
                      <a:pt x="272" y="232"/>
                    </a:lnTo>
                    <a:lnTo>
                      <a:pt x="272" y="238"/>
                    </a:lnTo>
                    <a:lnTo>
                      <a:pt x="278" y="232"/>
                    </a:lnTo>
                    <a:lnTo>
                      <a:pt x="278" y="238"/>
                    </a:lnTo>
                    <a:lnTo>
                      <a:pt x="283" y="238"/>
                    </a:lnTo>
                    <a:lnTo>
                      <a:pt x="283" y="244"/>
                    </a:lnTo>
                    <a:lnTo>
                      <a:pt x="289" y="238"/>
                    </a:lnTo>
                    <a:lnTo>
                      <a:pt x="295" y="238"/>
                    </a:lnTo>
                    <a:lnTo>
                      <a:pt x="289" y="244"/>
                    </a:lnTo>
                    <a:lnTo>
                      <a:pt x="278" y="244"/>
                    </a:lnTo>
                    <a:lnTo>
                      <a:pt x="272" y="244"/>
                    </a:lnTo>
                    <a:lnTo>
                      <a:pt x="266" y="244"/>
                    </a:lnTo>
                    <a:lnTo>
                      <a:pt x="249" y="249"/>
                    </a:lnTo>
                    <a:lnTo>
                      <a:pt x="244" y="249"/>
                    </a:lnTo>
                    <a:lnTo>
                      <a:pt x="227" y="255"/>
                    </a:lnTo>
                    <a:lnTo>
                      <a:pt x="221" y="255"/>
                    </a:lnTo>
                    <a:lnTo>
                      <a:pt x="210" y="255"/>
                    </a:lnTo>
                    <a:lnTo>
                      <a:pt x="198" y="261"/>
                    </a:lnTo>
                    <a:lnTo>
                      <a:pt x="193" y="261"/>
                    </a:lnTo>
                    <a:lnTo>
                      <a:pt x="187" y="261"/>
                    </a:lnTo>
                    <a:lnTo>
                      <a:pt x="181" y="261"/>
                    </a:lnTo>
                    <a:lnTo>
                      <a:pt x="176" y="261"/>
                    </a:lnTo>
                    <a:lnTo>
                      <a:pt x="170" y="266"/>
                    </a:lnTo>
                    <a:lnTo>
                      <a:pt x="164" y="266"/>
                    </a:lnTo>
                    <a:lnTo>
                      <a:pt x="159" y="266"/>
                    </a:lnTo>
                    <a:lnTo>
                      <a:pt x="153" y="266"/>
                    </a:lnTo>
                    <a:lnTo>
                      <a:pt x="147" y="266"/>
                    </a:lnTo>
                    <a:lnTo>
                      <a:pt x="136" y="266"/>
                    </a:lnTo>
                    <a:lnTo>
                      <a:pt x="136" y="272"/>
                    </a:lnTo>
                    <a:lnTo>
                      <a:pt x="130" y="272"/>
                    </a:lnTo>
                    <a:lnTo>
                      <a:pt x="124" y="272"/>
                    </a:lnTo>
                    <a:lnTo>
                      <a:pt x="119" y="272"/>
                    </a:lnTo>
                    <a:lnTo>
                      <a:pt x="113" y="272"/>
                    </a:lnTo>
                    <a:lnTo>
                      <a:pt x="107" y="272"/>
                    </a:lnTo>
                    <a:lnTo>
                      <a:pt x="102" y="272"/>
                    </a:lnTo>
                    <a:lnTo>
                      <a:pt x="102" y="278"/>
                    </a:lnTo>
                    <a:lnTo>
                      <a:pt x="96" y="278"/>
                    </a:lnTo>
                    <a:lnTo>
                      <a:pt x="85" y="278"/>
                    </a:lnTo>
                    <a:lnTo>
                      <a:pt x="79" y="278"/>
                    </a:lnTo>
                    <a:lnTo>
                      <a:pt x="73" y="278"/>
                    </a:lnTo>
                    <a:lnTo>
                      <a:pt x="62" y="283"/>
                    </a:lnTo>
                    <a:lnTo>
                      <a:pt x="56" y="283"/>
                    </a:lnTo>
                    <a:lnTo>
                      <a:pt x="51" y="283"/>
                    </a:lnTo>
                    <a:lnTo>
                      <a:pt x="45" y="283"/>
                    </a:lnTo>
                    <a:lnTo>
                      <a:pt x="39" y="283"/>
                    </a:lnTo>
                    <a:lnTo>
                      <a:pt x="34" y="289"/>
                    </a:lnTo>
                    <a:lnTo>
                      <a:pt x="28" y="289"/>
                    </a:lnTo>
                    <a:lnTo>
                      <a:pt x="17" y="289"/>
                    </a:lnTo>
                    <a:lnTo>
                      <a:pt x="11" y="289"/>
                    </a:lnTo>
                    <a:lnTo>
                      <a:pt x="11" y="295"/>
                    </a:lnTo>
                    <a:lnTo>
                      <a:pt x="5" y="295"/>
                    </a:lnTo>
                    <a:lnTo>
                      <a:pt x="0" y="295"/>
                    </a:lnTo>
                    <a:lnTo>
                      <a:pt x="45" y="147"/>
                    </a:lnTo>
                    <a:lnTo>
                      <a:pt x="28" y="57"/>
                    </a:lnTo>
                    <a:lnTo>
                      <a:pt x="17" y="6"/>
                    </a:lnTo>
                    <a:lnTo>
                      <a:pt x="17" y="0"/>
                    </a:lnTo>
                    <a:lnTo>
                      <a:pt x="22" y="0"/>
                    </a:lnTo>
                    <a:lnTo>
                      <a:pt x="22" y="6"/>
                    </a:lnTo>
                    <a:lnTo>
                      <a:pt x="22" y="11"/>
                    </a:lnTo>
                    <a:lnTo>
                      <a:pt x="28" y="17"/>
                    </a:lnTo>
                    <a:lnTo>
                      <a:pt x="34" y="17"/>
                    </a:lnTo>
                    <a:lnTo>
                      <a:pt x="34" y="11"/>
                    </a:lnTo>
                    <a:lnTo>
                      <a:pt x="28" y="11"/>
                    </a:lnTo>
                    <a:lnTo>
                      <a:pt x="28" y="6"/>
                    </a:lnTo>
                    <a:lnTo>
                      <a:pt x="34" y="6"/>
                    </a:lnTo>
                    <a:lnTo>
                      <a:pt x="39" y="11"/>
                    </a:lnTo>
                    <a:lnTo>
                      <a:pt x="45" y="11"/>
                    </a:lnTo>
                    <a:lnTo>
                      <a:pt x="51" y="11"/>
                    </a:lnTo>
                    <a:lnTo>
                      <a:pt x="51" y="17"/>
                    </a:lnTo>
                    <a:lnTo>
                      <a:pt x="56" y="17"/>
                    </a:lnTo>
                    <a:lnTo>
                      <a:pt x="62" y="17"/>
                    </a:lnTo>
                    <a:lnTo>
                      <a:pt x="68" y="23"/>
                    </a:lnTo>
                    <a:lnTo>
                      <a:pt x="73" y="28"/>
                    </a:lnTo>
                    <a:lnTo>
                      <a:pt x="79" y="28"/>
                    </a:lnTo>
                    <a:lnTo>
                      <a:pt x="85" y="34"/>
                    </a:lnTo>
                    <a:lnTo>
                      <a:pt x="90" y="28"/>
                    </a:lnTo>
                    <a:lnTo>
                      <a:pt x="90" y="23"/>
                    </a:lnTo>
                    <a:lnTo>
                      <a:pt x="96" y="23"/>
                    </a:lnTo>
                    <a:lnTo>
                      <a:pt x="102" y="23"/>
                    </a:lnTo>
                    <a:lnTo>
                      <a:pt x="107" y="23"/>
                    </a:lnTo>
                    <a:lnTo>
                      <a:pt x="113" y="23"/>
                    </a:lnTo>
                    <a:lnTo>
                      <a:pt x="113" y="28"/>
                    </a:lnTo>
                    <a:lnTo>
                      <a:pt x="119" y="23"/>
                    </a:lnTo>
                    <a:lnTo>
                      <a:pt x="130" y="23"/>
                    </a:lnTo>
                    <a:lnTo>
                      <a:pt x="136" y="11"/>
                    </a:lnTo>
                    <a:lnTo>
                      <a:pt x="142" y="6"/>
                    </a:lnTo>
                    <a:lnTo>
                      <a:pt x="147" y="6"/>
                    </a:lnTo>
                    <a:lnTo>
                      <a:pt x="147" y="125"/>
                    </a:lnTo>
                    <a:lnTo>
                      <a:pt x="153" y="119"/>
                    </a:lnTo>
                    <a:lnTo>
                      <a:pt x="153" y="125"/>
                    </a:lnTo>
                    <a:lnTo>
                      <a:pt x="159" y="125"/>
                    </a:lnTo>
                    <a:lnTo>
                      <a:pt x="164" y="125"/>
                    </a:lnTo>
                    <a:lnTo>
                      <a:pt x="170" y="125"/>
                    </a:lnTo>
                    <a:lnTo>
                      <a:pt x="176" y="125"/>
                    </a:lnTo>
                    <a:lnTo>
                      <a:pt x="181" y="125"/>
                    </a:lnTo>
                    <a:lnTo>
                      <a:pt x="187" y="125"/>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Freeform 27">
                <a:extLst>
                  <a:ext uri="{FF2B5EF4-FFF2-40B4-BE49-F238E27FC236}">
                    <a16:creationId xmlns:a16="http://schemas.microsoft.com/office/drawing/2014/main" id="{2D296DE1-D689-EB8F-7422-585EFA7DF955}"/>
                  </a:ext>
                </a:extLst>
              </p:cNvPr>
              <p:cNvSpPr>
                <a:spLocks noEditPoints="1"/>
              </p:cNvSpPr>
              <p:nvPr>
                <p:custDataLst>
                  <p:tags r:id="rId164"/>
                </p:custDataLst>
              </p:nvPr>
            </p:nvSpPr>
            <p:spPr bwMode="auto">
              <a:xfrm rot="582343">
                <a:off x="5128073" y="5304145"/>
                <a:ext cx="659690" cy="685174"/>
              </a:xfrm>
              <a:custGeom>
                <a:avLst/>
                <a:gdLst>
                  <a:gd name="T0" fmla="*/ 176 w 414"/>
                  <a:gd name="T1" fmla="*/ 249 h 430"/>
                  <a:gd name="T2" fmla="*/ 188 w 414"/>
                  <a:gd name="T3" fmla="*/ 260 h 430"/>
                  <a:gd name="T4" fmla="*/ 188 w 414"/>
                  <a:gd name="T5" fmla="*/ 272 h 430"/>
                  <a:gd name="T6" fmla="*/ 171 w 414"/>
                  <a:gd name="T7" fmla="*/ 283 h 430"/>
                  <a:gd name="T8" fmla="*/ 165 w 414"/>
                  <a:gd name="T9" fmla="*/ 260 h 430"/>
                  <a:gd name="T10" fmla="*/ 136 w 414"/>
                  <a:gd name="T11" fmla="*/ 22 h 430"/>
                  <a:gd name="T12" fmla="*/ 142 w 414"/>
                  <a:gd name="T13" fmla="*/ 39 h 430"/>
                  <a:gd name="T14" fmla="*/ 159 w 414"/>
                  <a:gd name="T15" fmla="*/ 39 h 430"/>
                  <a:gd name="T16" fmla="*/ 205 w 414"/>
                  <a:gd name="T17" fmla="*/ 39 h 430"/>
                  <a:gd name="T18" fmla="*/ 222 w 414"/>
                  <a:gd name="T19" fmla="*/ 56 h 430"/>
                  <a:gd name="T20" fmla="*/ 222 w 414"/>
                  <a:gd name="T21" fmla="*/ 34 h 430"/>
                  <a:gd name="T22" fmla="*/ 239 w 414"/>
                  <a:gd name="T23" fmla="*/ 28 h 430"/>
                  <a:gd name="T24" fmla="*/ 227 w 414"/>
                  <a:gd name="T25" fmla="*/ 17 h 430"/>
                  <a:gd name="T26" fmla="*/ 239 w 414"/>
                  <a:gd name="T27" fmla="*/ 17 h 430"/>
                  <a:gd name="T28" fmla="*/ 250 w 414"/>
                  <a:gd name="T29" fmla="*/ 51 h 430"/>
                  <a:gd name="T30" fmla="*/ 244 w 414"/>
                  <a:gd name="T31" fmla="*/ 73 h 430"/>
                  <a:gd name="T32" fmla="*/ 273 w 414"/>
                  <a:gd name="T33" fmla="*/ 96 h 430"/>
                  <a:gd name="T34" fmla="*/ 295 w 414"/>
                  <a:gd name="T35" fmla="*/ 119 h 430"/>
                  <a:gd name="T36" fmla="*/ 301 w 414"/>
                  <a:gd name="T37" fmla="*/ 141 h 430"/>
                  <a:gd name="T38" fmla="*/ 312 w 414"/>
                  <a:gd name="T39" fmla="*/ 153 h 430"/>
                  <a:gd name="T40" fmla="*/ 307 w 414"/>
                  <a:gd name="T41" fmla="*/ 175 h 430"/>
                  <a:gd name="T42" fmla="*/ 312 w 414"/>
                  <a:gd name="T43" fmla="*/ 198 h 430"/>
                  <a:gd name="T44" fmla="*/ 312 w 414"/>
                  <a:gd name="T45" fmla="*/ 226 h 430"/>
                  <a:gd name="T46" fmla="*/ 335 w 414"/>
                  <a:gd name="T47" fmla="*/ 243 h 430"/>
                  <a:gd name="T48" fmla="*/ 358 w 414"/>
                  <a:gd name="T49" fmla="*/ 266 h 430"/>
                  <a:gd name="T50" fmla="*/ 409 w 414"/>
                  <a:gd name="T51" fmla="*/ 283 h 430"/>
                  <a:gd name="T52" fmla="*/ 403 w 414"/>
                  <a:gd name="T53" fmla="*/ 283 h 430"/>
                  <a:gd name="T54" fmla="*/ 375 w 414"/>
                  <a:gd name="T55" fmla="*/ 277 h 430"/>
                  <a:gd name="T56" fmla="*/ 341 w 414"/>
                  <a:gd name="T57" fmla="*/ 255 h 430"/>
                  <a:gd name="T58" fmla="*/ 318 w 414"/>
                  <a:gd name="T59" fmla="*/ 260 h 430"/>
                  <a:gd name="T60" fmla="*/ 312 w 414"/>
                  <a:gd name="T61" fmla="*/ 277 h 430"/>
                  <a:gd name="T62" fmla="*/ 307 w 414"/>
                  <a:gd name="T63" fmla="*/ 294 h 430"/>
                  <a:gd name="T64" fmla="*/ 307 w 414"/>
                  <a:gd name="T65" fmla="*/ 311 h 430"/>
                  <a:gd name="T66" fmla="*/ 312 w 414"/>
                  <a:gd name="T67" fmla="*/ 328 h 430"/>
                  <a:gd name="T68" fmla="*/ 312 w 414"/>
                  <a:gd name="T69" fmla="*/ 345 h 430"/>
                  <a:gd name="T70" fmla="*/ 301 w 414"/>
                  <a:gd name="T71" fmla="*/ 357 h 430"/>
                  <a:gd name="T72" fmla="*/ 307 w 414"/>
                  <a:gd name="T73" fmla="*/ 368 h 430"/>
                  <a:gd name="T74" fmla="*/ 307 w 414"/>
                  <a:gd name="T75" fmla="*/ 379 h 430"/>
                  <a:gd name="T76" fmla="*/ 290 w 414"/>
                  <a:gd name="T77" fmla="*/ 385 h 430"/>
                  <a:gd name="T78" fmla="*/ 267 w 414"/>
                  <a:gd name="T79" fmla="*/ 385 h 430"/>
                  <a:gd name="T80" fmla="*/ 244 w 414"/>
                  <a:gd name="T81" fmla="*/ 391 h 430"/>
                  <a:gd name="T82" fmla="*/ 222 w 414"/>
                  <a:gd name="T83" fmla="*/ 396 h 430"/>
                  <a:gd name="T84" fmla="*/ 199 w 414"/>
                  <a:gd name="T85" fmla="*/ 396 h 430"/>
                  <a:gd name="T86" fmla="*/ 182 w 414"/>
                  <a:gd name="T87" fmla="*/ 402 h 430"/>
                  <a:gd name="T88" fmla="*/ 159 w 414"/>
                  <a:gd name="T89" fmla="*/ 402 h 430"/>
                  <a:gd name="T90" fmla="*/ 142 w 414"/>
                  <a:gd name="T91" fmla="*/ 408 h 430"/>
                  <a:gd name="T92" fmla="*/ 119 w 414"/>
                  <a:gd name="T93" fmla="*/ 408 h 430"/>
                  <a:gd name="T94" fmla="*/ 97 w 414"/>
                  <a:gd name="T95" fmla="*/ 413 h 430"/>
                  <a:gd name="T96" fmla="*/ 80 w 414"/>
                  <a:gd name="T97" fmla="*/ 419 h 430"/>
                  <a:gd name="T98" fmla="*/ 57 w 414"/>
                  <a:gd name="T99" fmla="*/ 419 h 430"/>
                  <a:gd name="T100" fmla="*/ 40 w 414"/>
                  <a:gd name="T101" fmla="*/ 425 h 430"/>
                  <a:gd name="T102" fmla="*/ 17 w 414"/>
                  <a:gd name="T103" fmla="*/ 425 h 430"/>
                  <a:gd name="T104" fmla="*/ 6 w 414"/>
                  <a:gd name="T105" fmla="*/ 243 h 430"/>
                  <a:gd name="T106" fmla="*/ 29 w 414"/>
                  <a:gd name="T107" fmla="*/ 11 h 430"/>
                  <a:gd name="T108" fmla="*/ 63 w 414"/>
                  <a:gd name="T109" fmla="*/ 11 h 430"/>
                  <a:gd name="T110" fmla="*/ 80 w 414"/>
                  <a:gd name="T111" fmla="*/ 5 h 430"/>
                  <a:gd name="T112" fmla="*/ 119 w 414"/>
                  <a:gd name="T113" fmla="*/ 1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430">
                    <a:moveTo>
                      <a:pt x="165" y="255"/>
                    </a:moveTo>
                    <a:lnTo>
                      <a:pt x="171" y="255"/>
                    </a:lnTo>
                    <a:lnTo>
                      <a:pt x="171" y="249"/>
                    </a:lnTo>
                    <a:lnTo>
                      <a:pt x="176" y="249"/>
                    </a:lnTo>
                    <a:lnTo>
                      <a:pt x="176" y="255"/>
                    </a:lnTo>
                    <a:lnTo>
                      <a:pt x="182" y="255"/>
                    </a:lnTo>
                    <a:lnTo>
                      <a:pt x="188" y="255"/>
                    </a:lnTo>
                    <a:lnTo>
                      <a:pt x="188" y="260"/>
                    </a:lnTo>
                    <a:lnTo>
                      <a:pt x="193" y="266"/>
                    </a:lnTo>
                    <a:lnTo>
                      <a:pt x="193" y="272"/>
                    </a:lnTo>
                    <a:lnTo>
                      <a:pt x="199" y="272"/>
                    </a:lnTo>
                    <a:lnTo>
                      <a:pt x="188" y="272"/>
                    </a:lnTo>
                    <a:lnTo>
                      <a:pt x="188" y="277"/>
                    </a:lnTo>
                    <a:lnTo>
                      <a:pt x="182" y="277"/>
                    </a:lnTo>
                    <a:lnTo>
                      <a:pt x="176" y="283"/>
                    </a:lnTo>
                    <a:lnTo>
                      <a:pt x="171" y="283"/>
                    </a:lnTo>
                    <a:lnTo>
                      <a:pt x="165" y="277"/>
                    </a:lnTo>
                    <a:lnTo>
                      <a:pt x="165" y="272"/>
                    </a:lnTo>
                    <a:lnTo>
                      <a:pt x="159" y="266"/>
                    </a:lnTo>
                    <a:lnTo>
                      <a:pt x="165" y="260"/>
                    </a:lnTo>
                    <a:lnTo>
                      <a:pt x="159" y="260"/>
                    </a:lnTo>
                    <a:lnTo>
                      <a:pt x="165" y="255"/>
                    </a:lnTo>
                    <a:close/>
                    <a:moveTo>
                      <a:pt x="136" y="17"/>
                    </a:moveTo>
                    <a:lnTo>
                      <a:pt x="136" y="22"/>
                    </a:lnTo>
                    <a:lnTo>
                      <a:pt x="142" y="28"/>
                    </a:lnTo>
                    <a:lnTo>
                      <a:pt x="148" y="28"/>
                    </a:lnTo>
                    <a:lnTo>
                      <a:pt x="142" y="34"/>
                    </a:lnTo>
                    <a:lnTo>
                      <a:pt x="142" y="39"/>
                    </a:lnTo>
                    <a:lnTo>
                      <a:pt x="142" y="45"/>
                    </a:lnTo>
                    <a:lnTo>
                      <a:pt x="148" y="51"/>
                    </a:lnTo>
                    <a:lnTo>
                      <a:pt x="153" y="45"/>
                    </a:lnTo>
                    <a:lnTo>
                      <a:pt x="159" y="39"/>
                    </a:lnTo>
                    <a:lnTo>
                      <a:pt x="171" y="39"/>
                    </a:lnTo>
                    <a:lnTo>
                      <a:pt x="176" y="39"/>
                    </a:lnTo>
                    <a:lnTo>
                      <a:pt x="193" y="34"/>
                    </a:lnTo>
                    <a:lnTo>
                      <a:pt x="205" y="39"/>
                    </a:lnTo>
                    <a:lnTo>
                      <a:pt x="205" y="45"/>
                    </a:lnTo>
                    <a:lnTo>
                      <a:pt x="210" y="51"/>
                    </a:lnTo>
                    <a:lnTo>
                      <a:pt x="216" y="56"/>
                    </a:lnTo>
                    <a:lnTo>
                      <a:pt x="222" y="56"/>
                    </a:lnTo>
                    <a:lnTo>
                      <a:pt x="227" y="56"/>
                    </a:lnTo>
                    <a:lnTo>
                      <a:pt x="227" y="51"/>
                    </a:lnTo>
                    <a:lnTo>
                      <a:pt x="222" y="39"/>
                    </a:lnTo>
                    <a:lnTo>
                      <a:pt x="222" y="34"/>
                    </a:lnTo>
                    <a:lnTo>
                      <a:pt x="222" y="28"/>
                    </a:lnTo>
                    <a:lnTo>
                      <a:pt x="227" y="28"/>
                    </a:lnTo>
                    <a:lnTo>
                      <a:pt x="233" y="28"/>
                    </a:lnTo>
                    <a:lnTo>
                      <a:pt x="239" y="28"/>
                    </a:lnTo>
                    <a:lnTo>
                      <a:pt x="239" y="22"/>
                    </a:lnTo>
                    <a:lnTo>
                      <a:pt x="233" y="22"/>
                    </a:lnTo>
                    <a:lnTo>
                      <a:pt x="233" y="17"/>
                    </a:lnTo>
                    <a:lnTo>
                      <a:pt x="227" y="17"/>
                    </a:lnTo>
                    <a:lnTo>
                      <a:pt x="227" y="11"/>
                    </a:lnTo>
                    <a:lnTo>
                      <a:pt x="233" y="11"/>
                    </a:lnTo>
                    <a:lnTo>
                      <a:pt x="239" y="11"/>
                    </a:lnTo>
                    <a:lnTo>
                      <a:pt x="239" y="17"/>
                    </a:lnTo>
                    <a:lnTo>
                      <a:pt x="244" y="28"/>
                    </a:lnTo>
                    <a:lnTo>
                      <a:pt x="244" y="39"/>
                    </a:lnTo>
                    <a:lnTo>
                      <a:pt x="250" y="45"/>
                    </a:lnTo>
                    <a:lnTo>
                      <a:pt x="250" y="51"/>
                    </a:lnTo>
                    <a:lnTo>
                      <a:pt x="256" y="62"/>
                    </a:lnTo>
                    <a:lnTo>
                      <a:pt x="256" y="68"/>
                    </a:lnTo>
                    <a:lnTo>
                      <a:pt x="250" y="68"/>
                    </a:lnTo>
                    <a:lnTo>
                      <a:pt x="244" y="73"/>
                    </a:lnTo>
                    <a:lnTo>
                      <a:pt x="244" y="79"/>
                    </a:lnTo>
                    <a:lnTo>
                      <a:pt x="256" y="85"/>
                    </a:lnTo>
                    <a:lnTo>
                      <a:pt x="267" y="90"/>
                    </a:lnTo>
                    <a:lnTo>
                      <a:pt x="273" y="96"/>
                    </a:lnTo>
                    <a:lnTo>
                      <a:pt x="278" y="102"/>
                    </a:lnTo>
                    <a:lnTo>
                      <a:pt x="284" y="107"/>
                    </a:lnTo>
                    <a:lnTo>
                      <a:pt x="290" y="113"/>
                    </a:lnTo>
                    <a:lnTo>
                      <a:pt x="295" y="119"/>
                    </a:lnTo>
                    <a:lnTo>
                      <a:pt x="301" y="119"/>
                    </a:lnTo>
                    <a:lnTo>
                      <a:pt x="307" y="130"/>
                    </a:lnTo>
                    <a:lnTo>
                      <a:pt x="307" y="136"/>
                    </a:lnTo>
                    <a:lnTo>
                      <a:pt x="301" y="141"/>
                    </a:lnTo>
                    <a:lnTo>
                      <a:pt x="295" y="147"/>
                    </a:lnTo>
                    <a:lnTo>
                      <a:pt x="301" y="153"/>
                    </a:lnTo>
                    <a:lnTo>
                      <a:pt x="307" y="153"/>
                    </a:lnTo>
                    <a:lnTo>
                      <a:pt x="312" y="153"/>
                    </a:lnTo>
                    <a:lnTo>
                      <a:pt x="312" y="158"/>
                    </a:lnTo>
                    <a:lnTo>
                      <a:pt x="307" y="164"/>
                    </a:lnTo>
                    <a:lnTo>
                      <a:pt x="307" y="170"/>
                    </a:lnTo>
                    <a:lnTo>
                      <a:pt x="307" y="175"/>
                    </a:lnTo>
                    <a:lnTo>
                      <a:pt x="307" y="181"/>
                    </a:lnTo>
                    <a:lnTo>
                      <a:pt x="318" y="192"/>
                    </a:lnTo>
                    <a:lnTo>
                      <a:pt x="318" y="198"/>
                    </a:lnTo>
                    <a:lnTo>
                      <a:pt x="312" y="198"/>
                    </a:lnTo>
                    <a:lnTo>
                      <a:pt x="312" y="204"/>
                    </a:lnTo>
                    <a:lnTo>
                      <a:pt x="307" y="215"/>
                    </a:lnTo>
                    <a:lnTo>
                      <a:pt x="307" y="221"/>
                    </a:lnTo>
                    <a:lnTo>
                      <a:pt x="312" y="226"/>
                    </a:lnTo>
                    <a:lnTo>
                      <a:pt x="324" y="232"/>
                    </a:lnTo>
                    <a:lnTo>
                      <a:pt x="324" y="238"/>
                    </a:lnTo>
                    <a:lnTo>
                      <a:pt x="329" y="243"/>
                    </a:lnTo>
                    <a:lnTo>
                      <a:pt x="335" y="243"/>
                    </a:lnTo>
                    <a:lnTo>
                      <a:pt x="341" y="243"/>
                    </a:lnTo>
                    <a:lnTo>
                      <a:pt x="346" y="249"/>
                    </a:lnTo>
                    <a:lnTo>
                      <a:pt x="358" y="260"/>
                    </a:lnTo>
                    <a:lnTo>
                      <a:pt x="358" y="266"/>
                    </a:lnTo>
                    <a:lnTo>
                      <a:pt x="380" y="272"/>
                    </a:lnTo>
                    <a:lnTo>
                      <a:pt x="392" y="277"/>
                    </a:lnTo>
                    <a:lnTo>
                      <a:pt x="403" y="283"/>
                    </a:lnTo>
                    <a:lnTo>
                      <a:pt x="409" y="283"/>
                    </a:lnTo>
                    <a:lnTo>
                      <a:pt x="409" y="289"/>
                    </a:lnTo>
                    <a:lnTo>
                      <a:pt x="414" y="294"/>
                    </a:lnTo>
                    <a:lnTo>
                      <a:pt x="409" y="283"/>
                    </a:lnTo>
                    <a:lnTo>
                      <a:pt x="403" y="283"/>
                    </a:lnTo>
                    <a:lnTo>
                      <a:pt x="397" y="283"/>
                    </a:lnTo>
                    <a:lnTo>
                      <a:pt x="392" y="283"/>
                    </a:lnTo>
                    <a:lnTo>
                      <a:pt x="380" y="277"/>
                    </a:lnTo>
                    <a:lnTo>
                      <a:pt x="375" y="277"/>
                    </a:lnTo>
                    <a:lnTo>
                      <a:pt x="363" y="272"/>
                    </a:lnTo>
                    <a:lnTo>
                      <a:pt x="358" y="266"/>
                    </a:lnTo>
                    <a:lnTo>
                      <a:pt x="346" y="255"/>
                    </a:lnTo>
                    <a:lnTo>
                      <a:pt x="341" y="255"/>
                    </a:lnTo>
                    <a:lnTo>
                      <a:pt x="341" y="249"/>
                    </a:lnTo>
                    <a:lnTo>
                      <a:pt x="329" y="255"/>
                    </a:lnTo>
                    <a:lnTo>
                      <a:pt x="324" y="255"/>
                    </a:lnTo>
                    <a:lnTo>
                      <a:pt x="318" y="260"/>
                    </a:lnTo>
                    <a:lnTo>
                      <a:pt x="312" y="266"/>
                    </a:lnTo>
                    <a:lnTo>
                      <a:pt x="307" y="272"/>
                    </a:lnTo>
                    <a:lnTo>
                      <a:pt x="312" y="272"/>
                    </a:lnTo>
                    <a:lnTo>
                      <a:pt x="312" y="277"/>
                    </a:lnTo>
                    <a:lnTo>
                      <a:pt x="312" y="283"/>
                    </a:lnTo>
                    <a:lnTo>
                      <a:pt x="312" y="289"/>
                    </a:lnTo>
                    <a:lnTo>
                      <a:pt x="307" y="289"/>
                    </a:lnTo>
                    <a:lnTo>
                      <a:pt x="307" y="294"/>
                    </a:lnTo>
                    <a:lnTo>
                      <a:pt x="312" y="300"/>
                    </a:lnTo>
                    <a:lnTo>
                      <a:pt x="307" y="306"/>
                    </a:lnTo>
                    <a:lnTo>
                      <a:pt x="312" y="306"/>
                    </a:lnTo>
                    <a:lnTo>
                      <a:pt x="307" y="311"/>
                    </a:lnTo>
                    <a:lnTo>
                      <a:pt x="312" y="311"/>
                    </a:lnTo>
                    <a:lnTo>
                      <a:pt x="312" y="317"/>
                    </a:lnTo>
                    <a:lnTo>
                      <a:pt x="312" y="323"/>
                    </a:lnTo>
                    <a:lnTo>
                      <a:pt x="312" y="328"/>
                    </a:lnTo>
                    <a:lnTo>
                      <a:pt x="312" y="334"/>
                    </a:lnTo>
                    <a:lnTo>
                      <a:pt x="307" y="340"/>
                    </a:lnTo>
                    <a:lnTo>
                      <a:pt x="312" y="340"/>
                    </a:lnTo>
                    <a:lnTo>
                      <a:pt x="312" y="345"/>
                    </a:lnTo>
                    <a:lnTo>
                      <a:pt x="312" y="351"/>
                    </a:lnTo>
                    <a:lnTo>
                      <a:pt x="307" y="351"/>
                    </a:lnTo>
                    <a:lnTo>
                      <a:pt x="307" y="357"/>
                    </a:lnTo>
                    <a:lnTo>
                      <a:pt x="301" y="357"/>
                    </a:lnTo>
                    <a:lnTo>
                      <a:pt x="307" y="357"/>
                    </a:lnTo>
                    <a:lnTo>
                      <a:pt x="307" y="362"/>
                    </a:lnTo>
                    <a:lnTo>
                      <a:pt x="301" y="362"/>
                    </a:lnTo>
                    <a:lnTo>
                      <a:pt x="307" y="368"/>
                    </a:lnTo>
                    <a:lnTo>
                      <a:pt x="301" y="368"/>
                    </a:lnTo>
                    <a:lnTo>
                      <a:pt x="301" y="374"/>
                    </a:lnTo>
                    <a:lnTo>
                      <a:pt x="307" y="374"/>
                    </a:lnTo>
                    <a:lnTo>
                      <a:pt x="307" y="379"/>
                    </a:lnTo>
                    <a:lnTo>
                      <a:pt x="301" y="379"/>
                    </a:lnTo>
                    <a:lnTo>
                      <a:pt x="295" y="379"/>
                    </a:lnTo>
                    <a:lnTo>
                      <a:pt x="290" y="379"/>
                    </a:lnTo>
                    <a:lnTo>
                      <a:pt x="290" y="385"/>
                    </a:lnTo>
                    <a:lnTo>
                      <a:pt x="284" y="385"/>
                    </a:lnTo>
                    <a:lnTo>
                      <a:pt x="278" y="385"/>
                    </a:lnTo>
                    <a:lnTo>
                      <a:pt x="273" y="385"/>
                    </a:lnTo>
                    <a:lnTo>
                      <a:pt x="267" y="385"/>
                    </a:lnTo>
                    <a:lnTo>
                      <a:pt x="261" y="385"/>
                    </a:lnTo>
                    <a:lnTo>
                      <a:pt x="256" y="391"/>
                    </a:lnTo>
                    <a:lnTo>
                      <a:pt x="250" y="391"/>
                    </a:lnTo>
                    <a:lnTo>
                      <a:pt x="244" y="391"/>
                    </a:lnTo>
                    <a:lnTo>
                      <a:pt x="239" y="391"/>
                    </a:lnTo>
                    <a:lnTo>
                      <a:pt x="233" y="391"/>
                    </a:lnTo>
                    <a:lnTo>
                      <a:pt x="227" y="391"/>
                    </a:lnTo>
                    <a:lnTo>
                      <a:pt x="222" y="396"/>
                    </a:lnTo>
                    <a:lnTo>
                      <a:pt x="216" y="396"/>
                    </a:lnTo>
                    <a:lnTo>
                      <a:pt x="210" y="396"/>
                    </a:lnTo>
                    <a:lnTo>
                      <a:pt x="205" y="396"/>
                    </a:lnTo>
                    <a:lnTo>
                      <a:pt x="199" y="396"/>
                    </a:lnTo>
                    <a:lnTo>
                      <a:pt x="193" y="396"/>
                    </a:lnTo>
                    <a:lnTo>
                      <a:pt x="188" y="396"/>
                    </a:lnTo>
                    <a:lnTo>
                      <a:pt x="188" y="402"/>
                    </a:lnTo>
                    <a:lnTo>
                      <a:pt x="182" y="402"/>
                    </a:lnTo>
                    <a:lnTo>
                      <a:pt x="176" y="402"/>
                    </a:lnTo>
                    <a:lnTo>
                      <a:pt x="171" y="402"/>
                    </a:lnTo>
                    <a:lnTo>
                      <a:pt x="165" y="402"/>
                    </a:lnTo>
                    <a:lnTo>
                      <a:pt x="159" y="402"/>
                    </a:lnTo>
                    <a:lnTo>
                      <a:pt x="153" y="402"/>
                    </a:lnTo>
                    <a:lnTo>
                      <a:pt x="153" y="408"/>
                    </a:lnTo>
                    <a:lnTo>
                      <a:pt x="148" y="408"/>
                    </a:lnTo>
                    <a:lnTo>
                      <a:pt x="142" y="408"/>
                    </a:lnTo>
                    <a:lnTo>
                      <a:pt x="136" y="408"/>
                    </a:lnTo>
                    <a:lnTo>
                      <a:pt x="131" y="408"/>
                    </a:lnTo>
                    <a:lnTo>
                      <a:pt x="125" y="408"/>
                    </a:lnTo>
                    <a:lnTo>
                      <a:pt x="119" y="408"/>
                    </a:lnTo>
                    <a:lnTo>
                      <a:pt x="114" y="413"/>
                    </a:lnTo>
                    <a:lnTo>
                      <a:pt x="108" y="413"/>
                    </a:lnTo>
                    <a:lnTo>
                      <a:pt x="102" y="413"/>
                    </a:lnTo>
                    <a:lnTo>
                      <a:pt x="97" y="413"/>
                    </a:lnTo>
                    <a:lnTo>
                      <a:pt x="91" y="413"/>
                    </a:lnTo>
                    <a:lnTo>
                      <a:pt x="85" y="413"/>
                    </a:lnTo>
                    <a:lnTo>
                      <a:pt x="85" y="419"/>
                    </a:lnTo>
                    <a:lnTo>
                      <a:pt x="80" y="419"/>
                    </a:lnTo>
                    <a:lnTo>
                      <a:pt x="74" y="419"/>
                    </a:lnTo>
                    <a:lnTo>
                      <a:pt x="68" y="419"/>
                    </a:lnTo>
                    <a:lnTo>
                      <a:pt x="63" y="419"/>
                    </a:lnTo>
                    <a:lnTo>
                      <a:pt x="57" y="419"/>
                    </a:lnTo>
                    <a:lnTo>
                      <a:pt x="51" y="419"/>
                    </a:lnTo>
                    <a:lnTo>
                      <a:pt x="51" y="425"/>
                    </a:lnTo>
                    <a:lnTo>
                      <a:pt x="46" y="425"/>
                    </a:lnTo>
                    <a:lnTo>
                      <a:pt x="40" y="425"/>
                    </a:lnTo>
                    <a:lnTo>
                      <a:pt x="34" y="425"/>
                    </a:lnTo>
                    <a:lnTo>
                      <a:pt x="29" y="425"/>
                    </a:lnTo>
                    <a:lnTo>
                      <a:pt x="23" y="425"/>
                    </a:lnTo>
                    <a:lnTo>
                      <a:pt x="17" y="425"/>
                    </a:lnTo>
                    <a:lnTo>
                      <a:pt x="12" y="430"/>
                    </a:lnTo>
                    <a:lnTo>
                      <a:pt x="6" y="430"/>
                    </a:lnTo>
                    <a:lnTo>
                      <a:pt x="0" y="430"/>
                    </a:lnTo>
                    <a:lnTo>
                      <a:pt x="6" y="243"/>
                    </a:lnTo>
                    <a:lnTo>
                      <a:pt x="6" y="238"/>
                    </a:lnTo>
                    <a:lnTo>
                      <a:pt x="12" y="73"/>
                    </a:lnTo>
                    <a:lnTo>
                      <a:pt x="12" y="5"/>
                    </a:lnTo>
                    <a:lnTo>
                      <a:pt x="29" y="11"/>
                    </a:lnTo>
                    <a:lnTo>
                      <a:pt x="34" y="11"/>
                    </a:lnTo>
                    <a:lnTo>
                      <a:pt x="40" y="11"/>
                    </a:lnTo>
                    <a:lnTo>
                      <a:pt x="46" y="11"/>
                    </a:lnTo>
                    <a:lnTo>
                      <a:pt x="63" y="11"/>
                    </a:lnTo>
                    <a:lnTo>
                      <a:pt x="68" y="17"/>
                    </a:lnTo>
                    <a:lnTo>
                      <a:pt x="74" y="17"/>
                    </a:lnTo>
                    <a:lnTo>
                      <a:pt x="74" y="11"/>
                    </a:lnTo>
                    <a:lnTo>
                      <a:pt x="80" y="5"/>
                    </a:lnTo>
                    <a:lnTo>
                      <a:pt x="85" y="0"/>
                    </a:lnTo>
                    <a:lnTo>
                      <a:pt x="91" y="0"/>
                    </a:lnTo>
                    <a:lnTo>
                      <a:pt x="114" y="5"/>
                    </a:lnTo>
                    <a:lnTo>
                      <a:pt x="119" y="11"/>
                    </a:lnTo>
                    <a:lnTo>
                      <a:pt x="125" y="11"/>
                    </a:lnTo>
                    <a:lnTo>
                      <a:pt x="131" y="11"/>
                    </a:lnTo>
                    <a:lnTo>
                      <a:pt x="136" y="17"/>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28">
                <a:extLst>
                  <a:ext uri="{FF2B5EF4-FFF2-40B4-BE49-F238E27FC236}">
                    <a16:creationId xmlns:a16="http://schemas.microsoft.com/office/drawing/2014/main" id="{3217C188-F0F5-3866-0731-172682A50528}"/>
                  </a:ext>
                </a:extLst>
              </p:cNvPr>
              <p:cNvSpPr>
                <a:spLocks noEditPoints="1"/>
              </p:cNvSpPr>
              <p:nvPr>
                <p:custDataLst>
                  <p:tags r:id="rId165"/>
                </p:custDataLst>
              </p:nvPr>
            </p:nvSpPr>
            <p:spPr bwMode="auto">
              <a:xfrm rot="582343">
                <a:off x="4172847" y="5477788"/>
                <a:ext cx="441386" cy="468468"/>
              </a:xfrm>
              <a:custGeom>
                <a:avLst/>
                <a:gdLst>
                  <a:gd name="T0" fmla="*/ 170 w 277"/>
                  <a:gd name="T1" fmla="*/ 158 h 294"/>
                  <a:gd name="T2" fmla="*/ 175 w 277"/>
                  <a:gd name="T3" fmla="*/ 170 h 294"/>
                  <a:gd name="T4" fmla="*/ 181 w 277"/>
                  <a:gd name="T5" fmla="*/ 181 h 294"/>
                  <a:gd name="T6" fmla="*/ 181 w 277"/>
                  <a:gd name="T7" fmla="*/ 181 h 294"/>
                  <a:gd name="T8" fmla="*/ 175 w 277"/>
                  <a:gd name="T9" fmla="*/ 181 h 294"/>
                  <a:gd name="T10" fmla="*/ 175 w 277"/>
                  <a:gd name="T11" fmla="*/ 192 h 294"/>
                  <a:gd name="T12" fmla="*/ 164 w 277"/>
                  <a:gd name="T13" fmla="*/ 187 h 294"/>
                  <a:gd name="T14" fmla="*/ 158 w 277"/>
                  <a:gd name="T15" fmla="*/ 175 h 294"/>
                  <a:gd name="T16" fmla="*/ 141 w 277"/>
                  <a:gd name="T17" fmla="*/ 175 h 294"/>
                  <a:gd name="T18" fmla="*/ 136 w 277"/>
                  <a:gd name="T19" fmla="*/ 158 h 294"/>
                  <a:gd name="T20" fmla="*/ 141 w 277"/>
                  <a:gd name="T21" fmla="*/ 136 h 294"/>
                  <a:gd name="T22" fmla="*/ 34 w 277"/>
                  <a:gd name="T23" fmla="*/ 96 h 294"/>
                  <a:gd name="T24" fmla="*/ 51 w 277"/>
                  <a:gd name="T25" fmla="*/ 96 h 294"/>
                  <a:gd name="T26" fmla="*/ 39 w 277"/>
                  <a:gd name="T27" fmla="*/ 90 h 294"/>
                  <a:gd name="T28" fmla="*/ 51 w 277"/>
                  <a:gd name="T29" fmla="*/ 56 h 294"/>
                  <a:gd name="T30" fmla="*/ 170 w 277"/>
                  <a:gd name="T31" fmla="*/ 68 h 294"/>
                  <a:gd name="T32" fmla="*/ 192 w 277"/>
                  <a:gd name="T33" fmla="*/ 62 h 294"/>
                  <a:gd name="T34" fmla="*/ 204 w 277"/>
                  <a:gd name="T35" fmla="*/ 56 h 294"/>
                  <a:gd name="T36" fmla="*/ 209 w 277"/>
                  <a:gd name="T37" fmla="*/ 68 h 294"/>
                  <a:gd name="T38" fmla="*/ 215 w 277"/>
                  <a:gd name="T39" fmla="*/ 56 h 294"/>
                  <a:gd name="T40" fmla="*/ 221 w 277"/>
                  <a:gd name="T41" fmla="*/ 45 h 294"/>
                  <a:gd name="T42" fmla="*/ 232 w 277"/>
                  <a:gd name="T43" fmla="*/ 39 h 294"/>
                  <a:gd name="T44" fmla="*/ 249 w 277"/>
                  <a:gd name="T45" fmla="*/ 28 h 294"/>
                  <a:gd name="T46" fmla="*/ 266 w 277"/>
                  <a:gd name="T47" fmla="*/ 22 h 294"/>
                  <a:gd name="T48" fmla="*/ 272 w 277"/>
                  <a:gd name="T49" fmla="*/ 0 h 294"/>
                  <a:gd name="T50" fmla="*/ 272 w 277"/>
                  <a:gd name="T51" fmla="*/ 170 h 294"/>
                  <a:gd name="T52" fmla="*/ 260 w 277"/>
                  <a:gd name="T53" fmla="*/ 260 h 294"/>
                  <a:gd name="T54" fmla="*/ 243 w 277"/>
                  <a:gd name="T55" fmla="*/ 260 h 294"/>
                  <a:gd name="T56" fmla="*/ 209 w 277"/>
                  <a:gd name="T57" fmla="*/ 266 h 294"/>
                  <a:gd name="T58" fmla="*/ 192 w 277"/>
                  <a:gd name="T59" fmla="*/ 272 h 294"/>
                  <a:gd name="T60" fmla="*/ 175 w 277"/>
                  <a:gd name="T61" fmla="*/ 272 h 294"/>
                  <a:gd name="T62" fmla="*/ 147 w 277"/>
                  <a:gd name="T63" fmla="*/ 277 h 294"/>
                  <a:gd name="T64" fmla="*/ 130 w 277"/>
                  <a:gd name="T65" fmla="*/ 277 h 294"/>
                  <a:gd name="T66" fmla="*/ 113 w 277"/>
                  <a:gd name="T67" fmla="*/ 283 h 294"/>
                  <a:gd name="T68" fmla="*/ 96 w 277"/>
                  <a:gd name="T69" fmla="*/ 283 h 294"/>
                  <a:gd name="T70" fmla="*/ 73 w 277"/>
                  <a:gd name="T71" fmla="*/ 289 h 294"/>
                  <a:gd name="T72" fmla="*/ 56 w 277"/>
                  <a:gd name="T73" fmla="*/ 294 h 294"/>
                  <a:gd name="T74" fmla="*/ 45 w 277"/>
                  <a:gd name="T75" fmla="*/ 238 h 294"/>
                  <a:gd name="T76" fmla="*/ 45 w 277"/>
                  <a:gd name="T77" fmla="*/ 221 h 294"/>
                  <a:gd name="T78" fmla="*/ 39 w 277"/>
                  <a:gd name="T79" fmla="*/ 209 h 294"/>
                  <a:gd name="T80" fmla="*/ 28 w 277"/>
                  <a:gd name="T81" fmla="*/ 187 h 294"/>
                  <a:gd name="T82" fmla="*/ 11 w 277"/>
                  <a:gd name="T83" fmla="*/ 164 h 294"/>
                  <a:gd name="T84" fmla="*/ 5 w 277"/>
                  <a:gd name="T85" fmla="*/ 141 h 294"/>
                  <a:gd name="T86" fmla="*/ 5 w 277"/>
                  <a:gd name="T87" fmla="*/ 130 h 294"/>
                  <a:gd name="T88" fmla="*/ 0 w 277"/>
                  <a:gd name="T89" fmla="*/ 107 h 294"/>
                  <a:gd name="T90" fmla="*/ 17 w 277"/>
                  <a:gd name="T91" fmla="*/ 96 h 294"/>
                  <a:gd name="T92" fmla="*/ 22 w 277"/>
                  <a:gd name="T93" fmla="*/ 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294">
                    <a:moveTo>
                      <a:pt x="147" y="136"/>
                    </a:moveTo>
                    <a:lnTo>
                      <a:pt x="170" y="141"/>
                    </a:lnTo>
                    <a:lnTo>
                      <a:pt x="170" y="158"/>
                    </a:lnTo>
                    <a:lnTo>
                      <a:pt x="170" y="164"/>
                    </a:lnTo>
                    <a:lnTo>
                      <a:pt x="170" y="170"/>
                    </a:lnTo>
                    <a:lnTo>
                      <a:pt x="175" y="170"/>
                    </a:lnTo>
                    <a:lnTo>
                      <a:pt x="175" y="175"/>
                    </a:lnTo>
                    <a:lnTo>
                      <a:pt x="181" y="175"/>
                    </a:lnTo>
                    <a:lnTo>
                      <a:pt x="181" y="181"/>
                    </a:lnTo>
                    <a:lnTo>
                      <a:pt x="187" y="187"/>
                    </a:lnTo>
                    <a:lnTo>
                      <a:pt x="181" y="187"/>
                    </a:lnTo>
                    <a:lnTo>
                      <a:pt x="181" y="181"/>
                    </a:lnTo>
                    <a:lnTo>
                      <a:pt x="175" y="181"/>
                    </a:lnTo>
                    <a:lnTo>
                      <a:pt x="175" y="175"/>
                    </a:lnTo>
                    <a:lnTo>
                      <a:pt x="175" y="181"/>
                    </a:lnTo>
                    <a:lnTo>
                      <a:pt x="175" y="187"/>
                    </a:lnTo>
                    <a:lnTo>
                      <a:pt x="181" y="187"/>
                    </a:lnTo>
                    <a:lnTo>
                      <a:pt x="175" y="192"/>
                    </a:lnTo>
                    <a:lnTo>
                      <a:pt x="175" y="187"/>
                    </a:lnTo>
                    <a:lnTo>
                      <a:pt x="170" y="187"/>
                    </a:lnTo>
                    <a:lnTo>
                      <a:pt x="164" y="187"/>
                    </a:lnTo>
                    <a:lnTo>
                      <a:pt x="164" y="181"/>
                    </a:lnTo>
                    <a:lnTo>
                      <a:pt x="164" y="175"/>
                    </a:lnTo>
                    <a:lnTo>
                      <a:pt x="158" y="175"/>
                    </a:lnTo>
                    <a:lnTo>
                      <a:pt x="147" y="175"/>
                    </a:lnTo>
                    <a:lnTo>
                      <a:pt x="147" y="170"/>
                    </a:lnTo>
                    <a:lnTo>
                      <a:pt x="141" y="175"/>
                    </a:lnTo>
                    <a:lnTo>
                      <a:pt x="136" y="170"/>
                    </a:lnTo>
                    <a:lnTo>
                      <a:pt x="130" y="164"/>
                    </a:lnTo>
                    <a:lnTo>
                      <a:pt x="136" y="158"/>
                    </a:lnTo>
                    <a:lnTo>
                      <a:pt x="136" y="147"/>
                    </a:lnTo>
                    <a:lnTo>
                      <a:pt x="141" y="141"/>
                    </a:lnTo>
                    <a:lnTo>
                      <a:pt x="141" y="136"/>
                    </a:lnTo>
                    <a:lnTo>
                      <a:pt x="147" y="136"/>
                    </a:lnTo>
                    <a:close/>
                    <a:moveTo>
                      <a:pt x="28" y="90"/>
                    </a:moveTo>
                    <a:lnTo>
                      <a:pt x="34" y="96"/>
                    </a:lnTo>
                    <a:lnTo>
                      <a:pt x="39" y="96"/>
                    </a:lnTo>
                    <a:lnTo>
                      <a:pt x="45" y="102"/>
                    </a:lnTo>
                    <a:lnTo>
                      <a:pt x="51" y="96"/>
                    </a:lnTo>
                    <a:lnTo>
                      <a:pt x="45" y="96"/>
                    </a:lnTo>
                    <a:lnTo>
                      <a:pt x="45" y="90"/>
                    </a:lnTo>
                    <a:lnTo>
                      <a:pt x="39" y="90"/>
                    </a:lnTo>
                    <a:lnTo>
                      <a:pt x="45" y="90"/>
                    </a:lnTo>
                    <a:lnTo>
                      <a:pt x="51" y="90"/>
                    </a:lnTo>
                    <a:lnTo>
                      <a:pt x="51" y="56"/>
                    </a:lnTo>
                    <a:lnTo>
                      <a:pt x="56" y="56"/>
                    </a:lnTo>
                    <a:lnTo>
                      <a:pt x="96" y="62"/>
                    </a:lnTo>
                    <a:lnTo>
                      <a:pt x="170" y="68"/>
                    </a:lnTo>
                    <a:lnTo>
                      <a:pt x="181" y="68"/>
                    </a:lnTo>
                    <a:lnTo>
                      <a:pt x="187" y="62"/>
                    </a:lnTo>
                    <a:lnTo>
                      <a:pt x="192" y="62"/>
                    </a:lnTo>
                    <a:lnTo>
                      <a:pt x="198" y="62"/>
                    </a:lnTo>
                    <a:lnTo>
                      <a:pt x="204" y="62"/>
                    </a:lnTo>
                    <a:lnTo>
                      <a:pt x="204" y="56"/>
                    </a:lnTo>
                    <a:lnTo>
                      <a:pt x="209" y="62"/>
                    </a:lnTo>
                    <a:lnTo>
                      <a:pt x="204" y="62"/>
                    </a:lnTo>
                    <a:lnTo>
                      <a:pt x="209" y="68"/>
                    </a:lnTo>
                    <a:lnTo>
                      <a:pt x="209" y="62"/>
                    </a:lnTo>
                    <a:lnTo>
                      <a:pt x="215" y="62"/>
                    </a:lnTo>
                    <a:lnTo>
                      <a:pt x="215" y="56"/>
                    </a:lnTo>
                    <a:lnTo>
                      <a:pt x="215" y="51"/>
                    </a:lnTo>
                    <a:lnTo>
                      <a:pt x="221" y="51"/>
                    </a:lnTo>
                    <a:lnTo>
                      <a:pt x="221" y="45"/>
                    </a:lnTo>
                    <a:lnTo>
                      <a:pt x="226" y="45"/>
                    </a:lnTo>
                    <a:lnTo>
                      <a:pt x="226" y="39"/>
                    </a:lnTo>
                    <a:lnTo>
                      <a:pt x="232" y="39"/>
                    </a:lnTo>
                    <a:lnTo>
                      <a:pt x="238" y="39"/>
                    </a:lnTo>
                    <a:lnTo>
                      <a:pt x="238" y="34"/>
                    </a:lnTo>
                    <a:lnTo>
                      <a:pt x="249" y="28"/>
                    </a:lnTo>
                    <a:lnTo>
                      <a:pt x="255" y="28"/>
                    </a:lnTo>
                    <a:lnTo>
                      <a:pt x="260" y="28"/>
                    </a:lnTo>
                    <a:lnTo>
                      <a:pt x="266" y="22"/>
                    </a:lnTo>
                    <a:lnTo>
                      <a:pt x="266" y="17"/>
                    </a:lnTo>
                    <a:lnTo>
                      <a:pt x="272" y="5"/>
                    </a:lnTo>
                    <a:lnTo>
                      <a:pt x="272" y="0"/>
                    </a:lnTo>
                    <a:lnTo>
                      <a:pt x="277" y="0"/>
                    </a:lnTo>
                    <a:lnTo>
                      <a:pt x="272" y="141"/>
                    </a:lnTo>
                    <a:lnTo>
                      <a:pt x="272" y="170"/>
                    </a:lnTo>
                    <a:lnTo>
                      <a:pt x="272" y="175"/>
                    </a:lnTo>
                    <a:lnTo>
                      <a:pt x="266" y="260"/>
                    </a:lnTo>
                    <a:lnTo>
                      <a:pt x="260" y="260"/>
                    </a:lnTo>
                    <a:lnTo>
                      <a:pt x="255" y="260"/>
                    </a:lnTo>
                    <a:lnTo>
                      <a:pt x="249" y="260"/>
                    </a:lnTo>
                    <a:lnTo>
                      <a:pt x="243" y="260"/>
                    </a:lnTo>
                    <a:lnTo>
                      <a:pt x="238" y="266"/>
                    </a:lnTo>
                    <a:lnTo>
                      <a:pt x="232" y="266"/>
                    </a:lnTo>
                    <a:lnTo>
                      <a:pt x="209" y="266"/>
                    </a:lnTo>
                    <a:lnTo>
                      <a:pt x="204" y="266"/>
                    </a:lnTo>
                    <a:lnTo>
                      <a:pt x="198" y="272"/>
                    </a:lnTo>
                    <a:lnTo>
                      <a:pt x="192" y="272"/>
                    </a:lnTo>
                    <a:lnTo>
                      <a:pt x="187" y="272"/>
                    </a:lnTo>
                    <a:lnTo>
                      <a:pt x="181" y="272"/>
                    </a:lnTo>
                    <a:lnTo>
                      <a:pt x="175" y="272"/>
                    </a:lnTo>
                    <a:lnTo>
                      <a:pt x="170" y="272"/>
                    </a:lnTo>
                    <a:lnTo>
                      <a:pt x="158" y="277"/>
                    </a:lnTo>
                    <a:lnTo>
                      <a:pt x="147" y="277"/>
                    </a:lnTo>
                    <a:lnTo>
                      <a:pt x="141" y="277"/>
                    </a:lnTo>
                    <a:lnTo>
                      <a:pt x="136" y="277"/>
                    </a:lnTo>
                    <a:lnTo>
                      <a:pt x="130" y="277"/>
                    </a:lnTo>
                    <a:lnTo>
                      <a:pt x="130" y="283"/>
                    </a:lnTo>
                    <a:lnTo>
                      <a:pt x="119" y="283"/>
                    </a:lnTo>
                    <a:lnTo>
                      <a:pt x="113" y="283"/>
                    </a:lnTo>
                    <a:lnTo>
                      <a:pt x="107" y="283"/>
                    </a:lnTo>
                    <a:lnTo>
                      <a:pt x="102" y="283"/>
                    </a:lnTo>
                    <a:lnTo>
                      <a:pt x="96" y="283"/>
                    </a:lnTo>
                    <a:lnTo>
                      <a:pt x="90" y="289"/>
                    </a:lnTo>
                    <a:lnTo>
                      <a:pt x="85" y="289"/>
                    </a:lnTo>
                    <a:lnTo>
                      <a:pt x="73" y="289"/>
                    </a:lnTo>
                    <a:lnTo>
                      <a:pt x="68" y="289"/>
                    </a:lnTo>
                    <a:lnTo>
                      <a:pt x="62" y="289"/>
                    </a:lnTo>
                    <a:lnTo>
                      <a:pt x="56" y="294"/>
                    </a:lnTo>
                    <a:lnTo>
                      <a:pt x="51" y="243"/>
                    </a:lnTo>
                    <a:lnTo>
                      <a:pt x="51" y="238"/>
                    </a:lnTo>
                    <a:lnTo>
                      <a:pt x="45" y="238"/>
                    </a:lnTo>
                    <a:lnTo>
                      <a:pt x="45" y="232"/>
                    </a:lnTo>
                    <a:lnTo>
                      <a:pt x="45" y="226"/>
                    </a:lnTo>
                    <a:lnTo>
                      <a:pt x="45" y="221"/>
                    </a:lnTo>
                    <a:lnTo>
                      <a:pt x="39" y="221"/>
                    </a:lnTo>
                    <a:lnTo>
                      <a:pt x="39" y="215"/>
                    </a:lnTo>
                    <a:lnTo>
                      <a:pt x="39" y="209"/>
                    </a:lnTo>
                    <a:lnTo>
                      <a:pt x="34" y="198"/>
                    </a:lnTo>
                    <a:lnTo>
                      <a:pt x="34" y="192"/>
                    </a:lnTo>
                    <a:lnTo>
                      <a:pt x="28" y="187"/>
                    </a:lnTo>
                    <a:lnTo>
                      <a:pt x="22" y="181"/>
                    </a:lnTo>
                    <a:lnTo>
                      <a:pt x="17" y="164"/>
                    </a:lnTo>
                    <a:lnTo>
                      <a:pt x="11" y="164"/>
                    </a:lnTo>
                    <a:lnTo>
                      <a:pt x="5" y="153"/>
                    </a:lnTo>
                    <a:lnTo>
                      <a:pt x="11" y="147"/>
                    </a:lnTo>
                    <a:lnTo>
                      <a:pt x="5" y="141"/>
                    </a:lnTo>
                    <a:lnTo>
                      <a:pt x="11" y="136"/>
                    </a:lnTo>
                    <a:lnTo>
                      <a:pt x="5" y="136"/>
                    </a:lnTo>
                    <a:lnTo>
                      <a:pt x="5" y="130"/>
                    </a:lnTo>
                    <a:lnTo>
                      <a:pt x="5" y="119"/>
                    </a:lnTo>
                    <a:lnTo>
                      <a:pt x="0" y="113"/>
                    </a:lnTo>
                    <a:lnTo>
                      <a:pt x="0" y="107"/>
                    </a:lnTo>
                    <a:lnTo>
                      <a:pt x="5" y="102"/>
                    </a:lnTo>
                    <a:lnTo>
                      <a:pt x="11" y="96"/>
                    </a:lnTo>
                    <a:lnTo>
                      <a:pt x="17" y="96"/>
                    </a:lnTo>
                    <a:lnTo>
                      <a:pt x="17" y="90"/>
                    </a:lnTo>
                    <a:lnTo>
                      <a:pt x="22" y="96"/>
                    </a:lnTo>
                    <a:lnTo>
                      <a:pt x="22" y="90"/>
                    </a:lnTo>
                    <a:lnTo>
                      <a:pt x="28" y="9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29">
                <a:extLst>
                  <a:ext uri="{FF2B5EF4-FFF2-40B4-BE49-F238E27FC236}">
                    <a16:creationId xmlns:a16="http://schemas.microsoft.com/office/drawing/2014/main" id="{FE19A711-EE9B-AF0D-7A2A-0B24029AB510}"/>
                  </a:ext>
                </a:extLst>
              </p:cNvPr>
              <p:cNvSpPr>
                <a:spLocks/>
              </p:cNvSpPr>
              <p:nvPr>
                <p:custDataLst>
                  <p:tags r:id="rId166"/>
                </p:custDataLst>
              </p:nvPr>
            </p:nvSpPr>
            <p:spPr bwMode="auto">
              <a:xfrm rot="582343">
                <a:off x="554736" y="5317306"/>
                <a:ext cx="885961" cy="470061"/>
              </a:xfrm>
              <a:custGeom>
                <a:avLst/>
                <a:gdLst>
                  <a:gd name="T0" fmla="*/ 499 w 556"/>
                  <a:gd name="T1" fmla="*/ 17 h 295"/>
                  <a:gd name="T2" fmla="*/ 499 w 556"/>
                  <a:gd name="T3" fmla="*/ 29 h 295"/>
                  <a:gd name="T4" fmla="*/ 522 w 556"/>
                  <a:gd name="T5" fmla="*/ 40 h 295"/>
                  <a:gd name="T6" fmla="*/ 550 w 556"/>
                  <a:gd name="T7" fmla="*/ 80 h 295"/>
                  <a:gd name="T8" fmla="*/ 539 w 556"/>
                  <a:gd name="T9" fmla="*/ 91 h 295"/>
                  <a:gd name="T10" fmla="*/ 528 w 556"/>
                  <a:gd name="T11" fmla="*/ 114 h 295"/>
                  <a:gd name="T12" fmla="*/ 499 w 556"/>
                  <a:gd name="T13" fmla="*/ 148 h 295"/>
                  <a:gd name="T14" fmla="*/ 454 w 556"/>
                  <a:gd name="T15" fmla="*/ 182 h 295"/>
                  <a:gd name="T16" fmla="*/ 426 w 556"/>
                  <a:gd name="T17" fmla="*/ 250 h 295"/>
                  <a:gd name="T18" fmla="*/ 397 w 556"/>
                  <a:gd name="T19" fmla="*/ 255 h 295"/>
                  <a:gd name="T20" fmla="*/ 363 w 556"/>
                  <a:gd name="T21" fmla="*/ 255 h 295"/>
                  <a:gd name="T22" fmla="*/ 329 w 556"/>
                  <a:gd name="T23" fmla="*/ 261 h 295"/>
                  <a:gd name="T24" fmla="*/ 289 w 556"/>
                  <a:gd name="T25" fmla="*/ 267 h 295"/>
                  <a:gd name="T26" fmla="*/ 255 w 556"/>
                  <a:gd name="T27" fmla="*/ 267 h 295"/>
                  <a:gd name="T28" fmla="*/ 233 w 556"/>
                  <a:gd name="T29" fmla="*/ 272 h 295"/>
                  <a:gd name="T30" fmla="*/ 204 w 556"/>
                  <a:gd name="T31" fmla="*/ 272 h 295"/>
                  <a:gd name="T32" fmla="*/ 165 w 556"/>
                  <a:gd name="T33" fmla="*/ 278 h 295"/>
                  <a:gd name="T34" fmla="*/ 142 w 556"/>
                  <a:gd name="T35" fmla="*/ 284 h 295"/>
                  <a:gd name="T36" fmla="*/ 114 w 556"/>
                  <a:gd name="T37" fmla="*/ 284 h 295"/>
                  <a:gd name="T38" fmla="*/ 85 w 556"/>
                  <a:gd name="T39" fmla="*/ 289 h 295"/>
                  <a:gd name="T40" fmla="*/ 63 w 556"/>
                  <a:gd name="T41" fmla="*/ 289 h 295"/>
                  <a:gd name="T42" fmla="*/ 40 w 556"/>
                  <a:gd name="T43" fmla="*/ 295 h 295"/>
                  <a:gd name="T44" fmla="*/ 17 w 556"/>
                  <a:gd name="T45" fmla="*/ 295 h 295"/>
                  <a:gd name="T46" fmla="*/ 0 w 556"/>
                  <a:gd name="T47" fmla="*/ 289 h 295"/>
                  <a:gd name="T48" fmla="*/ 12 w 556"/>
                  <a:gd name="T49" fmla="*/ 278 h 295"/>
                  <a:gd name="T50" fmla="*/ 23 w 556"/>
                  <a:gd name="T51" fmla="*/ 272 h 295"/>
                  <a:gd name="T52" fmla="*/ 34 w 556"/>
                  <a:gd name="T53" fmla="*/ 261 h 295"/>
                  <a:gd name="T54" fmla="*/ 51 w 556"/>
                  <a:gd name="T55" fmla="*/ 255 h 295"/>
                  <a:gd name="T56" fmla="*/ 68 w 556"/>
                  <a:gd name="T57" fmla="*/ 250 h 295"/>
                  <a:gd name="T58" fmla="*/ 80 w 556"/>
                  <a:gd name="T59" fmla="*/ 238 h 295"/>
                  <a:gd name="T60" fmla="*/ 97 w 556"/>
                  <a:gd name="T61" fmla="*/ 233 h 295"/>
                  <a:gd name="T62" fmla="*/ 114 w 556"/>
                  <a:gd name="T63" fmla="*/ 227 h 295"/>
                  <a:gd name="T64" fmla="*/ 136 w 556"/>
                  <a:gd name="T65" fmla="*/ 227 h 295"/>
                  <a:gd name="T66" fmla="*/ 153 w 556"/>
                  <a:gd name="T67" fmla="*/ 221 h 295"/>
                  <a:gd name="T68" fmla="*/ 170 w 556"/>
                  <a:gd name="T69" fmla="*/ 216 h 295"/>
                  <a:gd name="T70" fmla="*/ 182 w 556"/>
                  <a:gd name="T71" fmla="*/ 204 h 295"/>
                  <a:gd name="T72" fmla="*/ 182 w 556"/>
                  <a:gd name="T73" fmla="*/ 204 h 295"/>
                  <a:gd name="T74" fmla="*/ 193 w 556"/>
                  <a:gd name="T75" fmla="*/ 193 h 295"/>
                  <a:gd name="T76" fmla="*/ 210 w 556"/>
                  <a:gd name="T77" fmla="*/ 187 h 295"/>
                  <a:gd name="T78" fmla="*/ 227 w 556"/>
                  <a:gd name="T79" fmla="*/ 182 h 295"/>
                  <a:gd name="T80" fmla="*/ 244 w 556"/>
                  <a:gd name="T81" fmla="*/ 176 h 295"/>
                  <a:gd name="T82" fmla="*/ 255 w 556"/>
                  <a:gd name="T83" fmla="*/ 165 h 295"/>
                  <a:gd name="T84" fmla="*/ 267 w 556"/>
                  <a:gd name="T85" fmla="*/ 165 h 295"/>
                  <a:gd name="T86" fmla="*/ 278 w 556"/>
                  <a:gd name="T87" fmla="*/ 153 h 295"/>
                  <a:gd name="T88" fmla="*/ 295 w 556"/>
                  <a:gd name="T89" fmla="*/ 148 h 295"/>
                  <a:gd name="T90" fmla="*/ 312 w 556"/>
                  <a:gd name="T91" fmla="*/ 142 h 295"/>
                  <a:gd name="T92" fmla="*/ 329 w 556"/>
                  <a:gd name="T93" fmla="*/ 136 h 295"/>
                  <a:gd name="T94" fmla="*/ 329 w 556"/>
                  <a:gd name="T95" fmla="*/ 125 h 295"/>
                  <a:gd name="T96" fmla="*/ 335 w 556"/>
                  <a:gd name="T97" fmla="*/ 108 h 295"/>
                  <a:gd name="T98" fmla="*/ 341 w 556"/>
                  <a:gd name="T99" fmla="*/ 91 h 295"/>
                  <a:gd name="T100" fmla="*/ 346 w 556"/>
                  <a:gd name="T101" fmla="*/ 74 h 295"/>
                  <a:gd name="T102" fmla="*/ 352 w 556"/>
                  <a:gd name="T103" fmla="*/ 63 h 295"/>
                  <a:gd name="T104" fmla="*/ 363 w 556"/>
                  <a:gd name="T105" fmla="*/ 46 h 295"/>
                  <a:gd name="T106" fmla="*/ 363 w 556"/>
                  <a:gd name="T107" fmla="*/ 46 h 295"/>
                  <a:gd name="T108" fmla="*/ 386 w 556"/>
                  <a:gd name="T109" fmla="*/ 46 h 295"/>
                  <a:gd name="T110" fmla="*/ 397 w 556"/>
                  <a:gd name="T111" fmla="*/ 46 h 295"/>
                  <a:gd name="T112" fmla="*/ 414 w 556"/>
                  <a:gd name="T113" fmla="*/ 34 h 295"/>
                  <a:gd name="T114" fmla="*/ 431 w 556"/>
                  <a:gd name="T115" fmla="*/ 29 h 295"/>
                  <a:gd name="T116" fmla="*/ 448 w 556"/>
                  <a:gd name="T117" fmla="*/ 23 h 295"/>
                  <a:gd name="T118" fmla="*/ 460 w 556"/>
                  <a:gd name="T119" fmla="*/ 12 h 295"/>
                  <a:gd name="T120" fmla="*/ 477 w 556"/>
                  <a:gd name="T121" fmla="*/ 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295">
                    <a:moveTo>
                      <a:pt x="477" y="0"/>
                    </a:moveTo>
                    <a:lnTo>
                      <a:pt x="482" y="6"/>
                    </a:lnTo>
                    <a:lnTo>
                      <a:pt x="494" y="12"/>
                    </a:lnTo>
                    <a:lnTo>
                      <a:pt x="499" y="17"/>
                    </a:lnTo>
                    <a:lnTo>
                      <a:pt x="499" y="23"/>
                    </a:lnTo>
                    <a:lnTo>
                      <a:pt x="505" y="23"/>
                    </a:lnTo>
                    <a:lnTo>
                      <a:pt x="505" y="29"/>
                    </a:lnTo>
                    <a:lnTo>
                      <a:pt x="499" y="29"/>
                    </a:lnTo>
                    <a:lnTo>
                      <a:pt x="499" y="34"/>
                    </a:lnTo>
                    <a:lnTo>
                      <a:pt x="505" y="34"/>
                    </a:lnTo>
                    <a:lnTo>
                      <a:pt x="511" y="34"/>
                    </a:lnTo>
                    <a:lnTo>
                      <a:pt x="522" y="40"/>
                    </a:lnTo>
                    <a:lnTo>
                      <a:pt x="545" y="57"/>
                    </a:lnTo>
                    <a:lnTo>
                      <a:pt x="556" y="68"/>
                    </a:lnTo>
                    <a:lnTo>
                      <a:pt x="556" y="74"/>
                    </a:lnTo>
                    <a:lnTo>
                      <a:pt x="550" y="80"/>
                    </a:lnTo>
                    <a:lnTo>
                      <a:pt x="545" y="80"/>
                    </a:lnTo>
                    <a:lnTo>
                      <a:pt x="545" y="85"/>
                    </a:lnTo>
                    <a:lnTo>
                      <a:pt x="539" y="85"/>
                    </a:lnTo>
                    <a:lnTo>
                      <a:pt x="539" y="91"/>
                    </a:lnTo>
                    <a:lnTo>
                      <a:pt x="533" y="91"/>
                    </a:lnTo>
                    <a:lnTo>
                      <a:pt x="528" y="102"/>
                    </a:lnTo>
                    <a:lnTo>
                      <a:pt x="522" y="114"/>
                    </a:lnTo>
                    <a:lnTo>
                      <a:pt x="528" y="114"/>
                    </a:lnTo>
                    <a:lnTo>
                      <a:pt x="528" y="125"/>
                    </a:lnTo>
                    <a:lnTo>
                      <a:pt x="528" y="131"/>
                    </a:lnTo>
                    <a:lnTo>
                      <a:pt x="516" y="136"/>
                    </a:lnTo>
                    <a:lnTo>
                      <a:pt x="499" y="148"/>
                    </a:lnTo>
                    <a:lnTo>
                      <a:pt x="494" y="148"/>
                    </a:lnTo>
                    <a:lnTo>
                      <a:pt x="482" y="159"/>
                    </a:lnTo>
                    <a:lnTo>
                      <a:pt x="465" y="176"/>
                    </a:lnTo>
                    <a:lnTo>
                      <a:pt x="454" y="182"/>
                    </a:lnTo>
                    <a:lnTo>
                      <a:pt x="443" y="250"/>
                    </a:lnTo>
                    <a:lnTo>
                      <a:pt x="437" y="250"/>
                    </a:lnTo>
                    <a:lnTo>
                      <a:pt x="431" y="250"/>
                    </a:lnTo>
                    <a:lnTo>
                      <a:pt x="426" y="250"/>
                    </a:lnTo>
                    <a:lnTo>
                      <a:pt x="420" y="250"/>
                    </a:lnTo>
                    <a:lnTo>
                      <a:pt x="414" y="250"/>
                    </a:lnTo>
                    <a:lnTo>
                      <a:pt x="409" y="250"/>
                    </a:lnTo>
                    <a:lnTo>
                      <a:pt x="397" y="255"/>
                    </a:lnTo>
                    <a:lnTo>
                      <a:pt x="386" y="255"/>
                    </a:lnTo>
                    <a:lnTo>
                      <a:pt x="380" y="255"/>
                    </a:lnTo>
                    <a:lnTo>
                      <a:pt x="369" y="255"/>
                    </a:lnTo>
                    <a:lnTo>
                      <a:pt x="363" y="255"/>
                    </a:lnTo>
                    <a:lnTo>
                      <a:pt x="352" y="261"/>
                    </a:lnTo>
                    <a:lnTo>
                      <a:pt x="341" y="261"/>
                    </a:lnTo>
                    <a:lnTo>
                      <a:pt x="335" y="261"/>
                    </a:lnTo>
                    <a:lnTo>
                      <a:pt x="329" y="261"/>
                    </a:lnTo>
                    <a:lnTo>
                      <a:pt x="324" y="261"/>
                    </a:lnTo>
                    <a:lnTo>
                      <a:pt x="318" y="261"/>
                    </a:lnTo>
                    <a:lnTo>
                      <a:pt x="295" y="267"/>
                    </a:lnTo>
                    <a:lnTo>
                      <a:pt x="289" y="267"/>
                    </a:lnTo>
                    <a:lnTo>
                      <a:pt x="278" y="267"/>
                    </a:lnTo>
                    <a:lnTo>
                      <a:pt x="272" y="267"/>
                    </a:lnTo>
                    <a:lnTo>
                      <a:pt x="267" y="272"/>
                    </a:lnTo>
                    <a:lnTo>
                      <a:pt x="255" y="267"/>
                    </a:lnTo>
                    <a:lnTo>
                      <a:pt x="250" y="267"/>
                    </a:lnTo>
                    <a:lnTo>
                      <a:pt x="238" y="267"/>
                    </a:lnTo>
                    <a:lnTo>
                      <a:pt x="238" y="272"/>
                    </a:lnTo>
                    <a:lnTo>
                      <a:pt x="233" y="272"/>
                    </a:lnTo>
                    <a:lnTo>
                      <a:pt x="221" y="272"/>
                    </a:lnTo>
                    <a:lnTo>
                      <a:pt x="216" y="272"/>
                    </a:lnTo>
                    <a:lnTo>
                      <a:pt x="210" y="272"/>
                    </a:lnTo>
                    <a:lnTo>
                      <a:pt x="204" y="272"/>
                    </a:lnTo>
                    <a:lnTo>
                      <a:pt x="193" y="278"/>
                    </a:lnTo>
                    <a:lnTo>
                      <a:pt x="187" y="278"/>
                    </a:lnTo>
                    <a:lnTo>
                      <a:pt x="170" y="278"/>
                    </a:lnTo>
                    <a:lnTo>
                      <a:pt x="165" y="278"/>
                    </a:lnTo>
                    <a:lnTo>
                      <a:pt x="159" y="278"/>
                    </a:lnTo>
                    <a:lnTo>
                      <a:pt x="148" y="278"/>
                    </a:lnTo>
                    <a:lnTo>
                      <a:pt x="148" y="284"/>
                    </a:lnTo>
                    <a:lnTo>
                      <a:pt x="142" y="284"/>
                    </a:lnTo>
                    <a:lnTo>
                      <a:pt x="131" y="284"/>
                    </a:lnTo>
                    <a:lnTo>
                      <a:pt x="125" y="284"/>
                    </a:lnTo>
                    <a:lnTo>
                      <a:pt x="119" y="284"/>
                    </a:lnTo>
                    <a:lnTo>
                      <a:pt x="114" y="284"/>
                    </a:lnTo>
                    <a:lnTo>
                      <a:pt x="108" y="284"/>
                    </a:lnTo>
                    <a:lnTo>
                      <a:pt x="97" y="289"/>
                    </a:lnTo>
                    <a:lnTo>
                      <a:pt x="91" y="289"/>
                    </a:lnTo>
                    <a:lnTo>
                      <a:pt x="85" y="289"/>
                    </a:lnTo>
                    <a:lnTo>
                      <a:pt x="80" y="289"/>
                    </a:lnTo>
                    <a:lnTo>
                      <a:pt x="74" y="289"/>
                    </a:lnTo>
                    <a:lnTo>
                      <a:pt x="68" y="289"/>
                    </a:lnTo>
                    <a:lnTo>
                      <a:pt x="63" y="289"/>
                    </a:lnTo>
                    <a:lnTo>
                      <a:pt x="57" y="289"/>
                    </a:lnTo>
                    <a:lnTo>
                      <a:pt x="51" y="289"/>
                    </a:lnTo>
                    <a:lnTo>
                      <a:pt x="46" y="295"/>
                    </a:lnTo>
                    <a:lnTo>
                      <a:pt x="40" y="295"/>
                    </a:lnTo>
                    <a:lnTo>
                      <a:pt x="34" y="295"/>
                    </a:lnTo>
                    <a:lnTo>
                      <a:pt x="29" y="295"/>
                    </a:lnTo>
                    <a:lnTo>
                      <a:pt x="23" y="295"/>
                    </a:lnTo>
                    <a:lnTo>
                      <a:pt x="17" y="295"/>
                    </a:lnTo>
                    <a:lnTo>
                      <a:pt x="12" y="295"/>
                    </a:lnTo>
                    <a:lnTo>
                      <a:pt x="6" y="295"/>
                    </a:lnTo>
                    <a:lnTo>
                      <a:pt x="0" y="295"/>
                    </a:lnTo>
                    <a:lnTo>
                      <a:pt x="0" y="289"/>
                    </a:lnTo>
                    <a:lnTo>
                      <a:pt x="6" y="289"/>
                    </a:lnTo>
                    <a:lnTo>
                      <a:pt x="12" y="289"/>
                    </a:lnTo>
                    <a:lnTo>
                      <a:pt x="12" y="284"/>
                    </a:lnTo>
                    <a:lnTo>
                      <a:pt x="12" y="278"/>
                    </a:lnTo>
                    <a:lnTo>
                      <a:pt x="17" y="284"/>
                    </a:lnTo>
                    <a:lnTo>
                      <a:pt x="17" y="278"/>
                    </a:lnTo>
                    <a:lnTo>
                      <a:pt x="17" y="272"/>
                    </a:lnTo>
                    <a:lnTo>
                      <a:pt x="23" y="272"/>
                    </a:lnTo>
                    <a:lnTo>
                      <a:pt x="29" y="272"/>
                    </a:lnTo>
                    <a:lnTo>
                      <a:pt x="34" y="272"/>
                    </a:lnTo>
                    <a:lnTo>
                      <a:pt x="34" y="267"/>
                    </a:lnTo>
                    <a:lnTo>
                      <a:pt x="34" y="261"/>
                    </a:lnTo>
                    <a:lnTo>
                      <a:pt x="40" y="261"/>
                    </a:lnTo>
                    <a:lnTo>
                      <a:pt x="46" y="261"/>
                    </a:lnTo>
                    <a:lnTo>
                      <a:pt x="51" y="261"/>
                    </a:lnTo>
                    <a:lnTo>
                      <a:pt x="51" y="255"/>
                    </a:lnTo>
                    <a:lnTo>
                      <a:pt x="57" y="255"/>
                    </a:lnTo>
                    <a:lnTo>
                      <a:pt x="63" y="255"/>
                    </a:lnTo>
                    <a:lnTo>
                      <a:pt x="63" y="250"/>
                    </a:lnTo>
                    <a:lnTo>
                      <a:pt x="68" y="250"/>
                    </a:lnTo>
                    <a:lnTo>
                      <a:pt x="68" y="244"/>
                    </a:lnTo>
                    <a:lnTo>
                      <a:pt x="74" y="244"/>
                    </a:lnTo>
                    <a:lnTo>
                      <a:pt x="80" y="244"/>
                    </a:lnTo>
                    <a:lnTo>
                      <a:pt x="80" y="238"/>
                    </a:lnTo>
                    <a:lnTo>
                      <a:pt x="85" y="238"/>
                    </a:lnTo>
                    <a:lnTo>
                      <a:pt x="85" y="233"/>
                    </a:lnTo>
                    <a:lnTo>
                      <a:pt x="91" y="233"/>
                    </a:lnTo>
                    <a:lnTo>
                      <a:pt x="97" y="233"/>
                    </a:lnTo>
                    <a:lnTo>
                      <a:pt x="97" y="227"/>
                    </a:lnTo>
                    <a:lnTo>
                      <a:pt x="102" y="227"/>
                    </a:lnTo>
                    <a:lnTo>
                      <a:pt x="108" y="227"/>
                    </a:lnTo>
                    <a:lnTo>
                      <a:pt x="114" y="227"/>
                    </a:lnTo>
                    <a:lnTo>
                      <a:pt x="119" y="227"/>
                    </a:lnTo>
                    <a:lnTo>
                      <a:pt x="125" y="227"/>
                    </a:lnTo>
                    <a:lnTo>
                      <a:pt x="131" y="227"/>
                    </a:lnTo>
                    <a:lnTo>
                      <a:pt x="136" y="227"/>
                    </a:lnTo>
                    <a:lnTo>
                      <a:pt x="142" y="227"/>
                    </a:lnTo>
                    <a:lnTo>
                      <a:pt x="148" y="227"/>
                    </a:lnTo>
                    <a:lnTo>
                      <a:pt x="148" y="221"/>
                    </a:lnTo>
                    <a:lnTo>
                      <a:pt x="153" y="221"/>
                    </a:lnTo>
                    <a:lnTo>
                      <a:pt x="159" y="221"/>
                    </a:lnTo>
                    <a:lnTo>
                      <a:pt x="165" y="221"/>
                    </a:lnTo>
                    <a:lnTo>
                      <a:pt x="165" y="216"/>
                    </a:lnTo>
                    <a:lnTo>
                      <a:pt x="170" y="216"/>
                    </a:lnTo>
                    <a:lnTo>
                      <a:pt x="170" y="210"/>
                    </a:lnTo>
                    <a:lnTo>
                      <a:pt x="176" y="210"/>
                    </a:lnTo>
                    <a:lnTo>
                      <a:pt x="176" y="204"/>
                    </a:lnTo>
                    <a:lnTo>
                      <a:pt x="182" y="204"/>
                    </a:lnTo>
                    <a:lnTo>
                      <a:pt x="182" y="199"/>
                    </a:lnTo>
                    <a:lnTo>
                      <a:pt x="182" y="204"/>
                    </a:lnTo>
                    <a:lnTo>
                      <a:pt x="182" y="199"/>
                    </a:lnTo>
                    <a:lnTo>
                      <a:pt x="182" y="204"/>
                    </a:lnTo>
                    <a:lnTo>
                      <a:pt x="182" y="199"/>
                    </a:lnTo>
                    <a:lnTo>
                      <a:pt x="187" y="199"/>
                    </a:lnTo>
                    <a:lnTo>
                      <a:pt x="193" y="199"/>
                    </a:lnTo>
                    <a:lnTo>
                      <a:pt x="193" y="193"/>
                    </a:lnTo>
                    <a:lnTo>
                      <a:pt x="199" y="193"/>
                    </a:lnTo>
                    <a:lnTo>
                      <a:pt x="204" y="193"/>
                    </a:lnTo>
                    <a:lnTo>
                      <a:pt x="204" y="187"/>
                    </a:lnTo>
                    <a:lnTo>
                      <a:pt x="210" y="187"/>
                    </a:lnTo>
                    <a:lnTo>
                      <a:pt x="216" y="187"/>
                    </a:lnTo>
                    <a:lnTo>
                      <a:pt x="216" y="182"/>
                    </a:lnTo>
                    <a:lnTo>
                      <a:pt x="221" y="182"/>
                    </a:lnTo>
                    <a:lnTo>
                      <a:pt x="227" y="182"/>
                    </a:lnTo>
                    <a:lnTo>
                      <a:pt x="227" y="176"/>
                    </a:lnTo>
                    <a:lnTo>
                      <a:pt x="233" y="176"/>
                    </a:lnTo>
                    <a:lnTo>
                      <a:pt x="238" y="176"/>
                    </a:lnTo>
                    <a:lnTo>
                      <a:pt x="244" y="176"/>
                    </a:lnTo>
                    <a:lnTo>
                      <a:pt x="244" y="170"/>
                    </a:lnTo>
                    <a:lnTo>
                      <a:pt x="250" y="170"/>
                    </a:lnTo>
                    <a:lnTo>
                      <a:pt x="255" y="170"/>
                    </a:lnTo>
                    <a:lnTo>
                      <a:pt x="255" y="165"/>
                    </a:lnTo>
                    <a:lnTo>
                      <a:pt x="255" y="170"/>
                    </a:lnTo>
                    <a:lnTo>
                      <a:pt x="255" y="165"/>
                    </a:lnTo>
                    <a:lnTo>
                      <a:pt x="261" y="165"/>
                    </a:lnTo>
                    <a:lnTo>
                      <a:pt x="267" y="165"/>
                    </a:lnTo>
                    <a:lnTo>
                      <a:pt x="267" y="159"/>
                    </a:lnTo>
                    <a:lnTo>
                      <a:pt x="272" y="159"/>
                    </a:lnTo>
                    <a:lnTo>
                      <a:pt x="278" y="159"/>
                    </a:lnTo>
                    <a:lnTo>
                      <a:pt x="278" y="153"/>
                    </a:lnTo>
                    <a:lnTo>
                      <a:pt x="284" y="153"/>
                    </a:lnTo>
                    <a:lnTo>
                      <a:pt x="289" y="153"/>
                    </a:lnTo>
                    <a:lnTo>
                      <a:pt x="289" y="148"/>
                    </a:lnTo>
                    <a:lnTo>
                      <a:pt x="295" y="148"/>
                    </a:lnTo>
                    <a:lnTo>
                      <a:pt x="301" y="148"/>
                    </a:lnTo>
                    <a:lnTo>
                      <a:pt x="307" y="148"/>
                    </a:lnTo>
                    <a:lnTo>
                      <a:pt x="312" y="148"/>
                    </a:lnTo>
                    <a:lnTo>
                      <a:pt x="312" y="142"/>
                    </a:lnTo>
                    <a:lnTo>
                      <a:pt x="318" y="142"/>
                    </a:lnTo>
                    <a:lnTo>
                      <a:pt x="324" y="142"/>
                    </a:lnTo>
                    <a:lnTo>
                      <a:pt x="329" y="142"/>
                    </a:lnTo>
                    <a:lnTo>
                      <a:pt x="329" y="136"/>
                    </a:lnTo>
                    <a:lnTo>
                      <a:pt x="335" y="136"/>
                    </a:lnTo>
                    <a:lnTo>
                      <a:pt x="335" y="131"/>
                    </a:lnTo>
                    <a:lnTo>
                      <a:pt x="335" y="125"/>
                    </a:lnTo>
                    <a:lnTo>
                      <a:pt x="329" y="125"/>
                    </a:lnTo>
                    <a:lnTo>
                      <a:pt x="329" y="119"/>
                    </a:lnTo>
                    <a:lnTo>
                      <a:pt x="329" y="114"/>
                    </a:lnTo>
                    <a:lnTo>
                      <a:pt x="329" y="108"/>
                    </a:lnTo>
                    <a:lnTo>
                      <a:pt x="335" y="108"/>
                    </a:lnTo>
                    <a:lnTo>
                      <a:pt x="335" y="102"/>
                    </a:lnTo>
                    <a:lnTo>
                      <a:pt x="335" y="97"/>
                    </a:lnTo>
                    <a:lnTo>
                      <a:pt x="341" y="97"/>
                    </a:lnTo>
                    <a:lnTo>
                      <a:pt x="341" y="91"/>
                    </a:lnTo>
                    <a:lnTo>
                      <a:pt x="346" y="91"/>
                    </a:lnTo>
                    <a:lnTo>
                      <a:pt x="346" y="85"/>
                    </a:lnTo>
                    <a:lnTo>
                      <a:pt x="346" y="80"/>
                    </a:lnTo>
                    <a:lnTo>
                      <a:pt x="346" y="74"/>
                    </a:lnTo>
                    <a:lnTo>
                      <a:pt x="341" y="68"/>
                    </a:lnTo>
                    <a:lnTo>
                      <a:pt x="346" y="68"/>
                    </a:lnTo>
                    <a:lnTo>
                      <a:pt x="346" y="63"/>
                    </a:lnTo>
                    <a:lnTo>
                      <a:pt x="352" y="63"/>
                    </a:lnTo>
                    <a:lnTo>
                      <a:pt x="358" y="57"/>
                    </a:lnTo>
                    <a:lnTo>
                      <a:pt x="358" y="51"/>
                    </a:lnTo>
                    <a:lnTo>
                      <a:pt x="358" y="46"/>
                    </a:lnTo>
                    <a:lnTo>
                      <a:pt x="363" y="46"/>
                    </a:lnTo>
                    <a:lnTo>
                      <a:pt x="363" y="51"/>
                    </a:lnTo>
                    <a:lnTo>
                      <a:pt x="363" y="46"/>
                    </a:lnTo>
                    <a:lnTo>
                      <a:pt x="363" y="51"/>
                    </a:lnTo>
                    <a:lnTo>
                      <a:pt x="363" y="46"/>
                    </a:lnTo>
                    <a:lnTo>
                      <a:pt x="369" y="46"/>
                    </a:lnTo>
                    <a:lnTo>
                      <a:pt x="375" y="46"/>
                    </a:lnTo>
                    <a:lnTo>
                      <a:pt x="380" y="46"/>
                    </a:lnTo>
                    <a:lnTo>
                      <a:pt x="386" y="46"/>
                    </a:lnTo>
                    <a:lnTo>
                      <a:pt x="386" y="40"/>
                    </a:lnTo>
                    <a:lnTo>
                      <a:pt x="392" y="40"/>
                    </a:lnTo>
                    <a:lnTo>
                      <a:pt x="392" y="46"/>
                    </a:lnTo>
                    <a:lnTo>
                      <a:pt x="397" y="46"/>
                    </a:lnTo>
                    <a:lnTo>
                      <a:pt x="403" y="46"/>
                    </a:lnTo>
                    <a:lnTo>
                      <a:pt x="403" y="40"/>
                    </a:lnTo>
                    <a:lnTo>
                      <a:pt x="409" y="40"/>
                    </a:lnTo>
                    <a:lnTo>
                      <a:pt x="414" y="34"/>
                    </a:lnTo>
                    <a:lnTo>
                      <a:pt x="420" y="34"/>
                    </a:lnTo>
                    <a:lnTo>
                      <a:pt x="426" y="34"/>
                    </a:lnTo>
                    <a:lnTo>
                      <a:pt x="431" y="34"/>
                    </a:lnTo>
                    <a:lnTo>
                      <a:pt x="431" y="29"/>
                    </a:lnTo>
                    <a:lnTo>
                      <a:pt x="437" y="29"/>
                    </a:lnTo>
                    <a:lnTo>
                      <a:pt x="443" y="29"/>
                    </a:lnTo>
                    <a:lnTo>
                      <a:pt x="443" y="23"/>
                    </a:lnTo>
                    <a:lnTo>
                      <a:pt x="448" y="23"/>
                    </a:lnTo>
                    <a:lnTo>
                      <a:pt x="454" y="23"/>
                    </a:lnTo>
                    <a:lnTo>
                      <a:pt x="454" y="17"/>
                    </a:lnTo>
                    <a:lnTo>
                      <a:pt x="460" y="17"/>
                    </a:lnTo>
                    <a:lnTo>
                      <a:pt x="460" y="12"/>
                    </a:lnTo>
                    <a:lnTo>
                      <a:pt x="465" y="12"/>
                    </a:lnTo>
                    <a:lnTo>
                      <a:pt x="471" y="12"/>
                    </a:lnTo>
                    <a:lnTo>
                      <a:pt x="471" y="6"/>
                    </a:lnTo>
                    <a:lnTo>
                      <a:pt x="477" y="6"/>
                    </a:lnTo>
                    <a:lnTo>
                      <a:pt x="477" y="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Freeform 30">
                <a:extLst>
                  <a:ext uri="{FF2B5EF4-FFF2-40B4-BE49-F238E27FC236}">
                    <a16:creationId xmlns:a16="http://schemas.microsoft.com/office/drawing/2014/main" id="{6192BED1-F8F2-7F67-6DA1-AE8B9B12187E}"/>
                  </a:ext>
                </a:extLst>
              </p:cNvPr>
              <p:cNvSpPr>
                <a:spLocks/>
              </p:cNvSpPr>
              <p:nvPr>
                <p:custDataLst>
                  <p:tags r:id="rId167"/>
                </p:custDataLst>
              </p:nvPr>
            </p:nvSpPr>
            <p:spPr bwMode="auto">
              <a:xfrm rot="582343">
                <a:off x="5597564" y="5504835"/>
                <a:ext cx="704307" cy="487589"/>
              </a:xfrm>
              <a:custGeom>
                <a:avLst/>
                <a:gdLst>
                  <a:gd name="T0" fmla="*/ 425 w 442"/>
                  <a:gd name="T1" fmla="*/ 233 h 306"/>
                  <a:gd name="T2" fmla="*/ 402 w 442"/>
                  <a:gd name="T3" fmla="*/ 238 h 306"/>
                  <a:gd name="T4" fmla="*/ 380 w 442"/>
                  <a:gd name="T5" fmla="*/ 238 h 306"/>
                  <a:gd name="T6" fmla="*/ 351 w 442"/>
                  <a:gd name="T7" fmla="*/ 244 h 306"/>
                  <a:gd name="T8" fmla="*/ 312 w 442"/>
                  <a:gd name="T9" fmla="*/ 250 h 306"/>
                  <a:gd name="T10" fmla="*/ 289 w 442"/>
                  <a:gd name="T11" fmla="*/ 255 h 306"/>
                  <a:gd name="T12" fmla="*/ 266 w 442"/>
                  <a:gd name="T13" fmla="*/ 261 h 306"/>
                  <a:gd name="T14" fmla="*/ 227 w 442"/>
                  <a:gd name="T15" fmla="*/ 267 h 306"/>
                  <a:gd name="T16" fmla="*/ 204 w 442"/>
                  <a:gd name="T17" fmla="*/ 272 h 306"/>
                  <a:gd name="T18" fmla="*/ 181 w 442"/>
                  <a:gd name="T19" fmla="*/ 278 h 306"/>
                  <a:gd name="T20" fmla="*/ 159 w 442"/>
                  <a:gd name="T21" fmla="*/ 278 h 306"/>
                  <a:gd name="T22" fmla="*/ 142 w 442"/>
                  <a:gd name="T23" fmla="*/ 284 h 306"/>
                  <a:gd name="T24" fmla="*/ 113 w 442"/>
                  <a:gd name="T25" fmla="*/ 289 h 306"/>
                  <a:gd name="T26" fmla="*/ 91 w 442"/>
                  <a:gd name="T27" fmla="*/ 289 h 306"/>
                  <a:gd name="T28" fmla="*/ 68 w 442"/>
                  <a:gd name="T29" fmla="*/ 295 h 306"/>
                  <a:gd name="T30" fmla="*/ 40 w 442"/>
                  <a:gd name="T31" fmla="*/ 301 h 306"/>
                  <a:gd name="T32" fmla="*/ 23 w 442"/>
                  <a:gd name="T33" fmla="*/ 306 h 306"/>
                  <a:gd name="T34" fmla="*/ 0 w 442"/>
                  <a:gd name="T35" fmla="*/ 301 h 306"/>
                  <a:gd name="T36" fmla="*/ 6 w 442"/>
                  <a:gd name="T37" fmla="*/ 289 h 306"/>
                  <a:gd name="T38" fmla="*/ 6 w 442"/>
                  <a:gd name="T39" fmla="*/ 278 h 306"/>
                  <a:gd name="T40" fmla="*/ 6 w 442"/>
                  <a:gd name="T41" fmla="*/ 267 h 306"/>
                  <a:gd name="T42" fmla="*/ 11 w 442"/>
                  <a:gd name="T43" fmla="*/ 244 h 306"/>
                  <a:gd name="T44" fmla="*/ 6 w 442"/>
                  <a:gd name="T45" fmla="*/ 233 h 306"/>
                  <a:gd name="T46" fmla="*/ 11 w 442"/>
                  <a:gd name="T47" fmla="*/ 216 h 306"/>
                  <a:gd name="T48" fmla="*/ 6 w 442"/>
                  <a:gd name="T49" fmla="*/ 199 h 306"/>
                  <a:gd name="T50" fmla="*/ 28 w 442"/>
                  <a:gd name="T51" fmla="*/ 182 h 306"/>
                  <a:gd name="T52" fmla="*/ 57 w 442"/>
                  <a:gd name="T53" fmla="*/ 193 h 306"/>
                  <a:gd name="T54" fmla="*/ 91 w 442"/>
                  <a:gd name="T55" fmla="*/ 210 h 306"/>
                  <a:gd name="T56" fmla="*/ 113 w 442"/>
                  <a:gd name="T57" fmla="*/ 221 h 306"/>
                  <a:gd name="T58" fmla="*/ 91 w 442"/>
                  <a:gd name="T59" fmla="*/ 204 h 306"/>
                  <a:gd name="T60" fmla="*/ 45 w 442"/>
                  <a:gd name="T61" fmla="*/ 176 h 306"/>
                  <a:gd name="T62" fmla="*/ 119 w 442"/>
                  <a:gd name="T63" fmla="*/ 6 h 306"/>
                  <a:gd name="T64" fmla="*/ 136 w 442"/>
                  <a:gd name="T65" fmla="*/ 12 h 306"/>
                  <a:gd name="T66" fmla="*/ 147 w 442"/>
                  <a:gd name="T67" fmla="*/ 12 h 306"/>
                  <a:gd name="T68" fmla="*/ 159 w 442"/>
                  <a:gd name="T69" fmla="*/ 23 h 306"/>
                  <a:gd name="T70" fmla="*/ 170 w 442"/>
                  <a:gd name="T71" fmla="*/ 17 h 306"/>
                  <a:gd name="T72" fmla="*/ 181 w 442"/>
                  <a:gd name="T73" fmla="*/ 17 h 306"/>
                  <a:gd name="T74" fmla="*/ 193 w 442"/>
                  <a:gd name="T75" fmla="*/ 17 h 306"/>
                  <a:gd name="T76" fmla="*/ 204 w 442"/>
                  <a:gd name="T77" fmla="*/ 17 h 306"/>
                  <a:gd name="T78" fmla="*/ 215 w 442"/>
                  <a:gd name="T79" fmla="*/ 17 h 306"/>
                  <a:gd name="T80" fmla="*/ 215 w 442"/>
                  <a:gd name="T81" fmla="*/ 17 h 306"/>
                  <a:gd name="T82" fmla="*/ 221 w 442"/>
                  <a:gd name="T83" fmla="*/ 17 h 306"/>
                  <a:gd name="T84" fmla="*/ 238 w 442"/>
                  <a:gd name="T85" fmla="*/ 23 h 306"/>
                  <a:gd name="T86" fmla="*/ 255 w 442"/>
                  <a:gd name="T87" fmla="*/ 34 h 306"/>
                  <a:gd name="T88" fmla="*/ 278 w 442"/>
                  <a:gd name="T89" fmla="*/ 34 h 306"/>
                  <a:gd name="T90" fmla="*/ 295 w 442"/>
                  <a:gd name="T91" fmla="*/ 40 h 306"/>
                  <a:gd name="T92" fmla="*/ 323 w 442"/>
                  <a:gd name="T93" fmla="*/ 40 h 306"/>
                  <a:gd name="T94" fmla="*/ 357 w 442"/>
                  <a:gd name="T95" fmla="*/ 46 h 306"/>
                  <a:gd name="T96" fmla="*/ 380 w 442"/>
                  <a:gd name="T97" fmla="*/ 34 h 306"/>
                  <a:gd name="T98" fmla="*/ 402 w 442"/>
                  <a:gd name="T99" fmla="*/ 46 h 306"/>
                  <a:gd name="T100" fmla="*/ 419 w 442"/>
                  <a:gd name="T101" fmla="*/ 4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306">
                    <a:moveTo>
                      <a:pt x="442" y="233"/>
                    </a:moveTo>
                    <a:lnTo>
                      <a:pt x="436" y="233"/>
                    </a:lnTo>
                    <a:lnTo>
                      <a:pt x="431" y="233"/>
                    </a:lnTo>
                    <a:lnTo>
                      <a:pt x="425" y="233"/>
                    </a:lnTo>
                    <a:lnTo>
                      <a:pt x="419" y="233"/>
                    </a:lnTo>
                    <a:lnTo>
                      <a:pt x="414" y="233"/>
                    </a:lnTo>
                    <a:lnTo>
                      <a:pt x="408" y="238"/>
                    </a:lnTo>
                    <a:lnTo>
                      <a:pt x="402" y="238"/>
                    </a:lnTo>
                    <a:lnTo>
                      <a:pt x="397" y="238"/>
                    </a:lnTo>
                    <a:lnTo>
                      <a:pt x="391" y="238"/>
                    </a:lnTo>
                    <a:lnTo>
                      <a:pt x="385" y="238"/>
                    </a:lnTo>
                    <a:lnTo>
                      <a:pt x="380" y="238"/>
                    </a:lnTo>
                    <a:lnTo>
                      <a:pt x="368" y="244"/>
                    </a:lnTo>
                    <a:lnTo>
                      <a:pt x="363" y="244"/>
                    </a:lnTo>
                    <a:lnTo>
                      <a:pt x="357" y="244"/>
                    </a:lnTo>
                    <a:lnTo>
                      <a:pt x="351" y="244"/>
                    </a:lnTo>
                    <a:lnTo>
                      <a:pt x="346" y="244"/>
                    </a:lnTo>
                    <a:lnTo>
                      <a:pt x="329" y="250"/>
                    </a:lnTo>
                    <a:lnTo>
                      <a:pt x="323" y="250"/>
                    </a:lnTo>
                    <a:lnTo>
                      <a:pt x="312" y="250"/>
                    </a:lnTo>
                    <a:lnTo>
                      <a:pt x="306" y="255"/>
                    </a:lnTo>
                    <a:lnTo>
                      <a:pt x="300" y="255"/>
                    </a:lnTo>
                    <a:lnTo>
                      <a:pt x="295" y="255"/>
                    </a:lnTo>
                    <a:lnTo>
                      <a:pt x="289" y="255"/>
                    </a:lnTo>
                    <a:lnTo>
                      <a:pt x="283" y="255"/>
                    </a:lnTo>
                    <a:lnTo>
                      <a:pt x="278" y="255"/>
                    </a:lnTo>
                    <a:lnTo>
                      <a:pt x="272" y="261"/>
                    </a:lnTo>
                    <a:lnTo>
                      <a:pt x="266" y="261"/>
                    </a:lnTo>
                    <a:lnTo>
                      <a:pt x="244" y="267"/>
                    </a:lnTo>
                    <a:lnTo>
                      <a:pt x="238" y="267"/>
                    </a:lnTo>
                    <a:lnTo>
                      <a:pt x="232" y="267"/>
                    </a:lnTo>
                    <a:lnTo>
                      <a:pt x="227" y="267"/>
                    </a:lnTo>
                    <a:lnTo>
                      <a:pt x="221" y="267"/>
                    </a:lnTo>
                    <a:lnTo>
                      <a:pt x="215" y="272"/>
                    </a:lnTo>
                    <a:lnTo>
                      <a:pt x="210" y="272"/>
                    </a:lnTo>
                    <a:lnTo>
                      <a:pt x="204" y="272"/>
                    </a:lnTo>
                    <a:lnTo>
                      <a:pt x="198" y="272"/>
                    </a:lnTo>
                    <a:lnTo>
                      <a:pt x="193" y="272"/>
                    </a:lnTo>
                    <a:lnTo>
                      <a:pt x="187" y="272"/>
                    </a:lnTo>
                    <a:lnTo>
                      <a:pt x="181" y="278"/>
                    </a:lnTo>
                    <a:lnTo>
                      <a:pt x="176" y="278"/>
                    </a:lnTo>
                    <a:lnTo>
                      <a:pt x="170" y="278"/>
                    </a:lnTo>
                    <a:lnTo>
                      <a:pt x="164" y="278"/>
                    </a:lnTo>
                    <a:lnTo>
                      <a:pt x="159" y="278"/>
                    </a:lnTo>
                    <a:lnTo>
                      <a:pt x="159" y="284"/>
                    </a:lnTo>
                    <a:lnTo>
                      <a:pt x="153" y="284"/>
                    </a:lnTo>
                    <a:lnTo>
                      <a:pt x="147" y="284"/>
                    </a:lnTo>
                    <a:lnTo>
                      <a:pt x="142" y="284"/>
                    </a:lnTo>
                    <a:lnTo>
                      <a:pt x="136" y="284"/>
                    </a:lnTo>
                    <a:lnTo>
                      <a:pt x="130" y="284"/>
                    </a:lnTo>
                    <a:lnTo>
                      <a:pt x="119" y="289"/>
                    </a:lnTo>
                    <a:lnTo>
                      <a:pt x="113" y="289"/>
                    </a:lnTo>
                    <a:lnTo>
                      <a:pt x="108" y="289"/>
                    </a:lnTo>
                    <a:lnTo>
                      <a:pt x="102" y="289"/>
                    </a:lnTo>
                    <a:lnTo>
                      <a:pt x="96" y="289"/>
                    </a:lnTo>
                    <a:lnTo>
                      <a:pt x="91" y="289"/>
                    </a:lnTo>
                    <a:lnTo>
                      <a:pt x="85" y="295"/>
                    </a:lnTo>
                    <a:lnTo>
                      <a:pt x="79" y="295"/>
                    </a:lnTo>
                    <a:lnTo>
                      <a:pt x="74" y="295"/>
                    </a:lnTo>
                    <a:lnTo>
                      <a:pt x="68" y="295"/>
                    </a:lnTo>
                    <a:lnTo>
                      <a:pt x="57" y="301"/>
                    </a:lnTo>
                    <a:lnTo>
                      <a:pt x="51" y="301"/>
                    </a:lnTo>
                    <a:lnTo>
                      <a:pt x="45" y="301"/>
                    </a:lnTo>
                    <a:lnTo>
                      <a:pt x="40" y="301"/>
                    </a:lnTo>
                    <a:lnTo>
                      <a:pt x="34" y="301"/>
                    </a:lnTo>
                    <a:lnTo>
                      <a:pt x="28" y="301"/>
                    </a:lnTo>
                    <a:lnTo>
                      <a:pt x="23" y="301"/>
                    </a:lnTo>
                    <a:lnTo>
                      <a:pt x="23" y="306"/>
                    </a:lnTo>
                    <a:lnTo>
                      <a:pt x="11" y="306"/>
                    </a:lnTo>
                    <a:lnTo>
                      <a:pt x="6" y="306"/>
                    </a:lnTo>
                    <a:lnTo>
                      <a:pt x="6" y="301"/>
                    </a:lnTo>
                    <a:lnTo>
                      <a:pt x="0" y="301"/>
                    </a:lnTo>
                    <a:lnTo>
                      <a:pt x="0" y="295"/>
                    </a:lnTo>
                    <a:lnTo>
                      <a:pt x="6" y="295"/>
                    </a:lnTo>
                    <a:lnTo>
                      <a:pt x="0" y="289"/>
                    </a:lnTo>
                    <a:lnTo>
                      <a:pt x="6" y="289"/>
                    </a:lnTo>
                    <a:lnTo>
                      <a:pt x="6" y="284"/>
                    </a:lnTo>
                    <a:lnTo>
                      <a:pt x="0" y="284"/>
                    </a:lnTo>
                    <a:lnTo>
                      <a:pt x="6" y="284"/>
                    </a:lnTo>
                    <a:lnTo>
                      <a:pt x="6" y="278"/>
                    </a:lnTo>
                    <a:lnTo>
                      <a:pt x="11" y="278"/>
                    </a:lnTo>
                    <a:lnTo>
                      <a:pt x="11" y="272"/>
                    </a:lnTo>
                    <a:lnTo>
                      <a:pt x="11" y="267"/>
                    </a:lnTo>
                    <a:lnTo>
                      <a:pt x="6" y="267"/>
                    </a:lnTo>
                    <a:lnTo>
                      <a:pt x="11" y="261"/>
                    </a:lnTo>
                    <a:lnTo>
                      <a:pt x="11" y="255"/>
                    </a:lnTo>
                    <a:lnTo>
                      <a:pt x="11" y="250"/>
                    </a:lnTo>
                    <a:lnTo>
                      <a:pt x="11" y="244"/>
                    </a:lnTo>
                    <a:lnTo>
                      <a:pt x="11" y="238"/>
                    </a:lnTo>
                    <a:lnTo>
                      <a:pt x="6" y="238"/>
                    </a:lnTo>
                    <a:lnTo>
                      <a:pt x="11" y="233"/>
                    </a:lnTo>
                    <a:lnTo>
                      <a:pt x="6" y="233"/>
                    </a:lnTo>
                    <a:lnTo>
                      <a:pt x="11" y="227"/>
                    </a:lnTo>
                    <a:lnTo>
                      <a:pt x="6" y="221"/>
                    </a:lnTo>
                    <a:lnTo>
                      <a:pt x="6" y="216"/>
                    </a:lnTo>
                    <a:lnTo>
                      <a:pt x="11" y="216"/>
                    </a:lnTo>
                    <a:lnTo>
                      <a:pt x="11" y="210"/>
                    </a:lnTo>
                    <a:lnTo>
                      <a:pt x="11" y="204"/>
                    </a:lnTo>
                    <a:lnTo>
                      <a:pt x="11" y="199"/>
                    </a:lnTo>
                    <a:lnTo>
                      <a:pt x="6" y="199"/>
                    </a:lnTo>
                    <a:lnTo>
                      <a:pt x="11" y="193"/>
                    </a:lnTo>
                    <a:lnTo>
                      <a:pt x="17" y="187"/>
                    </a:lnTo>
                    <a:lnTo>
                      <a:pt x="23" y="182"/>
                    </a:lnTo>
                    <a:lnTo>
                      <a:pt x="28" y="182"/>
                    </a:lnTo>
                    <a:lnTo>
                      <a:pt x="40" y="176"/>
                    </a:lnTo>
                    <a:lnTo>
                      <a:pt x="40" y="182"/>
                    </a:lnTo>
                    <a:lnTo>
                      <a:pt x="45" y="182"/>
                    </a:lnTo>
                    <a:lnTo>
                      <a:pt x="57" y="193"/>
                    </a:lnTo>
                    <a:lnTo>
                      <a:pt x="62" y="199"/>
                    </a:lnTo>
                    <a:lnTo>
                      <a:pt x="74" y="204"/>
                    </a:lnTo>
                    <a:lnTo>
                      <a:pt x="79" y="204"/>
                    </a:lnTo>
                    <a:lnTo>
                      <a:pt x="91" y="210"/>
                    </a:lnTo>
                    <a:lnTo>
                      <a:pt x="96" y="210"/>
                    </a:lnTo>
                    <a:lnTo>
                      <a:pt x="102" y="210"/>
                    </a:lnTo>
                    <a:lnTo>
                      <a:pt x="108" y="210"/>
                    </a:lnTo>
                    <a:lnTo>
                      <a:pt x="113" y="221"/>
                    </a:lnTo>
                    <a:lnTo>
                      <a:pt x="108" y="216"/>
                    </a:lnTo>
                    <a:lnTo>
                      <a:pt x="108" y="210"/>
                    </a:lnTo>
                    <a:lnTo>
                      <a:pt x="102" y="210"/>
                    </a:lnTo>
                    <a:lnTo>
                      <a:pt x="91" y="204"/>
                    </a:lnTo>
                    <a:lnTo>
                      <a:pt x="79" y="199"/>
                    </a:lnTo>
                    <a:lnTo>
                      <a:pt x="57" y="193"/>
                    </a:lnTo>
                    <a:lnTo>
                      <a:pt x="57" y="187"/>
                    </a:lnTo>
                    <a:lnTo>
                      <a:pt x="45" y="176"/>
                    </a:lnTo>
                    <a:lnTo>
                      <a:pt x="40" y="170"/>
                    </a:lnTo>
                    <a:lnTo>
                      <a:pt x="79" y="80"/>
                    </a:lnTo>
                    <a:lnTo>
                      <a:pt x="108" y="0"/>
                    </a:lnTo>
                    <a:lnTo>
                      <a:pt x="119" y="6"/>
                    </a:lnTo>
                    <a:lnTo>
                      <a:pt x="125" y="6"/>
                    </a:lnTo>
                    <a:lnTo>
                      <a:pt x="125" y="12"/>
                    </a:lnTo>
                    <a:lnTo>
                      <a:pt x="130" y="12"/>
                    </a:lnTo>
                    <a:lnTo>
                      <a:pt x="136" y="12"/>
                    </a:lnTo>
                    <a:lnTo>
                      <a:pt x="142" y="12"/>
                    </a:lnTo>
                    <a:lnTo>
                      <a:pt x="142" y="17"/>
                    </a:lnTo>
                    <a:lnTo>
                      <a:pt x="147" y="17"/>
                    </a:lnTo>
                    <a:lnTo>
                      <a:pt x="147" y="12"/>
                    </a:lnTo>
                    <a:lnTo>
                      <a:pt x="153" y="12"/>
                    </a:lnTo>
                    <a:lnTo>
                      <a:pt x="153" y="17"/>
                    </a:lnTo>
                    <a:lnTo>
                      <a:pt x="159" y="17"/>
                    </a:lnTo>
                    <a:lnTo>
                      <a:pt x="159" y="23"/>
                    </a:lnTo>
                    <a:lnTo>
                      <a:pt x="159" y="29"/>
                    </a:lnTo>
                    <a:lnTo>
                      <a:pt x="164" y="23"/>
                    </a:lnTo>
                    <a:lnTo>
                      <a:pt x="170" y="23"/>
                    </a:lnTo>
                    <a:lnTo>
                      <a:pt x="170" y="17"/>
                    </a:lnTo>
                    <a:lnTo>
                      <a:pt x="176" y="17"/>
                    </a:lnTo>
                    <a:lnTo>
                      <a:pt x="176" y="12"/>
                    </a:lnTo>
                    <a:lnTo>
                      <a:pt x="176" y="17"/>
                    </a:lnTo>
                    <a:lnTo>
                      <a:pt x="181" y="17"/>
                    </a:lnTo>
                    <a:lnTo>
                      <a:pt x="181" y="12"/>
                    </a:lnTo>
                    <a:lnTo>
                      <a:pt x="187" y="12"/>
                    </a:lnTo>
                    <a:lnTo>
                      <a:pt x="187" y="17"/>
                    </a:lnTo>
                    <a:lnTo>
                      <a:pt x="193" y="17"/>
                    </a:lnTo>
                    <a:lnTo>
                      <a:pt x="193" y="12"/>
                    </a:lnTo>
                    <a:lnTo>
                      <a:pt x="198" y="12"/>
                    </a:lnTo>
                    <a:lnTo>
                      <a:pt x="198" y="17"/>
                    </a:lnTo>
                    <a:lnTo>
                      <a:pt x="204" y="17"/>
                    </a:lnTo>
                    <a:lnTo>
                      <a:pt x="204" y="23"/>
                    </a:lnTo>
                    <a:lnTo>
                      <a:pt x="210" y="23"/>
                    </a:lnTo>
                    <a:lnTo>
                      <a:pt x="215" y="23"/>
                    </a:lnTo>
                    <a:lnTo>
                      <a:pt x="215" y="17"/>
                    </a:lnTo>
                    <a:lnTo>
                      <a:pt x="210" y="17"/>
                    </a:lnTo>
                    <a:lnTo>
                      <a:pt x="215" y="17"/>
                    </a:lnTo>
                    <a:lnTo>
                      <a:pt x="210" y="17"/>
                    </a:lnTo>
                    <a:lnTo>
                      <a:pt x="215" y="17"/>
                    </a:lnTo>
                    <a:lnTo>
                      <a:pt x="221" y="17"/>
                    </a:lnTo>
                    <a:lnTo>
                      <a:pt x="215" y="12"/>
                    </a:lnTo>
                    <a:lnTo>
                      <a:pt x="221" y="12"/>
                    </a:lnTo>
                    <a:lnTo>
                      <a:pt x="221" y="17"/>
                    </a:lnTo>
                    <a:lnTo>
                      <a:pt x="227" y="17"/>
                    </a:lnTo>
                    <a:lnTo>
                      <a:pt x="232" y="17"/>
                    </a:lnTo>
                    <a:lnTo>
                      <a:pt x="232" y="23"/>
                    </a:lnTo>
                    <a:lnTo>
                      <a:pt x="238" y="23"/>
                    </a:lnTo>
                    <a:lnTo>
                      <a:pt x="244" y="23"/>
                    </a:lnTo>
                    <a:lnTo>
                      <a:pt x="244" y="29"/>
                    </a:lnTo>
                    <a:lnTo>
                      <a:pt x="249" y="34"/>
                    </a:lnTo>
                    <a:lnTo>
                      <a:pt x="255" y="34"/>
                    </a:lnTo>
                    <a:lnTo>
                      <a:pt x="261" y="34"/>
                    </a:lnTo>
                    <a:lnTo>
                      <a:pt x="266" y="34"/>
                    </a:lnTo>
                    <a:lnTo>
                      <a:pt x="272" y="40"/>
                    </a:lnTo>
                    <a:lnTo>
                      <a:pt x="278" y="34"/>
                    </a:lnTo>
                    <a:lnTo>
                      <a:pt x="278" y="40"/>
                    </a:lnTo>
                    <a:lnTo>
                      <a:pt x="283" y="40"/>
                    </a:lnTo>
                    <a:lnTo>
                      <a:pt x="289" y="40"/>
                    </a:lnTo>
                    <a:lnTo>
                      <a:pt x="295" y="40"/>
                    </a:lnTo>
                    <a:lnTo>
                      <a:pt x="300" y="40"/>
                    </a:lnTo>
                    <a:lnTo>
                      <a:pt x="312" y="40"/>
                    </a:lnTo>
                    <a:lnTo>
                      <a:pt x="317" y="40"/>
                    </a:lnTo>
                    <a:lnTo>
                      <a:pt x="323" y="40"/>
                    </a:lnTo>
                    <a:lnTo>
                      <a:pt x="329" y="40"/>
                    </a:lnTo>
                    <a:lnTo>
                      <a:pt x="334" y="40"/>
                    </a:lnTo>
                    <a:lnTo>
                      <a:pt x="346" y="40"/>
                    </a:lnTo>
                    <a:lnTo>
                      <a:pt x="357" y="46"/>
                    </a:lnTo>
                    <a:lnTo>
                      <a:pt x="368" y="40"/>
                    </a:lnTo>
                    <a:lnTo>
                      <a:pt x="363" y="34"/>
                    </a:lnTo>
                    <a:lnTo>
                      <a:pt x="368" y="34"/>
                    </a:lnTo>
                    <a:lnTo>
                      <a:pt x="380" y="34"/>
                    </a:lnTo>
                    <a:lnTo>
                      <a:pt x="385" y="40"/>
                    </a:lnTo>
                    <a:lnTo>
                      <a:pt x="397" y="40"/>
                    </a:lnTo>
                    <a:lnTo>
                      <a:pt x="397" y="46"/>
                    </a:lnTo>
                    <a:lnTo>
                      <a:pt x="402" y="46"/>
                    </a:lnTo>
                    <a:lnTo>
                      <a:pt x="402" y="40"/>
                    </a:lnTo>
                    <a:lnTo>
                      <a:pt x="408" y="40"/>
                    </a:lnTo>
                    <a:lnTo>
                      <a:pt x="414" y="40"/>
                    </a:lnTo>
                    <a:lnTo>
                      <a:pt x="419" y="40"/>
                    </a:lnTo>
                    <a:lnTo>
                      <a:pt x="442" y="233"/>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31">
                <a:extLst>
                  <a:ext uri="{FF2B5EF4-FFF2-40B4-BE49-F238E27FC236}">
                    <a16:creationId xmlns:a16="http://schemas.microsoft.com/office/drawing/2014/main" id="{CAC0AEF4-5965-1A7F-00B0-7370A814A80D}"/>
                  </a:ext>
                </a:extLst>
              </p:cNvPr>
              <p:cNvSpPr>
                <a:spLocks/>
              </p:cNvSpPr>
              <p:nvPr>
                <p:custDataLst>
                  <p:tags r:id="rId168"/>
                </p:custDataLst>
              </p:nvPr>
            </p:nvSpPr>
            <p:spPr bwMode="auto">
              <a:xfrm rot="582343">
                <a:off x="3660858" y="5476127"/>
                <a:ext cx="595952" cy="460501"/>
              </a:xfrm>
              <a:custGeom>
                <a:avLst/>
                <a:gdLst>
                  <a:gd name="T0" fmla="*/ 335 w 374"/>
                  <a:gd name="T1" fmla="*/ 45 h 289"/>
                  <a:gd name="T2" fmla="*/ 318 w 374"/>
                  <a:gd name="T3" fmla="*/ 62 h 289"/>
                  <a:gd name="T4" fmla="*/ 323 w 374"/>
                  <a:gd name="T5" fmla="*/ 91 h 289"/>
                  <a:gd name="T6" fmla="*/ 323 w 374"/>
                  <a:gd name="T7" fmla="*/ 108 h 289"/>
                  <a:gd name="T8" fmla="*/ 346 w 374"/>
                  <a:gd name="T9" fmla="*/ 142 h 289"/>
                  <a:gd name="T10" fmla="*/ 357 w 374"/>
                  <a:gd name="T11" fmla="*/ 170 h 289"/>
                  <a:gd name="T12" fmla="*/ 363 w 374"/>
                  <a:gd name="T13" fmla="*/ 187 h 289"/>
                  <a:gd name="T14" fmla="*/ 374 w 374"/>
                  <a:gd name="T15" fmla="*/ 249 h 289"/>
                  <a:gd name="T16" fmla="*/ 318 w 374"/>
                  <a:gd name="T17" fmla="*/ 255 h 289"/>
                  <a:gd name="T18" fmla="*/ 295 w 374"/>
                  <a:gd name="T19" fmla="*/ 261 h 289"/>
                  <a:gd name="T20" fmla="*/ 272 w 374"/>
                  <a:gd name="T21" fmla="*/ 261 h 289"/>
                  <a:gd name="T22" fmla="*/ 250 w 374"/>
                  <a:gd name="T23" fmla="*/ 266 h 289"/>
                  <a:gd name="T24" fmla="*/ 221 w 374"/>
                  <a:gd name="T25" fmla="*/ 266 h 289"/>
                  <a:gd name="T26" fmla="*/ 187 w 374"/>
                  <a:gd name="T27" fmla="*/ 272 h 289"/>
                  <a:gd name="T28" fmla="*/ 159 w 374"/>
                  <a:gd name="T29" fmla="*/ 272 h 289"/>
                  <a:gd name="T30" fmla="*/ 136 w 374"/>
                  <a:gd name="T31" fmla="*/ 278 h 289"/>
                  <a:gd name="T32" fmla="*/ 113 w 374"/>
                  <a:gd name="T33" fmla="*/ 278 h 289"/>
                  <a:gd name="T34" fmla="*/ 85 w 374"/>
                  <a:gd name="T35" fmla="*/ 283 h 289"/>
                  <a:gd name="T36" fmla="*/ 62 w 374"/>
                  <a:gd name="T37" fmla="*/ 283 h 289"/>
                  <a:gd name="T38" fmla="*/ 40 w 374"/>
                  <a:gd name="T39" fmla="*/ 283 h 289"/>
                  <a:gd name="T40" fmla="*/ 17 w 374"/>
                  <a:gd name="T41" fmla="*/ 289 h 289"/>
                  <a:gd name="T42" fmla="*/ 11 w 374"/>
                  <a:gd name="T43" fmla="*/ 272 h 289"/>
                  <a:gd name="T44" fmla="*/ 6 w 374"/>
                  <a:gd name="T45" fmla="*/ 249 h 289"/>
                  <a:gd name="T46" fmla="*/ 6 w 374"/>
                  <a:gd name="T47" fmla="*/ 232 h 289"/>
                  <a:gd name="T48" fmla="*/ 11 w 374"/>
                  <a:gd name="T49" fmla="*/ 215 h 289"/>
                  <a:gd name="T50" fmla="*/ 11 w 374"/>
                  <a:gd name="T51" fmla="*/ 204 h 289"/>
                  <a:gd name="T52" fmla="*/ 34 w 374"/>
                  <a:gd name="T53" fmla="*/ 204 h 289"/>
                  <a:gd name="T54" fmla="*/ 45 w 374"/>
                  <a:gd name="T55" fmla="*/ 210 h 289"/>
                  <a:gd name="T56" fmla="*/ 62 w 374"/>
                  <a:gd name="T57" fmla="*/ 210 h 289"/>
                  <a:gd name="T58" fmla="*/ 74 w 374"/>
                  <a:gd name="T59" fmla="*/ 198 h 289"/>
                  <a:gd name="T60" fmla="*/ 85 w 374"/>
                  <a:gd name="T61" fmla="*/ 198 h 289"/>
                  <a:gd name="T62" fmla="*/ 85 w 374"/>
                  <a:gd name="T63" fmla="*/ 187 h 289"/>
                  <a:gd name="T64" fmla="*/ 96 w 374"/>
                  <a:gd name="T65" fmla="*/ 176 h 289"/>
                  <a:gd name="T66" fmla="*/ 96 w 374"/>
                  <a:gd name="T67" fmla="*/ 153 h 289"/>
                  <a:gd name="T68" fmla="*/ 96 w 374"/>
                  <a:gd name="T69" fmla="*/ 142 h 289"/>
                  <a:gd name="T70" fmla="*/ 96 w 374"/>
                  <a:gd name="T71" fmla="*/ 125 h 289"/>
                  <a:gd name="T72" fmla="*/ 113 w 374"/>
                  <a:gd name="T73" fmla="*/ 125 h 289"/>
                  <a:gd name="T74" fmla="*/ 119 w 374"/>
                  <a:gd name="T75" fmla="*/ 125 h 289"/>
                  <a:gd name="T76" fmla="*/ 130 w 374"/>
                  <a:gd name="T77" fmla="*/ 108 h 289"/>
                  <a:gd name="T78" fmla="*/ 130 w 374"/>
                  <a:gd name="T79" fmla="*/ 91 h 289"/>
                  <a:gd name="T80" fmla="*/ 136 w 374"/>
                  <a:gd name="T81" fmla="*/ 68 h 289"/>
                  <a:gd name="T82" fmla="*/ 153 w 374"/>
                  <a:gd name="T83" fmla="*/ 57 h 289"/>
                  <a:gd name="T84" fmla="*/ 165 w 374"/>
                  <a:gd name="T85" fmla="*/ 45 h 289"/>
                  <a:gd name="T86" fmla="*/ 170 w 374"/>
                  <a:gd name="T87" fmla="*/ 28 h 289"/>
                  <a:gd name="T88" fmla="*/ 182 w 374"/>
                  <a:gd name="T89" fmla="*/ 23 h 289"/>
                  <a:gd name="T90" fmla="*/ 199 w 374"/>
                  <a:gd name="T91" fmla="*/ 17 h 289"/>
                  <a:gd name="T92" fmla="*/ 210 w 374"/>
                  <a:gd name="T93" fmla="*/ 6 h 289"/>
                  <a:gd name="T94" fmla="*/ 312 w 374"/>
                  <a:gd name="T95" fmla="*/ 11 h 289"/>
                  <a:gd name="T96" fmla="*/ 323 w 374"/>
                  <a:gd name="T97" fmla="*/ 17 h 289"/>
                  <a:gd name="T98" fmla="*/ 323 w 374"/>
                  <a:gd name="T99" fmla="*/ 28 h 289"/>
                  <a:gd name="T100" fmla="*/ 346 w 374"/>
                  <a:gd name="T101"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289">
                    <a:moveTo>
                      <a:pt x="346" y="45"/>
                    </a:moveTo>
                    <a:lnTo>
                      <a:pt x="340" y="45"/>
                    </a:lnTo>
                    <a:lnTo>
                      <a:pt x="340" y="51"/>
                    </a:lnTo>
                    <a:lnTo>
                      <a:pt x="335" y="45"/>
                    </a:lnTo>
                    <a:lnTo>
                      <a:pt x="335" y="51"/>
                    </a:lnTo>
                    <a:lnTo>
                      <a:pt x="329" y="51"/>
                    </a:lnTo>
                    <a:lnTo>
                      <a:pt x="323" y="57"/>
                    </a:lnTo>
                    <a:lnTo>
                      <a:pt x="318" y="62"/>
                    </a:lnTo>
                    <a:lnTo>
                      <a:pt x="318" y="68"/>
                    </a:lnTo>
                    <a:lnTo>
                      <a:pt x="323" y="74"/>
                    </a:lnTo>
                    <a:lnTo>
                      <a:pt x="323" y="85"/>
                    </a:lnTo>
                    <a:lnTo>
                      <a:pt x="323" y="91"/>
                    </a:lnTo>
                    <a:lnTo>
                      <a:pt x="329" y="91"/>
                    </a:lnTo>
                    <a:lnTo>
                      <a:pt x="323" y="96"/>
                    </a:lnTo>
                    <a:lnTo>
                      <a:pt x="329" y="102"/>
                    </a:lnTo>
                    <a:lnTo>
                      <a:pt x="323" y="108"/>
                    </a:lnTo>
                    <a:lnTo>
                      <a:pt x="329" y="119"/>
                    </a:lnTo>
                    <a:lnTo>
                      <a:pt x="335" y="119"/>
                    </a:lnTo>
                    <a:lnTo>
                      <a:pt x="340" y="136"/>
                    </a:lnTo>
                    <a:lnTo>
                      <a:pt x="346" y="142"/>
                    </a:lnTo>
                    <a:lnTo>
                      <a:pt x="352" y="147"/>
                    </a:lnTo>
                    <a:lnTo>
                      <a:pt x="352" y="153"/>
                    </a:lnTo>
                    <a:lnTo>
                      <a:pt x="357" y="164"/>
                    </a:lnTo>
                    <a:lnTo>
                      <a:pt x="357" y="170"/>
                    </a:lnTo>
                    <a:lnTo>
                      <a:pt x="357" y="176"/>
                    </a:lnTo>
                    <a:lnTo>
                      <a:pt x="363" y="176"/>
                    </a:lnTo>
                    <a:lnTo>
                      <a:pt x="363" y="181"/>
                    </a:lnTo>
                    <a:lnTo>
                      <a:pt x="363" y="187"/>
                    </a:lnTo>
                    <a:lnTo>
                      <a:pt x="363" y="193"/>
                    </a:lnTo>
                    <a:lnTo>
                      <a:pt x="369" y="193"/>
                    </a:lnTo>
                    <a:lnTo>
                      <a:pt x="369" y="198"/>
                    </a:lnTo>
                    <a:lnTo>
                      <a:pt x="374" y="249"/>
                    </a:lnTo>
                    <a:lnTo>
                      <a:pt x="346" y="249"/>
                    </a:lnTo>
                    <a:lnTo>
                      <a:pt x="335" y="255"/>
                    </a:lnTo>
                    <a:lnTo>
                      <a:pt x="329" y="255"/>
                    </a:lnTo>
                    <a:lnTo>
                      <a:pt x="318" y="255"/>
                    </a:lnTo>
                    <a:lnTo>
                      <a:pt x="312" y="255"/>
                    </a:lnTo>
                    <a:lnTo>
                      <a:pt x="306" y="255"/>
                    </a:lnTo>
                    <a:lnTo>
                      <a:pt x="301" y="255"/>
                    </a:lnTo>
                    <a:lnTo>
                      <a:pt x="295" y="261"/>
                    </a:lnTo>
                    <a:lnTo>
                      <a:pt x="289" y="261"/>
                    </a:lnTo>
                    <a:lnTo>
                      <a:pt x="284" y="261"/>
                    </a:lnTo>
                    <a:lnTo>
                      <a:pt x="278" y="261"/>
                    </a:lnTo>
                    <a:lnTo>
                      <a:pt x="272" y="261"/>
                    </a:lnTo>
                    <a:lnTo>
                      <a:pt x="267" y="261"/>
                    </a:lnTo>
                    <a:lnTo>
                      <a:pt x="261" y="261"/>
                    </a:lnTo>
                    <a:lnTo>
                      <a:pt x="255" y="266"/>
                    </a:lnTo>
                    <a:lnTo>
                      <a:pt x="250" y="266"/>
                    </a:lnTo>
                    <a:lnTo>
                      <a:pt x="244" y="266"/>
                    </a:lnTo>
                    <a:lnTo>
                      <a:pt x="238" y="266"/>
                    </a:lnTo>
                    <a:lnTo>
                      <a:pt x="233" y="266"/>
                    </a:lnTo>
                    <a:lnTo>
                      <a:pt x="221" y="266"/>
                    </a:lnTo>
                    <a:lnTo>
                      <a:pt x="221" y="272"/>
                    </a:lnTo>
                    <a:lnTo>
                      <a:pt x="210" y="272"/>
                    </a:lnTo>
                    <a:lnTo>
                      <a:pt x="193" y="272"/>
                    </a:lnTo>
                    <a:lnTo>
                      <a:pt x="187" y="272"/>
                    </a:lnTo>
                    <a:lnTo>
                      <a:pt x="176" y="272"/>
                    </a:lnTo>
                    <a:lnTo>
                      <a:pt x="170" y="272"/>
                    </a:lnTo>
                    <a:lnTo>
                      <a:pt x="165" y="272"/>
                    </a:lnTo>
                    <a:lnTo>
                      <a:pt x="159" y="272"/>
                    </a:lnTo>
                    <a:lnTo>
                      <a:pt x="159" y="278"/>
                    </a:lnTo>
                    <a:lnTo>
                      <a:pt x="153" y="278"/>
                    </a:lnTo>
                    <a:lnTo>
                      <a:pt x="147" y="278"/>
                    </a:lnTo>
                    <a:lnTo>
                      <a:pt x="136" y="278"/>
                    </a:lnTo>
                    <a:lnTo>
                      <a:pt x="130" y="278"/>
                    </a:lnTo>
                    <a:lnTo>
                      <a:pt x="125" y="278"/>
                    </a:lnTo>
                    <a:lnTo>
                      <a:pt x="119" y="278"/>
                    </a:lnTo>
                    <a:lnTo>
                      <a:pt x="113" y="278"/>
                    </a:lnTo>
                    <a:lnTo>
                      <a:pt x="108" y="278"/>
                    </a:lnTo>
                    <a:lnTo>
                      <a:pt x="102" y="278"/>
                    </a:lnTo>
                    <a:lnTo>
                      <a:pt x="96" y="278"/>
                    </a:lnTo>
                    <a:lnTo>
                      <a:pt x="85" y="283"/>
                    </a:lnTo>
                    <a:lnTo>
                      <a:pt x="79" y="283"/>
                    </a:lnTo>
                    <a:lnTo>
                      <a:pt x="74" y="283"/>
                    </a:lnTo>
                    <a:lnTo>
                      <a:pt x="68" y="283"/>
                    </a:lnTo>
                    <a:lnTo>
                      <a:pt x="62" y="283"/>
                    </a:lnTo>
                    <a:lnTo>
                      <a:pt x="57" y="283"/>
                    </a:lnTo>
                    <a:lnTo>
                      <a:pt x="51" y="283"/>
                    </a:lnTo>
                    <a:lnTo>
                      <a:pt x="45" y="283"/>
                    </a:lnTo>
                    <a:lnTo>
                      <a:pt x="40" y="283"/>
                    </a:lnTo>
                    <a:lnTo>
                      <a:pt x="34" y="289"/>
                    </a:lnTo>
                    <a:lnTo>
                      <a:pt x="28" y="289"/>
                    </a:lnTo>
                    <a:lnTo>
                      <a:pt x="23" y="289"/>
                    </a:lnTo>
                    <a:lnTo>
                      <a:pt x="17" y="289"/>
                    </a:lnTo>
                    <a:lnTo>
                      <a:pt x="17" y="283"/>
                    </a:lnTo>
                    <a:lnTo>
                      <a:pt x="11" y="283"/>
                    </a:lnTo>
                    <a:lnTo>
                      <a:pt x="11" y="278"/>
                    </a:lnTo>
                    <a:lnTo>
                      <a:pt x="11" y="272"/>
                    </a:lnTo>
                    <a:lnTo>
                      <a:pt x="11" y="266"/>
                    </a:lnTo>
                    <a:lnTo>
                      <a:pt x="6" y="261"/>
                    </a:lnTo>
                    <a:lnTo>
                      <a:pt x="0" y="249"/>
                    </a:lnTo>
                    <a:lnTo>
                      <a:pt x="6" y="249"/>
                    </a:lnTo>
                    <a:lnTo>
                      <a:pt x="6" y="244"/>
                    </a:lnTo>
                    <a:lnTo>
                      <a:pt x="0" y="238"/>
                    </a:lnTo>
                    <a:lnTo>
                      <a:pt x="6" y="238"/>
                    </a:lnTo>
                    <a:lnTo>
                      <a:pt x="6" y="232"/>
                    </a:lnTo>
                    <a:lnTo>
                      <a:pt x="6" y="227"/>
                    </a:lnTo>
                    <a:lnTo>
                      <a:pt x="11" y="227"/>
                    </a:lnTo>
                    <a:lnTo>
                      <a:pt x="11" y="221"/>
                    </a:lnTo>
                    <a:lnTo>
                      <a:pt x="11" y="215"/>
                    </a:lnTo>
                    <a:lnTo>
                      <a:pt x="11" y="210"/>
                    </a:lnTo>
                    <a:lnTo>
                      <a:pt x="17" y="210"/>
                    </a:lnTo>
                    <a:lnTo>
                      <a:pt x="17" y="204"/>
                    </a:lnTo>
                    <a:lnTo>
                      <a:pt x="11" y="204"/>
                    </a:lnTo>
                    <a:lnTo>
                      <a:pt x="17" y="204"/>
                    </a:lnTo>
                    <a:lnTo>
                      <a:pt x="23" y="204"/>
                    </a:lnTo>
                    <a:lnTo>
                      <a:pt x="28" y="204"/>
                    </a:lnTo>
                    <a:lnTo>
                      <a:pt x="34" y="204"/>
                    </a:lnTo>
                    <a:lnTo>
                      <a:pt x="34" y="210"/>
                    </a:lnTo>
                    <a:lnTo>
                      <a:pt x="40" y="210"/>
                    </a:lnTo>
                    <a:lnTo>
                      <a:pt x="40" y="204"/>
                    </a:lnTo>
                    <a:lnTo>
                      <a:pt x="45" y="210"/>
                    </a:lnTo>
                    <a:lnTo>
                      <a:pt x="45" y="215"/>
                    </a:lnTo>
                    <a:lnTo>
                      <a:pt x="51" y="215"/>
                    </a:lnTo>
                    <a:lnTo>
                      <a:pt x="57" y="210"/>
                    </a:lnTo>
                    <a:lnTo>
                      <a:pt x="62" y="210"/>
                    </a:lnTo>
                    <a:lnTo>
                      <a:pt x="62" y="204"/>
                    </a:lnTo>
                    <a:lnTo>
                      <a:pt x="68" y="204"/>
                    </a:lnTo>
                    <a:lnTo>
                      <a:pt x="74" y="204"/>
                    </a:lnTo>
                    <a:lnTo>
                      <a:pt x="74" y="198"/>
                    </a:lnTo>
                    <a:lnTo>
                      <a:pt x="79" y="204"/>
                    </a:lnTo>
                    <a:lnTo>
                      <a:pt x="79" y="198"/>
                    </a:lnTo>
                    <a:lnTo>
                      <a:pt x="85" y="204"/>
                    </a:lnTo>
                    <a:lnTo>
                      <a:pt x="85" y="198"/>
                    </a:lnTo>
                    <a:lnTo>
                      <a:pt x="79" y="198"/>
                    </a:lnTo>
                    <a:lnTo>
                      <a:pt x="79" y="193"/>
                    </a:lnTo>
                    <a:lnTo>
                      <a:pt x="85" y="193"/>
                    </a:lnTo>
                    <a:lnTo>
                      <a:pt x="85" y="187"/>
                    </a:lnTo>
                    <a:lnTo>
                      <a:pt x="91" y="187"/>
                    </a:lnTo>
                    <a:lnTo>
                      <a:pt x="91" y="181"/>
                    </a:lnTo>
                    <a:lnTo>
                      <a:pt x="96" y="181"/>
                    </a:lnTo>
                    <a:lnTo>
                      <a:pt x="96" y="176"/>
                    </a:lnTo>
                    <a:lnTo>
                      <a:pt x="96" y="170"/>
                    </a:lnTo>
                    <a:lnTo>
                      <a:pt x="96" y="164"/>
                    </a:lnTo>
                    <a:lnTo>
                      <a:pt x="96" y="159"/>
                    </a:lnTo>
                    <a:lnTo>
                      <a:pt x="96" y="153"/>
                    </a:lnTo>
                    <a:lnTo>
                      <a:pt x="91" y="153"/>
                    </a:lnTo>
                    <a:lnTo>
                      <a:pt x="91" y="147"/>
                    </a:lnTo>
                    <a:lnTo>
                      <a:pt x="91" y="142"/>
                    </a:lnTo>
                    <a:lnTo>
                      <a:pt x="96" y="142"/>
                    </a:lnTo>
                    <a:lnTo>
                      <a:pt x="96" y="136"/>
                    </a:lnTo>
                    <a:lnTo>
                      <a:pt x="91" y="130"/>
                    </a:lnTo>
                    <a:lnTo>
                      <a:pt x="96" y="130"/>
                    </a:lnTo>
                    <a:lnTo>
                      <a:pt x="96" y="125"/>
                    </a:lnTo>
                    <a:lnTo>
                      <a:pt x="102" y="119"/>
                    </a:lnTo>
                    <a:lnTo>
                      <a:pt x="108" y="119"/>
                    </a:lnTo>
                    <a:lnTo>
                      <a:pt x="108" y="125"/>
                    </a:lnTo>
                    <a:lnTo>
                      <a:pt x="113" y="125"/>
                    </a:lnTo>
                    <a:lnTo>
                      <a:pt x="113" y="119"/>
                    </a:lnTo>
                    <a:lnTo>
                      <a:pt x="113" y="125"/>
                    </a:lnTo>
                    <a:lnTo>
                      <a:pt x="119" y="119"/>
                    </a:lnTo>
                    <a:lnTo>
                      <a:pt x="119" y="125"/>
                    </a:lnTo>
                    <a:lnTo>
                      <a:pt x="125" y="119"/>
                    </a:lnTo>
                    <a:lnTo>
                      <a:pt x="130" y="119"/>
                    </a:lnTo>
                    <a:lnTo>
                      <a:pt x="130" y="113"/>
                    </a:lnTo>
                    <a:lnTo>
                      <a:pt x="130" y="108"/>
                    </a:lnTo>
                    <a:lnTo>
                      <a:pt x="125" y="108"/>
                    </a:lnTo>
                    <a:lnTo>
                      <a:pt x="125" y="102"/>
                    </a:lnTo>
                    <a:lnTo>
                      <a:pt x="130" y="96"/>
                    </a:lnTo>
                    <a:lnTo>
                      <a:pt x="130" y="91"/>
                    </a:lnTo>
                    <a:lnTo>
                      <a:pt x="130" y="85"/>
                    </a:lnTo>
                    <a:lnTo>
                      <a:pt x="130" y="79"/>
                    </a:lnTo>
                    <a:lnTo>
                      <a:pt x="130" y="74"/>
                    </a:lnTo>
                    <a:lnTo>
                      <a:pt x="136" y="68"/>
                    </a:lnTo>
                    <a:lnTo>
                      <a:pt x="142" y="68"/>
                    </a:lnTo>
                    <a:lnTo>
                      <a:pt x="147" y="68"/>
                    </a:lnTo>
                    <a:lnTo>
                      <a:pt x="153" y="62"/>
                    </a:lnTo>
                    <a:lnTo>
                      <a:pt x="153" y="57"/>
                    </a:lnTo>
                    <a:lnTo>
                      <a:pt x="153" y="51"/>
                    </a:lnTo>
                    <a:lnTo>
                      <a:pt x="153" y="45"/>
                    </a:lnTo>
                    <a:lnTo>
                      <a:pt x="159" y="45"/>
                    </a:lnTo>
                    <a:lnTo>
                      <a:pt x="165" y="45"/>
                    </a:lnTo>
                    <a:lnTo>
                      <a:pt x="165" y="40"/>
                    </a:lnTo>
                    <a:lnTo>
                      <a:pt x="165" y="34"/>
                    </a:lnTo>
                    <a:lnTo>
                      <a:pt x="170" y="34"/>
                    </a:lnTo>
                    <a:lnTo>
                      <a:pt x="170" y="28"/>
                    </a:lnTo>
                    <a:lnTo>
                      <a:pt x="176" y="34"/>
                    </a:lnTo>
                    <a:lnTo>
                      <a:pt x="176" y="28"/>
                    </a:lnTo>
                    <a:lnTo>
                      <a:pt x="182" y="28"/>
                    </a:lnTo>
                    <a:lnTo>
                      <a:pt x="182" y="23"/>
                    </a:lnTo>
                    <a:lnTo>
                      <a:pt x="187" y="17"/>
                    </a:lnTo>
                    <a:lnTo>
                      <a:pt x="193" y="11"/>
                    </a:lnTo>
                    <a:lnTo>
                      <a:pt x="193" y="17"/>
                    </a:lnTo>
                    <a:lnTo>
                      <a:pt x="199" y="17"/>
                    </a:lnTo>
                    <a:lnTo>
                      <a:pt x="199" y="11"/>
                    </a:lnTo>
                    <a:lnTo>
                      <a:pt x="204" y="11"/>
                    </a:lnTo>
                    <a:lnTo>
                      <a:pt x="204" y="6"/>
                    </a:lnTo>
                    <a:lnTo>
                      <a:pt x="210" y="6"/>
                    </a:lnTo>
                    <a:lnTo>
                      <a:pt x="216" y="6"/>
                    </a:lnTo>
                    <a:lnTo>
                      <a:pt x="216" y="0"/>
                    </a:lnTo>
                    <a:lnTo>
                      <a:pt x="306" y="11"/>
                    </a:lnTo>
                    <a:lnTo>
                      <a:pt x="312" y="11"/>
                    </a:lnTo>
                    <a:lnTo>
                      <a:pt x="312" y="6"/>
                    </a:lnTo>
                    <a:lnTo>
                      <a:pt x="323" y="6"/>
                    </a:lnTo>
                    <a:lnTo>
                      <a:pt x="329" y="11"/>
                    </a:lnTo>
                    <a:lnTo>
                      <a:pt x="323" y="17"/>
                    </a:lnTo>
                    <a:lnTo>
                      <a:pt x="318" y="17"/>
                    </a:lnTo>
                    <a:lnTo>
                      <a:pt x="323" y="17"/>
                    </a:lnTo>
                    <a:lnTo>
                      <a:pt x="323" y="23"/>
                    </a:lnTo>
                    <a:lnTo>
                      <a:pt x="323" y="28"/>
                    </a:lnTo>
                    <a:lnTo>
                      <a:pt x="335" y="28"/>
                    </a:lnTo>
                    <a:lnTo>
                      <a:pt x="335" y="34"/>
                    </a:lnTo>
                    <a:lnTo>
                      <a:pt x="340" y="34"/>
                    </a:lnTo>
                    <a:lnTo>
                      <a:pt x="346" y="40"/>
                    </a:lnTo>
                    <a:lnTo>
                      <a:pt x="346" y="45"/>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32">
                <a:extLst>
                  <a:ext uri="{FF2B5EF4-FFF2-40B4-BE49-F238E27FC236}">
                    <a16:creationId xmlns:a16="http://schemas.microsoft.com/office/drawing/2014/main" id="{8DDFA165-C157-05DD-7C97-5EB466099F87}"/>
                  </a:ext>
                </a:extLst>
              </p:cNvPr>
              <p:cNvSpPr>
                <a:spLocks/>
              </p:cNvSpPr>
              <p:nvPr>
                <p:custDataLst>
                  <p:tags r:id="rId169"/>
                </p:custDataLst>
              </p:nvPr>
            </p:nvSpPr>
            <p:spPr bwMode="auto">
              <a:xfrm rot="582343">
                <a:off x="4629670" y="5143709"/>
                <a:ext cx="524246" cy="830176"/>
              </a:xfrm>
              <a:custGeom>
                <a:avLst/>
                <a:gdLst>
                  <a:gd name="T0" fmla="*/ 323 w 329"/>
                  <a:gd name="T1" fmla="*/ 283 h 521"/>
                  <a:gd name="T2" fmla="*/ 295 w 329"/>
                  <a:gd name="T3" fmla="*/ 476 h 521"/>
                  <a:gd name="T4" fmla="*/ 272 w 329"/>
                  <a:gd name="T5" fmla="*/ 476 h 521"/>
                  <a:gd name="T6" fmla="*/ 244 w 329"/>
                  <a:gd name="T7" fmla="*/ 482 h 521"/>
                  <a:gd name="T8" fmla="*/ 238 w 329"/>
                  <a:gd name="T9" fmla="*/ 465 h 521"/>
                  <a:gd name="T10" fmla="*/ 244 w 329"/>
                  <a:gd name="T11" fmla="*/ 459 h 521"/>
                  <a:gd name="T12" fmla="*/ 255 w 329"/>
                  <a:gd name="T13" fmla="*/ 459 h 521"/>
                  <a:gd name="T14" fmla="*/ 255 w 329"/>
                  <a:gd name="T15" fmla="*/ 448 h 521"/>
                  <a:gd name="T16" fmla="*/ 238 w 329"/>
                  <a:gd name="T17" fmla="*/ 442 h 521"/>
                  <a:gd name="T18" fmla="*/ 215 w 329"/>
                  <a:gd name="T19" fmla="*/ 431 h 521"/>
                  <a:gd name="T20" fmla="*/ 204 w 329"/>
                  <a:gd name="T21" fmla="*/ 414 h 521"/>
                  <a:gd name="T22" fmla="*/ 193 w 329"/>
                  <a:gd name="T23" fmla="*/ 408 h 521"/>
                  <a:gd name="T24" fmla="*/ 187 w 329"/>
                  <a:gd name="T25" fmla="*/ 425 h 521"/>
                  <a:gd name="T26" fmla="*/ 176 w 329"/>
                  <a:gd name="T27" fmla="*/ 448 h 521"/>
                  <a:gd name="T28" fmla="*/ 159 w 329"/>
                  <a:gd name="T29" fmla="*/ 436 h 521"/>
                  <a:gd name="T30" fmla="*/ 136 w 329"/>
                  <a:gd name="T31" fmla="*/ 442 h 521"/>
                  <a:gd name="T32" fmla="*/ 119 w 329"/>
                  <a:gd name="T33" fmla="*/ 448 h 521"/>
                  <a:gd name="T34" fmla="*/ 130 w 329"/>
                  <a:gd name="T35" fmla="*/ 459 h 521"/>
                  <a:gd name="T36" fmla="*/ 153 w 329"/>
                  <a:gd name="T37" fmla="*/ 465 h 521"/>
                  <a:gd name="T38" fmla="*/ 153 w 329"/>
                  <a:gd name="T39" fmla="*/ 482 h 521"/>
                  <a:gd name="T40" fmla="*/ 153 w 329"/>
                  <a:gd name="T41" fmla="*/ 499 h 521"/>
                  <a:gd name="T42" fmla="*/ 130 w 329"/>
                  <a:gd name="T43" fmla="*/ 499 h 521"/>
                  <a:gd name="T44" fmla="*/ 108 w 329"/>
                  <a:gd name="T45" fmla="*/ 504 h 521"/>
                  <a:gd name="T46" fmla="*/ 74 w 329"/>
                  <a:gd name="T47" fmla="*/ 510 h 521"/>
                  <a:gd name="T48" fmla="*/ 51 w 329"/>
                  <a:gd name="T49" fmla="*/ 510 h 521"/>
                  <a:gd name="T50" fmla="*/ 28 w 329"/>
                  <a:gd name="T51" fmla="*/ 516 h 521"/>
                  <a:gd name="T52" fmla="*/ 6 w 329"/>
                  <a:gd name="T53" fmla="*/ 431 h 521"/>
                  <a:gd name="T54" fmla="*/ 11 w 329"/>
                  <a:gd name="T55" fmla="*/ 164 h 521"/>
                  <a:gd name="T56" fmla="*/ 40 w 329"/>
                  <a:gd name="T57" fmla="*/ 108 h 521"/>
                  <a:gd name="T58" fmla="*/ 45 w 329"/>
                  <a:gd name="T59" fmla="*/ 96 h 521"/>
                  <a:gd name="T60" fmla="*/ 51 w 329"/>
                  <a:gd name="T61" fmla="*/ 102 h 521"/>
                  <a:gd name="T62" fmla="*/ 79 w 329"/>
                  <a:gd name="T63" fmla="*/ 113 h 521"/>
                  <a:gd name="T64" fmla="*/ 102 w 329"/>
                  <a:gd name="T65" fmla="*/ 119 h 521"/>
                  <a:gd name="T66" fmla="*/ 85 w 329"/>
                  <a:gd name="T67" fmla="*/ 91 h 521"/>
                  <a:gd name="T68" fmla="*/ 96 w 329"/>
                  <a:gd name="T69" fmla="*/ 85 h 521"/>
                  <a:gd name="T70" fmla="*/ 125 w 329"/>
                  <a:gd name="T71" fmla="*/ 79 h 521"/>
                  <a:gd name="T72" fmla="*/ 130 w 329"/>
                  <a:gd name="T73" fmla="*/ 51 h 521"/>
                  <a:gd name="T74" fmla="*/ 147 w 329"/>
                  <a:gd name="T75" fmla="*/ 34 h 521"/>
                  <a:gd name="T76" fmla="*/ 153 w 329"/>
                  <a:gd name="T77" fmla="*/ 23 h 521"/>
                  <a:gd name="T78" fmla="*/ 159 w 329"/>
                  <a:gd name="T79" fmla="*/ 11 h 521"/>
                  <a:gd name="T80" fmla="*/ 176 w 329"/>
                  <a:gd name="T81" fmla="*/ 17 h 521"/>
                  <a:gd name="T82" fmla="*/ 204 w 329"/>
                  <a:gd name="T83" fmla="*/ 23 h 521"/>
                  <a:gd name="T84" fmla="*/ 215 w 329"/>
                  <a:gd name="T85" fmla="*/ 6 h 521"/>
                  <a:gd name="T86" fmla="*/ 227 w 329"/>
                  <a:gd name="T87" fmla="*/ 17 h 521"/>
                  <a:gd name="T88" fmla="*/ 238 w 329"/>
                  <a:gd name="T89" fmla="*/ 11 h 521"/>
                  <a:gd name="T90" fmla="*/ 255 w 329"/>
                  <a:gd name="T91" fmla="*/ 34 h 521"/>
                  <a:gd name="T92" fmla="*/ 266 w 329"/>
                  <a:gd name="T93" fmla="*/ 57 h 521"/>
                  <a:gd name="T94" fmla="*/ 283 w 329"/>
                  <a:gd name="T95" fmla="*/ 40 h 521"/>
                  <a:gd name="T96" fmla="*/ 306 w 329"/>
                  <a:gd name="T97" fmla="*/ 23 h 521"/>
                  <a:gd name="T98" fmla="*/ 329 w 329"/>
                  <a:gd name="T99" fmla="*/ 4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521">
                    <a:moveTo>
                      <a:pt x="329" y="45"/>
                    </a:moveTo>
                    <a:lnTo>
                      <a:pt x="329" y="113"/>
                    </a:lnTo>
                    <a:lnTo>
                      <a:pt x="323" y="278"/>
                    </a:lnTo>
                    <a:lnTo>
                      <a:pt x="323" y="283"/>
                    </a:lnTo>
                    <a:lnTo>
                      <a:pt x="317" y="470"/>
                    </a:lnTo>
                    <a:lnTo>
                      <a:pt x="306" y="470"/>
                    </a:lnTo>
                    <a:lnTo>
                      <a:pt x="300" y="470"/>
                    </a:lnTo>
                    <a:lnTo>
                      <a:pt x="295" y="476"/>
                    </a:lnTo>
                    <a:lnTo>
                      <a:pt x="289" y="476"/>
                    </a:lnTo>
                    <a:lnTo>
                      <a:pt x="283" y="476"/>
                    </a:lnTo>
                    <a:lnTo>
                      <a:pt x="278" y="476"/>
                    </a:lnTo>
                    <a:lnTo>
                      <a:pt x="272" y="476"/>
                    </a:lnTo>
                    <a:lnTo>
                      <a:pt x="266" y="476"/>
                    </a:lnTo>
                    <a:lnTo>
                      <a:pt x="261" y="482"/>
                    </a:lnTo>
                    <a:lnTo>
                      <a:pt x="249" y="482"/>
                    </a:lnTo>
                    <a:lnTo>
                      <a:pt x="244" y="482"/>
                    </a:lnTo>
                    <a:lnTo>
                      <a:pt x="238" y="482"/>
                    </a:lnTo>
                    <a:lnTo>
                      <a:pt x="232" y="476"/>
                    </a:lnTo>
                    <a:lnTo>
                      <a:pt x="238" y="470"/>
                    </a:lnTo>
                    <a:lnTo>
                      <a:pt x="238" y="465"/>
                    </a:lnTo>
                    <a:lnTo>
                      <a:pt x="238" y="459"/>
                    </a:lnTo>
                    <a:lnTo>
                      <a:pt x="244" y="459"/>
                    </a:lnTo>
                    <a:lnTo>
                      <a:pt x="238" y="459"/>
                    </a:lnTo>
                    <a:lnTo>
                      <a:pt x="244" y="459"/>
                    </a:lnTo>
                    <a:lnTo>
                      <a:pt x="249" y="459"/>
                    </a:lnTo>
                    <a:lnTo>
                      <a:pt x="249" y="453"/>
                    </a:lnTo>
                    <a:lnTo>
                      <a:pt x="249" y="459"/>
                    </a:lnTo>
                    <a:lnTo>
                      <a:pt x="255" y="459"/>
                    </a:lnTo>
                    <a:lnTo>
                      <a:pt x="261" y="459"/>
                    </a:lnTo>
                    <a:lnTo>
                      <a:pt x="261" y="453"/>
                    </a:lnTo>
                    <a:lnTo>
                      <a:pt x="261" y="448"/>
                    </a:lnTo>
                    <a:lnTo>
                      <a:pt x="255" y="448"/>
                    </a:lnTo>
                    <a:lnTo>
                      <a:pt x="249" y="448"/>
                    </a:lnTo>
                    <a:lnTo>
                      <a:pt x="244" y="448"/>
                    </a:lnTo>
                    <a:lnTo>
                      <a:pt x="244" y="442"/>
                    </a:lnTo>
                    <a:lnTo>
                      <a:pt x="238" y="442"/>
                    </a:lnTo>
                    <a:lnTo>
                      <a:pt x="238" y="436"/>
                    </a:lnTo>
                    <a:lnTo>
                      <a:pt x="227" y="436"/>
                    </a:lnTo>
                    <a:lnTo>
                      <a:pt x="221" y="431"/>
                    </a:lnTo>
                    <a:lnTo>
                      <a:pt x="215" y="431"/>
                    </a:lnTo>
                    <a:lnTo>
                      <a:pt x="210" y="425"/>
                    </a:lnTo>
                    <a:lnTo>
                      <a:pt x="210" y="414"/>
                    </a:lnTo>
                    <a:lnTo>
                      <a:pt x="204" y="408"/>
                    </a:lnTo>
                    <a:lnTo>
                      <a:pt x="204" y="414"/>
                    </a:lnTo>
                    <a:lnTo>
                      <a:pt x="198" y="414"/>
                    </a:lnTo>
                    <a:lnTo>
                      <a:pt x="198" y="408"/>
                    </a:lnTo>
                    <a:lnTo>
                      <a:pt x="193" y="414"/>
                    </a:lnTo>
                    <a:lnTo>
                      <a:pt x="193" y="408"/>
                    </a:lnTo>
                    <a:lnTo>
                      <a:pt x="187" y="408"/>
                    </a:lnTo>
                    <a:lnTo>
                      <a:pt x="187" y="414"/>
                    </a:lnTo>
                    <a:lnTo>
                      <a:pt x="187" y="419"/>
                    </a:lnTo>
                    <a:lnTo>
                      <a:pt x="187" y="425"/>
                    </a:lnTo>
                    <a:lnTo>
                      <a:pt x="181" y="431"/>
                    </a:lnTo>
                    <a:lnTo>
                      <a:pt x="181" y="436"/>
                    </a:lnTo>
                    <a:lnTo>
                      <a:pt x="181" y="442"/>
                    </a:lnTo>
                    <a:lnTo>
                      <a:pt x="176" y="448"/>
                    </a:lnTo>
                    <a:lnTo>
                      <a:pt x="170" y="442"/>
                    </a:lnTo>
                    <a:lnTo>
                      <a:pt x="164" y="442"/>
                    </a:lnTo>
                    <a:lnTo>
                      <a:pt x="164" y="436"/>
                    </a:lnTo>
                    <a:lnTo>
                      <a:pt x="159" y="436"/>
                    </a:lnTo>
                    <a:lnTo>
                      <a:pt x="153" y="436"/>
                    </a:lnTo>
                    <a:lnTo>
                      <a:pt x="147" y="436"/>
                    </a:lnTo>
                    <a:lnTo>
                      <a:pt x="142" y="436"/>
                    </a:lnTo>
                    <a:lnTo>
                      <a:pt x="136" y="442"/>
                    </a:lnTo>
                    <a:lnTo>
                      <a:pt x="130" y="436"/>
                    </a:lnTo>
                    <a:lnTo>
                      <a:pt x="125" y="442"/>
                    </a:lnTo>
                    <a:lnTo>
                      <a:pt x="125" y="448"/>
                    </a:lnTo>
                    <a:lnTo>
                      <a:pt x="119" y="448"/>
                    </a:lnTo>
                    <a:lnTo>
                      <a:pt x="119" y="453"/>
                    </a:lnTo>
                    <a:lnTo>
                      <a:pt x="125" y="453"/>
                    </a:lnTo>
                    <a:lnTo>
                      <a:pt x="125" y="459"/>
                    </a:lnTo>
                    <a:lnTo>
                      <a:pt x="130" y="459"/>
                    </a:lnTo>
                    <a:lnTo>
                      <a:pt x="136" y="465"/>
                    </a:lnTo>
                    <a:lnTo>
                      <a:pt x="142" y="465"/>
                    </a:lnTo>
                    <a:lnTo>
                      <a:pt x="147" y="465"/>
                    </a:lnTo>
                    <a:lnTo>
                      <a:pt x="153" y="465"/>
                    </a:lnTo>
                    <a:lnTo>
                      <a:pt x="159" y="465"/>
                    </a:lnTo>
                    <a:lnTo>
                      <a:pt x="164" y="465"/>
                    </a:lnTo>
                    <a:lnTo>
                      <a:pt x="159" y="476"/>
                    </a:lnTo>
                    <a:lnTo>
                      <a:pt x="153" y="482"/>
                    </a:lnTo>
                    <a:lnTo>
                      <a:pt x="153" y="487"/>
                    </a:lnTo>
                    <a:lnTo>
                      <a:pt x="159" y="493"/>
                    </a:lnTo>
                    <a:lnTo>
                      <a:pt x="159" y="499"/>
                    </a:lnTo>
                    <a:lnTo>
                      <a:pt x="153" y="499"/>
                    </a:lnTo>
                    <a:lnTo>
                      <a:pt x="147" y="499"/>
                    </a:lnTo>
                    <a:lnTo>
                      <a:pt x="142" y="499"/>
                    </a:lnTo>
                    <a:lnTo>
                      <a:pt x="136" y="499"/>
                    </a:lnTo>
                    <a:lnTo>
                      <a:pt x="130" y="499"/>
                    </a:lnTo>
                    <a:lnTo>
                      <a:pt x="125" y="499"/>
                    </a:lnTo>
                    <a:lnTo>
                      <a:pt x="125" y="504"/>
                    </a:lnTo>
                    <a:lnTo>
                      <a:pt x="113" y="504"/>
                    </a:lnTo>
                    <a:lnTo>
                      <a:pt x="108" y="504"/>
                    </a:lnTo>
                    <a:lnTo>
                      <a:pt x="96" y="504"/>
                    </a:lnTo>
                    <a:lnTo>
                      <a:pt x="91" y="504"/>
                    </a:lnTo>
                    <a:lnTo>
                      <a:pt x="85" y="510"/>
                    </a:lnTo>
                    <a:lnTo>
                      <a:pt x="74" y="510"/>
                    </a:lnTo>
                    <a:lnTo>
                      <a:pt x="68" y="510"/>
                    </a:lnTo>
                    <a:lnTo>
                      <a:pt x="62" y="510"/>
                    </a:lnTo>
                    <a:lnTo>
                      <a:pt x="57" y="510"/>
                    </a:lnTo>
                    <a:lnTo>
                      <a:pt x="51" y="510"/>
                    </a:lnTo>
                    <a:lnTo>
                      <a:pt x="45" y="516"/>
                    </a:lnTo>
                    <a:lnTo>
                      <a:pt x="40" y="516"/>
                    </a:lnTo>
                    <a:lnTo>
                      <a:pt x="34" y="516"/>
                    </a:lnTo>
                    <a:lnTo>
                      <a:pt x="28" y="516"/>
                    </a:lnTo>
                    <a:lnTo>
                      <a:pt x="17" y="516"/>
                    </a:lnTo>
                    <a:lnTo>
                      <a:pt x="0" y="521"/>
                    </a:lnTo>
                    <a:lnTo>
                      <a:pt x="6" y="436"/>
                    </a:lnTo>
                    <a:lnTo>
                      <a:pt x="6" y="431"/>
                    </a:lnTo>
                    <a:lnTo>
                      <a:pt x="6" y="402"/>
                    </a:lnTo>
                    <a:lnTo>
                      <a:pt x="11" y="261"/>
                    </a:lnTo>
                    <a:lnTo>
                      <a:pt x="11" y="198"/>
                    </a:lnTo>
                    <a:lnTo>
                      <a:pt x="11" y="164"/>
                    </a:lnTo>
                    <a:lnTo>
                      <a:pt x="17" y="108"/>
                    </a:lnTo>
                    <a:lnTo>
                      <a:pt x="28" y="113"/>
                    </a:lnTo>
                    <a:lnTo>
                      <a:pt x="34" y="113"/>
                    </a:lnTo>
                    <a:lnTo>
                      <a:pt x="40" y="108"/>
                    </a:lnTo>
                    <a:lnTo>
                      <a:pt x="34" y="108"/>
                    </a:lnTo>
                    <a:lnTo>
                      <a:pt x="40" y="102"/>
                    </a:lnTo>
                    <a:lnTo>
                      <a:pt x="45" y="102"/>
                    </a:lnTo>
                    <a:lnTo>
                      <a:pt x="45" y="96"/>
                    </a:lnTo>
                    <a:lnTo>
                      <a:pt x="40" y="96"/>
                    </a:lnTo>
                    <a:lnTo>
                      <a:pt x="45" y="96"/>
                    </a:lnTo>
                    <a:lnTo>
                      <a:pt x="51" y="96"/>
                    </a:lnTo>
                    <a:lnTo>
                      <a:pt x="51" y="102"/>
                    </a:lnTo>
                    <a:lnTo>
                      <a:pt x="57" y="108"/>
                    </a:lnTo>
                    <a:lnTo>
                      <a:pt x="68" y="108"/>
                    </a:lnTo>
                    <a:lnTo>
                      <a:pt x="74" y="113"/>
                    </a:lnTo>
                    <a:lnTo>
                      <a:pt x="79" y="113"/>
                    </a:lnTo>
                    <a:lnTo>
                      <a:pt x="85" y="119"/>
                    </a:lnTo>
                    <a:lnTo>
                      <a:pt x="91" y="125"/>
                    </a:lnTo>
                    <a:lnTo>
                      <a:pt x="96" y="119"/>
                    </a:lnTo>
                    <a:lnTo>
                      <a:pt x="102" y="119"/>
                    </a:lnTo>
                    <a:lnTo>
                      <a:pt x="102" y="113"/>
                    </a:lnTo>
                    <a:lnTo>
                      <a:pt x="85" y="102"/>
                    </a:lnTo>
                    <a:lnTo>
                      <a:pt x="85" y="96"/>
                    </a:lnTo>
                    <a:lnTo>
                      <a:pt x="85" y="91"/>
                    </a:lnTo>
                    <a:lnTo>
                      <a:pt x="79" y="85"/>
                    </a:lnTo>
                    <a:lnTo>
                      <a:pt x="79" y="79"/>
                    </a:lnTo>
                    <a:lnTo>
                      <a:pt x="85" y="79"/>
                    </a:lnTo>
                    <a:lnTo>
                      <a:pt x="96" y="85"/>
                    </a:lnTo>
                    <a:lnTo>
                      <a:pt x="102" y="85"/>
                    </a:lnTo>
                    <a:lnTo>
                      <a:pt x="108" y="85"/>
                    </a:lnTo>
                    <a:lnTo>
                      <a:pt x="113" y="79"/>
                    </a:lnTo>
                    <a:lnTo>
                      <a:pt x="125" y="79"/>
                    </a:lnTo>
                    <a:lnTo>
                      <a:pt x="130" y="74"/>
                    </a:lnTo>
                    <a:lnTo>
                      <a:pt x="130" y="68"/>
                    </a:lnTo>
                    <a:lnTo>
                      <a:pt x="130" y="57"/>
                    </a:lnTo>
                    <a:lnTo>
                      <a:pt x="130" y="51"/>
                    </a:lnTo>
                    <a:lnTo>
                      <a:pt x="136" y="45"/>
                    </a:lnTo>
                    <a:lnTo>
                      <a:pt x="142" y="45"/>
                    </a:lnTo>
                    <a:lnTo>
                      <a:pt x="147" y="40"/>
                    </a:lnTo>
                    <a:lnTo>
                      <a:pt x="147" y="34"/>
                    </a:lnTo>
                    <a:lnTo>
                      <a:pt x="147" y="28"/>
                    </a:lnTo>
                    <a:lnTo>
                      <a:pt x="136" y="28"/>
                    </a:lnTo>
                    <a:lnTo>
                      <a:pt x="142" y="23"/>
                    </a:lnTo>
                    <a:lnTo>
                      <a:pt x="153" y="23"/>
                    </a:lnTo>
                    <a:lnTo>
                      <a:pt x="159" y="23"/>
                    </a:lnTo>
                    <a:lnTo>
                      <a:pt x="164" y="17"/>
                    </a:lnTo>
                    <a:lnTo>
                      <a:pt x="164" y="11"/>
                    </a:lnTo>
                    <a:lnTo>
                      <a:pt x="159" y="11"/>
                    </a:lnTo>
                    <a:lnTo>
                      <a:pt x="164" y="6"/>
                    </a:lnTo>
                    <a:lnTo>
                      <a:pt x="164" y="11"/>
                    </a:lnTo>
                    <a:lnTo>
                      <a:pt x="170" y="17"/>
                    </a:lnTo>
                    <a:lnTo>
                      <a:pt x="176" y="17"/>
                    </a:lnTo>
                    <a:lnTo>
                      <a:pt x="187" y="23"/>
                    </a:lnTo>
                    <a:lnTo>
                      <a:pt x="193" y="28"/>
                    </a:lnTo>
                    <a:lnTo>
                      <a:pt x="204" y="28"/>
                    </a:lnTo>
                    <a:lnTo>
                      <a:pt x="204" y="23"/>
                    </a:lnTo>
                    <a:lnTo>
                      <a:pt x="210" y="23"/>
                    </a:lnTo>
                    <a:lnTo>
                      <a:pt x="210" y="11"/>
                    </a:lnTo>
                    <a:lnTo>
                      <a:pt x="210" y="6"/>
                    </a:lnTo>
                    <a:lnTo>
                      <a:pt x="215" y="6"/>
                    </a:lnTo>
                    <a:lnTo>
                      <a:pt x="221" y="0"/>
                    </a:lnTo>
                    <a:lnTo>
                      <a:pt x="221" y="6"/>
                    </a:lnTo>
                    <a:lnTo>
                      <a:pt x="227" y="11"/>
                    </a:lnTo>
                    <a:lnTo>
                      <a:pt x="227" y="17"/>
                    </a:lnTo>
                    <a:lnTo>
                      <a:pt x="232" y="23"/>
                    </a:lnTo>
                    <a:lnTo>
                      <a:pt x="238" y="28"/>
                    </a:lnTo>
                    <a:lnTo>
                      <a:pt x="244" y="23"/>
                    </a:lnTo>
                    <a:lnTo>
                      <a:pt x="238" y="11"/>
                    </a:lnTo>
                    <a:lnTo>
                      <a:pt x="244" y="11"/>
                    </a:lnTo>
                    <a:lnTo>
                      <a:pt x="249" y="17"/>
                    </a:lnTo>
                    <a:lnTo>
                      <a:pt x="255" y="23"/>
                    </a:lnTo>
                    <a:lnTo>
                      <a:pt x="255" y="34"/>
                    </a:lnTo>
                    <a:lnTo>
                      <a:pt x="255" y="40"/>
                    </a:lnTo>
                    <a:lnTo>
                      <a:pt x="255" y="45"/>
                    </a:lnTo>
                    <a:lnTo>
                      <a:pt x="261" y="51"/>
                    </a:lnTo>
                    <a:lnTo>
                      <a:pt x="266" y="57"/>
                    </a:lnTo>
                    <a:lnTo>
                      <a:pt x="272" y="51"/>
                    </a:lnTo>
                    <a:lnTo>
                      <a:pt x="272" y="45"/>
                    </a:lnTo>
                    <a:lnTo>
                      <a:pt x="278" y="45"/>
                    </a:lnTo>
                    <a:lnTo>
                      <a:pt x="283" y="40"/>
                    </a:lnTo>
                    <a:lnTo>
                      <a:pt x="295" y="34"/>
                    </a:lnTo>
                    <a:lnTo>
                      <a:pt x="300" y="28"/>
                    </a:lnTo>
                    <a:lnTo>
                      <a:pt x="300" y="23"/>
                    </a:lnTo>
                    <a:lnTo>
                      <a:pt x="306" y="23"/>
                    </a:lnTo>
                    <a:lnTo>
                      <a:pt x="312" y="23"/>
                    </a:lnTo>
                    <a:lnTo>
                      <a:pt x="317" y="40"/>
                    </a:lnTo>
                    <a:lnTo>
                      <a:pt x="329" y="40"/>
                    </a:lnTo>
                    <a:lnTo>
                      <a:pt x="329" y="45"/>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33">
                <a:extLst>
                  <a:ext uri="{FF2B5EF4-FFF2-40B4-BE49-F238E27FC236}">
                    <a16:creationId xmlns:a16="http://schemas.microsoft.com/office/drawing/2014/main" id="{99F6E4BF-4A23-E3C5-9F57-A996940957A8}"/>
                  </a:ext>
                </a:extLst>
              </p:cNvPr>
              <p:cNvSpPr>
                <a:spLocks/>
              </p:cNvSpPr>
              <p:nvPr>
                <p:custDataLst>
                  <p:tags r:id="rId170"/>
                </p:custDataLst>
              </p:nvPr>
            </p:nvSpPr>
            <p:spPr bwMode="auto">
              <a:xfrm rot="582343">
                <a:off x="3338955" y="4983128"/>
                <a:ext cx="406330" cy="487589"/>
              </a:xfrm>
              <a:custGeom>
                <a:avLst/>
                <a:gdLst>
                  <a:gd name="T0" fmla="*/ 243 w 255"/>
                  <a:gd name="T1" fmla="*/ 80 h 306"/>
                  <a:gd name="T2" fmla="*/ 221 w 255"/>
                  <a:gd name="T3" fmla="*/ 80 h 306"/>
                  <a:gd name="T4" fmla="*/ 209 w 255"/>
                  <a:gd name="T5" fmla="*/ 91 h 306"/>
                  <a:gd name="T6" fmla="*/ 215 w 255"/>
                  <a:gd name="T7" fmla="*/ 114 h 306"/>
                  <a:gd name="T8" fmla="*/ 221 w 255"/>
                  <a:gd name="T9" fmla="*/ 125 h 306"/>
                  <a:gd name="T10" fmla="*/ 232 w 255"/>
                  <a:gd name="T11" fmla="*/ 131 h 306"/>
                  <a:gd name="T12" fmla="*/ 238 w 255"/>
                  <a:gd name="T13" fmla="*/ 136 h 306"/>
                  <a:gd name="T14" fmla="*/ 243 w 255"/>
                  <a:gd name="T15" fmla="*/ 148 h 306"/>
                  <a:gd name="T16" fmla="*/ 249 w 255"/>
                  <a:gd name="T17" fmla="*/ 153 h 306"/>
                  <a:gd name="T18" fmla="*/ 243 w 255"/>
                  <a:gd name="T19" fmla="*/ 153 h 306"/>
                  <a:gd name="T20" fmla="*/ 238 w 255"/>
                  <a:gd name="T21" fmla="*/ 159 h 306"/>
                  <a:gd name="T22" fmla="*/ 243 w 255"/>
                  <a:gd name="T23" fmla="*/ 159 h 306"/>
                  <a:gd name="T24" fmla="*/ 243 w 255"/>
                  <a:gd name="T25" fmla="*/ 176 h 306"/>
                  <a:gd name="T26" fmla="*/ 255 w 255"/>
                  <a:gd name="T27" fmla="*/ 204 h 306"/>
                  <a:gd name="T28" fmla="*/ 255 w 255"/>
                  <a:gd name="T29" fmla="*/ 216 h 306"/>
                  <a:gd name="T30" fmla="*/ 243 w 255"/>
                  <a:gd name="T31" fmla="*/ 221 h 306"/>
                  <a:gd name="T32" fmla="*/ 232 w 255"/>
                  <a:gd name="T33" fmla="*/ 233 h 306"/>
                  <a:gd name="T34" fmla="*/ 226 w 255"/>
                  <a:gd name="T35" fmla="*/ 238 h 306"/>
                  <a:gd name="T36" fmla="*/ 215 w 255"/>
                  <a:gd name="T37" fmla="*/ 244 h 306"/>
                  <a:gd name="T38" fmla="*/ 204 w 255"/>
                  <a:gd name="T39" fmla="*/ 255 h 306"/>
                  <a:gd name="T40" fmla="*/ 198 w 255"/>
                  <a:gd name="T41" fmla="*/ 261 h 306"/>
                  <a:gd name="T42" fmla="*/ 192 w 255"/>
                  <a:gd name="T43" fmla="*/ 272 h 306"/>
                  <a:gd name="T44" fmla="*/ 181 w 255"/>
                  <a:gd name="T45" fmla="*/ 278 h 306"/>
                  <a:gd name="T46" fmla="*/ 181 w 255"/>
                  <a:gd name="T47" fmla="*/ 278 h 306"/>
                  <a:gd name="T48" fmla="*/ 181 w 255"/>
                  <a:gd name="T49" fmla="*/ 289 h 306"/>
                  <a:gd name="T50" fmla="*/ 147 w 255"/>
                  <a:gd name="T51" fmla="*/ 306 h 306"/>
                  <a:gd name="T52" fmla="*/ 96 w 255"/>
                  <a:gd name="T53" fmla="*/ 255 h 306"/>
                  <a:gd name="T54" fmla="*/ 96 w 255"/>
                  <a:gd name="T55" fmla="*/ 261 h 306"/>
                  <a:gd name="T56" fmla="*/ 90 w 255"/>
                  <a:gd name="T57" fmla="*/ 255 h 306"/>
                  <a:gd name="T58" fmla="*/ 73 w 255"/>
                  <a:gd name="T59" fmla="*/ 233 h 306"/>
                  <a:gd name="T60" fmla="*/ 45 w 255"/>
                  <a:gd name="T61" fmla="*/ 210 h 306"/>
                  <a:gd name="T62" fmla="*/ 11 w 255"/>
                  <a:gd name="T63" fmla="*/ 165 h 306"/>
                  <a:gd name="T64" fmla="*/ 5 w 255"/>
                  <a:gd name="T65" fmla="*/ 131 h 306"/>
                  <a:gd name="T66" fmla="*/ 22 w 255"/>
                  <a:gd name="T67" fmla="*/ 119 h 306"/>
                  <a:gd name="T68" fmla="*/ 39 w 255"/>
                  <a:gd name="T69" fmla="*/ 102 h 306"/>
                  <a:gd name="T70" fmla="*/ 73 w 255"/>
                  <a:gd name="T71" fmla="*/ 68 h 306"/>
                  <a:gd name="T72" fmla="*/ 107 w 255"/>
                  <a:gd name="T73" fmla="*/ 51 h 306"/>
                  <a:gd name="T74" fmla="*/ 113 w 255"/>
                  <a:gd name="T75" fmla="*/ 46 h 306"/>
                  <a:gd name="T76" fmla="*/ 130 w 255"/>
                  <a:gd name="T77" fmla="*/ 34 h 306"/>
                  <a:gd name="T78" fmla="*/ 147 w 255"/>
                  <a:gd name="T79" fmla="*/ 23 h 306"/>
                  <a:gd name="T80" fmla="*/ 175 w 255"/>
                  <a:gd name="T81" fmla="*/ 6 h 306"/>
                  <a:gd name="T82" fmla="*/ 187 w 255"/>
                  <a:gd name="T83" fmla="*/ 0 h 306"/>
                  <a:gd name="T84" fmla="*/ 181 w 255"/>
                  <a:gd name="T85" fmla="*/ 6 h 306"/>
                  <a:gd name="T86" fmla="*/ 187 w 255"/>
                  <a:gd name="T87" fmla="*/ 29 h 306"/>
                  <a:gd name="T88" fmla="*/ 198 w 255"/>
                  <a:gd name="T89" fmla="*/ 40 h 306"/>
                  <a:gd name="T90" fmla="*/ 209 w 255"/>
                  <a:gd name="T91" fmla="*/ 46 h 306"/>
                  <a:gd name="T92" fmla="*/ 226 w 255"/>
                  <a:gd name="T93" fmla="*/ 29 h 306"/>
                  <a:gd name="T94" fmla="*/ 238 w 255"/>
                  <a:gd name="T95" fmla="*/ 23 h 306"/>
                  <a:gd name="T96" fmla="*/ 249 w 255"/>
                  <a:gd name="T97" fmla="*/ 23 h 306"/>
                  <a:gd name="T98" fmla="*/ 249 w 255"/>
                  <a:gd name="T99" fmla="*/ 34 h 306"/>
                  <a:gd name="T100" fmla="*/ 238 w 255"/>
                  <a:gd name="T101" fmla="*/ 34 h 306"/>
                  <a:gd name="T102" fmla="*/ 226 w 255"/>
                  <a:gd name="T103" fmla="*/ 40 h 306"/>
                  <a:gd name="T104" fmla="*/ 221 w 255"/>
                  <a:gd name="T105" fmla="*/ 57 h 306"/>
                  <a:gd name="T106" fmla="*/ 232 w 255"/>
                  <a:gd name="T107" fmla="*/ 68 h 306"/>
                  <a:gd name="T108" fmla="*/ 243 w 255"/>
                  <a:gd name="T109" fmla="*/ 63 h 306"/>
                  <a:gd name="T110" fmla="*/ 249 w 255"/>
                  <a:gd name="T111" fmla="*/ 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306">
                    <a:moveTo>
                      <a:pt x="249" y="80"/>
                    </a:moveTo>
                    <a:lnTo>
                      <a:pt x="243" y="80"/>
                    </a:lnTo>
                    <a:lnTo>
                      <a:pt x="232" y="74"/>
                    </a:lnTo>
                    <a:lnTo>
                      <a:pt x="221" y="80"/>
                    </a:lnTo>
                    <a:lnTo>
                      <a:pt x="215" y="85"/>
                    </a:lnTo>
                    <a:lnTo>
                      <a:pt x="209" y="91"/>
                    </a:lnTo>
                    <a:lnTo>
                      <a:pt x="209" y="102"/>
                    </a:lnTo>
                    <a:lnTo>
                      <a:pt x="215" y="114"/>
                    </a:lnTo>
                    <a:lnTo>
                      <a:pt x="221" y="119"/>
                    </a:lnTo>
                    <a:lnTo>
                      <a:pt x="221" y="125"/>
                    </a:lnTo>
                    <a:lnTo>
                      <a:pt x="226" y="131"/>
                    </a:lnTo>
                    <a:lnTo>
                      <a:pt x="232" y="131"/>
                    </a:lnTo>
                    <a:lnTo>
                      <a:pt x="232" y="125"/>
                    </a:lnTo>
                    <a:lnTo>
                      <a:pt x="238" y="136"/>
                    </a:lnTo>
                    <a:lnTo>
                      <a:pt x="243" y="142"/>
                    </a:lnTo>
                    <a:lnTo>
                      <a:pt x="243" y="148"/>
                    </a:lnTo>
                    <a:lnTo>
                      <a:pt x="249" y="148"/>
                    </a:lnTo>
                    <a:lnTo>
                      <a:pt x="249" y="153"/>
                    </a:lnTo>
                    <a:lnTo>
                      <a:pt x="249" y="159"/>
                    </a:lnTo>
                    <a:lnTo>
                      <a:pt x="243" y="153"/>
                    </a:lnTo>
                    <a:lnTo>
                      <a:pt x="238" y="153"/>
                    </a:lnTo>
                    <a:lnTo>
                      <a:pt x="238" y="159"/>
                    </a:lnTo>
                    <a:lnTo>
                      <a:pt x="238" y="165"/>
                    </a:lnTo>
                    <a:lnTo>
                      <a:pt x="243" y="159"/>
                    </a:lnTo>
                    <a:lnTo>
                      <a:pt x="243" y="165"/>
                    </a:lnTo>
                    <a:lnTo>
                      <a:pt x="243" y="176"/>
                    </a:lnTo>
                    <a:lnTo>
                      <a:pt x="249" y="182"/>
                    </a:lnTo>
                    <a:lnTo>
                      <a:pt x="255" y="204"/>
                    </a:lnTo>
                    <a:lnTo>
                      <a:pt x="255" y="210"/>
                    </a:lnTo>
                    <a:lnTo>
                      <a:pt x="255" y="216"/>
                    </a:lnTo>
                    <a:lnTo>
                      <a:pt x="243" y="216"/>
                    </a:lnTo>
                    <a:lnTo>
                      <a:pt x="243" y="221"/>
                    </a:lnTo>
                    <a:lnTo>
                      <a:pt x="238" y="227"/>
                    </a:lnTo>
                    <a:lnTo>
                      <a:pt x="232" y="233"/>
                    </a:lnTo>
                    <a:lnTo>
                      <a:pt x="232" y="238"/>
                    </a:lnTo>
                    <a:lnTo>
                      <a:pt x="226" y="238"/>
                    </a:lnTo>
                    <a:lnTo>
                      <a:pt x="221" y="244"/>
                    </a:lnTo>
                    <a:lnTo>
                      <a:pt x="215" y="244"/>
                    </a:lnTo>
                    <a:lnTo>
                      <a:pt x="209" y="250"/>
                    </a:lnTo>
                    <a:lnTo>
                      <a:pt x="204" y="255"/>
                    </a:lnTo>
                    <a:lnTo>
                      <a:pt x="198" y="255"/>
                    </a:lnTo>
                    <a:lnTo>
                      <a:pt x="198" y="261"/>
                    </a:lnTo>
                    <a:lnTo>
                      <a:pt x="192" y="267"/>
                    </a:lnTo>
                    <a:lnTo>
                      <a:pt x="192" y="272"/>
                    </a:lnTo>
                    <a:lnTo>
                      <a:pt x="187" y="272"/>
                    </a:lnTo>
                    <a:lnTo>
                      <a:pt x="181" y="278"/>
                    </a:lnTo>
                    <a:lnTo>
                      <a:pt x="181" y="272"/>
                    </a:lnTo>
                    <a:lnTo>
                      <a:pt x="181" y="278"/>
                    </a:lnTo>
                    <a:lnTo>
                      <a:pt x="181" y="284"/>
                    </a:lnTo>
                    <a:lnTo>
                      <a:pt x="181" y="289"/>
                    </a:lnTo>
                    <a:lnTo>
                      <a:pt x="175" y="289"/>
                    </a:lnTo>
                    <a:lnTo>
                      <a:pt x="147" y="306"/>
                    </a:lnTo>
                    <a:lnTo>
                      <a:pt x="107" y="267"/>
                    </a:lnTo>
                    <a:lnTo>
                      <a:pt x="96" y="255"/>
                    </a:lnTo>
                    <a:lnTo>
                      <a:pt x="102" y="261"/>
                    </a:lnTo>
                    <a:lnTo>
                      <a:pt x="96" y="261"/>
                    </a:lnTo>
                    <a:lnTo>
                      <a:pt x="96" y="255"/>
                    </a:lnTo>
                    <a:lnTo>
                      <a:pt x="90" y="255"/>
                    </a:lnTo>
                    <a:lnTo>
                      <a:pt x="90" y="250"/>
                    </a:lnTo>
                    <a:lnTo>
                      <a:pt x="73" y="233"/>
                    </a:lnTo>
                    <a:lnTo>
                      <a:pt x="51" y="216"/>
                    </a:lnTo>
                    <a:lnTo>
                      <a:pt x="45" y="210"/>
                    </a:lnTo>
                    <a:lnTo>
                      <a:pt x="34" y="199"/>
                    </a:lnTo>
                    <a:lnTo>
                      <a:pt x="11" y="165"/>
                    </a:lnTo>
                    <a:lnTo>
                      <a:pt x="0" y="136"/>
                    </a:lnTo>
                    <a:lnTo>
                      <a:pt x="5" y="131"/>
                    </a:lnTo>
                    <a:lnTo>
                      <a:pt x="17" y="125"/>
                    </a:lnTo>
                    <a:lnTo>
                      <a:pt x="22" y="119"/>
                    </a:lnTo>
                    <a:lnTo>
                      <a:pt x="34" y="108"/>
                    </a:lnTo>
                    <a:lnTo>
                      <a:pt x="39" y="102"/>
                    </a:lnTo>
                    <a:lnTo>
                      <a:pt x="62" y="85"/>
                    </a:lnTo>
                    <a:lnTo>
                      <a:pt x="73" y="68"/>
                    </a:lnTo>
                    <a:lnTo>
                      <a:pt x="96" y="57"/>
                    </a:lnTo>
                    <a:lnTo>
                      <a:pt x="107" y="51"/>
                    </a:lnTo>
                    <a:lnTo>
                      <a:pt x="113" y="51"/>
                    </a:lnTo>
                    <a:lnTo>
                      <a:pt x="113" y="46"/>
                    </a:lnTo>
                    <a:lnTo>
                      <a:pt x="119" y="46"/>
                    </a:lnTo>
                    <a:lnTo>
                      <a:pt x="130" y="34"/>
                    </a:lnTo>
                    <a:lnTo>
                      <a:pt x="141" y="29"/>
                    </a:lnTo>
                    <a:lnTo>
                      <a:pt x="147" y="23"/>
                    </a:lnTo>
                    <a:lnTo>
                      <a:pt x="158" y="17"/>
                    </a:lnTo>
                    <a:lnTo>
                      <a:pt x="175" y="6"/>
                    </a:lnTo>
                    <a:lnTo>
                      <a:pt x="181" y="0"/>
                    </a:lnTo>
                    <a:lnTo>
                      <a:pt x="187" y="0"/>
                    </a:lnTo>
                    <a:lnTo>
                      <a:pt x="187" y="6"/>
                    </a:lnTo>
                    <a:lnTo>
                      <a:pt x="181" y="6"/>
                    </a:lnTo>
                    <a:lnTo>
                      <a:pt x="181" y="12"/>
                    </a:lnTo>
                    <a:lnTo>
                      <a:pt x="187" y="29"/>
                    </a:lnTo>
                    <a:lnTo>
                      <a:pt x="192" y="34"/>
                    </a:lnTo>
                    <a:lnTo>
                      <a:pt x="198" y="40"/>
                    </a:lnTo>
                    <a:lnTo>
                      <a:pt x="204" y="46"/>
                    </a:lnTo>
                    <a:lnTo>
                      <a:pt x="209" y="46"/>
                    </a:lnTo>
                    <a:lnTo>
                      <a:pt x="215" y="34"/>
                    </a:lnTo>
                    <a:lnTo>
                      <a:pt x="226" y="29"/>
                    </a:lnTo>
                    <a:lnTo>
                      <a:pt x="232" y="29"/>
                    </a:lnTo>
                    <a:lnTo>
                      <a:pt x="238" y="23"/>
                    </a:lnTo>
                    <a:lnTo>
                      <a:pt x="243" y="23"/>
                    </a:lnTo>
                    <a:lnTo>
                      <a:pt x="249" y="23"/>
                    </a:lnTo>
                    <a:lnTo>
                      <a:pt x="249" y="29"/>
                    </a:lnTo>
                    <a:lnTo>
                      <a:pt x="249" y="34"/>
                    </a:lnTo>
                    <a:lnTo>
                      <a:pt x="243" y="34"/>
                    </a:lnTo>
                    <a:lnTo>
                      <a:pt x="238" y="34"/>
                    </a:lnTo>
                    <a:lnTo>
                      <a:pt x="226" y="34"/>
                    </a:lnTo>
                    <a:lnTo>
                      <a:pt x="226" y="40"/>
                    </a:lnTo>
                    <a:lnTo>
                      <a:pt x="221" y="51"/>
                    </a:lnTo>
                    <a:lnTo>
                      <a:pt x="221" y="57"/>
                    </a:lnTo>
                    <a:lnTo>
                      <a:pt x="226" y="57"/>
                    </a:lnTo>
                    <a:lnTo>
                      <a:pt x="232" y="68"/>
                    </a:lnTo>
                    <a:lnTo>
                      <a:pt x="238" y="68"/>
                    </a:lnTo>
                    <a:lnTo>
                      <a:pt x="243" y="63"/>
                    </a:lnTo>
                    <a:lnTo>
                      <a:pt x="243" y="68"/>
                    </a:lnTo>
                    <a:lnTo>
                      <a:pt x="249" y="74"/>
                    </a:lnTo>
                    <a:lnTo>
                      <a:pt x="249" y="8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34">
                <a:extLst>
                  <a:ext uri="{FF2B5EF4-FFF2-40B4-BE49-F238E27FC236}">
                    <a16:creationId xmlns:a16="http://schemas.microsoft.com/office/drawing/2014/main" id="{99FB085A-E4D4-C915-F37E-3E67EA95ED73}"/>
                  </a:ext>
                </a:extLst>
              </p:cNvPr>
              <p:cNvSpPr>
                <a:spLocks noEditPoints="1"/>
              </p:cNvSpPr>
              <p:nvPr>
                <p:custDataLst>
                  <p:tags r:id="rId171"/>
                </p:custDataLst>
              </p:nvPr>
            </p:nvSpPr>
            <p:spPr bwMode="auto">
              <a:xfrm rot="582343">
                <a:off x="4623851" y="3950460"/>
                <a:ext cx="524246" cy="713855"/>
              </a:xfrm>
              <a:custGeom>
                <a:avLst/>
                <a:gdLst>
                  <a:gd name="T0" fmla="*/ 142 w 329"/>
                  <a:gd name="T1" fmla="*/ 232 h 448"/>
                  <a:gd name="T2" fmla="*/ 164 w 329"/>
                  <a:gd name="T3" fmla="*/ 232 h 448"/>
                  <a:gd name="T4" fmla="*/ 164 w 329"/>
                  <a:gd name="T5" fmla="*/ 238 h 448"/>
                  <a:gd name="T6" fmla="*/ 153 w 329"/>
                  <a:gd name="T7" fmla="*/ 244 h 448"/>
                  <a:gd name="T8" fmla="*/ 142 w 329"/>
                  <a:gd name="T9" fmla="*/ 255 h 448"/>
                  <a:gd name="T10" fmla="*/ 136 w 329"/>
                  <a:gd name="T11" fmla="*/ 244 h 448"/>
                  <a:gd name="T12" fmla="*/ 204 w 329"/>
                  <a:gd name="T13" fmla="*/ 261 h 448"/>
                  <a:gd name="T14" fmla="*/ 215 w 329"/>
                  <a:gd name="T15" fmla="*/ 249 h 448"/>
                  <a:gd name="T16" fmla="*/ 221 w 329"/>
                  <a:gd name="T17" fmla="*/ 249 h 448"/>
                  <a:gd name="T18" fmla="*/ 227 w 329"/>
                  <a:gd name="T19" fmla="*/ 266 h 448"/>
                  <a:gd name="T20" fmla="*/ 227 w 329"/>
                  <a:gd name="T21" fmla="*/ 272 h 448"/>
                  <a:gd name="T22" fmla="*/ 215 w 329"/>
                  <a:gd name="T23" fmla="*/ 289 h 448"/>
                  <a:gd name="T24" fmla="*/ 215 w 329"/>
                  <a:gd name="T25" fmla="*/ 295 h 448"/>
                  <a:gd name="T26" fmla="*/ 198 w 329"/>
                  <a:gd name="T27" fmla="*/ 295 h 448"/>
                  <a:gd name="T28" fmla="*/ 204 w 329"/>
                  <a:gd name="T29" fmla="*/ 278 h 448"/>
                  <a:gd name="T30" fmla="*/ 198 w 329"/>
                  <a:gd name="T31" fmla="*/ 266 h 448"/>
                  <a:gd name="T32" fmla="*/ 312 w 329"/>
                  <a:gd name="T33" fmla="*/ 204 h 448"/>
                  <a:gd name="T34" fmla="*/ 295 w 329"/>
                  <a:gd name="T35" fmla="*/ 210 h 448"/>
                  <a:gd name="T36" fmla="*/ 283 w 329"/>
                  <a:gd name="T37" fmla="*/ 204 h 448"/>
                  <a:gd name="T38" fmla="*/ 278 w 329"/>
                  <a:gd name="T39" fmla="*/ 193 h 448"/>
                  <a:gd name="T40" fmla="*/ 266 w 329"/>
                  <a:gd name="T41" fmla="*/ 210 h 448"/>
                  <a:gd name="T42" fmla="*/ 255 w 329"/>
                  <a:gd name="T43" fmla="*/ 221 h 448"/>
                  <a:gd name="T44" fmla="*/ 244 w 329"/>
                  <a:gd name="T45" fmla="*/ 244 h 448"/>
                  <a:gd name="T46" fmla="*/ 244 w 329"/>
                  <a:gd name="T47" fmla="*/ 261 h 448"/>
                  <a:gd name="T48" fmla="*/ 244 w 329"/>
                  <a:gd name="T49" fmla="*/ 272 h 448"/>
                  <a:gd name="T50" fmla="*/ 238 w 329"/>
                  <a:gd name="T51" fmla="*/ 283 h 448"/>
                  <a:gd name="T52" fmla="*/ 238 w 329"/>
                  <a:gd name="T53" fmla="*/ 300 h 448"/>
                  <a:gd name="T54" fmla="*/ 227 w 329"/>
                  <a:gd name="T55" fmla="*/ 317 h 448"/>
                  <a:gd name="T56" fmla="*/ 221 w 329"/>
                  <a:gd name="T57" fmla="*/ 334 h 448"/>
                  <a:gd name="T58" fmla="*/ 204 w 329"/>
                  <a:gd name="T59" fmla="*/ 351 h 448"/>
                  <a:gd name="T60" fmla="*/ 181 w 329"/>
                  <a:gd name="T61" fmla="*/ 374 h 448"/>
                  <a:gd name="T62" fmla="*/ 164 w 329"/>
                  <a:gd name="T63" fmla="*/ 380 h 448"/>
                  <a:gd name="T64" fmla="*/ 170 w 329"/>
                  <a:gd name="T65" fmla="*/ 402 h 448"/>
                  <a:gd name="T66" fmla="*/ 176 w 329"/>
                  <a:gd name="T67" fmla="*/ 402 h 448"/>
                  <a:gd name="T68" fmla="*/ 181 w 329"/>
                  <a:gd name="T69" fmla="*/ 402 h 448"/>
                  <a:gd name="T70" fmla="*/ 176 w 329"/>
                  <a:gd name="T71" fmla="*/ 419 h 448"/>
                  <a:gd name="T72" fmla="*/ 164 w 329"/>
                  <a:gd name="T73" fmla="*/ 431 h 448"/>
                  <a:gd name="T74" fmla="*/ 147 w 329"/>
                  <a:gd name="T75" fmla="*/ 442 h 448"/>
                  <a:gd name="T76" fmla="*/ 91 w 329"/>
                  <a:gd name="T77" fmla="*/ 402 h 448"/>
                  <a:gd name="T78" fmla="*/ 17 w 329"/>
                  <a:gd name="T79" fmla="*/ 363 h 448"/>
                  <a:gd name="T80" fmla="*/ 17 w 329"/>
                  <a:gd name="T81" fmla="*/ 329 h 448"/>
                  <a:gd name="T82" fmla="*/ 6 w 329"/>
                  <a:gd name="T83" fmla="*/ 295 h 448"/>
                  <a:gd name="T84" fmla="*/ 11 w 329"/>
                  <a:gd name="T85" fmla="*/ 272 h 448"/>
                  <a:gd name="T86" fmla="*/ 17 w 329"/>
                  <a:gd name="T87" fmla="*/ 244 h 448"/>
                  <a:gd name="T88" fmla="*/ 28 w 329"/>
                  <a:gd name="T89" fmla="*/ 221 h 448"/>
                  <a:gd name="T90" fmla="*/ 34 w 329"/>
                  <a:gd name="T91" fmla="*/ 204 h 448"/>
                  <a:gd name="T92" fmla="*/ 23 w 329"/>
                  <a:gd name="T93" fmla="*/ 193 h 448"/>
                  <a:gd name="T94" fmla="*/ 11 w 329"/>
                  <a:gd name="T95" fmla="*/ 193 h 448"/>
                  <a:gd name="T96" fmla="*/ 17 w 329"/>
                  <a:gd name="T97" fmla="*/ 170 h 448"/>
                  <a:gd name="T98" fmla="*/ 28 w 329"/>
                  <a:gd name="T99" fmla="*/ 136 h 448"/>
                  <a:gd name="T100" fmla="*/ 57 w 329"/>
                  <a:gd name="T101" fmla="*/ 91 h 448"/>
                  <a:gd name="T102" fmla="*/ 74 w 329"/>
                  <a:gd name="T103" fmla="*/ 45 h 448"/>
                  <a:gd name="T104" fmla="*/ 74 w 329"/>
                  <a:gd name="T105" fmla="*/ 34 h 448"/>
                  <a:gd name="T106" fmla="*/ 164 w 329"/>
                  <a:gd name="T107" fmla="*/ 45 h 448"/>
                  <a:gd name="T108" fmla="*/ 295 w 329"/>
                  <a:gd name="T109" fmla="*/ 108 h 448"/>
                  <a:gd name="T110" fmla="*/ 317 w 329"/>
                  <a:gd name="T111" fmla="*/ 136 h 448"/>
                  <a:gd name="T112" fmla="*/ 317 w 329"/>
                  <a:gd name="T113" fmla="*/ 142 h 448"/>
                  <a:gd name="T114" fmla="*/ 323 w 329"/>
                  <a:gd name="T115" fmla="*/ 159 h 448"/>
                  <a:gd name="T116" fmla="*/ 323 w 329"/>
                  <a:gd name="T117" fmla="*/ 170 h 448"/>
                  <a:gd name="T118" fmla="*/ 323 w 329"/>
                  <a:gd name="T119" fmla="*/ 176 h 448"/>
                  <a:gd name="T120" fmla="*/ 317 w 329"/>
                  <a:gd name="T121" fmla="*/ 18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9" h="448">
                    <a:moveTo>
                      <a:pt x="136" y="244"/>
                    </a:moveTo>
                    <a:lnTo>
                      <a:pt x="136" y="238"/>
                    </a:lnTo>
                    <a:lnTo>
                      <a:pt x="142" y="232"/>
                    </a:lnTo>
                    <a:lnTo>
                      <a:pt x="147" y="232"/>
                    </a:lnTo>
                    <a:lnTo>
                      <a:pt x="153" y="232"/>
                    </a:lnTo>
                    <a:lnTo>
                      <a:pt x="164" y="232"/>
                    </a:lnTo>
                    <a:lnTo>
                      <a:pt x="159" y="232"/>
                    </a:lnTo>
                    <a:lnTo>
                      <a:pt x="159" y="238"/>
                    </a:lnTo>
                    <a:lnTo>
                      <a:pt x="164" y="238"/>
                    </a:lnTo>
                    <a:lnTo>
                      <a:pt x="159" y="238"/>
                    </a:lnTo>
                    <a:lnTo>
                      <a:pt x="159" y="244"/>
                    </a:lnTo>
                    <a:lnTo>
                      <a:pt x="153" y="244"/>
                    </a:lnTo>
                    <a:lnTo>
                      <a:pt x="147" y="249"/>
                    </a:lnTo>
                    <a:lnTo>
                      <a:pt x="147" y="255"/>
                    </a:lnTo>
                    <a:lnTo>
                      <a:pt x="142" y="255"/>
                    </a:lnTo>
                    <a:lnTo>
                      <a:pt x="142" y="249"/>
                    </a:lnTo>
                    <a:lnTo>
                      <a:pt x="142" y="244"/>
                    </a:lnTo>
                    <a:lnTo>
                      <a:pt x="136" y="244"/>
                    </a:lnTo>
                    <a:close/>
                    <a:moveTo>
                      <a:pt x="193" y="266"/>
                    </a:moveTo>
                    <a:lnTo>
                      <a:pt x="198" y="261"/>
                    </a:lnTo>
                    <a:lnTo>
                      <a:pt x="204" y="261"/>
                    </a:lnTo>
                    <a:lnTo>
                      <a:pt x="204" y="255"/>
                    </a:lnTo>
                    <a:lnTo>
                      <a:pt x="210" y="255"/>
                    </a:lnTo>
                    <a:lnTo>
                      <a:pt x="215" y="249"/>
                    </a:lnTo>
                    <a:lnTo>
                      <a:pt x="221" y="249"/>
                    </a:lnTo>
                    <a:lnTo>
                      <a:pt x="221" y="244"/>
                    </a:lnTo>
                    <a:lnTo>
                      <a:pt x="221" y="249"/>
                    </a:lnTo>
                    <a:lnTo>
                      <a:pt x="227" y="261"/>
                    </a:lnTo>
                    <a:lnTo>
                      <a:pt x="221" y="261"/>
                    </a:lnTo>
                    <a:lnTo>
                      <a:pt x="227" y="266"/>
                    </a:lnTo>
                    <a:lnTo>
                      <a:pt x="221" y="266"/>
                    </a:lnTo>
                    <a:lnTo>
                      <a:pt x="221" y="272"/>
                    </a:lnTo>
                    <a:lnTo>
                      <a:pt x="227" y="272"/>
                    </a:lnTo>
                    <a:lnTo>
                      <a:pt x="221" y="272"/>
                    </a:lnTo>
                    <a:lnTo>
                      <a:pt x="215" y="283"/>
                    </a:lnTo>
                    <a:lnTo>
                      <a:pt x="215" y="289"/>
                    </a:lnTo>
                    <a:lnTo>
                      <a:pt x="221" y="295"/>
                    </a:lnTo>
                    <a:lnTo>
                      <a:pt x="215" y="289"/>
                    </a:lnTo>
                    <a:lnTo>
                      <a:pt x="215" y="295"/>
                    </a:lnTo>
                    <a:lnTo>
                      <a:pt x="210" y="295"/>
                    </a:lnTo>
                    <a:lnTo>
                      <a:pt x="204" y="300"/>
                    </a:lnTo>
                    <a:lnTo>
                      <a:pt x="198" y="295"/>
                    </a:lnTo>
                    <a:lnTo>
                      <a:pt x="198" y="289"/>
                    </a:lnTo>
                    <a:lnTo>
                      <a:pt x="198" y="283"/>
                    </a:lnTo>
                    <a:lnTo>
                      <a:pt x="204" y="278"/>
                    </a:lnTo>
                    <a:lnTo>
                      <a:pt x="198" y="278"/>
                    </a:lnTo>
                    <a:lnTo>
                      <a:pt x="198" y="272"/>
                    </a:lnTo>
                    <a:lnTo>
                      <a:pt x="198" y="266"/>
                    </a:lnTo>
                    <a:lnTo>
                      <a:pt x="193" y="266"/>
                    </a:lnTo>
                    <a:close/>
                    <a:moveTo>
                      <a:pt x="317" y="198"/>
                    </a:moveTo>
                    <a:lnTo>
                      <a:pt x="312" y="204"/>
                    </a:lnTo>
                    <a:lnTo>
                      <a:pt x="306" y="204"/>
                    </a:lnTo>
                    <a:lnTo>
                      <a:pt x="300" y="210"/>
                    </a:lnTo>
                    <a:lnTo>
                      <a:pt x="295" y="210"/>
                    </a:lnTo>
                    <a:lnTo>
                      <a:pt x="289" y="210"/>
                    </a:lnTo>
                    <a:lnTo>
                      <a:pt x="289" y="204"/>
                    </a:lnTo>
                    <a:lnTo>
                      <a:pt x="283" y="204"/>
                    </a:lnTo>
                    <a:lnTo>
                      <a:pt x="283" y="198"/>
                    </a:lnTo>
                    <a:lnTo>
                      <a:pt x="278" y="198"/>
                    </a:lnTo>
                    <a:lnTo>
                      <a:pt x="278" y="193"/>
                    </a:lnTo>
                    <a:lnTo>
                      <a:pt x="272" y="198"/>
                    </a:lnTo>
                    <a:lnTo>
                      <a:pt x="272" y="204"/>
                    </a:lnTo>
                    <a:lnTo>
                      <a:pt x="266" y="210"/>
                    </a:lnTo>
                    <a:lnTo>
                      <a:pt x="266" y="215"/>
                    </a:lnTo>
                    <a:lnTo>
                      <a:pt x="261" y="215"/>
                    </a:lnTo>
                    <a:lnTo>
                      <a:pt x="255" y="221"/>
                    </a:lnTo>
                    <a:lnTo>
                      <a:pt x="255" y="227"/>
                    </a:lnTo>
                    <a:lnTo>
                      <a:pt x="255" y="232"/>
                    </a:lnTo>
                    <a:lnTo>
                      <a:pt x="244" y="244"/>
                    </a:lnTo>
                    <a:lnTo>
                      <a:pt x="249" y="244"/>
                    </a:lnTo>
                    <a:lnTo>
                      <a:pt x="244" y="249"/>
                    </a:lnTo>
                    <a:lnTo>
                      <a:pt x="244" y="261"/>
                    </a:lnTo>
                    <a:lnTo>
                      <a:pt x="238" y="266"/>
                    </a:lnTo>
                    <a:lnTo>
                      <a:pt x="244" y="266"/>
                    </a:lnTo>
                    <a:lnTo>
                      <a:pt x="244" y="272"/>
                    </a:lnTo>
                    <a:lnTo>
                      <a:pt x="238" y="272"/>
                    </a:lnTo>
                    <a:lnTo>
                      <a:pt x="238" y="278"/>
                    </a:lnTo>
                    <a:lnTo>
                      <a:pt x="238" y="283"/>
                    </a:lnTo>
                    <a:lnTo>
                      <a:pt x="238" y="289"/>
                    </a:lnTo>
                    <a:lnTo>
                      <a:pt x="238" y="295"/>
                    </a:lnTo>
                    <a:lnTo>
                      <a:pt x="238" y="300"/>
                    </a:lnTo>
                    <a:lnTo>
                      <a:pt x="232" y="306"/>
                    </a:lnTo>
                    <a:lnTo>
                      <a:pt x="227" y="312"/>
                    </a:lnTo>
                    <a:lnTo>
                      <a:pt x="227" y="317"/>
                    </a:lnTo>
                    <a:lnTo>
                      <a:pt x="227" y="323"/>
                    </a:lnTo>
                    <a:lnTo>
                      <a:pt x="227" y="329"/>
                    </a:lnTo>
                    <a:lnTo>
                      <a:pt x="221" y="334"/>
                    </a:lnTo>
                    <a:lnTo>
                      <a:pt x="215" y="340"/>
                    </a:lnTo>
                    <a:lnTo>
                      <a:pt x="210" y="346"/>
                    </a:lnTo>
                    <a:lnTo>
                      <a:pt x="204" y="351"/>
                    </a:lnTo>
                    <a:lnTo>
                      <a:pt x="198" y="363"/>
                    </a:lnTo>
                    <a:lnTo>
                      <a:pt x="187" y="363"/>
                    </a:lnTo>
                    <a:lnTo>
                      <a:pt x="181" y="374"/>
                    </a:lnTo>
                    <a:lnTo>
                      <a:pt x="176" y="374"/>
                    </a:lnTo>
                    <a:lnTo>
                      <a:pt x="170" y="374"/>
                    </a:lnTo>
                    <a:lnTo>
                      <a:pt x="164" y="380"/>
                    </a:lnTo>
                    <a:lnTo>
                      <a:pt x="164" y="385"/>
                    </a:lnTo>
                    <a:lnTo>
                      <a:pt x="170" y="397"/>
                    </a:lnTo>
                    <a:lnTo>
                      <a:pt x="170" y="402"/>
                    </a:lnTo>
                    <a:lnTo>
                      <a:pt x="176" y="397"/>
                    </a:lnTo>
                    <a:lnTo>
                      <a:pt x="170" y="402"/>
                    </a:lnTo>
                    <a:lnTo>
                      <a:pt x="176" y="402"/>
                    </a:lnTo>
                    <a:lnTo>
                      <a:pt x="176" y="408"/>
                    </a:lnTo>
                    <a:lnTo>
                      <a:pt x="176" y="402"/>
                    </a:lnTo>
                    <a:lnTo>
                      <a:pt x="181" y="402"/>
                    </a:lnTo>
                    <a:lnTo>
                      <a:pt x="181" y="408"/>
                    </a:lnTo>
                    <a:lnTo>
                      <a:pt x="181" y="414"/>
                    </a:lnTo>
                    <a:lnTo>
                      <a:pt x="176" y="419"/>
                    </a:lnTo>
                    <a:lnTo>
                      <a:pt x="170" y="419"/>
                    </a:lnTo>
                    <a:lnTo>
                      <a:pt x="170" y="431"/>
                    </a:lnTo>
                    <a:lnTo>
                      <a:pt x="164" y="431"/>
                    </a:lnTo>
                    <a:lnTo>
                      <a:pt x="159" y="431"/>
                    </a:lnTo>
                    <a:lnTo>
                      <a:pt x="153" y="436"/>
                    </a:lnTo>
                    <a:lnTo>
                      <a:pt x="147" y="442"/>
                    </a:lnTo>
                    <a:lnTo>
                      <a:pt x="147" y="448"/>
                    </a:lnTo>
                    <a:lnTo>
                      <a:pt x="91" y="414"/>
                    </a:lnTo>
                    <a:lnTo>
                      <a:pt x="91" y="402"/>
                    </a:lnTo>
                    <a:lnTo>
                      <a:pt x="68" y="391"/>
                    </a:lnTo>
                    <a:lnTo>
                      <a:pt x="23" y="363"/>
                    </a:lnTo>
                    <a:lnTo>
                      <a:pt x="17" y="363"/>
                    </a:lnTo>
                    <a:lnTo>
                      <a:pt x="23" y="351"/>
                    </a:lnTo>
                    <a:lnTo>
                      <a:pt x="23" y="334"/>
                    </a:lnTo>
                    <a:lnTo>
                      <a:pt x="17" y="329"/>
                    </a:lnTo>
                    <a:lnTo>
                      <a:pt x="0" y="300"/>
                    </a:lnTo>
                    <a:lnTo>
                      <a:pt x="6" y="300"/>
                    </a:lnTo>
                    <a:lnTo>
                      <a:pt x="6" y="295"/>
                    </a:lnTo>
                    <a:lnTo>
                      <a:pt x="6" y="278"/>
                    </a:lnTo>
                    <a:lnTo>
                      <a:pt x="11" y="278"/>
                    </a:lnTo>
                    <a:lnTo>
                      <a:pt x="11" y="272"/>
                    </a:lnTo>
                    <a:lnTo>
                      <a:pt x="11" y="266"/>
                    </a:lnTo>
                    <a:lnTo>
                      <a:pt x="17" y="255"/>
                    </a:lnTo>
                    <a:lnTo>
                      <a:pt x="17" y="244"/>
                    </a:lnTo>
                    <a:lnTo>
                      <a:pt x="23" y="232"/>
                    </a:lnTo>
                    <a:lnTo>
                      <a:pt x="28" y="227"/>
                    </a:lnTo>
                    <a:lnTo>
                      <a:pt x="28" y="221"/>
                    </a:lnTo>
                    <a:lnTo>
                      <a:pt x="28" y="215"/>
                    </a:lnTo>
                    <a:lnTo>
                      <a:pt x="34" y="210"/>
                    </a:lnTo>
                    <a:lnTo>
                      <a:pt x="34" y="204"/>
                    </a:lnTo>
                    <a:lnTo>
                      <a:pt x="34" y="198"/>
                    </a:lnTo>
                    <a:lnTo>
                      <a:pt x="28" y="193"/>
                    </a:lnTo>
                    <a:lnTo>
                      <a:pt x="23" y="193"/>
                    </a:lnTo>
                    <a:lnTo>
                      <a:pt x="17" y="193"/>
                    </a:lnTo>
                    <a:lnTo>
                      <a:pt x="17" y="187"/>
                    </a:lnTo>
                    <a:lnTo>
                      <a:pt x="11" y="193"/>
                    </a:lnTo>
                    <a:lnTo>
                      <a:pt x="11" y="187"/>
                    </a:lnTo>
                    <a:lnTo>
                      <a:pt x="11" y="181"/>
                    </a:lnTo>
                    <a:lnTo>
                      <a:pt x="17" y="170"/>
                    </a:lnTo>
                    <a:lnTo>
                      <a:pt x="17" y="159"/>
                    </a:lnTo>
                    <a:lnTo>
                      <a:pt x="23" y="153"/>
                    </a:lnTo>
                    <a:lnTo>
                      <a:pt x="28" y="136"/>
                    </a:lnTo>
                    <a:lnTo>
                      <a:pt x="28" y="130"/>
                    </a:lnTo>
                    <a:lnTo>
                      <a:pt x="40" y="119"/>
                    </a:lnTo>
                    <a:lnTo>
                      <a:pt x="57" y="91"/>
                    </a:lnTo>
                    <a:lnTo>
                      <a:pt x="62" y="79"/>
                    </a:lnTo>
                    <a:lnTo>
                      <a:pt x="62" y="74"/>
                    </a:lnTo>
                    <a:lnTo>
                      <a:pt x="74" y="45"/>
                    </a:lnTo>
                    <a:lnTo>
                      <a:pt x="62" y="40"/>
                    </a:lnTo>
                    <a:lnTo>
                      <a:pt x="68" y="34"/>
                    </a:lnTo>
                    <a:lnTo>
                      <a:pt x="74" y="34"/>
                    </a:lnTo>
                    <a:lnTo>
                      <a:pt x="79" y="23"/>
                    </a:lnTo>
                    <a:lnTo>
                      <a:pt x="85" y="0"/>
                    </a:lnTo>
                    <a:lnTo>
                      <a:pt x="164" y="45"/>
                    </a:lnTo>
                    <a:lnTo>
                      <a:pt x="187" y="57"/>
                    </a:lnTo>
                    <a:lnTo>
                      <a:pt x="266" y="96"/>
                    </a:lnTo>
                    <a:lnTo>
                      <a:pt x="295" y="108"/>
                    </a:lnTo>
                    <a:lnTo>
                      <a:pt x="312" y="125"/>
                    </a:lnTo>
                    <a:lnTo>
                      <a:pt x="317" y="130"/>
                    </a:lnTo>
                    <a:lnTo>
                      <a:pt x="317" y="136"/>
                    </a:lnTo>
                    <a:lnTo>
                      <a:pt x="323" y="136"/>
                    </a:lnTo>
                    <a:lnTo>
                      <a:pt x="323" y="142"/>
                    </a:lnTo>
                    <a:lnTo>
                      <a:pt x="317" y="142"/>
                    </a:lnTo>
                    <a:lnTo>
                      <a:pt x="329" y="147"/>
                    </a:lnTo>
                    <a:lnTo>
                      <a:pt x="323" y="153"/>
                    </a:lnTo>
                    <a:lnTo>
                      <a:pt x="323" y="159"/>
                    </a:lnTo>
                    <a:lnTo>
                      <a:pt x="323" y="164"/>
                    </a:lnTo>
                    <a:lnTo>
                      <a:pt x="317" y="164"/>
                    </a:lnTo>
                    <a:lnTo>
                      <a:pt x="323" y="170"/>
                    </a:lnTo>
                    <a:lnTo>
                      <a:pt x="323" y="176"/>
                    </a:lnTo>
                    <a:lnTo>
                      <a:pt x="317" y="176"/>
                    </a:lnTo>
                    <a:lnTo>
                      <a:pt x="323" y="176"/>
                    </a:lnTo>
                    <a:lnTo>
                      <a:pt x="323" y="181"/>
                    </a:lnTo>
                    <a:lnTo>
                      <a:pt x="323" y="187"/>
                    </a:lnTo>
                    <a:lnTo>
                      <a:pt x="317" y="187"/>
                    </a:lnTo>
                    <a:lnTo>
                      <a:pt x="317" y="193"/>
                    </a:lnTo>
                    <a:lnTo>
                      <a:pt x="317" y="19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35">
                <a:extLst>
                  <a:ext uri="{FF2B5EF4-FFF2-40B4-BE49-F238E27FC236}">
                    <a16:creationId xmlns:a16="http://schemas.microsoft.com/office/drawing/2014/main" id="{3F62C838-FA8F-DAEA-A736-897EEFFBF648}"/>
                  </a:ext>
                </a:extLst>
              </p:cNvPr>
              <p:cNvSpPr>
                <a:spLocks/>
              </p:cNvSpPr>
              <p:nvPr>
                <p:custDataLst>
                  <p:tags r:id="rId172"/>
                </p:custDataLst>
              </p:nvPr>
            </p:nvSpPr>
            <p:spPr bwMode="auto">
              <a:xfrm rot="582343">
                <a:off x="1849632" y="5068660"/>
                <a:ext cx="613479" cy="603909"/>
              </a:xfrm>
              <a:custGeom>
                <a:avLst/>
                <a:gdLst>
                  <a:gd name="T0" fmla="*/ 294 w 385"/>
                  <a:gd name="T1" fmla="*/ 11 h 379"/>
                  <a:gd name="T2" fmla="*/ 311 w 385"/>
                  <a:gd name="T3" fmla="*/ 34 h 379"/>
                  <a:gd name="T4" fmla="*/ 345 w 385"/>
                  <a:gd name="T5" fmla="*/ 62 h 379"/>
                  <a:gd name="T6" fmla="*/ 385 w 385"/>
                  <a:gd name="T7" fmla="*/ 136 h 379"/>
                  <a:gd name="T8" fmla="*/ 362 w 385"/>
                  <a:gd name="T9" fmla="*/ 153 h 379"/>
                  <a:gd name="T10" fmla="*/ 351 w 385"/>
                  <a:gd name="T11" fmla="*/ 164 h 379"/>
                  <a:gd name="T12" fmla="*/ 328 w 385"/>
                  <a:gd name="T13" fmla="*/ 198 h 379"/>
                  <a:gd name="T14" fmla="*/ 289 w 385"/>
                  <a:gd name="T15" fmla="*/ 226 h 379"/>
                  <a:gd name="T16" fmla="*/ 277 w 385"/>
                  <a:gd name="T17" fmla="*/ 221 h 379"/>
                  <a:gd name="T18" fmla="*/ 260 w 385"/>
                  <a:gd name="T19" fmla="*/ 221 h 379"/>
                  <a:gd name="T20" fmla="*/ 238 w 385"/>
                  <a:gd name="T21" fmla="*/ 232 h 379"/>
                  <a:gd name="T22" fmla="*/ 204 w 385"/>
                  <a:gd name="T23" fmla="*/ 243 h 379"/>
                  <a:gd name="T24" fmla="*/ 192 w 385"/>
                  <a:gd name="T25" fmla="*/ 260 h 379"/>
                  <a:gd name="T26" fmla="*/ 187 w 385"/>
                  <a:gd name="T27" fmla="*/ 277 h 379"/>
                  <a:gd name="T28" fmla="*/ 198 w 385"/>
                  <a:gd name="T29" fmla="*/ 289 h 379"/>
                  <a:gd name="T30" fmla="*/ 187 w 385"/>
                  <a:gd name="T31" fmla="*/ 294 h 379"/>
                  <a:gd name="T32" fmla="*/ 158 w 385"/>
                  <a:gd name="T33" fmla="*/ 311 h 379"/>
                  <a:gd name="T34" fmla="*/ 141 w 385"/>
                  <a:gd name="T35" fmla="*/ 323 h 379"/>
                  <a:gd name="T36" fmla="*/ 124 w 385"/>
                  <a:gd name="T37" fmla="*/ 328 h 379"/>
                  <a:gd name="T38" fmla="*/ 107 w 385"/>
                  <a:gd name="T39" fmla="*/ 340 h 379"/>
                  <a:gd name="T40" fmla="*/ 85 w 385"/>
                  <a:gd name="T41" fmla="*/ 357 h 379"/>
                  <a:gd name="T42" fmla="*/ 73 w 385"/>
                  <a:gd name="T43" fmla="*/ 368 h 379"/>
                  <a:gd name="T44" fmla="*/ 39 w 385"/>
                  <a:gd name="T45" fmla="*/ 328 h 379"/>
                  <a:gd name="T46" fmla="*/ 5 w 385"/>
                  <a:gd name="T47" fmla="*/ 243 h 379"/>
                  <a:gd name="T48" fmla="*/ 22 w 385"/>
                  <a:gd name="T49" fmla="*/ 238 h 379"/>
                  <a:gd name="T50" fmla="*/ 28 w 385"/>
                  <a:gd name="T51" fmla="*/ 232 h 379"/>
                  <a:gd name="T52" fmla="*/ 39 w 385"/>
                  <a:gd name="T53" fmla="*/ 232 h 379"/>
                  <a:gd name="T54" fmla="*/ 45 w 385"/>
                  <a:gd name="T55" fmla="*/ 232 h 379"/>
                  <a:gd name="T56" fmla="*/ 51 w 385"/>
                  <a:gd name="T57" fmla="*/ 232 h 379"/>
                  <a:gd name="T58" fmla="*/ 51 w 385"/>
                  <a:gd name="T59" fmla="*/ 226 h 379"/>
                  <a:gd name="T60" fmla="*/ 62 w 385"/>
                  <a:gd name="T61" fmla="*/ 221 h 379"/>
                  <a:gd name="T62" fmla="*/ 56 w 385"/>
                  <a:gd name="T63" fmla="*/ 153 h 379"/>
                  <a:gd name="T64" fmla="*/ 73 w 385"/>
                  <a:gd name="T65" fmla="*/ 147 h 379"/>
                  <a:gd name="T66" fmla="*/ 90 w 385"/>
                  <a:gd name="T67" fmla="*/ 147 h 379"/>
                  <a:gd name="T68" fmla="*/ 96 w 385"/>
                  <a:gd name="T69" fmla="*/ 136 h 379"/>
                  <a:gd name="T70" fmla="*/ 124 w 385"/>
                  <a:gd name="T71" fmla="*/ 107 h 379"/>
                  <a:gd name="T72" fmla="*/ 130 w 385"/>
                  <a:gd name="T73" fmla="*/ 102 h 379"/>
                  <a:gd name="T74" fmla="*/ 136 w 385"/>
                  <a:gd name="T75" fmla="*/ 102 h 379"/>
                  <a:gd name="T76" fmla="*/ 147 w 385"/>
                  <a:gd name="T77" fmla="*/ 96 h 379"/>
                  <a:gd name="T78" fmla="*/ 158 w 385"/>
                  <a:gd name="T79" fmla="*/ 96 h 379"/>
                  <a:gd name="T80" fmla="*/ 164 w 385"/>
                  <a:gd name="T81" fmla="*/ 96 h 379"/>
                  <a:gd name="T82" fmla="*/ 175 w 385"/>
                  <a:gd name="T83" fmla="*/ 90 h 379"/>
                  <a:gd name="T84" fmla="*/ 181 w 385"/>
                  <a:gd name="T85" fmla="*/ 90 h 379"/>
                  <a:gd name="T86" fmla="*/ 192 w 385"/>
                  <a:gd name="T87" fmla="*/ 90 h 379"/>
                  <a:gd name="T88" fmla="*/ 204 w 385"/>
                  <a:gd name="T89" fmla="*/ 90 h 379"/>
                  <a:gd name="T90" fmla="*/ 215 w 385"/>
                  <a:gd name="T91" fmla="*/ 85 h 379"/>
                  <a:gd name="T92" fmla="*/ 215 w 385"/>
                  <a:gd name="T93" fmla="*/ 68 h 379"/>
                  <a:gd name="T94" fmla="*/ 226 w 385"/>
                  <a:gd name="T95" fmla="*/ 56 h 379"/>
                  <a:gd name="T96" fmla="*/ 221 w 385"/>
                  <a:gd name="T97" fmla="*/ 45 h 379"/>
                  <a:gd name="T98" fmla="*/ 226 w 385"/>
                  <a:gd name="T99" fmla="*/ 28 h 379"/>
                  <a:gd name="T100" fmla="*/ 238 w 385"/>
                  <a:gd name="T101" fmla="*/ 17 h 379"/>
                  <a:gd name="T102" fmla="*/ 249 w 385"/>
                  <a:gd name="T103" fmla="*/ 22 h 379"/>
                  <a:gd name="T104" fmla="*/ 260 w 385"/>
                  <a:gd name="T105" fmla="*/ 11 h 379"/>
                  <a:gd name="T106" fmla="*/ 272 w 385"/>
                  <a:gd name="T107" fmla="*/ 11 h 379"/>
                  <a:gd name="T108" fmla="*/ 283 w 385"/>
                  <a:gd name="T10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5" h="379">
                    <a:moveTo>
                      <a:pt x="289" y="0"/>
                    </a:moveTo>
                    <a:lnTo>
                      <a:pt x="289" y="5"/>
                    </a:lnTo>
                    <a:lnTo>
                      <a:pt x="294" y="11"/>
                    </a:lnTo>
                    <a:lnTo>
                      <a:pt x="300" y="22"/>
                    </a:lnTo>
                    <a:lnTo>
                      <a:pt x="300" y="28"/>
                    </a:lnTo>
                    <a:lnTo>
                      <a:pt x="311" y="34"/>
                    </a:lnTo>
                    <a:lnTo>
                      <a:pt x="317" y="39"/>
                    </a:lnTo>
                    <a:lnTo>
                      <a:pt x="334" y="56"/>
                    </a:lnTo>
                    <a:lnTo>
                      <a:pt x="345" y="62"/>
                    </a:lnTo>
                    <a:lnTo>
                      <a:pt x="351" y="73"/>
                    </a:lnTo>
                    <a:lnTo>
                      <a:pt x="368" y="96"/>
                    </a:lnTo>
                    <a:lnTo>
                      <a:pt x="385" y="136"/>
                    </a:lnTo>
                    <a:lnTo>
                      <a:pt x="368" y="141"/>
                    </a:lnTo>
                    <a:lnTo>
                      <a:pt x="362" y="147"/>
                    </a:lnTo>
                    <a:lnTo>
                      <a:pt x="362" y="153"/>
                    </a:lnTo>
                    <a:lnTo>
                      <a:pt x="357" y="158"/>
                    </a:lnTo>
                    <a:lnTo>
                      <a:pt x="357" y="164"/>
                    </a:lnTo>
                    <a:lnTo>
                      <a:pt x="351" y="164"/>
                    </a:lnTo>
                    <a:lnTo>
                      <a:pt x="351" y="170"/>
                    </a:lnTo>
                    <a:lnTo>
                      <a:pt x="340" y="181"/>
                    </a:lnTo>
                    <a:lnTo>
                      <a:pt x="328" y="198"/>
                    </a:lnTo>
                    <a:lnTo>
                      <a:pt x="317" y="204"/>
                    </a:lnTo>
                    <a:lnTo>
                      <a:pt x="300" y="215"/>
                    </a:lnTo>
                    <a:lnTo>
                      <a:pt x="289" y="226"/>
                    </a:lnTo>
                    <a:lnTo>
                      <a:pt x="283" y="221"/>
                    </a:lnTo>
                    <a:lnTo>
                      <a:pt x="283" y="226"/>
                    </a:lnTo>
                    <a:lnTo>
                      <a:pt x="277" y="221"/>
                    </a:lnTo>
                    <a:lnTo>
                      <a:pt x="272" y="221"/>
                    </a:lnTo>
                    <a:lnTo>
                      <a:pt x="266" y="215"/>
                    </a:lnTo>
                    <a:lnTo>
                      <a:pt x="260" y="221"/>
                    </a:lnTo>
                    <a:lnTo>
                      <a:pt x="255" y="221"/>
                    </a:lnTo>
                    <a:lnTo>
                      <a:pt x="243" y="226"/>
                    </a:lnTo>
                    <a:lnTo>
                      <a:pt x="238" y="232"/>
                    </a:lnTo>
                    <a:lnTo>
                      <a:pt x="221" y="238"/>
                    </a:lnTo>
                    <a:lnTo>
                      <a:pt x="209" y="243"/>
                    </a:lnTo>
                    <a:lnTo>
                      <a:pt x="204" y="243"/>
                    </a:lnTo>
                    <a:lnTo>
                      <a:pt x="204" y="249"/>
                    </a:lnTo>
                    <a:lnTo>
                      <a:pt x="198" y="255"/>
                    </a:lnTo>
                    <a:lnTo>
                      <a:pt x="192" y="260"/>
                    </a:lnTo>
                    <a:lnTo>
                      <a:pt x="192" y="266"/>
                    </a:lnTo>
                    <a:lnTo>
                      <a:pt x="187" y="272"/>
                    </a:lnTo>
                    <a:lnTo>
                      <a:pt x="187" y="277"/>
                    </a:lnTo>
                    <a:lnTo>
                      <a:pt x="192" y="283"/>
                    </a:lnTo>
                    <a:lnTo>
                      <a:pt x="192" y="289"/>
                    </a:lnTo>
                    <a:lnTo>
                      <a:pt x="198" y="289"/>
                    </a:lnTo>
                    <a:lnTo>
                      <a:pt x="198" y="294"/>
                    </a:lnTo>
                    <a:lnTo>
                      <a:pt x="192" y="294"/>
                    </a:lnTo>
                    <a:lnTo>
                      <a:pt x="187" y="294"/>
                    </a:lnTo>
                    <a:lnTo>
                      <a:pt x="181" y="300"/>
                    </a:lnTo>
                    <a:lnTo>
                      <a:pt x="175" y="300"/>
                    </a:lnTo>
                    <a:lnTo>
                      <a:pt x="158" y="311"/>
                    </a:lnTo>
                    <a:lnTo>
                      <a:pt x="153" y="311"/>
                    </a:lnTo>
                    <a:lnTo>
                      <a:pt x="147" y="317"/>
                    </a:lnTo>
                    <a:lnTo>
                      <a:pt x="141" y="323"/>
                    </a:lnTo>
                    <a:lnTo>
                      <a:pt x="136" y="323"/>
                    </a:lnTo>
                    <a:lnTo>
                      <a:pt x="130" y="328"/>
                    </a:lnTo>
                    <a:lnTo>
                      <a:pt x="124" y="328"/>
                    </a:lnTo>
                    <a:lnTo>
                      <a:pt x="119" y="334"/>
                    </a:lnTo>
                    <a:lnTo>
                      <a:pt x="113" y="340"/>
                    </a:lnTo>
                    <a:lnTo>
                      <a:pt x="107" y="340"/>
                    </a:lnTo>
                    <a:lnTo>
                      <a:pt x="107" y="345"/>
                    </a:lnTo>
                    <a:lnTo>
                      <a:pt x="102" y="345"/>
                    </a:lnTo>
                    <a:lnTo>
                      <a:pt x="85" y="357"/>
                    </a:lnTo>
                    <a:lnTo>
                      <a:pt x="79" y="362"/>
                    </a:lnTo>
                    <a:lnTo>
                      <a:pt x="73" y="362"/>
                    </a:lnTo>
                    <a:lnTo>
                      <a:pt x="73" y="368"/>
                    </a:lnTo>
                    <a:lnTo>
                      <a:pt x="62" y="379"/>
                    </a:lnTo>
                    <a:lnTo>
                      <a:pt x="45" y="345"/>
                    </a:lnTo>
                    <a:lnTo>
                      <a:pt x="39" y="328"/>
                    </a:lnTo>
                    <a:lnTo>
                      <a:pt x="0" y="255"/>
                    </a:lnTo>
                    <a:lnTo>
                      <a:pt x="5" y="249"/>
                    </a:lnTo>
                    <a:lnTo>
                      <a:pt x="5" y="243"/>
                    </a:lnTo>
                    <a:lnTo>
                      <a:pt x="11" y="243"/>
                    </a:lnTo>
                    <a:lnTo>
                      <a:pt x="17" y="238"/>
                    </a:lnTo>
                    <a:lnTo>
                      <a:pt x="22" y="238"/>
                    </a:lnTo>
                    <a:lnTo>
                      <a:pt x="28" y="238"/>
                    </a:lnTo>
                    <a:lnTo>
                      <a:pt x="22" y="238"/>
                    </a:lnTo>
                    <a:lnTo>
                      <a:pt x="28" y="232"/>
                    </a:lnTo>
                    <a:lnTo>
                      <a:pt x="28" y="238"/>
                    </a:lnTo>
                    <a:lnTo>
                      <a:pt x="34" y="232"/>
                    </a:lnTo>
                    <a:lnTo>
                      <a:pt x="39" y="232"/>
                    </a:lnTo>
                    <a:lnTo>
                      <a:pt x="39" y="238"/>
                    </a:lnTo>
                    <a:lnTo>
                      <a:pt x="45" y="238"/>
                    </a:lnTo>
                    <a:lnTo>
                      <a:pt x="45" y="232"/>
                    </a:lnTo>
                    <a:lnTo>
                      <a:pt x="45" y="226"/>
                    </a:lnTo>
                    <a:lnTo>
                      <a:pt x="51" y="238"/>
                    </a:lnTo>
                    <a:lnTo>
                      <a:pt x="51" y="232"/>
                    </a:lnTo>
                    <a:lnTo>
                      <a:pt x="51" y="226"/>
                    </a:lnTo>
                    <a:lnTo>
                      <a:pt x="51" y="221"/>
                    </a:lnTo>
                    <a:lnTo>
                      <a:pt x="51" y="226"/>
                    </a:lnTo>
                    <a:lnTo>
                      <a:pt x="56" y="226"/>
                    </a:lnTo>
                    <a:lnTo>
                      <a:pt x="56" y="221"/>
                    </a:lnTo>
                    <a:lnTo>
                      <a:pt x="62" y="221"/>
                    </a:lnTo>
                    <a:lnTo>
                      <a:pt x="62" y="215"/>
                    </a:lnTo>
                    <a:lnTo>
                      <a:pt x="39" y="170"/>
                    </a:lnTo>
                    <a:lnTo>
                      <a:pt x="56" y="153"/>
                    </a:lnTo>
                    <a:lnTo>
                      <a:pt x="62" y="147"/>
                    </a:lnTo>
                    <a:lnTo>
                      <a:pt x="68" y="141"/>
                    </a:lnTo>
                    <a:lnTo>
                      <a:pt x="73" y="147"/>
                    </a:lnTo>
                    <a:lnTo>
                      <a:pt x="79" y="153"/>
                    </a:lnTo>
                    <a:lnTo>
                      <a:pt x="85" y="147"/>
                    </a:lnTo>
                    <a:lnTo>
                      <a:pt x="90" y="147"/>
                    </a:lnTo>
                    <a:lnTo>
                      <a:pt x="90" y="141"/>
                    </a:lnTo>
                    <a:lnTo>
                      <a:pt x="90" y="136"/>
                    </a:lnTo>
                    <a:lnTo>
                      <a:pt x="96" y="136"/>
                    </a:lnTo>
                    <a:lnTo>
                      <a:pt x="113" y="113"/>
                    </a:lnTo>
                    <a:lnTo>
                      <a:pt x="124" y="113"/>
                    </a:lnTo>
                    <a:lnTo>
                      <a:pt x="124" y="107"/>
                    </a:lnTo>
                    <a:lnTo>
                      <a:pt x="130" y="102"/>
                    </a:lnTo>
                    <a:lnTo>
                      <a:pt x="130" y="107"/>
                    </a:lnTo>
                    <a:lnTo>
                      <a:pt x="130" y="102"/>
                    </a:lnTo>
                    <a:lnTo>
                      <a:pt x="136" y="102"/>
                    </a:lnTo>
                    <a:lnTo>
                      <a:pt x="136" y="107"/>
                    </a:lnTo>
                    <a:lnTo>
                      <a:pt x="136" y="102"/>
                    </a:lnTo>
                    <a:lnTo>
                      <a:pt x="141" y="102"/>
                    </a:lnTo>
                    <a:lnTo>
                      <a:pt x="147" y="102"/>
                    </a:lnTo>
                    <a:lnTo>
                      <a:pt x="147" y="96"/>
                    </a:lnTo>
                    <a:lnTo>
                      <a:pt x="153" y="96"/>
                    </a:lnTo>
                    <a:lnTo>
                      <a:pt x="158" y="102"/>
                    </a:lnTo>
                    <a:lnTo>
                      <a:pt x="158" y="96"/>
                    </a:lnTo>
                    <a:lnTo>
                      <a:pt x="164" y="96"/>
                    </a:lnTo>
                    <a:lnTo>
                      <a:pt x="164" y="102"/>
                    </a:lnTo>
                    <a:lnTo>
                      <a:pt x="164" y="96"/>
                    </a:lnTo>
                    <a:lnTo>
                      <a:pt x="170" y="96"/>
                    </a:lnTo>
                    <a:lnTo>
                      <a:pt x="170" y="90"/>
                    </a:lnTo>
                    <a:lnTo>
                      <a:pt x="175" y="90"/>
                    </a:lnTo>
                    <a:lnTo>
                      <a:pt x="175" y="85"/>
                    </a:lnTo>
                    <a:lnTo>
                      <a:pt x="175" y="90"/>
                    </a:lnTo>
                    <a:lnTo>
                      <a:pt x="181" y="90"/>
                    </a:lnTo>
                    <a:lnTo>
                      <a:pt x="181" y="96"/>
                    </a:lnTo>
                    <a:lnTo>
                      <a:pt x="187" y="96"/>
                    </a:lnTo>
                    <a:lnTo>
                      <a:pt x="192" y="90"/>
                    </a:lnTo>
                    <a:lnTo>
                      <a:pt x="198" y="90"/>
                    </a:lnTo>
                    <a:lnTo>
                      <a:pt x="198" y="85"/>
                    </a:lnTo>
                    <a:lnTo>
                      <a:pt x="204" y="90"/>
                    </a:lnTo>
                    <a:lnTo>
                      <a:pt x="204" y="85"/>
                    </a:lnTo>
                    <a:lnTo>
                      <a:pt x="209" y="85"/>
                    </a:lnTo>
                    <a:lnTo>
                      <a:pt x="215" y="85"/>
                    </a:lnTo>
                    <a:lnTo>
                      <a:pt x="215" y="79"/>
                    </a:lnTo>
                    <a:lnTo>
                      <a:pt x="215" y="73"/>
                    </a:lnTo>
                    <a:lnTo>
                      <a:pt x="215" y="68"/>
                    </a:lnTo>
                    <a:lnTo>
                      <a:pt x="221" y="68"/>
                    </a:lnTo>
                    <a:lnTo>
                      <a:pt x="221" y="62"/>
                    </a:lnTo>
                    <a:lnTo>
                      <a:pt x="226" y="56"/>
                    </a:lnTo>
                    <a:lnTo>
                      <a:pt x="221" y="56"/>
                    </a:lnTo>
                    <a:lnTo>
                      <a:pt x="221" y="51"/>
                    </a:lnTo>
                    <a:lnTo>
                      <a:pt x="221" y="45"/>
                    </a:lnTo>
                    <a:lnTo>
                      <a:pt x="221" y="39"/>
                    </a:lnTo>
                    <a:lnTo>
                      <a:pt x="221" y="34"/>
                    </a:lnTo>
                    <a:lnTo>
                      <a:pt x="226" y="28"/>
                    </a:lnTo>
                    <a:lnTo>
                      <a:pt x="232" y="22"/>
                    </a:lnTo>
                    <a:lnTo>
                      <a:pt x="232" y="17"/>
                    </a:lnTo>
                    <a:lnTo>
                      <a:pt x="238" y="17"/>
                    </a:lnTo>
                    <a:lnTo>
                      <a:pt x="238" y="22"/>
                    </a:lnTo>
                    <a:lnTo>
                      <a:pt x="243" y="22"/>
                    </a:lnTo>
                    <a:lnTo>
                      <a:pt x="249" y="22"/>
                    </a:lnTo>
                    <a:lnTo>
                      <a:pt x="249" y="17"/>
                    </a:lnTo>
                    <a:lnTo>
                      <a:pt x="255" y="17"/>
                    </a:lnTo>
                    <a:lnTo>
                      <a:pt x="260" y="11"/>
                    </a:lnTo>
                    <a:lnTo>
                      <a:pt x="266" y="11"/>
                    </a:lnTo>
                    <a:lnTo>
                      <a:pt x="266" y="17"/>
                    </a:lnTo>
                    <a:lnTo>
                      <a:pt x="272" y="11"/>
                    </a:lnTo>
                    <a:lnTo>
                      <a:pt x="277" y="5"/>
                    </a:lnTo>
                    <a:lnTo>
                      <a:pt x="283" y="11"/>
                    </a:lnTo>
                    <a:lnTo>
                      <a:pt x="283" y="0"/>
                    </a:lnTo>
                    <a:lnTo>
                      <a:pt x="289"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36">
                <a:extLst>
                  <a:ext uri="{FF2B5EF4-FFF2-40B4-BE49-F238E27FC236}">
                    <a16:creationId xmlns:a16="http://schemas.microsoft.com/office/drawing/2014/main" id="{A5D01A7B-ACBC-2746-A390-38EB79570D98}"/>
                  </a:ext>
                </a:extLst>
              </p:cNvPr>
              <p:cNvSpPr>
                <a:spLocks/>
              </p:cNvSpPr>
              <p:nvPr>
                <p:custDataLst>
                  <p:tags r:id="rId173"/>
                </p:custDataLst>
              </p:nvPr>
            </p:nvSpPr>
            <p:spPr bwMode="auto">
              <a:xfrm rot="582343">
                <a:off x="1262512" y="5366917"/>
                <a:ext cx="694746" cy="452533"/>
              </a:xfrm>
              <a:custGeom>
                <a:avLst/>
                <a:gdLst>
                  <a:gd name="T0" fmla="*/ 425 w 436"/>
                  <a:gd name="T1" fmla="*/ 227 h 284"/>
                  <a:gd name="T2" fmla="*/ 402 w 436"/>
                  <a:gd name="T3" fmla="*/ 233 h 284"/>
                  <a:gd name="T4" fmla="*/ 385 w 436"/>
                  <a:gd name="T5" fmla="*/ 233 h 284"/>
                  <a:gd name="T6" fmla="*/ 368 w 436"/>
                  <a:gd name="T7" fmla="*/ 233 h 284"/>
                  <a:gd name="T8" fmla="*/ 345 w 436"/>
                  <a:gd name="T9" fmla="*/ 238 h 284"/>
                  <a:gd name="T10" fmla="*/ 328 w 436"/>
                  <a:gd name="T11" fmla="*/ 238 h 284"/>
                  <a:gd name="T12" fmla="*/ 317 w 436"/>
                  <a:gd name="T13" fmla="*/ 244 h 284"/>
                  <a:gd name="T14" fmla="*/ 300 w 436"/>
                  <a:gd name="T15" fmla="*/ 244 h 284"/>
                  <a:gd name="T16" fmla="*/ 283 w 436"/>
                  <a:gd name="T17" fmla="*/ 244 h 284"/>
                  <a:gd name="T18" fmla="*/ 272 w 436"/>
                  <a:gd name="T19" fmla="*/ 250 h 284"/>
                  <a:gd name="T20" fmla="*/ 255 w 436"/>
                  <a:gd name="T21" fmla="*/ 250 h 284"/>
                  <a:gd name="T22" fmla="*/ 238 w 436"/>
                  <a:gd name="T23" fmla="*/ 250 h 284"/>
                  <a:gd name="T24" fmla="*/ 226 w 436"/>
                  <a:gd name="T25" fmla="*/ 255 h 284"/>
                  <a:gd name="T26" fmla="*/ 209 w 436"/>
                  <a:gd name="T27" fmla="*/ 255 h 284"/>
                  <a:gd name="T28" fmla="*/ 192 w 436"/>
                  <a:gd name="T29" fmla="*/ 261 h 284"/>
                  <a:gd name="T30" fmla="*/ 158 w 436"/>
                  <a:gd name="T31" fmla="*/ 261 h 284"/>
                  <a:gd name="T32" fmla="*/ 141 w 436"/>
                  <a:gd name="T33" fmla="*/ 267 h 284"/>
                  <a:gd name="T34" fmla="*/ 119 w 436"/>
                  <a:gd name="T35" fmla="*/ 267 h 284"/>
                  <a:gd name="T36" fmla="*/ 96 w 436"/>
                  <a:gd name="T37" fmla="*/ 272 h 284"/>
                  <a:gd name="T38" fmla="*/ 79 w 436"/>
                  <a:gd name="T39" fmla="*/ 272 h 284"/>
                  <a:gd name="T40" fmla="*/ 56 w 436"/>
                  <a:gd name="T41" fmla="*/ 278 h 284"/>
                  <a:gd name="T42" fmla="*/ 39 w 436"/>
                  <a:gd name="T43" fmla="*/ 278 h 284"/>
                  <a:gd name="T44" fmla="*/ 17 w 436"/>
                  <a:gd name="T45" fmla="*/ 278 h 284"/>
                  <a:gd name="T46" fmla="*/ 5 w 436"/>
                  <a:gd name="T47" fmla="*/ 284 h 284"/>
                  <a:gd name="T48" fmla="*/ 22 w 436"/>
                  <a:gd name="T49" fmla="*/ 210 h 284"/>
                  <a:gd name="T50" fmla="*/ 56 w 436"/>
                  <a:gd name="T51" fmla="*/ 182 h 284"/>
                  <a:gd name="T52" fmla="*/ 85 w 436"/>
                  <a:gd name="T53" fmla="*/ 159 h 284"/>
                  <a:gd name="T54" fmla="*/ 85 w 436"/>
                  <a:gd name="T55" fmla="*/ 136 h 284"/>
                  <a:gd name="T56" fmla="*/ 96 w 436"/>
                  <a:gd name="T57" fmla="*/ 119 h 284"/>
                  <a:gd name="T58" fmla="*/ 107 w 436"/>
                  <a:gd name="T59" fmla="*/ 114 h 284"/>
                  <a:gd name="T60" fmla="*/ 113 w 436"/>
                  <a:gd name="T61" fmla="*/ 97 h 284"/>
                  <a:gd name="T62" fmla="*/ 124 w 436"/>
                  <a:gd name="T63" fmla="*/ 80 h 284"/>
                  <a:gd name="T64" fmla="*/ 136 w 436"/>
                  <a:gd name="T65" fmla="*/ 74 h 284"/>
                  <a:gd name="T66" fmla="*/ 141 w 436"/>
                  <a:gd name="T67" fmla="*/ 74 h 284"/>
                  <a:gd name="T68" fmla="*/ 158 w 436"/>
                  <a:gd name="T69" fmla="*/ 80 h 284"/>
                  <a:gd name="T70" fmla="*/ 170 w 436"/>
                  <a:gd name="T71" fmla="*/ 63 h 284"/>
                  <a:gd name="T72" fmla="*/ 181 w 436"/>
                  <a:gd name="T73" fmla="*/ 51 h 284"/>
                  <a:gd name="T74" fmla="*/ 187 w 436"/>
                  <a:gd name="T75" fmla="*/ 46 h 284"/>
                  <a:gd name="T76" fmla="*/ 187 w 436"/>
                  <a:gd name="T77" fmla="*/ 34 h 284"/>
                  <a:gd name="T78" fmla="*/ 243 w 436"/>
                  <a:gd name="T79" fmla="*/ 17 h 284"/>
                  <a:gd name="T80" fmla="*/ 340 w 436"/>
                  <a:gd name="T81" fmla="*/ 6 h 284"/>
                  <a:gd name="T82" fmla="*/ 379 w 436"/>
                  <a:gd name="T83" fmla="*/ 85 h 284"/>
                  <a:gd name="T84" fmla="*/ 408 w 436"/>
                  <a:gd name="T85"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6" h="284">
                    <a:moveTo>
                      <a:pt x="436" y="227"/>
                    </a:moveTo>
                    <a:lnTo>
                      <a:pt x="430" y="227"/>
                    </a:lnTo>
                    <a:lnTo>
                      <a:pt x="425" y="227"/>
                    </a:lnTo>
                    <a:lnTo>
                      <a:pt x="419" y="227"/>
                    </a:lnTo>
                    <a:lnTo>
                      <a:pt x="408" y="227"/>
                    </a:lnTo>
                    <a:lnTo>
                      <a:pt x="402" y="233"/>
                    </a:lnTo>
                    <a:lnTo>
                      <a:pt x="396" y="233"/>
                    </a:lnTo>
                    <a:lnTo>
                      <a:pt x="391" y="233"/>
                    </a:lnTo>
                    <a:lnTo>
                      <a:pt x="385" y="233"/>
                    </a:lnTo>
                    <a:lnTo>
                      <a:pt x="379" y="233"/>
                    </a:lnTo>
                    <a:lnTo>
                      <a:pt x="374" y="233"/>
                    </a:lnTo>
                    <a:lnTo>
                      <a:pt x="368" y="233"/>
                    </a:lnTo>
                    <a:lnTo>
                      <a:pt x="362" y="238"/>
                    </a:lnTo>
                    <a:lnTo>
                      <a:pt x="351" y="238"/>
                    </a:lnTo>
                    <a:lnTo>
                      <a:pt x="345" y="238"/>
                    </a:lnTo>
                    <a:lnTo>
                      <a:pt x="340" y="238"/>
                    </a:lnTo>
                    <a:lnTo>
                      <a:pt x="334" y="238"/>
                    </a:lnTo>
                    <a:lnTo>
                      <a:pt x="328" y="238"/>
                    </a:lnTo>
                    <a:lnTo>
                      <a:pt x="323" y="238"/>
                    </a:lnTo>
                    <a:lnTo>
                      <a:pt x="317" y="238"/>
                    </a:lnTo>
                    <a:lnTo>
                      <a:pt x="317" y="244"/>
                    </a:lnTo>
                    <a:lnTo>
                      <a:pt x="311" y="244"/>
                    </a:lnTo>
                    <a:lnTo>
                      <a:pt x="306" y="244"/>
                    </a:lnTo>
                    <a:lnTo>
                      <a:pt x="300" y="244"/>
                    </a:lnTo>
                    <a:lnTo>
                      <a:pt x="294" y="244"/>
                    </a:lnTo>
                    <a:lnTo>
                      <a:pt x="289" y="244"/>
                    </a:lnTo>
                    <a:lnTo>
                      <a:pt x="283" y="244"/>
                    </a:lnTo>
                    <a:lnTo>
                      <a:pt x="277" y="244"/>
                    </a:lnTo>
                    <a:lnTo>
                      <a:pt x="277" y="250"/>
                    </a:lnTo>
                    <a:lnTo>
                      <a:pt x="272" y="250"/>
                    </a:lnTo>
                    <a:lnTo>
                      <a:pt x="266" y="250"/>
                    </a:lnTo>
                    <a:lnTo>
                      <a:pt x="260" y="250"/>
                    </a:lnTo>
                    <a:lnTo>
                      <a:pt x="255" y="250"/>
                    </a:lnTo>
                    <a:lnTo>
                      <a:pt x="249" y="250"/>
                    </a:lnTo>
                    <a:lnTo>
                      <a:pt x="243" y="250"/>
                    </a:lnTo>
                    <a:lnTo>
                      <a:pt x="238" y="250"/>
                    </a:lnTo>
                    <a:lnTo>
                      <a:pt x="238" y="255"/>
                    </a:lnTo>
                    <a:lnTo>
                      <a:pt x="232" y="255"/>
                    </a:lnTo>
                    <a:lnTo>
                      <a:pt x="226" y="255"/>
                    </a:lnTo>
                    <a:lnTo>
                      <a:pt x="221" y="255"/>
                    </a:lnTo>
                    <a:lnTo>
                      <a:pt x="215" y="255"/>
                    </a:lnTo>
                    <a:lnTo>
                      <a:pt x="209" y="255"/>
                    </a:lnTo>
                    <a:lnTo>
                      <a:pt x="204" y="255"/>
                    </a:lnTo>
                    <a:lnTo>
                      <a:pt x="192" y="255"/>
                    </a:lnTo>
                    <a:lnTo>
                      <a:pt x="192" y="261"/>
                    </a:lnTo>
                    <a:lnTo>
                      <a:pt x="187" y="261"/>
                    </a:lnTo>
                    <a:lnTo>
                      <a:pt x="181" y="261"/>
                    </a:lnTo>
                    <a:lnTo>
                      <a:pt x="158" y="261"/>
                    </a:lnTo>
                    <a:lnTo>
                      <a:pt x="153" y="261"/>
                    </a:lnTo>
                    <a:lnTo>
                      <a:pt x="147" y="267"/>
                    </a:lnTo>
                    <a:lnTo>
                      <a:pt x="141" y="267"/>
                    </a:lnTo>
                    <a:lnTo>
                      <a:pt x="130" y="267"/>
                    </a:lnTo>
                    <a:lnTo>
                      <a:pt x="124" y="267"/>
                    </a:lnTo>
                    <a:lnTo>
                      <a:pt x="119" y="267"/>
                    </a:lnTo>
                    <a:lnTo>
                      <a:pt x="113" y="267"/>
                    </a:lnTo>
                    <a:lnTo>
                      <a:pt x="107" y="267"/>
                    </a:lnTo>
                    <a:lnTo>
                      <a:pt x="96" y="272"/>
                    </a:lnTo>
                    <a:lnTo>
                      <a:pt x="90" y="272"/>
                    </a:lnTo>
                    <a:lnTo>
                      <a:pt x="85" y="272"/>
                    </a:lnTo>
                    <a:lnTo>
                      <a:pt x="79" y="272"/>
                    </a:lnTo>
                    <a:lnTo>
                      <a:pt x="68" y="272"/>
                    </a:lnTo>
                    <a:lnTo>
                      <a:pt x="62" y="278"/>
                    </a:lnTo>
                    <a:lnTo>
                      <a:pt x="56" y="278"/>
                    </a:lnTo>
                    <a:lnTo>
                      <a:pt x="51" y="278"/>
                    </a:lnTo>
                    <a:lnTo>
                      <a:pt x="45" y="278"/>
                    </a:lnTo>
                    <a:lnTo>
                      <a:pt x="39" y="278"/>
                    </a:lnTo>
                    <a:lnTo>
                      <a:pt x="34" y="278"/>
                    </a:lnTo>
                    <a:lnTo>
                      <a:pt x="22" y="278"/>
                    </a:lnTo>
                    <a:lnTo>
                      <a:pt x="17" y="278"/>
                    </a:lnTo>
                    <a:lnTo>
                      <a:pt x="11" y="278"/>
                    </a:lnTo>
                    <a:lnTo>
                      <a:pt x="11" y="284"/>
                    </a:lnTo>
                    <a:lnTo>
                      <a:pt x="5" y="284"/>
                    </a:lnTo>
                    <a:lnTo>
                      <a:pt x="0" y="284"/>
                    </a:lnTo>
                    <a:lnTo>
                      <a:pt x="11" y="216"/>
                    </a:lnTo>
                    <a:lnTo>
                      <a:pt x="22" y="210"/>
                    </a:lnTo>
                    <a:lnTo>
                      <a:pt x="39" y="193"/>
                    </a:lnTo>
                    <a:lnTo>
                      <a:pt x="51" y="182"/>
                    </a:lnTo>
                    <a:lnTo>
                      <a:pt x="56" y="182"/>
                    </a:lnTo>
                    <a:lnTo>
                      <a:pt x="73" y="170"/>
                    </a:lnTo>
                    <a:lnTo>
                      <a:pt x="85" y="165"/>
                    </a:lnTo>
                    <a:lnTo>
                      <a:pt x="85" y="159"/>
                    </a:lnTo>
                    <a:lnTo>
                      <a:pt x="85" y="148"/>
                    </a:lnTo>
                    <a:lnTo>
                      <a:pt x="79" y="148"/>
                    </a:lnTo>
                    <a:lnTo>
                      <a:pt x="85" y="136"/>
                    </a:lnTo>
                    <a:lnTo>
                      <a:pt x="90" y="125"/>
                    </a:lnTo>
                    <a:lnTo>
                      <a:pt x="96" y="125"/>
                    </a:lnTo>
                    <a:lnTo>
                      <a:pt x="96" y="119"/>
                    </a:lnTo>
                    <a:lnTo>
                      <a:pt x="102" y="119"/>
                    </a:lnTo>
                    <a:lnTo>
                      <a:pt x="102" y="114"/>
                    </a:lnTo>
                    <a:lnTo>
                      <a:pt x="107" y="114"/>
                    </a:lnTo>
                    <a:lnTo>
                      <a:pt x="113" y="108"/>
                    </a:lnTo>
                    <a:lnTo>
                      <a:pt x="113" y="102"/>
                    </a:lnTo>
                    <a:lnTo>
                      <a:pt x="113" y="97"/>
                    </a:lnTo>
                    <a:lnTo>
                      <a:pt x="113" y="91"/>
                    </a:lnTo>
                    <a:lnTo>
                      <a:pt x="119" y="80"/>
                    </a:lnTo>
                    <a:lnTo>
                      <a:pt x="124" y="80"/>
                    </a:lnTo>
                    <a:lnTo>
                      <a:pt x="124" y="74"/>
                    </a:lnTo>
                    <a:lnTo>
                      <a:pt x="130" y="74"/>
                    </a:lnTo>
                    <a:lnTo>
                      <a:pt x="136" y="74"/>
                    </a:lnTo>
                    <a:lnTo>
                      <a:pt x="141" y="74"/>
                    </a:lnTo>
                    <a:lnTo>
                      <a:pt x="141" y="68"/>
                    </a:lnTo>
                    <a:lnTo>
                      <a:pt x="141" y="74"/>
                    </a:lnTo>
                    <a:lnTo>
                      <a:pt x="147" y="80"/>
                    </a:lnTo>
                    <a:lnTo>
                      <a:pt x="153" y="80"/>
                    </a:lnTo>
                    <a:lnTo>
                      <a:pt x="158" y="80"/>
                    </a:lnTo>
                    <a:lnTo>
                      <a:pt x="164" y="80"/>
                    </a:lnTo>
                    <a:lnTo>
                      <a:pt x="170" y="68"/>
                    </a:lnTo>
                    <a:lnTo>
                      <a:pt x="170" y="63"/>
                    </a:lnTo>
                    <a:lnTo>
                      <a:pt x="175" y="63"/>
                    </a:lnTo>
                    <a:lnTo>
                      <a:pt x="181" y="57"/>
                    </a:lnTo>
                    <a:lnTo>
                      <a:pt x="181" y="51"/>
                    </a:lnTo>
                    <a:lnTo>
                      <a:pt x="187" y="46"/>
                    </a:lnTo>
                    <a:lnTo>
                      <a:pt x="181" y="46"/>
                    </a:lnTo>
                    <a:lnTo>
                      <a:pt x="187" y="46"/>
                    </a:lnTo>
                    <a:lnTo>
                      <a:pt x="181" y="40"/>
                    </a:lnTo>
                    <a:lnTo>
                      <a:pt x="187" y="40"/>
                    </a:lnTo>
                    <a:lnTo>
                      <a:pt x="187" y="34"/>
                    </a:lnTo>
                    <a:lnTo>
                      <a:pt x="192" y="29"/>
                    </a:lnTo>
                    <a:lnTo>
                      <a:pt x="204" y="23"/>
                    </a:lnTo>
                    <a:lnTo>
                      <a:pt x="243" y="17"/>
                    </a:lnTo>
                    <a:lnTo>
                      <a:pt x="311" y="6"/>
                    </a:lnTo>
                    <a:lnTo>
                      <a:pt x="340" y="0"/>
                    </a:lnTo>
                    <a:lnTo>
                      <a:pt x="340" y="6"/>
                    </a:lnTo>
                    <a:lnTo>
                      <a:pt x="334" y="6"/>
                    </a:lnTo>
                    <a:lnTo>
                      <a:pt x="340" y="12"/>
                    </a:lnTo>
                    <a:lnTo>
                      <a:pt x="379" y="85"/>
                    </a:lnTo>
                    <a:lnTo>
                      <a:pt x="385" y="102"/>
                    </a:lnTo>
                    <a:lnTo>
                      <a:pt x="402" y="136"/>
                    </a:lnTo>
                    <a:lnTo>
                      <a:pt x="408" y="153"/>
                    </a:lnTo>
                    <a:lnTo>
                      <a:pt x="425" y="204"/>
                    </a:lnTo>
                    <a:lnTo>
                      <a:pt x="436" y="227"/>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37">
                <a:extLst>
                  <a:ext uri="{FF2B5EF4-FFF2-40B4-BE49-F238E27FC236}">
                    <a16:creationId xmlns:a16="http://schemas.microsoft.com/office/drawing/2014/main" id="{B86AB3BE-4A44-4AC5-B663-3917FF501FD8}"/>
                  </a:ext>
                </a:extLst>
              </p:cNvPr>
              <p:cNvSpPr>
                <a:spLocks/>
              </p:cNvSpPr>
              <p:nvPr>
                <p:custDataLst>
                  <p:tags r:id="rId174"/>
                </p:custDataLst>
              </p:nvPr>
            </p:nvSpPr>
            <p:spPr bwMode="auto">
              <a:xfrm rot="582343">
                <a:off x="2392590" y="5261169"/>
                <a:ext cx="615074" cy="505117"/>
              </a:xfrm>
              <a:custGeom>
                <a:avLst/>
                <a:gdLst>
                  <a:gd name="T0" fmla="*/ 329 w 386"/>
                  <a:gd name="T1" fmla="*/ 79 h 317"/>
                  <a:gd name="T2" fmla="*/ 374 w 386"/>
                  <a:gd name="T3" fmla="*/ 159 h 317"/>
                  <a:gd name="T4" fmla="*/ 380 w 386"/>
                  <a:gd name="T5" fmla="*/ 187 h 317"/>
                  <a:gd name="T6" fmla="*/ 312 w 386"/>
                  <a:gd name="T7" fmla="*/ 215 h 317"/>
                  <a:gd name="T8" fmla="*/ 289 w 386"/>
                  <a:gd name="T9" fmla="*/ 227 h 317"/>
                  <a:gd name="T10" fmla="*/ 272 w 386"/>
                  <a:gd name="T11" fmla="*/ 238 h 317"/>
                  <a:gd name="T12" fmla="*/ 261 w 386"/>
                  <a:gd name="T13" fmla="*/ 238 h 317"/>
                  <a:gd name="T14" fmla="*/ 238 w 386"/>
                  <a:gd name="T15" fmla="*/ 244 h 317"/>
                  <a:gd name="T16" fmla="*/ 233 w 386"/>
                  <a:gd name="T17" fmla="*/ 249 h 317"/>
                  <a:gd name="T18" fmla="*/ 221 w 386"/>
                  <a:gd name="T19" fmla="*/ 255 h 317"/>
                  <a:gd name="T20" fmla="*/ 216 w 386"/>
                  <a:gd name="T21" fmla="*/ 261 h 317"/>
                  <a:gd name="T22" fmla="*/ 221 w 386"/>
                  <a:gd name="T23" fmla="*/ 266 h 317"/>
                  <a:gd name="T24" fmla="*/ 221 w 386"/>
                  <a:gd name="T25" fmla="*/ 278 h 317"/>
                  <a:gd name="T26" fmla="*/ 216 w 386"/>
                  <a:gd name="T27" fmla="*/ 295 h 317"/>
                  <a:gd name="T28" fmla="*/ 204 w 386"/>
                  <a:gd name="T29" fmla="*/ 295 h 317"/>
                  <a:gd name="T30" fmla="*/ 187 w 386"/>
                  <a:gd name="T31" fmla="*/ 306 h 317"/>
                  <a:gd name="T32" fmla="*/ 170 w 386"/>
                  <a:gd name="T33" fmla="*/ 317 h 317"/>
                  <a:gd name="T34" fmla="*/ 102 w 386"/>
                  <a:gd name="T35" fmla="*/ 198 h 317"/>
                  <a:gd name="T36" fmla="*/ 85 w 386"/>
                  <a:gd name="T37" fmla="*/ 181 h 317"/>
                  <a:gd name="T38" fmla="*/ 0 w 386"/>
                  <a:gd name="T39" fmla="*/ 102 h 317"/>
                  <a:gd name="T40" fmla="*/ 6 w 386"/>
                  <a:gd name="T41" fmla="*/ 96 h 317"/>
                  <a:gd name="T42" fmla="*/ 11 w 386"/>
                  <a:gd name="T43" fmla="*/ 85 h 317"/>
                  <a:gd name="T44" fmla="*/ 34 w 386"/>
                  <a:gd name="T45" fmla="*/ 74 h 317"/>
                  <a:gd name="T46" fmla="*/ 45 w 386"/>
                  <a:gd name="T47" fmla="*/ 68 h 317"/>
                  <a:gd name="T48" fmla="*/ 57 w 386"/>
                  <a:gd name="T49" fmla="*/ 62 h 317"/>
                  <a:gd name="T50" fmla="*/ 68 w 386"/>
                  <a:gd name="T51" fmla="*/ 62 h 317"/>
                  <a:gd name="T52" fmla="*/ 74 w 386"/>
                  <a:gd name="T53" fmla="*/ 57 h 317"/>
                  <a:gd name="T54" fmla="*/ 97 w 386"/>
                  <a:gd name="T55" fmla="*/ 85 h 317"/>
                  <a:gd name="T56" fmla="*/ 108 w 386"/>
                  <a:gd name="T57" fmla="*/ 79 h 317"/>
                  <a:gd name="T58" fmla="*/ 125 w 386"/>
                  <a:gd name="T59" fmla="*/ 68 h 317"/>
                  <a:gd name="T60" fmla="*/ 142 w 386"/>
                  <a:gd name="T61" fmla="*/ 51 h 317"/>
                  <a:gd name="T62" fmla="*/ 148 w 386"/>
                  <a:gd name="T63" fmla="*/ 45 h 317"/>
                  <a:gd name="T64" fmla="*/ 159 w 386"/>
                  <a:gd name="T65" fmla="*/ 34 h 317"/>
                  <a:gd name="T66" fmla="*/ 170 w 386"/>
                  <a:gd name="T67" fmla="*/ 28 h 317"/>
                  <a:gd name="T68" fmla="*/ 187 w 386"/>
                  <a:gd name="T69" fmla="*/ 23 h 317"/>
                  <a:gd name="T70" fmla="*/ 199 w 386"/>
                  <a:gd name="T71" fmla="*/ 17 h 317"/>
                  <a:gd name="T72" fmla="*/ 204 w 386"/>
                  <a:gd name="T73" fmla="*/ 11 h 317"/>
                  <a:gd name="T74" fmla="*/ 210 w 386"/>
                  <a:gd name="T75" fmla="*/ 0 h 317"/>
                  <a:gd name="T76" fmla="*/ 221 w 386"/>
                  <a:gd name="T77" fmla="*/ 0 h 317"/>
                  <a:gd name="T78" fmla="*/ 221 w 386"/>
                  <a:gd name="T79" fmla="*/ 6 h 317"/>
                  <a:gd name="T80" fmla="*/ 227 w 386"/>
                  <a:gd name="T81" fmla="*/ 17 h 317"/>
                  <a:gd name="T82" fmla="*/ 233 w 386"/>
                  <a:gd name="T83" fmla="*/ 17 h 317"/>
                  <a:gd name="T84" fmla="*/ 244 w 386"/>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17">
                    <a:moveTo>
                      <a:pt x="289" y="45"/>
                    </a:moveTo>
                    <a:lnTo>
                      <a:pt x="329" y="79"/>
                    </a:lnTo>
                    <a:lnTo>
                      <a:pt x="340" y="96"/>
                    </a:lnTo>
                    <a:lnTo>
                      <a:pt x="374" y="159"/>
                    </a:lnTo>
                    <a:lnTo>
                      <a:pt x="386" y="181"/>
                    </a:lnTo>
                    <a:lnTo>
                      <a:pt x="380" y="187"/>
                    </a:lnTo>
                    <a:lnTo>
                      <a:pt x="363" y="193"/>
                    </a:lnTo>
                    <a:lnTo>
                      <a:pt x="312" y="215"/>
                    </a:lnTo>
                    <a:lnTo>
                      <a:pt x="301" y="221"/>
                    </a:lnTo>
                    <a:lnTo>
                      <a:pt x="289" y="227"/>
                    </a:lnTo>
                    <a:lnTo>
                      <a:pt x="284" y="232"/>
                    </a:lnTo>
                    <a:lnTo>
                      <a:pt x="272" y="238"/>
                    </a:lnTo>
                    <a:lnTo>
                      <a:pt x="267" y="238"/>
                    </a:lnTo>
                    <a:lnTo>
                      <a:pt x="261" y="238"/>
                    </a:lnTo>
                    <a:lnTo>
                      <a:pt x="250" y="244"/>
                    </a:lnTo>
                    <a:lnTo>
                      <a:pt x="238" y="244"/>
                    </a:lnTo>
                    <a:lnTo>
                      <a:pt x="238" y="249"/>
                    </a:lnTo>
                    <a:lnTo>
                      <a:pt x="233" y="249"/>
                    </a:lnTo>
                    <a:lnTo>
                      <a:pt x="221" y="249"/>
                    </a:lnTo>
                    <a:lnTo>
                      <a:pt x="221" y="255"/>
                    </a:lnTo>
                    <a:lnTo>
                      <a:pt x="210" y="255"/>
                    </a:lnTo>
                    <a:lnTo>
                      <a:pt x="216" y="261"/>
                    </a:lnTo>
                    <a:lnTo>
                      <a:pt x="221" y="261"/>
                    </a:lnTo>
                    <a:lnTo>
                      <a:pt x="221" y="266"/>
                    </a:lnTo>
                    <a:lnTo>
                      <a:pt x="221" y="272"/>
                    </a:lnTo>
                    <a:lnTo>
                      <a:pt x="221" y="278"/>
                    </a:lnTo>
                    <a:lnTo>
                      <a:pt x="221" y="289"/>
                    </a:lnTo>
                    <a:lnTo>
                      <a:pt x="216" y="295"/>
                    </a:lnTo>
                    <a:lnTo>
                      <a:pt x="210" y="295"/>
                    </a:lnTo>
                    <a:lnTo>
                      <a:pt x="204" y="295"/>
                    </a:lnTo>
                    <a:lnTo>
                      <a:pt x="193" y="306"/>
                    </a:lnTo>
                    <a:lnTo>
                      <a:pt x="187" y="306"/>
                    </a:lnTo>
                    <a:lnTo>
                      <a:pt x="182" y="312"/>
                    </a:lnTo>
                    <a:lnTo>
                      <a:pt x="170" y="317"/>
                    </a:lnTo>
                    <a:lnTo>
                      <a:pt x="108" y="204"/>
                    </a:lnTo>
                    <a:lnTo>
                      <a:pt x="102" y="198"/>
                    </a:lnTo>
                    <a:lnTo>
                      <a:pt x="97" y="193"/>
                    </a:lnTo>
                    <a:lnTo>
                      <a:pt x="85" y="181"/>
                    </a:lnTo>
                    <a:lnTo>
                      <a:pt x="62" y="164"/>
                    </a:lnTo>
                    <a:lnTo>
                      <a:pt x="0" y="102"/>
                    </a:lnTo>
                    <a:lnTo>
                      <a:pt x="6" y="102"/>
                    </a:lnTo>
                    <a:lnTo>
                      <a:pt x="6" y="96"/>
                    </a:lnTo>
                    <a:lnTo>
                      <a:pt x="11" y="91"/>
                    </a:lnTo>
                    <a:lnTo>
                      <a:pt x="11" y="85"/>
                    </a:lnTo>
                    <a:lnTo>
                      <a:pt x="17" y="79"/>
                    </a:lnTo>
                    <a:lnTo>
                      <a:pt x="34" y="74"/>
                    </a:lnTo>
                    <a:lnTo>
                      <a:pt x="40" y="68"/>
                    </a:lnTo>
                    <a:lnTo>
                      <a:pt x="45" y="68"/>
                    </a:lnTo>
                    <a:lnTo>
                      <a:pt x="51" y="68"/>
                    </a:lnTo>
                    <a:lnTo>
                      <a:pt x="57" y="62"/>
                    </a:lnTo>
                    <a:lnTo>
                      <a:pt x="62" y="62"/>
                    </a:lnTo>
                    <a:lnTo>
                      <a:pt x="68" y="62"/>
                    </a:lnTo>
                    <a:lnTo>
                      <a:pt x="68" y="57"/>
                    </a:lnTo>
                    <a:lnTo>
                      <a:pt x="74" y="57"/>
                    </a:lnTo>
                    <a:lnTo>
                      <a:pt x="80" y="51"/>
                    </a:lnTo>
                    <a:lnTo>
                      <a:pt x="97" y="85"/>
                    </a:lnTo>
                    <a:lnTo>
                      <a:pt x="102" y="85"/>
                    </a:lnTo>
                    <a:lnTo>
                      <a:pt x="108" y="79"/>
                    </a:lnTo>
                    <a:lnTo>
                      <a:pt x="114" y="74"/>
                    </a:lnTo>
                    <a:lnTo>
                      <a:pt x="125" y="68"/>
                    </a:lnTo>
                    <a:lnTo>
                      <a:pt x="131" y="62"/>
                    </a:lnTo>
                    <a:lnTo>
                      <a:pt x="142" y="51"/>
                    </a:lnTo>
                    <a:lnTo>
                      <a:pt x="142" y="45"/>
                    </a:lnTo>
                    <a:lnTo>
                      <a:pt x="148" y="45"/>
                    </a:lnTo>
                    <a:lnTo>
                      <a:pt x="153" y="40"/>
                    </a:lnTo>
                    <a:lnTo>
                      <a:pt x="159" y="34"/>
                    </a:lnTo>
                    <a:lnTo>
                      <a:pt x="159" y="28"/>
                    </a:lnTo>
                    <a:lnTo>
                      <a:pt x="170" y="28"/>
                    </a:lnTo>
                    <a:lnTo>
                      <a:pt x="176" y="23"/>
                    </a:lnTo>
                    <a:lnTo>
                      <a:pt x="187" y="23"/>
                    </a:lnTo>
                    <a:lnTo>
                      <a:pt x="193" y="17"/>
                    </a:lnTo>
                    <a:lnTo>
                      <a:pt x="199" y="17"/>
                    </a:lnTo>
                    <a:lnTo>
                      <a:pt x="199" y="11"/>
                    </a:lnTo>
                    <a:lnTo>
                      <a:pt x="204" y="11"/>
                    </a:lnTo>
                    <a:lnTo>
                      <a:pt x="210" y="6"/>
                    </a:lnTo>
                    <a:lnTo>
                      <a:pt x="210" y="0"/>
                    </a:lnTo>
                    <a:lnTo>
                      <a:pt x="216" y="0"/>
                    </a:lnTo>
                    <a:lnTo>
                      <a:pt x="221" y="0"/>
                    </a:lnTo>
                    <a:lnTo>
                      <a:pt x="227" y="0"/>
                    </a:lnTo>
                    <a:lnTo>
                      <a:pt x="221" y="6"/>
                    </a:lnTo>
                    <a:lnTo>
                      <a:pt x="221" y="11"/>
                    </a:lnTo>
                    <a:lnTo>
                      <a:pt x="227" y="17"/>
                    </a:lnTo>
                    <a:lnTo>
                      <a:pt x="221" y="23"/>
                    </a:lnTo>
                    <a:lnTo>
                      <a:pt x="233" y="17"/>
                    </a:lnTo>
                    <a:lnTo>
                      <a:pt x="233" y="11"/>
                    </a:lnTo>
                    <a:lnTo>
                      <a:pt x="244" y="0"/>
                    </a:lnTo>
                    <a:lnTo>
                      <a:pt x="289" y="45"/>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38">
                <a:extLst>
                  <a:ext uri="{FF2B5EF4-FFF2-40B4-BE49-F238E27FC236}">
                    <a16:creationId xmlns:a16="http://schemas.microsoft.com/office/drawing/2014/main" id="{F0109E92-38C0-31F0-1AF4-503314C11A41}"/>
                  </a:ext>
                </a:extLst>
              </p:cNvPr>
              <p:cNvSpPr>
                <a:spLocks/>
              </p:cNvSpPr>
              <p:nvPr>
                <p:custDataLst>
                  <p:tags r:id="rId175"/>
                </p:custDataLst>
              </p:nvPr>
            </p:nvSpPr>
            <p:spPr bwMode="auto">
              <a:xfrm rot="582343">
                <a:off x="6856572" y="5285279"/>
                <a:ext cx="632600" cy="659679"/>
              </a:xfrm>
              <a:custGeom>
                <a:avLst/>
                <a:gdLst>
                  <a:gd name="T0" fmla="*/ 363 w 397"/>
                  <a:gd name="T1" fmla="*/ 17 h 414"/>
                  <a:gd name="T2" fmla="*/ 363 w 397"/>
                  <a:gd name="T3" fmla="*/ 34 h 414"/>
                  <a:gd name="T4" fmla="*/ 374 w 397"/>
                  <a:gd name="T5" fmla="*/ 51 h 414"/>
                  <a:gd name="T6" fmla="*/ 386 w 397"/>
                  <a:gd name="T7" fmla="*/ 62 h 414"/>
                  <a:gd name="T8" fmla="*/ 391 w 397"/>
                  <a:gd name="T9" fmla="*/ 62 h 414"/>
                  <a:gd name="T10" fmla="*/ 397 w 397"/>
                  <a:gd name="T11" fmla="*/ 74 h 414"/>
                  <a:gd name="T12" fmla="*/ 397 w 397"/>
                  <a:gd name="T13" fmla="*/ 85 h 414"/>
                  <a:gd name="T14" fmla="*/ 391 w 397"/>
                  <a:gd name="T15" fmla="*/ 102 h 414"/>
                  <a:gd name="T16" fmla="*/ 386 w 397"/>
                  <a:gd name="T17" fmla="*/ 108 h 414"/>
                  <a:gd name="T18" fmla="*/ 386 w 397"/>
                  <a:gd name="T19" fmla="*/ 119 h 414"/>
                  <a:gd name="T20" fmla="*/ 380 w 397"/>
                  <a:gd name="T21" fmla="*/ 136 h 414"/>
                  <a:gd name="T22" fmla="*/ 380 w 397"/>
                  <a:gd name="T23" fmla="*/ 153 h 414"/>
                  <a:gd name="T24" fmla="*/ 369 w 397"/>
                  <a:gd name="T25" fmla="*/ 176 h 414"/>
                  <a:gd name="T26" fmla="*/ 363 w 397"/>
                  <a:gd name="T27" fmla="*/ 193 h 414"/>
                  <a:gd name="T28" fmla="*/ 363 w 397"/>
                  <a:gd name="T29" fmla="*/ 210 h 414"/>
                  <a:gd name="T30" fmla="*/ 363 w 397"/>
                  <a:gd name="T31" fmla="*/ 221 h 414"/>
                  <a:gd name="T32" fmla="*/ 363 w 397"/>
                  <a:gd name="T33" fmla="*/ 227 h 414"/>
                  <a:gd name="T34" fmla="*/ 346 w 397"/>
                  <a:gd name="T35" fmla="*/ 238 h 414"/>
                  <a:gd name="T36" fmla="*/ 335 w 397"/>
                  <a:gd name="T37" fmla="*/ 261 h 414"/>
                  <a:gd name="T38" fmla="*/ 340 w 397"/>
                  <a:gd name="T39" fmla="*/ 272 h 414"/>
                  <a:gd name="T40" fmla="*/ 374 w 397"/>
                  <a:gd name="T41" fmla="*/ 283 h 414"/>
                  <a:gd name="T42" fmla="*/ 391 w 397"/>
                  <a:gd name="T43" fmla="*/ 295 h 414"/>
                  <a:gd name="T44" fmla="*/ 386 w 397"/>
                  <a:gd name="T45" fmla="*/ 300 h 414"/>
                  <a:gd name="T46" fmla="*/ 380 w 397"/>
                  <a:gd name="T47" fmla="*/ 323 h 414"/>
                  <a:gd name="T48" fmla="*/ 380 w 397"/>
                  <a:gd name="T49" fmla="*/ 346 h 414"/>
                  <a:gd name="T50" fmla="*/ 380 w 397"/>
                  <a:gd name="T51" fmla="*/ 357 h 414"/>
                  <a:gd name="T52" fmla="*/ 380 w 397"/>
                  <a:gd name="T53" fmla="*/ 368 h 414"/>
                  <a:gd name="T54" fmla="*/ 335 w 397"/>
                  <a:gd name="T55" fmla="*/ 380 h 414"/>
                  <a:gd name="T56" fmla="*/ 289 w 397"/>
                  <a:gd name="T57" fmla="*/ 385 h 414"/>
                  <a:gd name="T58" fmla="*/ 255 w 397"/>
                  <a:gd name="T59" fmla="*/ 391 h 414"/>
                  <a:gd name="T60" fmla="*/ 227 w 397"/>
                  <a:gd name="T61" fmla="*/ 397 h 414"/>
                  <a:gd name="T62" fmla="*/ 204 w 397"/>
                  <a:gd name="T63" fmla="*/ 402 h 414"/>
                  <a:gd name="T64" fmla="*/ 182 w 397"/>
                  <a:gd name="T65" fmla="*/ 402 h 414"/>
                  <a:gd name="T66" fmla="*/ 148 w 397"/>
                  <a:gd name="T67" fmla="*/ 408 h 414"/>
                  <a:gd name="T68" fmla="*/ 131 w 397"/>
                  <a:gd name="T69" fmla="*/ 408 h 414"/>
                  <a:gd name="T70" fmla="*/ 125 w 397"/>
                  <a:gd name="T71" fmla="*/ 408 h 414"/>
                  <a:gd name="T72" fmla="*/ 119 w 397"/>
                  <a:gd name="T73" fmla="*/ 414 h 414"/>
                  <a:gd name="T74" fmla="*/ 114 w 397"/>
                  <a:gd name="T75" fmla="*/ 414 h 414"/>
                  <a:gd name="T76" fmla="*/ 102 w 397"/>
                  <a:gd name="T77" fmla="*/ 402 h 414"/>
                  <a:gd name="T78" fmla="*/ 102 w 397"/>
                  <a:gd name="T79" fmla="*/ 380 h 414"/>
                  <a:gd name="T80" fmla="*/ 91 w 397"/>
                  <a:gd name="T81" fmla="*/ 368 h 414"/>
                  <a:gd name="T82" fmla="*/ 80 w 397"/>
                  <a:gd name="T83" fmla="*/ 351 h 414"/>
                  <a:gd name="T84" fmla="*/ 68 w 397"/>
                  <a:gd name="T85" fmla="*/ 340 h 414"/>
                  <a:gd name="T86" fmla="*/ 46 w 397"/>
                  <a:gd name="T87" fmla="*/ 340 h 414"/>
                  <a:gd name="T88" fmla="*/ 40 w 397"/>
                  <a:gd name="T89" fmla="*/ 346 h 414"/>
                  <a:gd name="T90" fmla="*/ 29 w 397"/>
                  <a:gd name="T91" fmla="*/ 346 h 414"/>
                  <a:gd name="T92" fmla="*/ 12 w 397"/>
                  <a:gd name="T93" fmla="*/ 334 h 414"/>
                  <a:gd name="T94" fmla="*/ 85 w 397"/>
                  <a:gd name="T95" fmla="*/ 249 h 414"/>
                  <a:gd name="T96" fmla="*/ 261 w 397"/>
                  <a:gd name="T9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7" h="414">
                    <a:moveTo>
                      <a:pt x="363" y="0"/>
                    </a:moveTo>
                    <a:lnTo>
                      <a:pt x="363" y="5"/>
                    </a:lnTo>
                    <a:lnTo>
                      <a:pt x="357" y="11"/>
                    </a:lnTo>
                    <a:lnTo>
                      <a:pt x="363" y="17"/>
                    </a:lnTo>
                    <a:lnTo>
                      <a:pt x="363" y="22"/>
                    </a:lnTo>
                    <a:lnTo>
                      <a:pt x="363" y="28"/>
                    </a:lnTo>
                    <a:lnTo>
                      <a:pt x="357" y="28"/>
                    </a:lnTo>
                    <a:lnTo>
                      <a:pt x="363" y="34"/>
                    </a:lnTo>
                    <a:lnTo>
                      <a:pt x="369" y="39"/>
                    </a:lnTo>
                    <a:lnTo>
                      <a:pt x="369" y="45"/>
                    </a:lnTo>
                    <a:lnTo>
                      <a:pt x="374" y="45"/>
                    </a:lnTo>
                    <a:lnTo>
                      <a:pt x="374" y="51"/>
                    </a:lnTo>
                    <a:lnTo>
                      <a:pt x="380" y="51"/>
                    </a:lnTo>
                    <a:lnTo>
                      <a:pt x="380" y="57"/>
                    </a:lnTo>
                    <a:lnTo>
                      <a:pt x="380" y="62"/>
                    </a:lnTo>
                    <a:lnTo>
                      <a:pt x="386" y="62"/>
                    </a:lnTo>
                    <a:lnTo>
                      <a:pt x="386" y="57"/>
                    </a:lnTo>
                    <a:lnTo>
                      <a:pt x="391" y="62"/>
                    </a:lnTo>
                    <a:lnTo>
                      <a:pt x="391" y="57"/>
                    </a:lnTo>
                    <a:lnTo>
                      <a:pt x="391" y="62"/>
                    </a:lnTo>
                    <a:lnTo>
                      <a:pt x="397" y="62"/>
                    </a:lnTo>
                    <a:lnTo>
                      <a:pt x="391" y="68"/>
                    </a:lnTo>
                    <a:lnTo>
                      <a:pt x="397" y="68"/>
                    </a:lnTo>
                    <a:lnTo>
                      <a:pt x="397" y="74"/>
                    </a:lnTo>
                    <a:lnTo>
                      <a:pt x="397" y="79"/>
                    </a:lnTo>
                    <a:lnTo>
                      <a:pt x="391" y="79"/>
                    </a:lnTo>
                    <a:lnTo>
                      <a:pt x="391" y="85"/>
                    </a:lnTo>
                    <a:lnTo>
                      <a:pt x="397" y="85"/>
                    </a:lnTo>
                    <a:lnTo>
                      <a:pt x="397" y="91"/>
                    </a:lnTo>
                    <a:lnTo>
                      <a:pt x="391" y="91"/>
                    </a:lnTo>
                    <a:lnTo>
                      <a:pt x="391" y="96"/>
                    </a:lnTo>
                    <a:lnTo>
                      <a:pt x="391" y="102"/>
                    </a:lnTo>
                    <a:lnTo>
                      <a:pt x="386" y="102"/>
                    </a:lnTo>
                    <a:lnTo>
                      <a:pt x="391" y="102"/>
                    </a:lnTo>
                    <a:lnTo>
                      <a:pt x="391" y="108"/>
                    </a:lnTo>
                    <a:lnTo>
                      <a:pt x="386" y="108"/>
                    </a:lnTo>
                    <a:lnTo>
                      <a:pt x="386" y="113"/>
                    </a:lnTo>
                    <a:lnTo>
                      <a:pt x="380" y="113"/>
                    </a:lnTo>
                    <a:lnTo>
                      <a:pt x="386" y="113"/>
                    </a:lnTo>
                    <a:lnTo>
                      <a:pt x="386" y="119"/>
                    </a:lnTo>
                    <a:lnTo>
                      <a:pt x="380" y="119"/>
                    </a:lnTo>
                    <a:lnTo>
                      <a:pt x="380" y="125"/>
                    </a:lnTo>
                    <a:lnTo>
                      <a:pt x="380" y="130"/>
                    </a:lnTo>
                    <a:lnTo>
                      <a:pt x="380" y="136"/>
                    </a:lnTo>
                    <a:lnTo>
                      <a:pt x="380" y="142"/>
                    </a:lnTo>
                    <a:lnTo>
                      <a:pt x="380" y="147"/>
                    </a:lnTo>
                    <a:lnTo>
                      <a:pt x="374" y="153"/>
                    </a:lnTo>
                    <a:lnTo>
                      <a:pt x="380" y="153"/>
                    </a:lnTo>
                    <a:lnTo>
                      <a:pt x="380" y="159"/>
                    </a:lnTo>
                    <a:lnTo>
                      <a:pt x="380" y="164"/>
                    </a:lnTo>
                    <a:lnTo>
                      <a:pt x="380" y="170"/>
                    </a:lnTo>
                    <a:lnTo>
                      <a:pt x="369" y="176"/>
                    </a:lnTo>
                    <a:lnTo>
                      <a:pt x="369" y="181"/>
                    </a:lnTo>
                    <a:lnTo>
                      <a:pt x="374" y="187"/>
                    </a:lnTo>
                    <a:lnTo>
                      <a:pt x="369" y="193"/>
                    </a:lnTo>
                    <a:lnTo>
                      <a:pt x="363" y="193"/>
                    </a:lnTo>
                    <a:lnTo>
                      <a:pt x="363" y="198"/>
                    </a:lnTo>
                    <a:lnTo>
                      <a:pt x="369" y="204"/>
                    </a:lnTo>
                    <a:lnTo>
                      <a:pt x="369" y="210"/>
                    </a:lnTo>
                    <a:lnTo>
                      <a:pt x="363" y="210"/>
                    </a:lnTo>
                    <a:lnTo>
                      <a:pt x="357" y="215"/>
                    </a:lnTo>
                    <a:lnTo>
                      <a:pt x="363" y="221"/>
                    </a:lnTo>
                    <a:lnTo>
                      <a:pt x="357" y="221"/>
                    </a:lnTo>
                    <a:lnTo>
                      <a:pt x="363" y="221"/>
                    </a:lnTo>
                    <a:lnTo>
                      <a:pt x="357" y="227"/>
                    </a:lnTo>
                    <a:lnTo>
                      <a:pt x="363" y="227"/>
                    </a:lnTo>
                    <a:lnTo>
                      <a:pt x="357" y="227"/>
                    </a:lnTo>
                    <a:lnTo>
                      <a:pt x="363" y="227"/>
                    </a:lnTo>
                    <a:lnTo>
                      <a:pt x="357" y="227"/>
                    </a:lnTo>
                    <a:lnTo>
                      <a:pt x="357" y="232"/>
                    </a:lnTo>
                    <a:lnTo>
                      <a:pt x="357" y="238"/>
                    </a:lnTo>
                    <a:lnTo>
                      <a:pt x="346" y="238"/>
                    </a:lnTo>
                    <a:lnTo>
                      <a:pt x="340" y="238"/>
                    </a:lnTo>
                    <a:lnTo>
                      <a:pt x="335" y="249"/>
                    </a:lnTo>
                    <a:lnTo>
                      <a:pt x="340" y="255"/>
                    </a:lnTo>
                    <a:lnTo>
                      <a:pt x="335" y="261"/>
                    </a:lnTo>
                    <a:lnTo>
                      <a:pt x="335" y="266"/>
                    </a:lnTo>
                    <a:lnTo>
                      <a:pt x="340" y="266"/>
                    </a:lnTo>
                    <a:lnTo>
                      <a:pt x="346" y="266"/>
                    </a:lnTo>
                    <a:lnTo>
                      <a:pt x="340" y="272"/>
                    </a:lnTo>
                    <a:lnTo>
                      <a:pt x="346" y="278"/>
                    </a:lnTo>
                    <a:lnTo>
                      <a:pt x="352" y="278"/>
                    </a:lnTo>
                    <a:lnTo>
                      <a:pt x="357" y="278"/>
                    </a:lnTo>
                    <a:lnTo>
                      <a:pt x="374" y="283"/>
                    </a:lnTo>
                    <a:lnTo>
                      <a:pt x="380" y="283"/>
                    </a:lnTo>
                    <a:lnTo>
                      <a:pt x="386" y="283"/>
                    </a:lnTo>
                    <a:lnTo>
                      <a:pt x="386" y="289"/>
                    </a:lnTo>
                    <a:lnTo>
                      <a:pt x="391" y="295"/>
                    </a:lnTo>
                    <a:lnTo>
                      <a:pt x="391" y="300"/>
                    </a:lnTo>
                    <a:lnTo>
                      <a:pt x="386" y="300"/>
                    </a:lnTo>
                    <a:lnTo>
                      <a:pt x="386" y="306"/>
                    </a:lnTo>
                    <a:lnTo>
                      <a:pt x="386" y="300"/>
                    </a:lnTo>
                    <a:lnTo>
                      <a:pt x="380" y="306"/>
                    </a:lnTo>
                    <a:lnTo>
                      <a:pt x="380" y="312"/>
                    </a:lnTo>
                    <a:lnTo>
                      <a:pt x="380" y="317"/>
                    </a:lnTo>
                    <a:lnTo>
                      <a:pt x="380" y="323"/>
                    </a:lnTo>
                    <a:lnTo>
                      <a:pt x="386" y="329"/>
                    </a:lnTo>
                    <a:lnTo>
                      <a:pt x="386" y="340"/>
                    </a:lnTo>
                    <a:lnTo>
                      <a:pt x="380" y="340"/>
                    </a:lnTo>
                    <a:lnTo>
                      <a:pt x="380" y="346"/>
                    </a:lnTo>
                    <a:lnTo>
                      <a:pt x="374" y="346"/>
                    </a:lnTo>
                    <a:lnTo>
                      <a:pt x="374" y="351"/>
                    </a:lnTo>
                    <a:lnTo>
                      <a:pt x="374" y="357"/>
                    </a:lnTo>
                    <a:lnTo>
                      <a:pt x="380" y="357"/>
                    </a:lnTo>
                    <a:lnTo>
                      <a:pt x="386" y="357"/>
                    </a:lnTo>
                    <a:lnTo>
                      <a:pt x="386" y="363"/>
                    </a:lnTo>
                    <a:lnTo>
                      <a:pt x="386" y="368"/>
                    </a:lnTo>
                    <a:lnTo>
                      <a:pt x="380" y="368"/>
                    </a:lnTo>
                    <a:lnTo>
                      <a:pt x="374" y="368"/>
                    </a:lnTo>
                    <a:lnTo>
                      <a:pt x="357" y="374"/>
                    </a:lnTo>
                    <a:lnTo>
                      <a:pt x="352" y="374"/>
                    </a:lnTo>
                    <a:lnTo>
                      <a:pt x="335" y="380"/>
                    </a:lnTo>
                    <a:lnTo>
                      <a:pt x="329" y="380"/>
                    </a:lnTo>
                    <a:lnTo>
                      <a:pt x="318" y="380"/>
                    </a:lnTo>
                    <a:lnTo>
                      <a:pt x="301" y="380"/>
                    </a:lnTo>
                    <a:lnTo>
                      <a:pt x="289" y="385"/>
                    </a:lnTo>
                    <a:lnTo>
                      <a:pt x="284" y="385"/>
                    </a:lnTo>
                    <a:lnTo>
                      <a:pt x="272" y="385"/>
                    </a:lnTo>
                    <a:lnTo>
                      <a:pt x="267" y="391"/>
                    </a:lnTo>
                    <a:lnTo>
                      <a:pt x="255" y="391"/>
                    </a:lnTo>
                    <a:lnTo>
                      <a:pt x="244" y="391"/>
                    </a:lnTo>
                    <a:lnTo>
                      <a:pt x="238" y="397"/>
                    </a:lnTo>
                    <a:lnTo>
                      <a:pt x="233" y="397"/>
                    </a:lnTo>
                    <a:lnTo>
                      <a:pt x="227" y="397"/>
                    </a:lnTo>
                    <a:lnTo>
                      <a:pt x="221" y="397"/>
                    </a:lnTo>
                    <a:lnTo>
                      <a:pt x="216" y="397"/>
                    </a:lnTo>
                    <a:lnTo>
                      <a:pt x="210" y="397"/>
                    </a:lnTo>
                    <a:lnTo>
                      <a:pt x="204" y="402"/>
                    </a:lnTo>
                    <a:lnTo>
                      <a:pt x="199" y="402"/>
                    </a:lnTo>
                    <a:lnTo>
                      <a:pt x="193" y="402"/>
                    </a:lnTo>
                    <a:lnTo>
                      <a:pt x="187" y="402"/>
                    </a:lnTo>
                    <a:lnTo>
                      <a:pt x="182" y="402"/>
                    </a:lnTo>
                    <a:lnTo>
                      <a:pt x="176" y="408"/>
                    </a:lnTo>
                    <a:lnTo>
                      <a:pt x="159" y="408"/>
                    </a:lnTo>
                    <a:lnTo>
                      <a:pt x="153" y="408"/>
                    </a:lnTo>
                    <a:lnTo>
                      <a:pt x="148" y="408"/>
                    </a:lnTo>
                    <a:lnTo>
                      <a:pt x="142" y="408"/>
                    </a:lnTo>
                    <a:lnTo>
                      <a:pt x="136" y="414"/>
                    </a:lnTo>
                    <a:lnTo>
                      <a:pt x="136" y="408"/>
                    </a:lnTo>
                    <a:lnTo>
                      <a:pt x="131" y="408"/>
                    </a:lnTo>
                    <a:lnTo>
                      <a:pt x="131" y="402"/>
                    </a:lnTo>
                    <a:lnTo>
                      <a:pt x="125" y="408"/>
                    </a:lnTo>
                    <a:lnTo>
                      <a:pt x="125" y="402"/>
                    </a:lnTo>
                    <a:lnTo>
                      <a:pt x="125" y="408"/>
                    </a:lnTo>
                    <a:lnTo>
                      <a:pt x="125" y="402"/>
                    </a:lnTo>
                    <a:lnTo>
                      <a:pt x="125" y="408"/>
                    </a:lnTo>
                    <a:lnTo>
                      <a:pt x="119" y="408"/>
                    </a:lnTo>
                    <a:lnTo>
                      <a:pt x="119" y="414"/>
                    </a:lnTo>
                    <a:lnTo>
                      <a:pt x="119" y="408"/>
                    </a:lnTo>
                    <a:lnTo>
                      <a:pt x="114" y="414"/>
                    </a:lnTo>
                    <a:lnTo>
                      <a:pt x="114" y="408"/>
                    </a:lnTo>
                    <a:lnTo>
                      <a:pt x="114" y="414"/>
                    </a:lnTo>
                    <a:lnTo>
                      <a:pt x="114" y="408"/>
                    </a:lnTo>
                    <a:lnTo>
                      <a:pt x="108" y="408"/>
                    </a:lnTo>
                    <a:lnTo>
                      <a:pt x="108" y="402"/>
                    </a:lnTo>
                    <a:lnTo>
                      <a:pt x="102" y="402"/>
                    </a:lnTo>
                    <a:lnTo>
                      <a:pt x="102" y="397"/>
                    </a:lnTo>
                    <a:lnTo>
                      <a:pt x="102" y="391"/>
                    </a:lnTo>
                    <a:lnTo>
                      <a:pt x="102" y="385"/>
                    </a:lnTo>
                    <a:lnTo>
                      <a:pt x="102" y="380"/>
                    </a:lnTo>
                    <a:lnTo>
                      <a:pt x="102" y="374"/>
                    </a:lnTo>
                    <a:lnTo>
                      <a:pt x="97" y="374"/>
                    </a:lnTo>
                    <a:lnTo>
                      <a:pt x="97" y="368"/>
                    </a:lnTo>
                    <a:lnTo>
                      <a:pt x="91" y="368"/>
                    </a:lnTo>
                    <a:lnTo>
                      <a:pt x="91" y="363"/>
                    </a:lnTo>
                    <a:lnTo>
                      <a:pt x="85" y="357"/>
                    </a:lnTo>
                    <a:lnTo>
                      <a:pt x="85" y="351"/>
                    </a:lnTo>
                    <a:lnTo>
                      <a:pt x="80" y="351"/>
                    </a:lnTo>
                    <a:lnTo>
                      <a:pt x="74" y="346"/>
                    </a:lnTo>
                    <a:lnTo>
                      <a:pt x="68" y="340"/>
                    </a:lnTo>
                    <a:lnTo>
                      <a:pt x="68" y="346"/>
                    </a:lnTo>
                    <a:lnTo>
                      <a:pt x="68" y="340"/>
                    </a:lnTo>
                    <a:lnTo>
                      <a:pt x="63" y="340"/>
                    </a:lnTo>
                    <a:lnTo>
                      <a:pt x="57" y="340"/>
                    </a:lnTo>
                    <a:lnTo>
                      <a:pt x="51" y="340"/>
                    </a:lnTo>
                    <a:lnTo>
                      <a:pt x="46" y="340"/>
                    </a:lnTo>
                    <a:lnTo>
                      <a:pt x="40" y="340"/>
                    </a:lnTo>
                    <a:lnTo>
                      <a:pt x="40" y="346"/>
                    </a:lnTo>
                    <a:lnTo>
                      <a:pt x="40" y="340"/>
                    </a:lnTo>
                    <a:lnTo>
                      <a:pt x="40" y="346"/>
                    </a:lnTo>
                    <a:lnTo>
                      <a:pt x="34" y="346"/>
                    </a:lnTo>
                    <a:lnTo>
                      <a:pt x="29" y="346"/>
                    </a:lnTo>
                    <a:lnTo>
                      <a:pt x="29" y="340"/>
                    </a:lnTo>
                    <a:lnTo>
                      <a:pt x="29" y="346"/>
                    </a:lnTo>
                    <a:lnTo>
                      <a:pt x="23" y="340"/>
                    </a:lnTo>
                    <a:lnTo>
                      <a:pt x="17" y="340"/>
                    </a:lnTo>
                    <a:lnTo>
                      <a:pt x="17" y="334"/>
                    </a:lnTo>
                    <a:lnTo>
                      <a:pt x="12" y="334"/>
                    </a:lnTo>
                    <a:lnTo>
                      <a:pt x="6" y="334"/>
                    </a:lnTo>
                    <a:lnTo>
                      <a:pt x="0" y="334"/>
                    </a:lnTo>
                    <a:lnTo>
                      <a:pt x="40" y="295"/>
                    </a:lnTo>
                    <a:lnTo>
                      <a:pt x="85" y="249"/>
                    </a:lnTo>
                    <a:lnTo>
                      <a:pt x="153" y="193"/>
                    </a:lnTo>
                    <a:lnTo>
                      <a:pt x="176" y="170"/>
                    </a:lnTo>
                    <a:lnTo>
                      <a:pt x="227" y="125"/>
                    </a:lnTo>
                    <a:lnTo>
                      <a:pt x="261" y="91"/>
                    </a:lnTo>
                    <a:lnTo>
                      <a:pt x="301" y="51"/>
                    </a:lnTo>
                    <a:lnTo>
                      <a:pt x="363" y="0"/>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39">
                <a:extLst>
                  <a:ext uri="{FF2B5EF4-FFF2-40B4-BE49-F238E27FC236}">
                    <a16:creationId xmlns:a16="http://schemas.microsoft.com/office/drawing/2014/main" id="{429D6CA5-D074-67F3-AB12-32C67D3C350C}"/>
                  </a:ext>
                </a:extLst>
              </p:cNvPr>
              <p:cNvSpPr>
                <a:spLocks/>
              </p:cNvSpPr>
              <p:nvPr>
                <p:custDataLst>
                  <p:tags r:id="rId176"/>
                </p:custDataLst>
              </p:nvPr>
            </p:nvSpPr>
            <p:spPr bwMode="auto">
              <a:xfrm rot="582343">
                <a:off x="2361781" y="4830101"/>
                <a:ext cx="659690" cy="559294"/>
              </a:xfrm>
              <a:custGeom>
                <a:avLst/>
                <a:gdLst>
                  <a:gd name="T0" fmla="*/ 102 w 414"/>
                  <a:gd name="T1" fmla="*/ 107 h 351"/>
                  <a:gd name="T2" fmla="*/ 107 w 414"/>
                  <a:gd name="T3" fmla="*/ 113 h 351"/>
                  <a:gd name="T4" fmla="*/ 119 w 414"/>
                  <a:gd name="T5" fmla="*/ 124 h 351"/>
                  <a:gd name="T6" fmla="*/ 130 w 414"/>
                  <a:gd name="T7" fmla="*/ 136 h 351"/>
                  <a:gd name="T8" fmla="*/ 159 w 414"/>
                  <a:gd name="T9" fmla="*/ 130 h 351"/>
                  <a:gd name="T10" fmla="*/ 204 w 414"/>
                  <a:gd name="T11" fmla="*/ 124 h 351"/>
                  <a:gd name="T12" fmla="*/ 215 w 414"/>
                  <a:gd name="T13" fmla="*/ 113 h 351"/>
                  <a:gd name="T14" fmla="*/ 232 w 414"/>
                  <a:gd name="T15" fmla="*/ 102 h 351"/>
                  <a:gd name="T16" fmla="*/ 238 w 414"/>
                  <a:gd name="T17" fmla="*/ 85 h 351"/>
                  <a:gd name="T18" fmla="*/ 244 w 414"/>
                  <a:gd name="T19" fmla="*/ 79 h 351"/>
                  <a:gd name="T20" fmla="*/ 261 w 414"/>
                  <a:gd name="T21" fmla="*/ 73 h 351"/>
                  <a:gd name="T22" fmla="*/ 266 w 414"/>
                  <a:gd name="T23" fmla="*/ 68 h 351"/>
                  <a:gd name="T24" fmla="*/ 278 w 414"/>
                  <a:gd name="T25" fmla="*/ 56 h 351"/>
                  <a:gd name="T26" fmla="*/ 295 w 414"/>
                  <a:gd name="T27" fmla="*/ 51 h 351"/>
                  <a:gd name="T28" fmla="*/ 295 w 414"/>
                  <a:gd name="T29" fmla="*/ 39 h 351"/>
                  <a:gd name="T30" fmla="*/ 300 w 414"/>
                  <a:gd name="T31" fmla="*/ 22 h 351"/>
                  <a:gd name="T32" fmla="*/ 312 w 414"/>
                  <a:gd name="T33" fmla="*/ 11 h 351"/>
                  <a:gd name="T34" fmla="*/ 317 w 414"/>
                  <a:gd name="T35" fmla="*/ 5 h 351"/>
                  <a:gd name="T36" fmla="*/ 334 w 414"/>
                  <a:gd name="T37" fmla="*/ 11 h 351"/>
                  <a:gd name="T38" fmla="*/ 346 w 414"/>
                  <a:gd name="T39" fmla="*/ 22 h 351"/>
                  <a:gd name="T40" fmla="*/ 363 w 414"/>
                  <a:gd name="T41" fmla="*/ 34 h 351"/>
                  <a:gd name="T42" fmla="*/ 385 w 414"/>
                  <a:gd name="T43" fmla="*/ 51 h 351"/>
                  <a:gd name="T44" fmla="*/ 408 w 414"/>
                  <a:gd name="T45" fmla="*/ 62 h 351"/>
                  <a:gd name="T46" fmla="*/ 397 w 414"/>
                  <a:gd name="T47" fmla="*/ 85 h 351"/>
                  <a:gd name="T48" fmla="*/ 368 w 414"/>
                  <a:gd name="T49" fmla="*/ 136 h 351"/>
                  <a:gd name="T50" fmla="*/ 368 w 414"/>
                  <a:gd name="T51" fmla="*/ 153 h 351"/>
                  <a:gd name="T52" fmla="*/ 391 w 414"/>
                  <a:gd name="T53" fmla="*/ 158 h 351"/>
                  <a:gd name="T54" fmla="*/ 408 w 414"/>
                  <a:gd name="T55" fmla="*/ 175 h 351"/>
                  <a:gd name="T56" fmla="*/ 391 w 414"/>
                  <a:gd name="T57" fmla="*/ 198 h 351"/>
                  <a:gd name="T58" fmla="*/ 368 w 414"/>
                  <a:gd name="T59" fmla="*/ 215 h 351"/>
                  <a:gd name="T60" fmla="*/ 334 w 414"/>
                  <a:gd name="T61" fmla="*/ 226 h 351"/>
                  <a:gd name="T62" fmla="*/ 300 w 414"/>
                  <a:gd name="T63" fmla="*/ 243 h 351"/>
                  <a:gd name="T64" fmla="*/ 295 w 414"/>
                  <a:gd name="T65" fmla="*/ 277 h 351"/>
                  <a:gd name="T66" fmla="*/ 283 w 414"/>
                  <a:gd name="T67" fmla="*/ 277 h 351"/>
                  <a:gd name="T68" fmla="*/ 278 w 414"/>
                  <a:gd name="T69" fmla="*/ 266 h 351"/>
                  <a:gd name="T70" fmla="*/ 261 w 414"/>
                  <a:gd name="T71" fmla="*/ 277 h 351"/>
                  <a:gd name="T72" fmla="*/ 238 w 414"/>
                  <a:gd name="T73" fmla="*/ 289 h 351"/>
                  <a:gd name="T74" fmla="*/ 215 w 414"/>
                  <a:gd name="T75" fmla="*/ 306 h 351"/>
                  <a:gd name="T76" fmla="*/ 193 w 414"/>
                  <a:gd name="T77" fmla="*/ 328 h 351"/>
                  <a:gd name="T78" fmla="*/ 164 w 414"/>
                  <a:gd name="T79" fmla="*/ 351 h 351"/>
                  <a:gd name="T80" fmla="*/ 130 w 414"/>
                  <a:gd name="T81" fmla="*/ 323 h 351"/>
                  <a:gd name="T82" fmla="*/ 113 w 414"/>
                  <a:gd name="T83" fmla="*/ 334 h 351"/>
                  <a:gd name="T84" fmla="*/ 79 w 414"/>
                  <a:gd name="T85" fmla="*/ 300 h 351"/>
                  <a:gd name="T86" fmla="*/ 28 w 414"/>
                  <a:gd name="T87" fmla="*/ 243 h 351"/>
                  <a:gd name="T88" fmla="*/ 5 w 414"/>
                  <a:gd name="T89" fmla="*/ 215 h 351"/>
                  <a:gd name="T90" fmla="*/ 5 w 414"/>
                  <a:gd name="T91" fmla="*/ 198 h 351"/>
                  <a:gd name="T92" fmla="*/ 17 w 414"/>
                  <a:gd name="T93" fmla="*/ 181 h 351"/>
                  <a:gd name="T94" fmla="*/ 34 w 414"/>
                  <a:gd name="T95" fmla="*/ 170 h 351"/>
                  <a:gd name="T96" fmla="*/ 51 w 414"/>
                  <a:gd name="T97" fmla="*/ 158 h 351"/>
                  <a:gd name="T98" fmla="*/ 62 w 414"/>
                  <a:gd name="T99" fmla="*/ 158 h 351"/>
                  <a:gd name="T100" fmla="*/ 68 w 414"/>
                  <a:gd name="T101" fmla="*/ 147 h 351"/>
                  <a:gd name="T102" fmla="*/ 79 w 414"/>
                  <a:gd name="T103" fmla="*/ 147 h 351"/>
                  <a:gd name="T104" fmla="*/ 90 w 414"/>
                  <a:gd name="T105" fmla="*/ 12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4" h="351">
                    <a:moveTo>
                      <a:pt x="90" y="113"/>
                    </a:moveTo>
                    <a:lnTo>
                      <a:pt x="96" y="113"/>
                    </a:lnTo>
                    <a:lnTo>
                      <a:pt x="96" y="107"/>
                    </a:lnTo>
                    <a:lnTo>
                      <a:pt x="102" y="107"/>
                    </a:lnTo>
                    <a:lnTo>
                      <a:pt x="102" y="113"/>
                    </a:lnTo>
                    <a:lnTo>
                      <a:pt x="102" y="107"/>
                    </a:lnTo>
                    <a:lnTo>
                      <a:pt x="102" y="113"/>
                    </a:lnTo>
                    <a:lnTo>
                      <a:pt x="107" y="113"/>
                    </a:lnTo>
                    <a:lnTo>
                      <a:pt x="107" y="119"/>
                    </a:lnTo>
                    <a:lnTo>
                      <a:pt x="113" y="119"/>
                    </a:lnTo>
                    <a:lnTo>
                      <a:pt x="113" y="124"/>
                    </a:lnTo>
                    <a:lnTo>
                      <a:pt x="119" y="124"/>
                    </a:lnTo>
                    <a:lnTo>
                      <a:pt x="119" y="130"/>
                    </a:lnTo>
                    <a:lnTo>
                      <a:pt x="124" y="130"/>
                    </a:lnTo>
                    <a:lnTo>
                      <a:pt x="130" y="130"/>
                    </a:lnTo>
                    <a:lnTo>
                      <a:pt x="130" y="136"/>
                    </a:lnTo>
                    <a:lnTo>
                      <a:pt x="136" y="136"/>
                    </a:lnTo>
                    <a:lnTo>
                      <a:pt x="142" y="136"/>
                    </a:lnTo>
                    <a:lnTo>
                      <a:pt x="147" y="136"/>
                    </a:lnTo>
                    <a:lnTo>
                      <a:pt x="159" y="130"/>
                    </a:lnTo>
                    <a:lnTo>
                      <a:pt x="164" y="130"/>
                    </a:lnTo>
                    <a:lnTo>
                      <a:pt x="170" y="130"/>
                    </a:lnTo>
                    <a:lnTo>
                      <a:pt x="193" y="124"/>
                    </a:lnTo>
                    <a:lnTo>
                      <a:pt x="204" y="124"/>
                    </a:lnTo>
                    <a:lnTo>
                      <a:pt x="210" y="124"/>
                    </a:lnTo>
                    <a:lnTo>
                      <a:pt x="210" y="119"/>
                    </a:lnTo>
                    <a:lnTo>
                      <a:pt x="215" y="119"/>
                    </a:lnTo>
                    <a:lnTo>
                      <a:pt x="215" y="113"/>
                    </a:lnTo>
                    <a:lnTo>
                      <a:pt x="215" y="107"/>
                    </a:lnTo>
                    <a:lnTo>
                      <a:pt x="221" y="107"/>
                    </a:lnTo>
                    <a:lnTo>
                      <a:pt x="227" y="102"/>
                    </a:lnTo>
                    <a:lnTo>
                      <a:pt x="232" y="102"/>
                    </a:lnTo>
                    <a:lnTo>
                      <a:pt x="232" y="96"/>
                    </a:lnTo>
                    <a:lnTo>
                      <a:pt x="238" y="96"/>
                    </a:lnTo>
                    <a:lnTo>
                      <a:pt x="238" y="90"/>
                    </a:lnTo>
                    <a:lnTo>
                      <a:pt x="238" y="85"/>
                    </a:lnTo>
                    <a:lnTo>
                      <a:pt x="238" y="79"/>
                    </a:lnTo>
                    <a:lnTo>
                      <a:pt x="238" y="73"/>
                    </a:lnTo>
                    <a:lnTo>
                      <a:pt x="244" y="73"/>
                    </a:lnTo>
                    <a:lnTo>
                      <a:pt x="244" y="79"/>
                    </a:lnTo>
                    <a:lnTo>
                      <a:pt x="249" y="79"/>
                    </a:lnTo>
                    <a:lnTo>
                      <a:pt x="255" y="79"/>
                    </a:lnTo>
                    <a:lnTo>
                      <a:pt x="255" y="73"/>
                    </a:lnTo>
                    <a:lnTo>
                      <a:pt x="261" y="73"/>
                    </a:lnTo>
                    <a:lnTo>
                      <a:pt x="266" y="73"/>
                    </a:lnTo>
                    <a:lnTo>
                      <a:pt x="266" y="68"/>
                    </a:lnTo>
                    <a:lnTo>
                      <a:pt x="261" y="68"/>
                    </a:lnTo>
                    <a:lnTo>
                      <a:pt x="266" y="68"/>
                    </a:lnTo>
                    <a:lnTo>
                      <a:pt x="266" y="62"/>
                    </a:lnTo>
                    <a:lnTo>
                      <a:pt x="272" y="62"/>
                    </a:lnTo>
                    <a:lnTo>
                      <a:pt x="278" y="62"/>
                    </a:lnTo>
                    <a:lnTo>
                      <a:pt x="278" y="56"/>
                    </a:lnTo>
                    <a:lnTo>
                      <a:pt x="283" y="56"/>
                    </a:lnTo>
                    <a:lnTo>
                      <a:pt x="289" y="56"/>
                    </a:lnTo>
                    <a:lnTo>
                      <a:pt x="289" y="51"/>
                    </a:lnTo>
                    <a:lnTo>
                      <a:pt x="295" y="51"/>
                    </a:lnTo>
                    <a:lnTo>
                      <a:pt x="295" y="45"/>
                    </a:lnTo>
                    <a:lnTo>
                      <a:pt x="295" y="39"/>
                    </a:lnTo>
                    <a:lnTo>
                      <a:pt x="295" y="34"/>
                    </a:lnTo>
                    <a:lnTo>
                      <a:pt x="295" y="39"/>
                    </a:lnTo>
                    <a:lnTo>
                      <a:pt x="295" y="34"/>
                    </a:lnTo>
                    <a:lnTo>
                      <a:pt x="300" y="34"/>
                    </a:lnTo>
                    <a:lnTo>
                      <a:pt x="300" y="28"/>
                    </a:lnTo>
                    <a:lnTo>
                      <a:pt x="300" y="22"/>
                    </a:lnTo>
                    <a:lnTo>
                      <a:pt x="300" y="17"/>
                    </a:lnTo>
                    <a:lnTo>
                      <a:pt x="306" y="17"/>
                    </a:lnTo>
                    <a:lnTo>
                      <a:pt x="312" y="17"/>
                    </a:lnTo>
                    <a:lnTo>
                      <a:pt x="312" y="11"/>
                    </a:lnTo>
                    <a:lnTo>
                      <a:pt x="317" y="11"/>
                    </a:lnTo>
                    <a:lnTo>
                      <a:pt x="317" y="5"/>
                    </a:lnTo>
                    <a:lnTo>
                      <a:pt x="312" y="5"/>
                    </a:lnTo>
                    <a:lnTo>
                      <a:pt x="317" y="5"/>
                    </a:lnTo>
                    <a:lnTo>
                      <a:pt x="317" y="0"/>
                    </a:lnTo>
                    <a:lnTo>
                      <a:pt x="323" y="0"/>
                    </a:lnTo>
                    <a:lnTo>
                      <a:pt x="329" y="11"/>
                    </a:lnTo>
                    <a:lnTo>
                      <a:pt x="334" y="11"/>
                    </a:lnTo>
                    <a:lnTo>
                      <a:pt x="334" y="17"/>
                    </a:lnTo>
                    <a:lnTo>
                      <a:pt x="340" y="17"/>
                    </a:lnTo>
                    <a:lnTo>
                      <a:pt x="340" y="22"/>
                    </a:lnTo>
                    <a:lnTo>
                      <a:pt x="346" y="22"/>
                    </a:lnTo>
                    <a:lnTo>
                      <a:pt x="351" y="28"/>
                    </a:lnTo>
                    <a:lnTo>
                      <a:pt x="357" y="28"/>
                    </a:lnTo>
                    <a:lnTo>
                      <a:pt x="357" y="34"/>
                    </a:lnTo>
                    <a:lnTo>
                      <a:pt x="363" y="34"/>
                    </a:lnTo>
                    <a:lnTo>
                      <a:pt x="368" y="39"/>
                    </a:lnTo>
                    <a:lnTo>
                      <a:pt x="374" y="45"/>
                    </a:lnTo>
                    <a:lnTo>
                      <a:pt x="380" y="45"/>
                    </a:lnTo>
                    <a:lnTo>
                      <a:pt x="385" y="51"/>
                    </a:lnTo>
                    <a:lnTo>
                      <a:pt x="391" y="56"/>
                    </a:lnTo>
                    <a:lnTo>
                      <a:pt x="397" y="56"/>
                    </a:lnTo>
                    <a:lnTo>
                      <a:pt x="402" y="62"/>
                    </a:lnTo>
                    <a:lnTo>
                      <a:pt x="408" y="62"/>
                    </a:lnTo>
                    <a:lnTo>
                      <a:pt x="408" y="68"/>
                    </a:lnTo>
                    <a:lnTo>
                      <a:pt x="414" y="68"/>
                    </a:lnTo>
                    <a:lnTo>
                      <a:pt x="408" y="79"/>
                    </a:lnTo>
                    <a:lnTo>
                      <a:pt x="397" y="85"/>
                    </a:lnTo>
                    <a:lnTo>
                      <a:pt x="391" y="85"/>
                    </a:lnTo>
                    <a:lnTo>
                      <a:pt x="380" y="90"/>
                    </a:lnTo>
                    <a:lnTo>
                      <a:pt x="397" y="124"/>
                    </a:lnTo>
                    <a:lnTo>
                      <a:pt x="368" y="136"/>
                    </a:lnTo>
                    <a:lnTo>
                      <a:pt x="363" y="147"/>
                    </a:lnTo>
                    <a:lnTo>
                      <a:pt x="357" y="147"/>
                    </a:lnTo>
                    <a:lnTo>
                      <a:pt x="363" y="158"/>
                    </a:lnTo>
                    <a:lnTo>
                      <a:pt x="368" y="153"/>
                    </a:lnTo>
                    <a:lnTo>
                      <a:pt x="374" y="158"/>
                    </a:lnTo>
                    <a:lnTo>
                      <a:pt x="380" y="158"/>
                    </a:lnTo>
                    <a:lnTo>
                      <a:pt x="385" y="158"/>
                    </a:lnTo>
                    <a:lnTo>
                      <a:pt x="391" y="158"/>
                    </a:lnTo>
                    <a:lnTo>
                      <a:pt x="397" y="158"/>
                    </a:lnTo>
                    <a:lnTo>
                      <a:pt x="402" y="158"/>
                    </a:lnTo>
                    <a:lnTo>
                      <a:pt x="408" y="170"/>
                    </a:lnTo>
                    <a:lnTo>
                      <a:pt x="408" y="175"/>
                    </a:lnTo>
                    <a:lnTo>
                      <a:pt x="402" y="181"/>
                    </a:lnTo>
                    <a:lnTo>
                      <a:pt x="402" y="187"/>
                    </a:lnTo>
                    <a:lnTo>
                      <a:pt x="397" y="192"/>
                    </a:lnTo>
                    <a:lnTo>
                      <a:pt x="391" y="198"/>
                    </a:lnTo>
                    <a:lnTo>
                      <a:pt x="380" y="204"/>
                    </a:lnTo>
                    <a:lnTo>
                      <a:pt x="380" y="209"/>
                    </a:lnTo>
                    <a:lnTo>
                      <a:pt x="374" y="215"/>
                    </a:lnTo>
                    <a:lnTo>
                      <a:pt x="368" y="215"/>
                    </a:lnTo>
                    <a:lnTo>
                      <a:pt x="363" y="221"/>
                    </a:lnTo>
                    <a:lnTo>
                      <a:pt x="351" y="221"/>
                    </a:lnTo>
                    <a:lnTo>
                      <a:pt x="340" y="226"/>
                    </a:lnTo>
                    <a:lnTo>
                      <a:pt x="334" y="226"/>
                    </a:lnTo>
                    <a:lnTo>
                      <a:pt x="329" y="226"/>
                    </a:lnTo>
                    <a:lnTo>
                      <a:pt x="312" y="238"/>
                    </a:lnTo>
                    <a:lnTo>
                      <a:pt x="306" y="243"/>
                    </a:lnTo>
                    <a:lnTo>
                      <a:pt x="300" y="243"/>
                    </a:lnTo>
                    <a:lnTo>
                      <a:pt x="295" y="249"/>
                    </a:lnTo>
                    <a:lnTo>
                      <a:pt x="289" y="249"/>
                    </a:lnTo>
                    <a:lnTo>
                      <a:pt x="306" y="266"/>
                    </a:lnTo>
                    <a:lnTo>
                      <a:pt x="295" y="277"/>
                    </a:lnTo>
                    <a:lnTo>
                      <a:pt x="295" y="283"/>
                    </a:lnTo>
                    <a:lnTo>
                      <a:pt x="283" y="289"/>
                    </a:lnTo>
                    <a:lnTo>
                      <a:pt x="289" y="283"/>
                    </a:lnTo>
                    <a:lnTo>
                      <a:pt x="283" y="277"/>
                    </a:lnTo>
                    <a:lnTo>
                      <a:pt x="283" y="272"/>
                    </a:lnTo>
                    <a:lnTo>
                      <a:pt x="289" y="266"/>
                    </a:lnTo>
                    <a:lnTo>
                      <a:pt x="283" y="266"/>
                    </a:lnTo>
                    <a:lnTo>
                      <a:pt x="278" y="266"/>
                    </a:lnTo>
                    <a:lnTo>
                      <a:pt x="272" y="266"/>
                    </a:lnTo>
                    <a:lnTo>
                      <a:pt x="272" y="272"/>
                    </a:lnTo>
                    <a:lnTo>
                      <a:pt x="266" y="277"/>
                    </a:lnTo>
                    <a:lnTo>
                      <a:pt x="261" y="277"/>
                    </a:lnTo>
                    <a:lnTo>
                      <a:pt x="261" y="283"/>
                    </a:lnTo>
                    <a:lnTo>
                      <a:pt x="255" y="283"/>
                    </a:lnTo>
                    <a:lnTo>
                      <a:pt x="249" y="289"/>
                    </a:lnTo>
                    <a:lnTo>
                      <a:pt x="238" y="289"/>
                    </a:lnTo>
                    <a:lnTo>
                      <a:pt x="232" y="294"/>
                    </a:lnTo>
                    <a:lnTo>
                      <a:pt x="221" y="294"/>
                    </a:lnTo>
                    <a:lnTo>
                      <a:pt x="221" y="300"/>
                    </a:lnTo>
                    <a:lnTo>
                      <a:pt x="215" y="306"/>
                    </a:lnTo>
                    <a:lnTo>
                      <a:pt x="210" y="311"/>
                    </a:lnTo>
                    <a:lnTo>
                      <a:pt x="204" y="311"/>
                    </a:lnTo>
                    <a:lnTo>
                      <a:pt x="204" y="317"/>
                    </a:lnTo>
                    <a:lnTo>
                      <a:pt x="193" y="328"/>
                    </a:lnTo>
                    <a:lnTo>
                      <a:pt x="187" y="334"/>
                    </a:lnTo>
                    <a:lnTo>
                      <a:pt x="176" y="340"/>
                    </a:lnTo>
                    <a:lnTo>
                      <a:pt x="170" y="345"/>
                    </a:lnTo>
                    <a:lnTo>
                      <a:pt x="164" y="351"/>
                    </a:lnTo>
                    <a:lnTo>
                      <a:pt x="159" y="351"/>
                    </a:lnTo>
                    <a:lnTo>
                      <a:pt x="142" y="317"/>
                    </a:lnTo>
                    <a:lnTo>
                      <a:pt x="136" y="323"/>
                    </a:lnTo>
                    <a:lnTo>
                      <a:pt x="130" y="323"/>
                    </a:lnTo>
                    <a:lnTo>
                      <a:pt x="130" y="328"/>
                    </a:lnTo>
                    <a:lnTo>
                      <a:pt x="124" y="328"/>
                    </a:lnTo>
                    <a:lnTo>
                      <a:pt x="119" y="328"/>
                    </a:lnTo>
                    <a:lnTo>
                      <a:pt x="113" y="334"/>
                    </a:lnTo>
                    <a:lnTo>
                      <a:pt x="107" y="334"/>
                    </a:lnTo>
                    <a:lnTo>
                      <a:pt x="102" y="334"/>
                    </a:lnTo>
                    <a:lnTo>
                      <a:pt x="96" y="340"/>
                    </a:lnTo>
                    <a:lnTo>
                      <a:pt x="79" y="300"/>
                    </a:lnTo>
                    <a:lnTo>
                      <a:pt x="62" y="277"/>
                    </a:lnTo>
                    <a:lnTo>
                      <a:pt x="56" y="266"/>
                    </a:lnTo>
                    <a:lnTo>
                      <a:pt x="45" y="260"/>
                    </a:lnTo>
                    <a:lnTo>
                      <a:pt x="28" y="243"/>
                    </a:lnTo>
                    <a:lnTo>
                      <a:pt x="22" y="238"/>
                    </a:lnTo>
                    <a:lnTo>
                      <a:pt x="11" y="232"/>
                    </a:lnTo>
                    <a:lnTo>
                      <a:pt x="11" y="226"/>
                    </a:lnTo>
                    <a:lnTo>
                      <a:pt x="5" y="215"/>
                    </a:lnTo>
                    <a:lnTo>
                      <a:pt x="0" y="209"/>
                    </a:lnTo>
                    <a:lnTo>
                      <a:pt x="0" y="204"/>
                    </a:lnTo>
                    <a:lnTo>
                      <a:pt x="0" y="192"/>
                    </a:lnTo>
                    <a:lnTo>
                      <a:pt x="5" y="198"/>
                    </a:lnTo>
                    <a:lnTo>
                      <a:pt x="11" y="192"/>
                    </a:lnTo>
                    <a:lnTo>
                      <a:pt x="17" y="192"/>
                    </a:lnTo>
                    <a:lnTo>
                      <a:pt x="22" y="187"/>
                    </a:lnTo>
                    <a:lnTo>
                      <a:pt x="17" y="181"/>
                    </a:lnTo>
                    <a:lnTo>
                      <a:pt x="22" y="175"/>
                    </a:lnTo>
                    <a:lnTo>
                      <a:pt x="28" y="175"/>
                    </a:lnTo>
                    <a:lnTo>
                      <a:pt x="34" y="175"/>
                    </a:lnTo>
                    <a:lnTo>
                      <a:pt x="34" y="170"/>
                    </a:lnTo>
                    <a:lnTo>
                      <a:pt x="39" y="170"/>
                    </a:lnTo>
                    <a:lnTo>
                      <a:pt x="39" y="164"/>
                    </a:lnTo>
                    <a:lnTo>
                      <a:pt x="45" y="164"/>
                    </a:lnTo>
                    <a:lnTo>
                      <a:pt x="51" y="158"/>
                    </a:lnTo>
                    <a:lnTo>
                      <a:pt x="56" y="158"/>
                    </a:lnTo>
                    <a:lnTo>
                      <a:pt x="56" y="164"/>
                    </a:lnTo>
                    <a:lnTo>
                      <a:pt x="56" y="158"/>
                    </a:lnTo>
                    <a:lnTo>
                      <a:pt x="62" y="158"/>
                    </a:lnTo>
                    <a:lnTo>
                      <a:pt x="62" y="153"/>
                    </a:lnTo>
                    <a:lnTo>
                      <a:pt x="62" y="158"/>
                    </a:lnTo>
                    <a:lnTo>
                      <a:pt x="68" y="153"/>
                    </a:lnTo>
                    <a:lnTo>
                      <a:pt x="68" y="147"/>
                    </a:lnTo>
                    <a:lnTo>
                      <a:pt x="73" y="147"/>
                    </a:lnTo>
                    <a:lnTo>
                      <a:pt x="73" y="141"/>
                    </a:lnTo>
                    <a:lnTo>
                      <a:pt x="79" y="141"/>
                    </a:lnTo>
                    <a:lnTo>
                      <a:pt x="79" y="147"/>
                    </a:lnTo>
                    <a:lnTo>
                      <a:pt x="85" y="141"/>
                    </a:lnTo>
                    <a:lnTo>
                      <a:pt x="85" y="130"/>
                    </a:lnTo>
                    <a:lnTo>
                      <a:pt x="85" y="124"/>
                    </a:lnTo>
                    <a:lnTo>
                      <a:pt x="90" y="124"/>
                    </a:lnTo>
                    <a:lnTo>
                      <a:pt x="90" y="119"/>
                    </a:lnTo>
                    <a:lnTo>
                      <a:pt x="90" y="113"/>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40">
                <a:extLst>
                  <a:ext uri="{FF2B5EF4-FFF2-40B4-BE49-F238E27FC236}">
                    <a16:creationId xmlns:a16="http://schemas.microsoft.com/office/drawing/2014/main" id="{402FD4A1-14EA-C12A-0DF2-822EA549BF05}"/>
                  </a:ext>
                </a:extLst>
              </p:cNvPr>
              <p:cNvSpPr>
                <a:spLocks/>
              </p:cNvSpPr>
              <p:nvPr>
                <p:custDataLst>
                  <p:tags r:id="rId177"/>
                </p:custDataLst>
              </p:nvPr>
            </p:nvSpPr>
            <p:spPr bwMode="auto">
              <a:xfrm rot="582343">
                <a:off x="1911781" y="5355279"/>
                <a:ext cx="750517" cy="487589"/>
              </a:xfrm>
              <a:custGeom>
                <a:avLst/>
                <a:gdLst>
                  <a:gd name="T0" fmla="*/ 147 w 471"/>
                  <a:gd name="T1" fmla="*/ 266 h 306"/>
                  <a:gd name="T2" fmla="*/ 142 w 471"/>
                  <a:gd name="T3" fmla="*/ 261 h 306"/>
                  <a:gd name="T4" fmla="*/ 119 w 471"/>
                  <a:gd name="T5" fmla="*/ 266 h 306"/>
                  <a:gd name="T6" fmla="*/ 79 w 471"/>
                  <a:gd name="T7" fmla="*/ 289 h 306"/>
                  <a:gd name="T8" fmla="*/ 68 w 471"/>
                  <a:gd name="T9" fmla="*/ 300 h 306"/>
                  <a:gd name="T10" fmla="*/ 51 w 471"/>
                  <a:gd name="T11" fmla="*/ 300 h 306"/>
                  <a:gd name="T12" fmla="*/ 34 w 471"/>
                  <a:gd name="T13" fmla="*/ 306 h 306"/>
                  <a:gd name="T14" fmla="*/ 0 w 471"/>
                  <a:gd name="T15" fmla="*/ 215 h 306"/>
                  <a:gd name="T16" fmla="*/ 17 w 471"/>
                  <a:gd name="T17" fmla="*/ 198 h 306"/>
                  <a:gd name="T18" fmla="*/ 45 w 471"/>
                  <a:gd name="T19" fmla="*/ 181 h 306"/>
                  <a:gd name="T20" fmla="*/ 57 w 471"/>
                  <a:gd name="T21" fmla="*/ 170 h 306"/>
                  <a:gd name="T22" fmla="*/ 74 w 471"/>
                  <a:gd name="T23" fmla="*/ 159 h 306"/>
                  <a:gd name="T24" fmla="*/ 91 w 471"/>
                  <a:gd name="T25" fmla="*/ 147 h 306"/>
                  <a:gd name="T26" fmla="*/ 119 w 471"/>
                  <a:gd name="T27" fmla="*/ 136 h 306"/>
                  <a:gd name="T28" fmla="*/ 136 w 471"/>
                  <a:gd name="T29" fmla="*/ 130 h 306"/>
                  <a:gd name="T30" fmla="*/ 130 w 471"/>
                  <a:gd name="T31" fmla="*/ 119 h 306"/>
                  <a:gd name="T32" fmla="*/ 130 w 471"/>
                  <a:gd name="T33" fmla="*/ 102 h 306"/>
                  <a:gd name="T34" fmla="*/ 142 w 471"/>
                  <a:gd name="T35" fmla="*/ 85 h 306"/>
                  <a:gd name="T36" fmla="*/ 159 w 471"/>
                  <a:gd name="T37" fmla="*/ 74 h 306"/>
                  <a:gd name="T38" fmla="*/ 193 w 471"/>
                  <a:gd name="T39" fmla="*/ 57 h 306"/>
                  <a:gd name="T40" fmla="*/ 210 w 471"/>
                  <a:gd name="T41" fmla="*/ 57 h 306"/>
                  <a:gd name="T42" fmla="*/ 221 w 471"/>
                  <a:gd name="T43" fmla="*/ 57 h 306"/>
                  <a:gd name="T44" fmla="*/ 255 w 471"/>
                  <a:gd name="T45" fmla="*/ 40 h 306"/>
                  <a:gd name="T46" fmla="*/ 289 w 471"/>
                  <a:gd name="T47" fmla="*/ 6 h 306"/>
                  <a:gd name="T48" fmla="*/ 374 w 471"/>
                  <a:gd name="T49" fmla="*/ 79 h 306"/>
                  <a:gd name="T50" fmla="*/ 397 w 471"/>
                  <a:gd name="T51" fmla="*/ 102 h 306"/>
                  <a:gd name="T52" fmla="*/ 471 w 471"/>
                  <a:gd name="T53" fmla="*/ 221 h 306"/>
                  <a:gd name="T54" fmla="*/ 459 w 471"/>
                  <a:gd name="T55" fmla="*/ 232 h 306"/>
                  <a:gd name="T56" fmla="*/ 437 w 471"/>
                  <a:gd name="T57" fmla="*/ 238 h 306"/>
                  <a:gd name="T58" fmla="*/ 420 w 471"/>
                  <a:gd name="T59" fmla="*/ 238 h 306"/>
                  <a:gd name="T60" fmla="*/ 397 w 471"/>
                  <a:gd name="T61" fmla="*/ 244 h 306"/>
                  <a:gd name="T62" fmla="*/ 369 w 471"/>
                  <a:gd name="T63" fmla="*/ 244 h 306"/>
                  <a:gd name="T64" fmla="*/ 346 w 471"/>
                  <a:gd name="T65" fmla="*/ 249 h 306"/>
                  <a:gd name="T66" fmla="*/ 323 w 471"/>
                  <a:gd name="T67" fmla="*/ 249 h 306"/>
                  <a:gd name="T68" fmla="*/ 300 w 471"/>
                  <a:gd name="T69" fmla="*/ 255 h 306"/>
                  <a:gd name="T70" fmla="*/ 272 w 471"/>
                  <a:gd name="T71" fmla="*/ 255 h 306"/>
                  <a:gd name="T72" fmla="*/ 266 w 471"/>
                  <a:gd name="T73" fmla="*/ 266 h 306"/>
                  <a:gd name="T74" fmla="*/ 255 w 471"/>
                  <a:gd name="T75" fmla="*/ 278 h 306"/>
                  <a:gd name="T76" fmla="*/ 232 w 471"/>
                  <a:gd name="T77" fmla="*/ 278 h 306"/>
                  <a:gd name="T78" fmla="*/ 215 w 471"/>
                  <a:gd name="T79" fmla="*/ 283 h 306"/>
                  <a:gd name="T80" fmla="*/ 198 w 471"/>
                  <a:gd name="T81" fmla="*/ 283 h 306"/>
                  <a:gd name="T82" fmla="*/ 181 w 471"/>
                  <a:gd name="T83" fmla="*/ 283 h 306"/>
                  <a:gd name="T84" fmla="*/ 170 w 471"/>
                  <a:gd name="T85" fmla="*/ 289 h 306"/>
                  <a:gd name="T86" fmla="*/ 153 w 471"/>
                  <a:gd name="T87" fmla="*/ 289 h 306"/>
                  <a:gd name="T88" fmla="*/ 136 w 471"/>
                  <a:gd name="T89" fmla="*/ 2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1" h="306">
                    <a:moveTo>
                      <a:pt x="130" y="295"/>
                    </a:moveTo>
                    <a:lnTo>
                      <a:pt x="136" y="283"/>
                    </a:lnTo>
                    <a:lnTo>
                      <a:pt x="147" y="266"/>
                    </a:lnTo>
                    <a:lnTo>
                      <a:pt x="153" y="261"/>
                    </a:lnTo>
                    <a:lnTo>
                      <a:pt x="147" y="255"/>
                    </a:lnTo>
                    <a:lnTo>
                      <a:pt x="142" y="261"/>
                    </a:lnTo>
                    <a:lnTo>
                      <a:pt x="130" y="261"/>
                    </a:lnTo>
                    <a:lnTo>
                      <a:pt x="130" y="255"/>
                    </a:lnTo>
                    <a:lnTo>
                      <a:pt x="119" y="266"/>
                    </a:lnTo>
                    <a:lnTo>
                      <a:pt x="108" y="272"/>
                    </a:lnTo>
                    <a:lnTo>
                      <a:pt x="102" y="272"/>
                    </a:lnTo>
                    <a:lnTo>
                      <a:pt x="79" y="289"/>
                    </a:lnTo>
                    <a:lnTo>
                      <a:pt x="74" y="295"/>
                    </a:lnTo>
                    <a:lnTo>
                      <a:pt x="74" y="300"/>
                    </a:lnTo>
                    <a:lnTo>
                      <a:pt x="68" y="300"/>
                    </a:lnTo>
                    <a:lnTo>
                      <a:pt x="62" y="300"/>
                    </a:lnTo>
                    <a:lnTo>
                      <a:pt x="57" y="300"/>
                    </a:lnTo>
                    <a:lnTo>
                      <a:pt x="51" y="300"/>
                    </a:lnTo>
                    <a:lnTo>
                      <a:pt x="45" y="300"/>
                    </a:lnTo>
                    <a:lnTo>
                      <a:pt x="40" y="306"/>
                    </a:lnTo>
                    <a:lnTo>
                      <a:pt x="34" y="306"/>
                    </a:lnTo>
                    <a:lnTo>
                      <a:pt x="23" y="283"/>
                    </a:lnTo>
                    <a:lnTo>
                      <a:pt x="6" y="232"/>
                    </a:lnTo>
                    <a:lnTo>
                      <a:pt x="0" y="215"/>
                    </a:lnTo>
                    <a:lnTo>
                      <a:pt x="11" y="204"/>
                    </a:lnTo>
                    <a:lnTo>
                      <a:pt x="11" y="198"/>
                    </a:lnTo>
                    <a:lnTo>
                      <a:pt x="17" y="198"/>
                    </a:lnTo>
                    <a:lnTo>
                      <a:pt x="23" y="193"/>
                    </a:lnTo>
                    <a:lnTo>
                      <a:pt x="40" y="181"/>
                    </a:lnTo>
                    <a:lnTo>
                      <a:pt x="45" y="181"/>
                    </a:lnTo>
                    <a:lnTo>
                      <a:pt x="45" y="176"/>
                    </a:lnTo>
                    <a:lnTo>
                      <a:pt x="51" y="176"/>
                    </a:lnTo>
                    <a:lnTo>
                      <a:pt x="57" y="170"/>
                    </a:lnTo>
                    <a:lnTo>
                      <a:pt x="62" y="164"/>
                    </a:lnTo>
                    <a:lnTo>
                      <a:pt x="68" y="164"/>
                    </a:lnTo>
                    <a:lnTo>
                      <a:pt x="74" y="159"/>
                    </a:lnTo>
                    <a:lnTo>
                      <a:pt x="79" y="159"/>
                    </a:lnTo>
                    <a:lnTo>
                      <a:pt x="85" y="153"/>
                    </a:lnTo>
                    <a:lnTo>
                      <a:pt x="91" y="147"/>
                    </a:lnTo>
                    <a:lnTo>
                      <a:pt x="96" y="147"/>
                    </a:lnTo>
                    <a:lnTo>
                      <a:pt x="113" y="136"/>
                    </a:lnTo>
                    <a:lnTo>
                      <a:pt x="119" y="136"/>
                    </a:lnTo>
                    <a:lnTo>
                      <a:pt x="125" y="130"/>
                    </a:lnTo>
                    <a:lnTo>
                      <a:pt x="130" y="130"/>
                    </a:lnTo>
                    <a:lnTo>
                      <a:pt x="136" y="130"/>
                    </a:lnTo>
                    <a:lnTo>
                      <a:pt x="136" y="125"/>
                    </a:lnTo>
                    <a:lnTo>
                      <a:pt x="130" y="125"/>
                    </a:lnTo>
                    <a:lnTo>
                      <a:pt x="130" y="119"/>
                    </a:lnTo>
                    <a:lnTo>
                      <a:pt x="125" y="113"/>
                    </a:lnTo>
                    <a:lnTo>
                      <a:pt x="125" y="108"/>
                    </a:lnTo>
                    <a:lnTo>
                      <a:pt x="130" y="102"/>
                    </a:lnTo>
                    <a:lnTo>
                      <a:pt x="130" y="96"/>
                    </a:lnTo>
                    <a:lnTo>
                      <a:pt x="136" y="91"/>
                    </a:lnTo>
                    <a:lnTo>
                      <a:pt x="142" y="85"/>
                    </a:lnTo>
                    <a:lnTo>
                      <a:pt x="142" y="79"/>
                    </a:lnTo>
                    <a:lnTo>
                      <a:pt x="147" y="79"/>
                    </a:lnTo>
                    <a:lnTo>
                      <a:pt x="159" y="74"/>
                    </a:lnTo>
                    <a:lnTo>
                      <a:pt x="176" y="68"/>
                    </a:lnTo>
                    <a:lnTo>
                      <a:pt x="181" y="62"/>
                    </a:lnTo>
                    <a:lnTo>
                      <a:pt x="193" y="57"/>
                    </a:lnTo>
                    <a:lnTo>
                      <a:pt x="198" y="57"/>
                    </a:lnTo>
                    <a:lnTo>
                      <a:pt x="204" y="51"/>
                    </a:lnTo>
                    <a:lnTo>
                      <a:pt x="210" y="57"/>
                    </a:lnTo>
                    <a:lnTo>
                      <a:pt x="215" y="57"/>
                    </a:lnTo>
                    <a:lnTo>
                      <a:pt x="221" y="62"/>
                    </a:lnTo>
                    <a:lnTo>
                      <a:pt x="221" y="57"/>
                    </a:lnTo>
                    <a:lnTo>
                      <a:pt x="227" y="62"/>
                    </a:lnTo>
                    <a:lnTo>
                      <a:pt x="238" y="51"/>
                    </a:lnTo>
                    <a:lnTo>
                      <a:pt x="255" y="40"/>
                    </a:lnTo>
                    <a:lnTo>
                      <a:pt x="266" y="34"/>
                    </a:lnTo>
                    <a:lnTo>
                      <a:pt x="278" y="17"/>
                    </a:lnTo>
                    <a:lnTo>
                      <a:pt x="289" y="6"/>
                    </a:lnTo>
                    <a:lnTo>
                      <a:pt x="289" y="0"/>
                    </a:lnTo>
                    <a:lnTo>
                      <a:pt x="351" y="62"/>
                    </a:lnTo>
                    <a:lnTo>
                      <a:pt x="374" y="79"/>
                    </a:lnTo>
                    <a:lnTo>
                      <a:pt x="386" y="91"/>
                    </a:lnTo>
                    <a:lnTo>
                      <a:pt x="391" y="96"/>
                    </a:lnTo>
                    <a:lnTo>
                      <a:pt x="397" y="102"/>
                    </a:lnTo>
                    <a:lnTo>
                      <a:pt x="459" y="215"/>
                    </a:lnTo>
                    <a:lnTo>
                      <a:pt x="471" y="210"/>
                    </a:lnTo>
                    <a:lnTo>
                      <a:pt x="471" y="221"/>
                    </a:lnTo>
                    <a:lnTo>
                      <a:pt x="471" y="227"/>
                    </a:lnTo>
                    <a:lnTo>
                      <a:pt x="465" y="232"/>
                    </a:lnTo>
                    <a:lnTo>
                      <a:pt x="459" y="232"/>
                    </a:lnTo>
                    <a:lnTo>
                      <a:pt x="448" y="238"/>
                    </a:lnTo>
                    <a:lnTo>
                      <a:pt x="442" y="238"/>
                    </a:lnTo>
                    <a:lnTo>
                      <a:pt x="437" y="238"/>
                    </a:lnTo>
                    <a:lnTo>
                      <a:pt x="431" y="238"/>
                    </a:lnTo>
                    <a:lnTo>
                      <a:pt x="425" y="238"/>
                    </a:lnTo>
                    <a:lnTo>
                      <a:pt x="420" y="238"/>
                    </a:lnTo>
                    <a:lnTo>
                      <a:pt x="408" y="244"/>
                    </a:lnTo>
                    <a:lnTo>
                      <a:pt x="403" y="244"/>
                    </a:lnTo>
                    <a:lnTo>
                      <a:pt x="397" y="244"/>
                    </a:lnTo>
                    <a:lnTo>
                      <a:pt x="391" y="244"/>
                    </a:lnTo>
                    <a:lnTo>
                      <a:pt x="380" y="244"/>
                    </a:lnTo>
                    <a:lnTo>
                      <a:pt x="369" y="244"/>
                    </a:lnTo>
                    <a:lnTo>
                      <a:pt x="357" y="249"/>
                    </a:lnTo>
                    <a:lnTo>
                      <a:pt x="351" y="249"/>
                    </a:lnTo>
                    <a:lnTo>
                      <a:pt x="346" y="249"/>
                    </a:lnTo>
                    <a:lnTo>
                      <a:pt x="334" y="249"/>
                    </a:lnTo>
                    <a:lnTo>
                      <a:pt x="329" y="249"/>
                    </a:lnTo>
                    <a:lnTo>
                      <a:pt x="323" y="249"/>
                    </a:lnTo>
                    <a:lnTo>
                      <a:pt x="317" y="249"/>
                    </a:lnTo>
                    <a:lnTo>
                      <a:pt x="306" y="255"/>
                    </a:lnTo>
                    <a:lnTo>
                      <a:pt x="300" y="255"/>
                    </a:lnTo>
                    <a:lnTo>
                      <a:pt x="289" y="255"/>
                    </a:lnTo>
                    <a:lnTo>
                      <a:pt x="278" y="255"/>
                    </a:lnTo>
                    <a:lnTo>
                      <a:pt x="272" y="255"/>
                    </a:lnTo>
                    <a:lnTo>
                      <a:pt x="272" y="261"/>
                    </a:lnTo>
                    <a:lnTo>
                      <a:pt x="266" y="261"/>
                    </a:lnTo>
                    <a:lnTo>
                      <a:pt x="266" y="266"/>
                    </a:lnTo>
                    <a:lnTo>
                      <a:pt x="266" y="272"/>
                    </a:lnTo>
                    <a:lnTo>
                      <a:pt x="266" y="278"/>
                    </a:lnTo>
                    <a:lnTo>
                      <a:pt x="255" y="278"/>
                    </a:lnTo>
                    <a:lnTo>
                      <a:pt x="249" y="278"/>
                    </a:lnTo>
                    <a:lnTo>
                      <a:pt x="244" y="278"/>
                    </a:lnTo>
                    <a:lnTo>
                      <a:pt x="232" y="278"/>
                    </a:lnTo>
                    <a:lnTo>
                      <a:pt x="227" y="283"/>
                    </a:lnTo>
                    <a:lnTo>
                      <a:pt x="221" y="283"/>
                    </a:lnTo>
                    <a:lnTo>
                      <a:pt x="215" y="283"/>
                    </a:lnTo>
                    <a:lnTo>
                      <a:pt x="210" y="283"/>
                    </a:lnTo>
                    <a:lnTo>
                      <a:pt x="204" y="283"/>
                    </a:lnTo>
                    <a:lnTo>
                      <a:pt x="198" y="283"/>
                    </a:lnTo>
                    <a:lnTo>
                      <a:pt x="193" y="283"/>
                    </a:lnTo>
                    <a:lnTo>
                      <a:pt x="187" y="283"/>
                    </a:lnTo>
                    <a:lnTo>
                      <a:pt x="181" y="283"/>
                    </a:lnTo>
                    <a:lnTo>
                      <a:pt x="181" y="289"/>
                    </a:lnTo>
                    <a:lnTo>
                      <a:pt x="176" y="289"/>
                    </a:lnTo>
                    <a:lnTo>
                      <a:pt x="170" y="289"/>
                    </a:lnTo>
                    <a:lnTo>
                      <a:pt x="164" y="289"/>
                    </a:lnTo>
                    <a:lnTo>
                      <a:pt x="159" y="289"/>
                    </a:lnTo>
                    <a:lnTo>
                      <a:pt x="153" y="289"/>
                    </a:lnTo>
                    <a:lnTo>
                      <a:pt x="147" y="289"/>
                    </a:lnTo>
                    <a:lnTo>
                      <a:pt x="142" y="289"/>
                    </a:lnTo>
                    <a:lnTo>
                      <a:pt x="136" y="289"/>
                    </a:lnTo>
                    <a:lnTo>
                      <a:pt x="136" y="295"/>
                    </a:lnTo>
                    <a:lnTo>
                      <a:pt x="130" y="29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41">
                <a:extLst>
                  <a:ext uri="{FF2B5EF4-FFF2-40B4-BE49-F238E27FC236}">
                    <a16:creationId xmlns:a16="http://schemas.microsoft.com/office/drawing/2014/main" id="{A3F501DB-891B-8782-014C-94C565543584}"/>
                  </a:ext>
                </a:extLst>
              </p:cNvPr>
              <p:cNvSpPr>
                <a:spLocks noEditPoints="1"/>
              </p:cNvSpPr>
              <p:nvPr>
                <p:custDataLst>
                  <p:tags r:id="rId178"/>
                </p:custDataLst>
              </p:nvPr>
            </p:nvSpPr>
            <p:spPr bwMode="auto">
              <a:xfrm rot="582343">
                <a:off x="1373103" y="4992471"/>
                <a:ext cx="586392" cy="541766"/>
              </a:xfrm>
              <a:custGeom>
                <a:avLst/>
                <a:gdLst>
                  <a:gd name="T0" fmla="*/ 153 w 368"/>
                  <a:gd name="T1" fmla="*/ 204 h 340"/>
                  <a:gd name="T2" fmla="*/ 164 w 368"/>
                  <a:gd name="T3" fmla="*/ 210 h 340"/>
                  <a:gd name="T4" fmla="*/ 181 w 368"/>
                  <a:gd name="T5" fmla="*/ 204 h 340"/>
                  <a:gd name="T6" fmla="*/ 175 w 368"/>
                  <a:gd name="T7" fmla="*/ 216 h 340"/>
                  <a:gd name="T8" fmla="*/ 170 w 368"/>
                  <a:gd name="T9" fmla="*/ 233 h 340"/>
                  <a:gd name="T10" fmla="*/ 164 w 368"/>
                  <a:gd name="T11" fmla="*/ 244 h 340"/>
                  <a:gd name="T12" fmla="*/ 147 w 368"/>
                  <a:gd name="T13" fmla="*/ 244 h 340"/>
                  <a:gd name="T14" fmla="*/ 136 w 368"/>
                  <a:gd name="T15" fmla="*/ 238 h 340"/>
                  <a:gd name="T16" fmla="*/ 141 w 368"/>
                  <a:gd name="T17" fmla="*/ 221 h 340"/>
                  <a:gd name="T18" fmla="*/ 187 w 368"/>
                  <a:gd name="T19" fmla="*/ 57 h 340"/>
                  <a:gd name="T20" fmla="*/ 232 w 368"/>
                  <a:gd name="T21" fmla="*/ 114 h 340"/>
                  <a:gd name="T22" fmla="*/ 243 w 368"/>
                  <a:gd name="T23" fmla="*/ 136 h 340"/>
                  <a:gd name="T24" fmla="*/ 300 w 368"/>
                  <a:gd name="T25" fmla="*/ 165 h 340"/>
                  <a:gd name="T26" fmla="*/ 317 w 368"/>
                  <a:gd name="T27" fmla="*/ 170 h 340"/>
                  <a:gd name="T28" fmla="*/ 328 w 368"/>
                  <a:gd name="T29" fmla="*/ 176 h 340"/>
                  <a:gd name="T30" fmla="*/ 368 w 368"/>
                  <a:gd name="T31" fmla="*/ 210 h 340"/>
                  <a:gd name="T32" fmla="*/ 357 w 368"/>
                  <a:gd name="T33" fmla="*/ 221 h 340"/>
                  <a:gd name="T34" fmla="*/ 357 w 368"/>
                  <a:gd name="T35" fmla="*/ 233 h 340"/>
                  <a:gd name="T36" fmla="*/ 345 w 368"/>
                  <a:gd name="T37" fmla="*/ 233 h 340"/>
                  <a:gd name="T38" fmla="*/ 334 w 368"/>
                  <a:gd name="T39" fmla="*/ 227 h 340"/>
                  <a:gd name="T40" fmla="*/ 323 w 368"/>
                  <a:gd name="T41" fmla="*/ 233 h 340"/>
                  <a:gd name="T42" fmla="*/ 306 w 368"/>
                  <a:gd name="T43" fmla="*/ 250 h 340"/>
                  <a:gd name="T44" fmla="*/ 277 w 368"/>
                  <a:gd name="T45" fmla="*/ 244 h 340"/>
                  <a:gd name="T46" fmla="*/ 153 w 368"/>
                  <a:gd name="T47" fmla="*/ 272 h 340"/>
                  <a:gd name="T48" fmla="*/ 147 w 368"/>
                  <a:gd name="T49" fmla="*/ 284 h 340"/>
                  <a:gd name="T50" fmla="*/ 141 w 368"/>
                  <a:gd name="T51" fmla="*/ 301 h 340"/>
                  <a:gd name="T52" fmla="*/ 124 w 368"/>
                  <a:gd name="T53" fmla="*/ 318 h 340"/>
                  <a:gd name="T54" fmla="*/ 107 w 368"/>
                  <a:gd name="T55" fmla="*/ 306 h 340"/>
                  <a:gd name="T56" fmla="*/ 90 w 368"/>
                  <a:gd name="T57" fmla="*/ 312 h 340"/>
                  <a:gd name="T58" fmla="*/ 79 w 368"/>
                  <a:gd name="T59" fmla="*/ 335 h 340"/>
                  <a:gd name="T60" fmla="*/ 34 w 368"/>
                  <a:gd name="T61" fmla="*/ 306 h 340"/>
                  <a:gd name="T62" fmla="*/ 28 w 368"/>
                  <a:gd name="T63" fmla="*/ 301 h 340"/>
                  <a:gd name="T64" fmla="*/ 17 w 368"/>
                  <a:gd name="T65" fmla="*/ 284 h 340"/>
                  <a:gd name="T66" fmla="*/ 5 w 368"/>
                  <a:gd name="T67" fmla="*/ 267 h 340"/>
                  <a:gd name="T68" fmla="*/ 5 w 368"/>
                  <a:gd name="T69" fmla="*/ 250 h 340"/>
                  <a:gd name="T70" fmla="*/ 11 w 368"/>
                  <a:gd name="T71" fmla="*/ 233 h 340"/>
                  <a:gd name="T72" fmla="*/ 11 w 368"/>
                  <a:gd name="T73" fmla="*/ 221 h 340"/>
                  <a:gd name="T74" fmla="*/ 0 w 368"/>
                  <a:gd name="T75" fmla="*/ 210 h 340"/>
                  <a:gd name="T76" fmla="*/ 11 w 368"/>
                  <a:gd name="T77" fmla="*/ 199 h 340"/>
                  <a:gd name="T78" fmla="*/ 22 w 368"/>
                  <a:gd name="T79" fmla="*/ 187 h 340"/>
                  <a:gd name="T80" fmla="*/ 28 w 368"/>
                  <a:gd name="T81" fmla="*/ 176 h 340"/>
                  <a:gd name="T82" fmla="*/ 51 w 368"/>
                  <a:gd name="T83" fmla="*/ 176 h 340"/>
                  <a:gd name="T84" fmla="*/ 62 w 368"/>
                  <a:gd name="T85" fmla="*/ 165 h 340"/>
                  <a:gd name="T86" fmla="*/ 68 w 368"/>
                  <a:gd name="T87" fmla="*/ 159 h 340"/>
                  <a:gd name="T88" fmla="*/ 73 w 368"/>
                  <a:gd name="T89" fmla="*/ 142 h 340"/>
                  <a:gd name="T90" fmla="*/ 85 w 368"/>
                  <a:gd name="T91" fmla="*/ 131 h 340"/>
                  <a:gd name="T92" fmla="*/ 79 w 368"/>
                  <a:gd name="T93" fmla="*/ 114 h 340"/>
                  <a:gd name="T94" fmla="*/ 79 w 368"/>
                  <a:gd name="T95" fmla="*/ 102 h 340"/>
                  <a:gd name="T96" fmla="*/ 73 w 368"/>
                  <a:gd name="T97" fmla="*/ 85 h 340"/>
                  <a:gd name="T98" fmla="*/ 85 w 368"/>
                  <a:gd name="T99" fmla="*/ 74 h 340"/>
                  <a:gd name="T100" fmla="*/ 96 w 368"/>
                  <a:gd name="T101" fmla="*/ 63 h 340"/>
                  <a:gd name="T102" fmla="*/ 113 w 368"/>
                  <a:gd name="T103" fmla="*/ 57 h 340"/>
                  <a:gd name="T104" fmla="*/ 119 w 368"/>
                  <a:gd name="T105" fmla="*/ 51 h 340"/>
                  <a:gd name="T106" fmla="*/ 130 w 368"/>
                  <a:gd name="T107" fmla="*/ 40 h 340"/>
                  <a:gd name="T108" fmla="*/ 141 w 368"/>
                  <a:gd name="T109" fmla="*/ 29 h 340"/>
                  <a:gd name="T110" fmla="*/ 153 w 368"/>
                  <a:gd name="T111" fmla="*/ 17 h 340"/>
                  <a:gd name="T112" fmla="*/ 164 w 368"/>
                  <a:gd name="T113"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40">
                    <a:moveTo>
                      <a:pt x="147" y="216"/>
                    </a:moveTo>
                    <a:lnTo>
                      <a:pt x="147" y="210"/>
                    </a:lnTo>
                    <a:lnTo>
                      <a:pt x="153" y="210"/>
                    </a:lnTo>
                    <a:lnTo>
                      <a:pt x="153" y="204"/>
                    </a:lnTo>
                    <a:lnTo>
                      <a:pt x="158" y="204"/>
                    </a:lnTo>
                    <a:lnTo>
                      <a:pt x="164" y="199"/>
                    </a:lnTo>
                    <a:lnTo>
                      <a:pt x="164" y="204"/>
                    </a:lnTo>
                    <a:lnTo>
                      <a:pt x="164" y="210"/>
                    </a:lnTo>
                    <a:lnTo>
                      <a:pt x="170" y="204"/>
                    </a:lnTo>
                    <a:lnTo>
                      <a:pt x="170" y="199"/>
                    </a:lnTo>
                    <a:lnTo>
                      <a:pt x="175" y="199"/>
                    </a:lnTo>
                    <a:lnTo>
                      <a:pt x="181" y="204"/>
                    </a:lnTo>
                    <a:lnTo>
                      <a:pt x="175" y="210"/>
                    </a:lnTo>
                    <a:lnTo>
                      <a:pt x="181" y="210"/>
                    </a:lnTo>
                    <a:lnTo>
                      <a:pt x="181" y="216"/>
                    </a:lnTo>
                    <a:lnTo>
                      <a:pt x="175" y="216"/>
                    </a:lnTo>
                    <a:lnTo>
                      <a:pt x="164" y="221"/>
                    </a:lnTo>
                    <a:lnTo>
                      <a:pt x="158" y="227"/>
                    </a:lnTo>
                    <a:lnTo>
                      <a:pt x="164" y="233"/>
                    </a:lnTo>
                    <a:lnTo>
                      <a:pt x="170" y="233"/>
                    </a:lnTo>
                    <a:lnTo>
                      <a:pt x="164" y="238"/>
                    </a:lnTo>
                    <a:lnTo>
                      <a:pt x="170" y="238"/>
                    </a:lnTo>
                    <a:lnTo>
                      <a:pt x="170" y="244"/>
                    </a:lnTo>
                    <a:lnTo>
                      <a:pt x="164" y="244"/>
                    </a:lnTo>
                    <a:lnTo>
                      <a:pt x="158" y="244"/>
                    </a:lnTo>
                    <a:lnTo>
                      <a:pt x="153" y="244"/>
                    </a:lnTo>
                    <a:lnTo>
                      <a:pt x="153" y="250"/>
                    </a:lnTo>
                    <a:lnTo>
                      <a:pt x="147" y="244"/>
                    </a:lnTo>
                    <a:lnTo>
                      <a:pt x="147" y="238"/>
                    </a:lnTo>
                    <a:lnTo>
                      <a:pt x="147" y="233"/>
                    </a:lnTo>
                    <a:lnTo>
                      <a:pt x="141" y="233"/>
                    </a:lnTo>
                    <a:lnTo>
                      <a:pt x="136" y="238"/>
                    </a:lnTo>
                    <a:lnTo>
                      <a:pt x="136" y="233"/>
                    </a:lnTo>
                    <a:lnTo>
                      <a:pt x="141" y="233"/>
                    </a:lnTo>
                    <a:lnTo>
                      <a:pt x="141" y="227"/>
                    </a:lnTo>
                    <a:lnTo>
                      <a:pt x="141" y="221"/>
                    </a:lnTo>
                    <a:lnTo>
                      <a:pt x="147" y="221"/>
                    </a:lnTo>
                    <a:lnTo>
                      <a:pt x="147" y="216"/>
                    </a:lnTo>
                    <a:close/>
                    <a:moveTo>
                      <a:pt x="175" y="0"/>
                    </a:moveTo>
                    <a:lnTo>
                      <a:pt x="187" y="57"/>
                    </a:lnTo>
                    <a:lnTo>
                      <a:pt x="187" y="63"/>
                    </a:lnTo>
                    <a:lnTo>
                      <a:pt x="192" y="63"/>
                    </a:lnTo>
                    <a:lnTo>
                      <a:pt x="226" y="108"/>
                    </a:lnTo>
                    <a:lnTo>
                      <a:pt x="232" y="114"/>
                    </a:lnTo>
                    <a:lnTo>
                      <a:pt x="232" y="125"/>
                    </a:lnTo>
                    <a:lnTo>
                      <a:pt x="232" y="136"/>
                    </a:lnTo>
                    <a:lnTo>
                      <a:pt x="238" y="136"/>
                    </a:lnTo>
                    <a:lnTo>
                      <a:pt x="243" y="136"/>
                    </a:lnTo>
                    <a:lnTo>
                      <a:pt x="249" y="136"/>
                    </a:lnTo>
                    <a:lnTo>
                      <a:pt x="260" y="142"/>
                    </a:lnTo>
                    <a:lnTo>
                      <a:pt x="294" y="159"/>
                    </a:lnTo>
                    <a:lnTo>
                      <a:pt x="300" y="165"/>
                    </a:lnTo>
                    <a:lnTo>
                      <a:pt x="306" y="165"/>
                    </a:lnTo>
                    <a:lnTo>
                      <a:pt x="311" y="165"/>
                    </a:lnTo>
                    <a:lnTo>
                      <a:pt x="317" y="165"/>
                    </a:lnTo>
                    <a:lnTo>
                      <a:pt x="317" y="170"/>
                    </a:lnTo>
                    <a:lnTo>
                      <a:pt x="323" y="176"/>
                    </a:lnTo>
                    <a:lnTo>
                      <a:pt x="323" y="182"/>
                    </a:lnTo>
                    <a:lnTo>
                      <a:pt x="328" y="182"/>
                    </a:lnTo>
                    <a:lnTo>
                      <a:pt x="328" y="176"/>
                    </a:lnTo>
                    <a:lnTo>
                      <a:pt x="328" y="182"/>
                    </a:lnTo>
                    <a:lnTo>
                      <a:pt x="334" y="176"/>
                    </a:lnTo>
                    <a:lnTo>
                      <a:pt x="345" y="165"/>
                    </a:lnTo>
                    <a:lnTo>
                      <a:pt x="368" y="210"/>
                    </a:lnTo>
                    <a:lnTo>
                      <a:pt x="368" y="216"/>
                    </a:lnTo>
                    <a:lnTo>
                      <a:pt x="362" y="216"/>
                    </a:lnTo>
                    <a:lnTo>
                      <a:pt x="362" y="221"/>
                    </a:lnTo>
                    <a:lnTo>
                      <a:pt x="357" y="221"/>
                    </a:lnTo>
                    <a:lnTo>
                      <a:pt x="357" y="216"/>
                    </a:lnTo>
                    <a:lnTo>
                      <a:pt x="357" y="221"/>
                    </a:lnTo>
                    <a:lnTo>
                      <a:pt x="357" y="227"/>
                    </a:lnTo>
                    <a:lnTo>
                      <a:pt x="357" y="233"/>
                    </a:lnTo>
                    <a:lnTo>
                      <a:pt x="351" y="221"/>
                    </a:lnTo>
                    <a:lnTo>
                      <a:pt x="351" y="227"/>
                    </a:lnTo>
                    <a:lnTo>
                      <a:pt x="351" y="233"/>
                    </a:lnTo>
                    <a:lnTo>
                      <a:pt x="345" y="233"/>
                    </a:lnTo>
                    <a:lnTo>
                      <a:pt x="345" y="227"/>
                    </a:lnTo>
                    <a:lnTo>
                      <a:pt x="340" y="227"/>
                    </a:lnTo>
                    <a:lnTo>
                      <a:pt x="334" y="233"/>
                    </a:lnTo>
                    <a:lnTo>
                      <a:pt x="334" y="227"/>
                    </a:lnTo>
                    <a:lnTo>
                      <a:pt x="328" y="233"/>
                    </a:lnTo>
                    <a:lnTo>
                      <a:pt x="334" y="233"/>
                    </a:lnTo>
                    <a:lnTo>
                      <a:pt x="328" y="233"/>
                    </a:lnTo>
                    <a:lnTo>
                      <a:pt x="323" y="233"/>
                    </a:lnTo>
                    <a:lnTo>
                      <a:pt x="317" y="238"/>
                    </a:lnTo>
                    <a:lnTo>
                      <a:pt x="311" y="238"/>
                    </a:lnTo>
                    <a:lnTo>
                      <a:pt x="311" y="244"/>
                    </a:lnTo>
                    <a:lnTo>
                      <a:pt x="306" y="250"/>
                    </a:lnTo>
                    <a:lnTo>
                      <a:pt x="300" y="244"/>
                    </a:lnTo>
                    <a:lnTo>
                      <a:pt x="306" y="244"/>
                    </a:lnTo>
                    <a:lnTo>
                      <a:pt x="306" y="238"/>
                    </a:lnTo>
                    <a:lnTo>
                      <a:pt x="277" y="244"/>
                    </a:lnTo>
                    <a:lnTo>
                      <a:pt x="209" y="255"/>
                    </a:lnTo>
                    <a:lnTo>
                      <a:pt x="170" y="261"/>
                    </a:lnTo>
                    <a:lnTo>
                      <a:pt x="158" y="267"/>
                    </a:lnTo>
                    <a:lnTo>
                      <a:pt x="153" y="272"/>
                    </a:lnTo>
                    <a:lnTo>
                      <a:pt x="153" y="278"/>
                    </a:lnTo>
                    <a:lnTo>
                      <a:pt x="147" y="278"/>
                    </a:lnTo>
                    <a:lnTo>
                      <a:pt x="153" y="284"/>
                    </a:lnTo>
                    <a:lnTo>
                      <a:pt x="147" y="284"/>
                    </a:lnTo>
                    <a:lnTo>
                      <a:pt x="153" y="284"/>
                    </a:lnTo>
                    <a:lnTo>
                      <a:pt x="147" y="289"/>
                    </a:lnTo>
                    <a:lnTo>
                      <a:pt x="147" y="295"/>
                    </a:lnTo>
                    <a:lnTo>
                      <a:pt x="141" y="301"/>
                    </a:lnTo>
                    <a:lnTo>
                      <a:pt x="136" y="301"/>
                    </a:lnTo>
                    <a:lnTo>
                      <a:pt x="136" y="306"/>
                    </a:lnTo>
                    <a:lnTo>
                      <a:pt x="130" y="318"/>
                    </a:lnTo>
                    <a:lnTo>
                      <a:pt x="124" y="318"/>
                    </a:lnTo>
                    <a:lnTo>
                      <a:pt x="119" y="318"/>
                    </a:lnTo>
                    <a:lnTo>
                      <a:pt x="113" y="318"/>
                    </a:lnTo>
                    <a:lnTo>
                      <a:pt x="107" y="312"/>
                    </a:lnTo>
                    <a:lnTo>
                      <a:pt x="107" y="306"/>
                    </a:lnTo>
                    <a:lnTo>
                      <a:pt x="107" y="312"/>
                    </a:lnTo>
                    <a:lnTo>
                      <a:pt x="102" y="312"/>
                    </a:lnTo>
                    <a:lnTo>
                      <a:pt x="96" y="312"/>
                    </a:lnTo>
                    <a:lnTo>
                      <a:pt x="90" y="312"/>
                    </a:lnTo>
                    <a:lnTo>
                      <a:pt x="90" y="318"/>
                    </a:lnTo>
                    <a:lnTo>
                      <a:pt x="85" y="318"/>
                    </a:lnTo>
                    <a:lnTo>
                      <a:pt x="79" y="329"/>
                    </a:lnTo>
                    <a:lnTo>
                      <a:pt x="79" y="335"/>
                    </a:lnTo>
                    <a:lnTo>
                      <a:pt x="79" y="340"/>
                    </a:lnTo>
                    <a:lnTo>
                      <a:pt x="68" y="329"/>
                    </a:lnTo>
                    <a:lnTo>
                      <a:pt x="45" y="312"/>
                    </a:lnTo>
                    <a:lnTo>
                      <a:pt x="34" y="306"/>
                    </a:lnTo>
                    <a:lnTo>
                      <a:pt x="28" y="306"/>
                    </a:lnTo>
                    <a:lnTo>
                      <a:pt x="22" y="306"/>
                    </a:lnTo>
                    <a:lnTo>
                      <a:pt x="22" y="301"/>
                    </a:lnTo>
                    <a:lnTo>
                      <a:pt x="28" y="301"/>
                    </a:lnTo>
                    <a:lnTo>
                      <a:pt x="28" y="295"/>
                    </a:lnTo>
                    <a:lnTo>
                      <a:pt x="22" y="295"/>
                    </a:lnTo>
                    <a:lnTo>
                      <a:pt x="22" y="289"/>
                    </a:lnTo>
                    <a:lnTo>
                      <a:pt x="17" y="284"/>
                    </a:lnTo>
                    <a:lnTo>
                      <a:pt x="5" y="278"/>
                    </a:lnTo>
                    <a:lnTo>
                      <a:pt x="0" y="272"/>
                    </a:lnTo>
                    <a:lnTo>
                      <a:pt x="5" y="272"/>
                    </a:lnTo>
                    <a:lnTo>
                      <a:pt x="5" y="267"/>
                    </a:lnTo>
                    <a:lnTo>
                      <a:pt x="5" y="261"/>
                    </a:lnTo>
                    <a:lnTo>
                      <a:pt x="0" y="261"/>
                    </a:lnTo>
                    <a:lnTo>
                      <a:pt x="5" y="255"/>
                    </a:lnTo>
                    <a:lnTo>
                      <a:pt x="5" y="250"/>
                    </a:lnTo>
                    <a:lnTo>
                      <a:pt x="11" y="250"/>
                    </a:lnTo>
                    <a:lnTo>
                      <a:pt x="11" y="244"/>
                    </a:lnTo>
                    <a:lnTo>
                      <a:pt x="11" y="238"/>
                    </a:lnTo>
                    <a:lnTo>
                      <a:pt x="11" y="233"/>
                    </a:lnTo>
                    <a:lnTo>
                      <a:pt x="5" y="233"/>
                    </a:lnTo>
                    <a:lnTo>
                      <a:pt x="5" y="227"/>
                    </a:lnTo>
                    <a:lnTo>
                      <a:pt x="11" y="227"/>
                    </a:lnTo>
                    <a:lnTo>
                      <a:pt x="11" y="221"/>
                    </a:lnTo>
                    <a:lnTo>
                      <a:pt x="5" y="221"/>
                    </a:lnTo>
                    <a:lnTo>
                      <a:pt x="5" y="216"/>
                    </a:lnTo>
                    <a:lnTo>
                      <a:pt x="0" y="216"/>
                    </a:lnTo>
                    <a:lnTo>
                      <a:pt x="0" y="210"/>
                    </a:lnTo>
                    <a:lnTo>
                      <a:pt x="0" y="204"/>
                    </a:lnTo>
                    <a:lnTo>
                      <a:pt x="5" y="204"/>
                    </a:lnTo>
                    <a:lnTo>
                      <a:pt x="5" y="199"/>
                    </a:lnTo>
                    <a:lnTo>
                      <a:pt x="11" y="199"/>
                    </a:lnTo>
                    <a:lnTo>
                      <a:pt x="17" y="199"/>
                    </a:lnTo>
                    <a:lnTo>
                      <a:pt x="17" y="193"/>
                    </a:lnTo>
                    <a:lnTo>
                      <a:pt x="22" y="193"/>
                    </a:lnTo>
                    <a:lnTo>
                      <a:pt x="22" y="187"/>
                    </a:lnTo>
                    <a:lnTo>
                      <a:pt x="22" y="182"/>
                    </a:lnTo>
                    <a:lnTo>
                      <a:pt x="22" y="176"/>
                    </a:lnTo>
                    <a:lnTo>
                      <a:pt x="28" y="182"/>
                    </a:lnTo>
                    <a:lnTo>
                      <a:pt x="28" y="176"/>
                    </a:lnTo>
                    <a:lnTo>
                      <a:pt x="34" y="176"/>
                    </a:lnTo>
                    <a:lnTo>
                      <a:pt x="39" y="176"/>
                    </a:lnTo>
                    <a:lnTo>
                      <a:pt x="45" y="176"/>
                    </a:lnTo>
                    <a:lnTo>
                      <a:pt x="51" y="176"/>
                    </a:lnTo>
                    <a:lnTo>
                      <a:pt x="51" y="170"/>
                    </a:lnTo>
                    <a:lnTo>
                      <a:pt x="56" y="170"/>
                    </a:lnTo>
                    <a:lnTo>
                      <a:pt x="56" y="165"/>
                    </a:lnTo>
                    <a:lnTo>
                      <a:pt x="62" y="165"/>
                    </a:lnTo>
                    <a:lnTo>
                      <a:pt x="62" y="159"/>
                    </a:lnTo>
                    <a:lnTo>
                      <a:pt x="62" y="153"/>
                    </a:lnTo>
                    <a:lnTo>
                      <a:pt x="68" y="153"/>
                    </a:lnTo>
                    <a:lnTo>
                      <a:pt x="68" y="159"/>
                    </a:lnTo>
                    <a:lnTo>
                      <a:pt x="73" y="159"/>
                    </a:lnTo>
                    <a:lnTo>
                      <a:pt x="73" y="153"/>
                    </a:lnTo>
                    <a:lnTo>
                      <a:pt x="73" y="148"/>
                    </a:lnTo>
                    <a:lnTo>
                      <a:pt x="73" y="142"/>
                    </a:lnTo>
                    <a:lnTo>
                      <a:pt x="79" y="142"/>
                    </a:lnTo>
                    <a:lnTo>
                      <a:pt x="85" y="142"/>
                    </a:lnTo>
                    <a:lnTo>
                      <a:pt x="85" y="136"/>
                    </a:lnTo>
                    <a:lnTo>
                      <a:pt x="85" y="131"/>
                    </a:lnTo>
                    <a:lnTo>
                      <a:pt x="85" y="125"/>
                    </a:lnTo>
                    <a:lnTo>
                      <a:pt x="79" y="125"/>
                    </a:lnTo>
                    <a:lnTo>
                      <a:pt x="79" y="119"/>
                    </a:lnTo>
                    <a:lnTo>
                      <a:pt x="79" y="114"/>
                    </a:lnTo>
                    <a:lnTo>
                      <a:pt x="85" y="114"/>
                    </a:lnTo>
                    <a:lnTo>
                      <a:pt x="85" y="108"/>
                    </a:lnTo>
                    <a:lnTo>
                      <a:pt x="79" y="108"/>
                    </a:lnTo>
                    <a:lnTo>
                      <a:pt x="79" y="102"/>
                    </a:lnTo>
                    <a:lnTo>
                      <a:pt x="79" y="97"/>
                    </a:lnTo>
                    <a:lnTo>
                      <a:pt x="79" y="91"/>
                    </a:lnTo>
                    <a:lnTo>
                      <a:pt x="79" y="85"/>
                    </a:lnTo>
                    <a:lnTo>
                      <a:pt x="73" y="85"/>
                    </a:lnTo>
                    <a:lnTo>
                      <a:pt x="73" y="80"/>
                    </a:lnTo>
                    <a:lnTo>
                      <a:pt x="79" y="80"/>
                    </a:lnTo>
                    <a:lnTo>
                      <a:pt x="85" y="80"/>
                    </a:lnTo>
                    <a:lnTo>
                      <a:pt x="85" y="74"/>
                    </a:lnTo>
                    <a:lnTo>
                      <a:pt x="90" y="74"/>
                    </a:lnTo>
                    <a:lnTo>
                      <a:pt x="90" y="68"/>
                    </a:lnTo>
                    <a:lnTo>
                      <a:pt x="96" y="68"/>
                    </a:lnTo>
                    <a:lnTo>
                      <a:pt x="96" y="63"/>
                    </a:lnTo>
                    <a:lnTo>
                      <a:pt x="102" y="63"/>
                    </a:lnTo>
                    <a:lnTo>
                      <a:pt x="107" y="63"/>
                    </a:lnTo>
                    <a:lnTo>
                      <a:pt x="107" y="57"/>
                    </a:lnTo>
                    <a:lnTo>
                      <a:pt x="113" y="57"/>
                    </a:lnTo>
                    <a:lnTo>
                      <a:pt x="119" y="57"/>
                    </a:lnTo>
                    <a:lnTo>
                      <a:pt x="119" y="51"/>
                    </a:lnTo>
                    <a:lnTo>
                      <a:pt x="119" y="46"/>
                    </a:lnTo>
                    <a:lnTo>
                      <a:pt x="119" y="51"/>
                    </a:lnTo>
                    <a:lnTo>
                      <a:pt x="124" y="51"/>
                    </a:lnTo>
                    <a:lnTo>
                      <a:pt x="124" y="46"/>
                    </a:lnTo>
                    <a:lnTo>
                      <a:pt x="130" y="46"/>
                    </a:lnTo>
                    <a:lnTo>
                      <a:pt x="130" y="40"/>
                    </a:lnTo>
                    <a:lnTo>
                      <a:pt x="136" y="40"/>
                    </a:lnTo>
                    <a:lnTo>
                      <a:pt x="136" y="34"/>
                    </a:lnTo>
                    <a:lnTo>
                      <a:pt x="141" y="34"/>
                    </a:lnTo>
                    <a:lnTo>
                      <a:pt x="141" y="29"/>
                    </a:lnTo>
                    <a:lnTo>
                      <a:pt x="147" y="29"/>
                    </a:lnTo>
                    <a:lnTo>
                      <a:pt x="147" y="23"/>
                    </a:lnTo>
                    <a:lnTo>
                      <a:pt x="153" y="23"/>
                    </a:lnTo>
                    <a:lnTo>
                      <a:pt x="153" y="17"/>
                    </a:lnTo>
                    <a:lnTo>
                      <a:pt x="158" y="17"/>
                    </a:lnTo>
                    <a:lnTo>
                      <a:pt x="158" y="12"/>
                    </a:lnTo>
                    <a:lnTo>
                      <a:pt x="164" y="12"/>
                    </a:lnTo>
                    <a:lnTo>
                      <a:pt x="164" y="6"/>
                    </a:lnTo>
                    <a:lnTo>
                      <a:pt x="170" y="6"/>
                    </a:lnTo>
                    <a:lnTo>
                      <a:pt x="170" y="0"/>
                    </a:lnTo>
                    <a:lnTo>
                      <a:pt x="175"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42">
                <a:extLst>
                  <a:ext uri="{FF2B5EF4-FFF2-40B4-BE49-F238E27FC236}">
                    <a16:creationId xmlns:a16="http://schemas.microsoft.com/office/drawing/2014/main" id="{1B449D1F-1E6A-1B1C-FB6E-B485DDD66EC5}"/>
                  </a:ext>
                </a:extLst>
              </p:cNvPr>
              <p:cNvSpPr>
                <a:spLocks/>
              </p:cNvSpPr>
              <p:nvPr>
                <p:custDataLst>
                  <p:tags r:id="rId179"/>
                </p:custDataLst>
              </p:nvPr>
            </p:nvSpPr>
            <p:spPr bwMode="auto">
              <a:xfrm rot="582343">
                <a:off x="2876544" y="5192173"/>
                <a:ext cx="659690" cy="450940"/>
              </a:xfrm>
              <a:custGeom>
                <a:avLst/>
                <a:gdLst>
                  <a:gd name="T0" fmla="*/ 301 w 414"/>
                  <a:gd name="T1" fmla="*/ 34 h 283"/>
                  <a:gd name="T2" fmla="*/ 318 w 414"/>
                  <a:gd name="T3" fmla="*/ 51 h 283"/>
                  <a:gd name="T4" fmla="*/ 357 w 414"/>
                  <a:gd name="T5" fmla="*/ 85 h 283"/>
                  <a:gd name="T6" fmla="*/ 363 w 414"/>
                  <a:gd name="T7" fmla="*/ 90 h 283"/>
                  <a:gd name="T8" fmla="*/ 369 w 414"/>
                  <a:gd name="T9" fmla="*/ 96 h 283"/>
                  <a:gd name="T10" fmla="*/ 374 w 414"/>
                  <a:gd name="T11" fmla="*/ 102 h 283"/>
                  <a:gd name="T12" fmla="*/ 380 w 414"/>
                  <a:gd name="T13" fmla="*/ 158 h 283"/>
                  <a:gd name="T14" fmla="*/ 363 w 414"/>
                  <a:gd name="T15" fmla="*/ 170 h 283"/>
                  <a:gd name="T16" fmla="*/ 352 w 414"/>
                  <a:gd name="T17" fmla="*/ 175 h 283"/>
                  <a:gd name="T18" fmla="*/ 340 w 414"/>
                  <a:gd name="T19" fmla="*/ 175 h 283"/>
                  <a:gd name="T20" fmla="*/ 227 w 414"/>
                  <a:gd name="T21" fmla="*/ 226 h 283"/>
                  <a:gd name="T22" fmla="*/ 216 w 414"/>
                  <a:gd name="T23" fmla="*/ 238 h 283"/>
                  <a:gd name="T24" fmla="*/ 204 w 414"/>
                  <a:gd name="T25" fmla="*/ 243 h 283"/>
                  <a:gd name="T26" fmla="*/ 204 w 414"/>
                  <a:gd name="T27" fmla="*/ 260 h 283"/>
                  <a:gd name="T28" fmla="*/ 193 w 414"/>
                  <a:gd name="T29" fmla="*/ 260 h 283"/>
                  <a:gd name="T30" fmla="*/ 182 w 414"/>
                  <a:gd name="T31" fmla="*/ 266 h 283"/>
                  <a:gd name="T32" fmla="*/ 170 w 414"/>
                  <a:gd name="T33" fmla="*/ 266 h 283"/>
                  <a:gd name="T34" fmla="*/ 159 w 414"/>
                  <a:gd name="T35" fmla="*/ 272 h 283"/>
                  <a:gd name="T36" fmla="*/ 148 w 414"/>
                  <a:gd name="T37" fmla="*/ 272 h 283"/>
                  <a:gd name="T38" fmla="*/ 142 w 414"/>
                  <a:gd name="T39" fmla="*/ 277 h 283"/>
                  <a:gd name="T40" fmla="*/ 131 w 414"/>
                  <a:gd name="T41" fmla="*/ 277 h 283"/>
                  <a:gd name="T42" fmla="*/ 119 w 414"/>
                  <a:gd name="T43" fmla="*/ 277 h 283"/>
                  <a:gd name="T44" fmla="*/ 108 w 414"/>
                  <a:gd name="T45" fmla="*/ 277 h 283"/>
                  <a:gd name="T46" fmla="*/ 108 w 414"/>
                  <a:gd name="T47" fmla="*/ 277 h 283"/>
                  <a:gd name="T48" fmla="*/ 97 w 414"/>
                  <a:gd name="T49" fmla="*/ 277 h 283"/>
                  <a:gd name="T50" fmla="*/ 51 w 414"/>
                  <a:gd name="T51" fmla="*/ 192 h 283"/>
                  <a:gd name="T52" fmla="*/ 0 w 414"/>
                  <a:gd name="T53" fmla="*/ 141 h 283"/>
                  <a:gd name="T54" fmla="*/ 6 w 414"/>
                  <a:gd name="T55" fmla="*/ 124 h 283"/>
                  <a:gd name="T56" fmla="*/ 17 w 414"/>
                  <a:gd name="T57" fmla="*/ 124 h 283"/>
                  <a:gd name="T58" fmla="*/ 23 w 414"/>
                  <a:gd name="T59" fmla="*/ 113 h 283"/>
                  <a:gd name="T60" fmla="*/ 34 w 414"/>
                  <a:gd name="T61" fmla="*/ 102 h 283"/>
                  <a:gd name="T62" fmla="*/ 40 w 414"/>
                  <a:gd name="T63" fmla="*/ 90 h 283"/>
                  <a:gd name="T64" fmla="*/ 51 w 414"/>
                  <a:gd name="T65" fmla="*/ 79 h 283"/>
                  <a:gd name="T66" fmla="*/ 63 w 414"/>
                  <a:gd name="T67" fmla="*/ 73 h 283"/>
                  <a:gd name="T68" fmla="*/ 74 w 414"/>
                  <a:gd name="T69" fmla="*/ 62 h 283"/>
                  <a:gd name="T70" fmla="*/ 97 w 414"/>
                  <a:gd name="T71" fmla="*/ 51 h 283"/>
                  <a:gd name="T72" fmla="*/ 108 w 414"/>
                  <a:gd name="T73" fmla="*/ 56 h 283"/>
                  <a:gd name="T74" fmla="*/ 119 w 414"/>
                  <a:gd name="T75" fmla="*/ 62 h 283"/>
                  <a:gd name="T76" fmla="*/ 131 w 414"/>
                  <a:gd name="T77" fmla="*/ 62 h 283"/>
                  <a:gd name="T78" fmla="*/ 159 w 414"/>
                  <a:gd name="T79" fmla="*/ 62 h 283"/>
                  <a:gd name="T80" fmla="*/ 170 w 414"/>
                  <a:gd name="T81" fmla="*/ 56 h 283"/>
                  <a:gd name="T82" fmla="*/ 204 w 414"/>
                  <a:gd name="T83" fmla="*/ 39 h 283"/>
                  <a:gd name="T84" fmla="*/ 238 w 414"/>
                  <a:gd name="T85" fmla="*/ 22 h 283"/>
                  <a:gd name="T86" fmla="*/ 244 w 414"/>
                  <a:gd name="T87" fmla="*/ 17 h 283"/>
                  <a:gd name="T88" fmla="*/ 255 w 414"/>
                  <a:gd name="T89" fmla="*/ 17 h 283"/>
                  <a:gd name="T90" fmla="*/ 267 w 414"/>
                  <a:gd name="T91" fmla="*/ 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283">
                    <a:moveTo>
                      <a:pt x="278" y="0"/>
                    </a:moveTo>
                    <a:lnTo>
                      <a:pt x="301" y="34"/>
                    </a:lnTo>
                    <a:lnTo>
                      <a:pt x="312" y="45"/>
                    </a:lnTo>
                    <a:lnTo>
                      <a:pt x="318" y="51"/>
                    </a:lnTo>
                    <a:lnTo>
                      <a:pt x="340" y="68"/>
                    </a:lnTo>
                    <a:lnTo>
                      <a:pt x="357" y="85"/>
                    </a:lnTo>
                    <a:lnTo>
                      <a:pt x="357" y="90"/>
                    </a:lnTo>
                    <a:lnTo>
                      <a:pt x="363" y="90"/>
                    </a:lnTo>
                    <a:lnTo>
                      <a:pt x="363" y="96"/>
                    </a:lnTo>
                    <a:lnTo>
                      <a:pt x="369" y="96"/>
                    </a:lnTo>
                    <a:lnTo>
                      <a:pt x="363" y="90"/>
                    </a:lnTo>
                    <a:lnTo>
                      <a:pt x="374" y="102"/>
                    </a:lnTo>
                    <a:lnTo>
                      <a:pt x="414" y="141"/>
                    </a:lnTo>
                    <a:lnTo>
                      <a:pt x="380" y="158"/>
                    </a:lnTo>
                    <a:lnTo>
                      <a:pt x="369" y="170"/>
                    </a:lnTo>
                    <a:lnTo>
                      <a:pt x="363" y="170"/>
                    </a:lnTo>
                    <a:lnTo>
                      <a:pt x="357" y="170"/>
                    </a:lnTo>
                    <a:lnTo>
                      <a:pt x="352" y="175"/>
                    </a:lnTo>
                    <a:lnTo>
                      <a:pt x="346" y="175"/>
                    </a:lnTo>
                    <a:lnTo>
                      <a:pt x="340" y="175"/>
                    </a:lnTo>
                    <a:lnTo>
                      <a:pt x="238" y="221"/>
                    </a:lnTo>
                    <a:lnTo>
                      <a:pt x="227" y="226"/>
                    </a:lnTo>
                    <a:lnTo>
                      <a:pt x="221" y="232"/>
                    </a:lnTo>
                    <a:lnTo>
                      <a:pt x="216" y="238"/>
                    </a:lnTo>
                    <a:lnTo>
                      <a:pt x="210" y="243"/>
                    </a:lnTo>
                    <a:lnTo>
                      <a:pt x="204" y="243"/>
                    </a:lnTo>
                    <a:lnTo>
                      <a:pt x="204" y="249"/>
                    </a:lnTo>
                    <a:lnTo>
                      <a:pt x="204" y="260"/>
                    </a:lnTo>
                    <a:lnTo>
                      <a:pt x="199" y="260"/>
                    </a:lnTo>
                    <a:lnTo>
                      <a:pt x="193" y="260"/>
                    </a:lnTo>
                    <a:lnTo>
                      <a:pt x="187" y="260"/>
                    </a:lnTo>
                    <a:lnTo>
                      <a:pt x="182" y="266"/>
                    </a:lnTo>
                    <a:lnTo>
                      <a:pt x="176" y="266"/>
                    </a:lnTo>
                    <a:lnTo>
                      <a:pt x="170" y="266"/>
                    </a:lnTo>
                    <a:lnTo>
                      <a:pt x="165" y="266"/>
                    </a:lnTo>
                    <a:lnTo>
                      <a:pt x="159" y="272"/>
                    </a:lnTo>
                    <a:lnTo>
                      <a:pt x="153" y="272"/>
                    </a:lnTo>
                    <a:lnTo>
                      <a:pt x="148" y="272"/>
                    </a:lnTo>
                    <a:lnTo>
                      <a:pt x="142" y="272"/>
                    </a:lnTo>
                    <a:lnTo>
                      <a:pt x="142" y="277"/>
                    </a:lnTo>
                    <a:lnTo>
                      <a:pt x="136" y="277"/>
                    </a:lnTo>
                    <a:lnTo>
                      <a:pt x="131" y="277"/>
                    </a:lnTo>
                    <a:lnTo>
                      <a:pt x="125" y="277"/>
                    </a:lnTo>
                    <a:lnTo>
                      <a:pt x="119" y="277"/>
                    </a:lnTo>
                    <a:lnTo>
                      <a:pt x="114" y="277"/>
                    </a:lnTo>
                    <a:lnTo>
                      <a:pt x="108" y="277"/>
                    </a:lnTo>
                    <a:lnTo>
                      <a:pt x="108" y="283"/>
                    </a:lnTo>
                    <a:lnTo>
                      <a:pt x="108" y="277"/>
                    </a:lnTo>
                    <a:lnTo>
                      <a:pt x="102" y="277"/>
                    </a:lnTo>
                    <a:lnTo>
                      <a:pt x="97" y="277"/>
                    </a:lnTo>
                    <a:lnTo>
                      <a:pt x="85" y="255"/>
                    </a:lnTo>
                    <a:lnTo>
                      <a:pt x="51" y="192"/>
                    </a:lnTo>
                    <a:lnTo>
                      <a:pt x="40" y="175"/>
                    </a:lnTo>
                    <a:lnTo>
                      <a:pt x="0" y="141"/>
                    </a:lnTo>
                    <a:lnTo>
                      <a:pt x="0" y="130"/>
                    </a:lnTo>
                    <a:lnTo>
                      <a:pt x="6" y="124"/>
                    </a:lnTo>
                    <a:lnTo>
                      <a:pt x="12" y="130"/>
                    </a:lnTo>
                    <a:lnTo>
                      <a:pt x="17" y="124"/>
                    </a:lnTo>
                    <a:lnTo>
                      <a:pt x="23" y="119"/>
                    </a:lnTo>
                    <a:lnTo>
                      <a:pt x="23" y="113"/>
                    </a:lnTo>
                    <a:lnTo>
                      <a:pt x="29" y="107"/>
                    </a:lnTo>
                    <a:lnTo>
                      <a:pt x="34" y="102"/>
                    </a:lnTo>
                    <a:lnTo>
                      <a:pt x="34" y="96"/>
                    </a:lnTo>
                    <a:lnTo>
                      <a:pt x="40" y="90"/>
                    </a:lnTo>
                    <a:lnTo>
                      <a:pt x="46" y="85"/>
                    </a:lnTo>
                    <a:lnTo>
                      <a:pt x="51" y="79"/>
                    </a:lnTo>
                    <a:lnTo>
                      <a:pt x="57" y="73"/>
                    </a:lnTo>
                    <a:lnTo>
                      <a:pt x="63" y="73"/>
                    </a:lnTo>
                    <a:lnTo>
                      <a:pt x="68" y="62"/>
                    </a:lnTo>
                    <a:lnTo>
                      <a:pt x="74" y="62"/>
                    </a:lnTo>
                    <a:lnTo>
                      <a:pt x="85" y="51"/>
                    </a:lnTo>
                    <a:lnTo>
                      <a:pt x="97" y="51"/>
                    </a:lnTo>
                    <a:lnTo>
                      <a:pt x="102" y="51"/>
                    </a:lnTo>
                    <a:lnTo>
                      <a:pt x="108" y="56"/>
                    </a:lnTo>
                    <a:lnTo>
                      <a:pt x="114" y="62"/>
                    </a:lnTo>
                    <a:lnTo>
                      <a:pt x="119" y="62"/>
                    </a:lnTo>
                    <a:lnTo>
                      <a:pt x="125" y="62"/>
                    </a:lnTo>
                    <a:lnTo>
                      <a:pt x="131" y="62"/>
                    </a:lnTo>
                    <a:lnTo>
                      <a:pt x="148" y="51"/>
                    </a:lnTo>
                    <a:lnTo>
                      <a:pt x="159" y="62"/>
                    </a:lnTo>
                    <a:lnTo>
                      <a:pt x="165" y="56"/>
                    </a:lnTo>
                    <a:lnTo>
                      <a:pt x="170" y="56"/>
                    </a:lnTo>
                    <a:lnTo>
                      <a:pt x="182" y="45"/>
                    </a:lnTo>
                    <a:lnTo>
                      <a:pt x="204" y="39"/>
                    </a:lnTo>
                    <a:lnTo>
                      <a:pt x="210" y="34"/>
                    </a:lnTo>
                    <a:lnTo>
                      <a:pt x="238" y="22"/>
                    </a:lnTo>
                    <a:lnTo>
                      <a:pt x="244" y="22"/>
                    </a:lnTo>
                    <a:lnTo>
                      <a:pt x="244" y="17"/>
                    </a:lnTo>
                    <a:lnTo>
                      <a:pt x="250" y="17"/>
                    </a:lnTo>
                    <a:lnTo>
                      <a:pt x="255" y="17"/>
                    </a:lnTo>
                    <a:lnTo>
                      <a:pt x="267" y="11"/>
                    </a:lnTo>
                    <a:lnTo>
                      <a:pt x="267" y="5"/>
                    </a:lnTo>
                    <a:lnTo>
                      <a:pt x="278" y="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43">
                <a:extLst>
                  <a:ext uri="{FF2B5EF4-FFF2-40B4-BE49-F238E27FC236}">
                    <a16:creationId xmlns:a16="http://schemas.microsoft.com/office/drawing/2014/main" id="{C2398460-273C-28F6-2B89-FE02EDD4A028}"/>
                  </a:ext>
                </a:extLst>
              </p:cNvPr>
              <p:cNvSpPr>
                <a:spLocks/>
              </p:cNvSpPr>
              <p:nvPr>
                <p:custDataLst>
                  <p:tags r:id="rId180"/>
                </p:custDataLst>
              </p:nvPr>
            </p:nvSpPr>
            <p:spPr bwMode="auto">
              <a:xfrm rot="582343">
                <a:off x="7862334" y="5519440"/>
                <a:ext cx="415891" cy="415885"/>
              </a:xfrm>
              <a:custGeom>
                <a:avLst/>
                <a:gdLst>
                  <a:gd name="T0" fmla="*/ 142 w 261"/>
                  <a:gd name="T1" fmla="*/ 6 h 261"/>
                  <a:gd name="T2" fmla="*/ 147 w 261"/>
                  <a:gd name="T3" fmla="*/ 23 h 261"/>
                  <a:gd name="T4" fmla="*/ 164 w 261"/>
                  <a:gd name="T5" fmla="*/ 51 h 261"/>
                  <a:gd name="T6" fmla="*/ 204 w 261"/>
                  <a:gd name="T7" fmla="*/ 51 h 261"/>
                  <a:gd name="T8" fmla="*/ 249 w 261"/>
                  <a:gd name="T9" fmla="*/ 79 h 261"/>
                  <a:gd name="T10" fmla="*/ 261 w 261"/>
                  <a:gd name="T11" fmla="*/ 96 h 261"/>
                  <a:gd name="T12" fmla="*/ 261 w 261"/>
                  <a:gd name="T13" fmla="*/ 108 h 261"/>
                  <a:gd name="T14" fmla="*/ 249 w 261"/>
                  <a:gd name="T15" fmla="*/ 113 h 261"/>
                  <a:gd name="T16" fmla="*/ 244 w 261"/>
                  <a:gd name="T17" fmla="*/ 119 h 261"/>
                  <a:gd name="T18" fmla="*/ 249 w 261"/>
                  <a:gd name="T19" fmla="*/ 215 h 261"/>
                  <a:gd name="T20" fmla="*/ 238 w 261"/>
                  <a:gd name="T21" fmla="*/ 215 h 261"/>
                  <a:gd name="T22" fmla="*/ 204 w 261"/>
                  <a:gd name="T23" fmla="*/ 221 h 261"/>
                  <a:gd name="T24" fmla="*/ 181 w 261"/>
                  <a:gd name="T25" fmla="*/ 227 h 261"/>
                  <a:gd name="T26" fmla="*/ 159 w 261"/>
                  <a:gd name="T27" fmla="*/ 232 h 261"/>
                  <a:gd name="T28" fmla="*/ 147 w 261"/>
                  <a:gd name="T29" fmla="*/ 238 h 261"/>
                  <a:gd name="T30" fmla="*/ 130 w 261"/>
                  <a:gd name="T31" fmla="*/ 238 h 261"/>
                  <a:gd name="T32" fmla="*/ 68 w 261"/>
                  <a:gd name="T33" fmla="*/ 249 h 261"/>
                  <a:gd name="T34" fmla="*/ 45 w 261"/>
                  <a:gd name="T35" fmla="*/ 255 h 261"/>
                  <a:gd name="T36" fmla="*/ 28 w 261"/>
                  <a:gd name="T37" fmla="*/ 255 h 261"/>
                  <a:gd name="T38" fmla="*/ 6 w 261"/>
                  <a:gd name="T39" fmla="*/ 102 h 261"/>
                  <a:gd name="T40" fmla="*/ 0 w 261"/>
                  <a:gd name="T41" fmla="*/ 45 h 261"/>
                  <a:gd name="T42" fmla="*/ 6 w 261"/>
                  <a:gd name="T43" fmla="*/ 17 h 261"/>
                  <a:gd name="T44" fmla="*/ 28 w 261"/>
                  <a:gd name="T45" fmla="*/ 0 h 261"/>
                  <a:gd name="T46" fmla="*/ 34 w 261"/>
                  <a:gd name="T47" fmla="*/ 6 h 261"/>
                  <a:gd name="T48" fmla="*/ 40 w 261"/>
                  <a:gd name="T49" fmla="*/ 17 h 261"/>
                  <a:gd name="T50" fmla="*/ 34 w 261"/>
                  <a:gd name="T51" fmla="*/ 34 h 261"/>
                  <a:gd name="T52" fmla="*/ 34 w 261"/>
                  <a:gd name="T53" fmla="*/ 45 h 261"/>
                  <a:gd name="T54" fmla="*/ 45 w 261"/>
                  <a:gd name="T55" fmla="*/ 51 h 261"/>
                  <a:gd name="T56" fmla="*/ 62 w 261"/>
                  <a:gd name="T57" fmla="*/ 57 h 261"/>
                  <a:gd name="T58" fmla="*/ 79 w 261"/>
                  <a:gd name="T59" fmla="*/ 51 h 261"/>
                  <a:gd name="T60" fmla="*/ 96 w 261"/>
                  <a:gd name="T61" fmla="*/ 40 h 261"/>
                  <a:gd name="T62" fmla="*/ 102 w 261"/>
                  <a:gd name="T63" fmla="*/ 28 h 261"/>
                  <a:gd name="T64" fmla="*/ 102 w 261"/>
                  <a:gd name="T65" fmla="*/ 17 h 261"/>
                  <a:gd name="T66" fmla="*/ 108 w 261"/>
                  <a:gd name="T67" fmla="*/ 11 h 261"/>
                  <a:gd name="T68" fmla="*/ 119 w 261"/>
                  <a:gd name="T69" fmla="*/ 17 h 261"/>
                  <a:gd name="T70" fmla="*/ 125 w 261"/>
                  <a:gd name="T71" fmla="*/ 11 h 261"/>
                  <a:gd name="T72" fmla="*/ 142 w 261"/>
                  <a:gd name="T7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1">
                    <a:moveTo>
                      <a:pt x="142" y="0"/>
                    </a:moveTo>
                    <a:lnTo>
                      <a:pt x="142" y="6"/>
                    </a:lnTo>
                    <a:lnTo>
                      <a:pt x="142" y="11"/>
                    </a:lnTo>
                    <a:lnTo>
                      <a:pt x="147" y="23"/>
                    </a:lnTo>
                    <a:lnTo>
                      <a:pt x="153" y="34"/>
                    </a:lnTo>
                    <a:lnTo>
                      <a:pt x="164" y="51"/>
                    </a:lnTo>
                    <a:lnTo>
                      <a:pt x="176" y="51"/>
                    </a:lnTo>
                    <a:lnTo>
                      <a:pt x="204" y="51"/>
                    </a:lnTo>
                    <a:lnTo>
                      <a:pt x="238" y="79"/>
                    </a:lnTo>
                    <a:lnTo>
                      <a:pt x="249" y="79"/>
                    </a:lnTo>
                    <a:lnTo>
                      <a:pt x="249" y="85"/>
                    </a:lnTo>
                    <a:lnTo>
                      <a:pt x="261" y="96"/>
                    </a:lnTo>
                    <a:lnTo>
                      <a:pt x="261" y="102"/>
                    </a:lnTo>
                    <a:lnTo>
                      <a:pt x="261" y="108"/>
                    </a:lnTo>
                    <a:lnTo>
                      <a:pt x="255" y="108"/>
                    </a:lnTo>
                    <a:lnTo>
                      <a:pt x="249" y="113"/>
                    </a:lnTo>
                    <a:lnTo>
                      <a:pt x="244" y="113"/>
                    </a:lnTo>
                    <a:lnTo>
                      <a:pt x="244" y="119"/>
                    </a:lnTo>
                    <a:lnTo>
                      <a:pt x="232" y="125"/>
                    </a:lnTo>
                    <a:lnTo>
                      <a:pt x="249" y="215"/>
                    </a:lnTo>
                    <a:lnTo>
                      <a:pt x="244" y="215"/>
                    </a:lnTo>
                    <a:lnTo>
                      <a:pt x="238" y="215"/>
                    </a:lnTo>
                    <a:lnTo>
                      <a:pt x="232" y="221"/>
                    </a:lnTo>
                    <a:lnTo>
                      <a:pt x="204" y="221"/>
                    </a:lnTo>
                    <a:lnTo>
                      <a:pt x="204" y="227"/>
                    </a:lnTo>
                    <a:lnTo>
                      <a:pt x="181" y="227"/>
                    </a:lnTo>
                    <a:lnTo>
                      <a:pt x="170" y="232"/>
                    </a:lnTo>
                    <a:lnTo>
                      <a:pt x="159" y="232"/>
                    </a:lnTo>
                    <a:lnTo>
                      <a:pt x="153" y="232"/>
                    </a:lnTo>
                    <a:lnTo>
                      <a:pt x="147" y="238"/>
                    </a:lnTo>
                    <a:lnTo>
                      <a:pt x="142" y="238"/>
                    </a:lnTo>
                    <a:lnTo>
                      <a:pt x="130" y="238"/>
                    </a:lnTo>
                    <a:lnTo>
                      <a:pt x="91" y="244"/>
                    </a:lnTo>
                    <a:lnTo>
                      <a:pt x="68" y="249"/>
                    </a:lnTo>
                    <a:lnTo>
                      <a:pt x="57" y="249"/>
                    </a:lnTo>
                    <a:lnTo>
                      <a:pt x="45" y="255"/>
                    </a:lnTo>
                    <a:lnTo>
                      <a:pt x="34" y="255"/>
                    </a:lnTo>
                    <a:lnTo>
                      <a:pt x="28" y="255"/>
                    </a:lnTo>
                    <a:lnTo>
                      <a:pt x="17" y="261"/>
                    </a:lnTo>
                    <a:lnTo>
                      <a:pt x="6" y="102"/>
                    </a:lnTo>
                    <a:lnTo>
                      <a:pt x="0" y="85"/>
                    </a:lnTo>
                    <a:lnTo>
                      <a:pt x="0" y="45"/>
                    </a:lnTo>
                    <a:lnTo>
                      <a:pt x="6" y="23"/>
                    </a:lnTo>
                    <a:lnTo>
                      <a:pt x="6" y="17"/>
                    </a:lnTo>
                    <a:lnTo>
                      <a:pt x="11" y="0"/>
                    </a:lnTo>
                    <a:lnTo>
                      <a:pt x="28" y="0"/>
                    </a:lnTo>
                    <a:lnTo>
                      <a:pt x="28" y="6"/>
                    </a:lnTo>
                    <a:lnTo>
                      <a:pt x="34" y="6"/>
                    </a:lnTo>
                    <a:lnTo>
                      <a:pt x="34" y="11"/>
                    </a:lnTo>
                    <a:lnTo>
                      <a:pt x="40" y="17"/>
                    </a:lnTo>
                    <a:lnTo>
                      <a:pt x="34" y="28"/>
                    </a:lnTo>
                    <a:lnTo>
                      <a:pt x="34" y="34"/>
                    </a:lnTo>
                    <a:lnTo>
                      <a:pt x="34" y="40"/>
                    </a:lnTo>
                    <a:lnTo>
                      <a:pt x="34" y="45"/>
                    </a:lnTo>
                    <a:lnTo>
                      <a:pt x="40" y="45"/>
                    </a:lnTo>
                    <a:lnTo>
                      <a:pt x="45" y="51"/>
                    </a:lnTo>
                    <a:lnTo>
                      <a:pt x="51" y="57"/>
                    </a:lnTo>
                    <a:lnTo>
                      <a:pt x="62" y="57"/>
                    </a:lnTo>
                    <a:lnTo>
                      <a:pt x="74" y="51"/>
                    </a:lnTo>
                    <a:lnTo>
                      <a:pt x="79" y="51"/>
                    </a:lnTo>
                    <a:lnTo>
                      <a:pt x="79" y="45"/>
                    </a:lnTo>
                    <a:lnTo>
                      <a:pt x="96" y="40"/>
                    </a:lnTo>
                    <a:lnTo>
                      <a:pt x="102" y="40"/>
                    </a:lnTo>
                    <a:lnTo>
                      <a:pt x="102" y="28"/>
                    </a:lnTo>
                    <a:lnTo>
                      <a:pt x="102" y="23"/>
                    </a:lnTo>
                    <a:lnTo>
                      <a:pt x="102" y="17"/>
                    </a:lnTo>
                    <a:lnTo>
                      <a:pt x="108" y="17"/>
                    </a:lnTo>
                    <a:lnTo>
                      <a:pt x="108" y="11"/>
                    </a:lnTo>
                    <a:lnTo>
                      <a:pt x="113" y="11"/>
                    </a:lnTo>
                    <a:lnTo>
                      <a:pt x="119" y="17"/>
                    </a:lnTo>
                    <a:lnTo>
                      <a:pt x="125" y="17"/>
                    </a:lnTo>
                    <a:lnTo>
                      <a:pt x="125" y="11"/>
                    </a:lnTo>
                    <a:lnTo>
                      <a:pt x="130" y="0"/>
                    </a:lnTo>
                    <a:lnTo>
                      <a:pt x="142"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44">
                <a:extLst>
                  <a:ext uri="{FF2B5EF4-FFF2-40B4-BE49-F238E27FC236}">
                    <a16:creationId xmlns:a16="http://schemas.microsoft.com/office/drawing/2014/main" id="{7B6DA331-9DF5-5A17-7CD2-FB35983F5256}"/>
                  </a:ext>
                </a:extLst>
              </p:cNvPr>
              <p:cNvSpPr>
                <a:spLocks/>
              </p:cNvSpPr>
              <p:nvPr>
                <p:custDataLst>
                  <p:tags r:id="rId181"/>
                </p:custDataLst>
              </p:nvPr>
            </p:nvSpPr>
            <p:spPr bwMode="auto">
              <a:xfrm rot="582343">
                <a:off x="7450656" y="5388554"/>
                <a:ext cx="452542" cy="560887"/>
              </a:xfrm>
              <a:custGeom>
                <a:avLst/>
                <a:gdLst>
                  <a:gd name="T0" fmla="*/ 40 w 284"/>
                  <a:gd name="T1" fmla="*/ 238 h 352"/>
                  <a:gd name="T2" fmla="*/ 63 w 284"/>
                  <a:gd name="T3" fmla="*/ 204 h 352"/>
                  <a:gd name="T4" fmla="*/ 148 w 284"/>
                  <a:gd name="T5" fmla="*/ 85 h 352"/>
                  <a:gd name="T6" fmla="*/ 199 w 284"/>
                  <a:gd name="T7" fmla="*/ 17 h 352"/>
                  <a:gd name="T8" fmla="*/ 199 w 284"/>
                  <a:gd name="T9" fmla="*/ 17 h 352"/>
                  <a:gd name="T10" fmla="*/ 204 w 284"/>
                  <a:gd name="T11" fmla="*/ 23 h 352"/>
                  <a:gd name="T12" fmla="*/ 216 w 284"/>
                  <a:gd name="T13" fmla="*/ 11 h 352"/>
                  <a:gd name="T14" fmla="*/ 227 w 284"/>
                  <a:gd name="T15" fmla="*/ 0 h 352"/>
                  <a:gd name="T16" fmla="*/ 238 w 284"/>
                  <a:gd name="T17" fmla="*/ 23 h 352"/>
                  <a:gd name="T18" fmla="*/ 250 w 284"/>
                  <a:gd name="T19" fmla="*/ 23 h 352"/>
                  <a:gd name="T20" fmla="*/ 255 w 284"/>
                  <a:gd name="T21" fmla="*/ 11 h 352"/>
                  <a:gd name="T22" fmla="*/ 278 w 284"/>
                  <a:gd name="T23" fmla="*/ 11 h 352"/>
                  <a:gd name="T24" fmla="*/ 284 w 284"/>
                  <a:gd name="T25" fmla="*/ 23 h 352"/>
                  <a:gd name="T26" fmla="*/ 278 w 284"/>
                  <a:gd name="T27" fmla="*/ 34 h 352"/>
                  <a:gd name="T28" fmla="*/ 267 w 284"/>
                  <a:gd name="T29" fmla="*/ 57 h 352"/>
                  <a:gd name="T30" fmla="*/ 261 w 284"/>
                  <a:gd name="T31" fmla="*/ 85 h 352"/>
                  <a:gd name="T32" fmla="*/ 267 w 284"/>
                  <a:gd name="T33" fmla="*/ 142 h 352"/>
                  <a:gd name="T34" fmla="*/ 261 w 284"/>
                  <a:gd name="T35" fmla="*/ 301 h 352"/>
                  <a:gd name="T36" fmla="*/ 238 w 284"/>
                  <a:gd name="T37" fmla="*/ 306 h 352"/>
                  <a:gd name="T38" fmla="*/ 227 w 284"/>
                  <a:gd name="T39" fmla="*/ 312 h 352"/>
                  <a:gd name="T40" fmla="*/ 204 w 284"/>
                  <a:gd name="T41" fmla="*/ 312 h 352"/>
                  <a:gd name="T42" fmla="*/ 193 w 284"/>
                  <a:gd name="T43" fmla="*/ 318 h 352"/>
                  <a:gd name="T44" fmla="*/ 182 w 284"/>
                  <a:gd name="T45" fmla="*/ 318 h 352"/>
                  <a:gd name="T46" fmla="*/ 170 w 284"/>
                  <a:gd name="T47" fmla="*/ 318 h 352"/>
                  <a:gd name="T48" fmla="*/ 159 w 284"/>
                  <a:gd name="T49" fmla="*/ 323 h 352"/>
                  <a:gd name="T50" fmla="*/ 148 w 284"/>
                  <a:gd name="T51" fmla="*/ 323 h 352"/>
                  <a:gd name="T52" fmla="*/ 131 w 284"/>
                  <a:gd name="T53" fmla="*/ 329 h 352"/>
                  <a:gd name="T54" fmla="*/ 114 w 284"/>
                  <a:gd name="T55" fmla="*/ 329 h 352"/>
                  <a:gd name="T56" fmla="*/ 108 w 284"/>
                  <a:gd name="T57" fmla="*/ 335 h 352"/>
                  <a:gd name="T58" fmla="*/ 97 w 284"/>
                  <a:gd name="T59" fmla="*/ 335 h 352"/>
                  <a:gd name="T60" fmla="*/ 85 w 284"/>
                  <a:gd name="T61" fmla="*/ 335 h 352"/>
                  <a:gd name="T62" fmla="*/ 74 w 284"/>
                  <a:gd name="T63" fmla="*/ 340 h 352"/>
                  <a:gd name="T64" fmla="*/ 57 w 284"/>
                  <a:gd name="T65" fmla="*/ 340 h 352"/>
                  <a:gd name="T66" fmla="*/ 46 w 284"/>
                  <a:gd name="T67" fmla="*/ 346 h 352"/>
                  <a:gd name="T68" fmla="*/ 34 w 284"/>
                  <a:gd name="T69" fmla="*/ 346 h 352"/>
                  <a:gd name="T70" fmla="*/ 23 w 284"/>
                  <a:gd name="T71" fmla="*/ 346 h 352"/>
                  <a:gd name="T72" fmla="*/ 12 w 284"/>
                  <a:gd name="T73" fmla="*/ 352 h 352"/>
                  <a:gd name="T74" fmla="*/ 6 w 284"/>
                  <a:gd name="T75" fmla="*/ 346 h 352"/>
                  <a:gd name="T76" fmla="*/ 0 w 284"/>
                  <a:gd name="T77" fmla="*/ 340 h 352"/>
                  <a:gd name="T78" fmla="*/ 6 w 284"/>
                  <a:gd name="T79" fmla="*/ 335 h 352"/>
                  <a:gd name="T80" fmla="*/ 12 w 284"/>
                  <a:gd name="T81" fmla="*/ 329 h 352"/>
                  <a:gd name="T82" fmla="*/ 6 w 284"/>
                  <a:gd name="T83" fmla="*/ 312 h 352"/>
                  <a:gd name="T84" fmla="*/ 6 w 284"/>
                  <a:gd name="T85" fmla="*/ 301 h 352"/>
                  <a:gd name="T86" fmla="*/ 12 w 284"/>
                  <a:gd name="T87" fmla="*/ 289 h 352"/>
                  <a:gd name="T88" fmla="*/ 12 w 284"/>
                  <a:gd name="T89" fmla="*/ 289 h 352"/>
                  <a:gd name="T90" fmla="*/ 17 w 284"/>
                  <a:gd name="T91" fmla="*/ 284 h 352"/>
                  <a:gd name="T92" fmla="*/ 12 w 284"/>
                  <a:gd name="T93" fmla="*/ 27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4" h="352">
                    <a:moveTo>
                      <a:pt x="12" y="272"/>
                    </a:moveTo>
                    <a:lnTo>
                      <a:pt x="40" y="238"/>
                    </a:lnTo>
                    <a:lnTo>
                      <a:pt x="51" y="216"/>
                    </a:lnTo>
                    <a:lnTo>
                      <a:pt x="63" y="204"/>
                    </a:lnTo>
                    <a:lnTo>
                      <a:pt x="91" y="165"/>
                    </a:lnTo>
                    <a:lnTo>
                      <a:pt x="148" y="85"/>
                    </a:lnTo>
                    <a:lnTo>
                      <a:pt x="193" y="17"/>
                    </a:lnTo>
                    <a:lnTo>
                      <a:pt x="199" y="17"/>
                    </a:lnTo>
                    <a:lnTo>
                      <a:pt x="199" y="11"/>
                    </a:lnTo>
                    <a:lnTo>
                      <a:pt x="199" y="17"/>
                    </a:lnTo>
                    <a:lnTo>
                      <a:pt x="204" y="17"/>
                    </a:lnTo>
                    <a:lnTo>
                      <a:pt x="204" y="23"/>
                    </a:lnTo>
                    <a:lnTo>
                      <a:pt x="210" y="17"/>
                    </a:lnTo>
                    <a:lnTo>
                      <a:pt x="216" y="11"/>
                    </a:lnTo>
                    <a:lnTo>
                      <a:pt x="221" y="0"/>
                    </a:lnTo>
                    <a:lnTo>
                      <a:pt x="227" y="0"/>
                    </a:lnTo>
                    <a:lnTo>
                      <a:pt x="227" y="11"/>
                    </a:lnTo>
                    <a:lnTo>
                      <a:pt x="238" y="23"/>
                    </a:lnTo>
                    <a:lnTo>
                      <a:pt x="244" y="23"/>
                    </a:lnTo>
                    <a:lnTo>
                      <a:pt x="250" y="23"/>
                    </a:lnTo>
                    <a:lnTo>
                      <a:pt x="250" y="17"/>
                    </a:lnTo>
                    <a:lnTo>
                      <a:pt x="255" y="11"/>
                    </a:lnTo>
                    <a:lnTo>
                      <a:pt x="272" y="11"/>
                    </a:lnTo>
                    <a:lnTo>
                      <a:pt x="278" y="11"/>
                    </a:lnTo>
                    <a:lnTo>
                      <a:pt x="278" y="17"/>
                    </a:lnTo>
                    <a:lnTo>
                      <a:pt x="284" y="23"/>
                    </a:lnTo>
                    <a:lnTo>
                      <a:pt x="284" y="28"/>
                    </a:lnTo>
                    <a:lnTo>
                      <a:pt x="278" y="34"/>
                    </a:lnTo>
                    <a:lnTo>
                      <a:pt x="272" y="40"/>
                    </a:lnTo>
                    <a:lnTo>
                      <a:pt x="267" y="57"/>
                    </a:lnTo>
                    <a:lnTo>
                      <a:pt x="267" y="63"/>
                    </a:lnTo>
                    <a:lnTo>
                      <a:pt x="261" y="85"/>
                    </a:lnTo>
                    <a:lnTo>
                      <a:pt x="261" y="125"/>
                    </a:lnTo>
                    <a:lnTo>
                      <a:pt x="267" y="142"/>
                    </a:lnTo>
                    <a:lnTo>
                      <a:pt x="278" y="301"/>
                    </a:lnTo>
                    <a:lnTo>
                      <a:pt x="261" y="301"/>
                    </a:lnTo>
                    <a:lnTo>
                      <a:pt x="250" y="306"/>
                    </a:lnTo>
                    <a:lnTo>
                      <a:pt x="238" y="306"/>
                    </a:lnTo>
                    <a:lnTo>
                      <a:pt x="233" y="306"/>
                    </a:lnTo>
                    <a:lnTo>
                      <a:pt x="227" y="312"/>
                    </a:lnTo>
                    <a:lnTo>
                      <a:pt x="210" y="312"/>
                    </a:lnTo>
                    <a:lnTo>
                      <a:pt x="204" y="312"/>
                    </a:lnTo>
                    <a:lnTo>
                      <a:pt x="199" y="318"/>
                    </a:lnTo>
                    <a:lnTo>
                      <a:pt x="193" y="318"/>
                    </a:lnTo>
                    <a:lnTo>
                      <a:pt x="187" y="318"/>
                    </a:lnTo>
                    <a:lnTo>
                      <a:pt x="182" y="318"/>
                    </a:lnTo>
                    <a:lnTo>
                      <a:pt x="176" y="318"/>
                    </a:lnTo>
                    <a:lnTo>
                      <a:pt x="170" y="318"/>
                    </a:lnTo>
                    <a:lnTo>
                      <a:pt x="165" y="323"/>
                    </a:lnTo>
                    <a:lnTo>
                      <a:pt x="159" y="323"/>
                    </a:lnTo>
                    <a:lnTo>
                      <a:pt x="153" y="323"/>
                    </a:lnTo>
                    <a:lnTo>
                      <a:pt x="148" y="323"/>
                    </a:lnTo>
                    <a:lnTo>
                      <a:pt x="136" y="329"/>
                    </a:lnTo>
                    <a:lnTo>
                      <a:pt x="131" y="329"/>
                    </a:lnTo>
                    <a:lnTo>
                      <a:pt x="125" y="329"/>
                    </a:lnTo>
                    <a:lnTo>
                      <a:pt x="114" y="329"/>
                    </a:lnTo>
                    <a:lnTo>
                      <a:pt x="114" y="335"/>
                    </a:lnTo>
                    <a:lnTo>
                      <a:pt x="108" y="335"/>
                    </a:lnTo>
                    <a:lnTo>
                      <a:pt x="102" y="335"/>
                    </a:lnTo>
                    <a:lnTo>
                      <a:pt x="97" y="335"/>
                    </a:lnTo>
                    <a:lnTo>
                      <a:pt x="91" y="335"/>
                    </a:lnTo>
                    <a:lnTo>
                      <a:pt x="85" y="335"/>
                    </a:lnTo>
                    <a:lnTo>
                      <a:pt x="80" y="340"/>
                    </a:lnTo>
                    <a:lnTo>
                      <a:pt x="74" y="340"/>
                    </a:lnTo>
                    <a:lnTo>
                      <a:pt x="68" y="340"/>
                    </a:lnTo>
                    <a:lnTo>
                      <a:pt x="57" y="340"/>
                    </a:lnTo>
                    <a:lnTo>
                      <a:pt x="51" y="346"/>
                    </a:lnTo>
                    <a:lnTo>
                      <a:pt x="46" y="346"/>
                    </a:lnTo>
                    <a:lnTo>
                      <a:pt x="40" y="346"/>
                    </a:lnTo>
                    <a:lnTo>
                      <a:pt x="34" y="346"/>
                    </a:lnTo>
                    <a:lnTo>
                      <a:pt x="29" y="346"/>
                    </a:lnTo>
                    <a:lnTo>
                      <a:pt x="23" y="346"/>
                    </a:lnTo>
                    <a:lnTo>
                      <a:pt x="17" y="346"/>
                    </a:lnTo>
                    <a:lnTo>
                      <a:pt x="12" y="352"/>
                    </a:lnTo>
                    <a:lnTo>
                      <a:pt x="12" y="346"/>
                    </a:lnTo>
                    <a:lnTo>
                      <a:pt x="6" y="346"/>
                    </a:lnTo>
                    <a:lnTo>
                      <a:pt x="0" y="346"/>
                    </a:lnTo>
                    <a:lnTo>
                      <a:pt x="0" y="340"/>
                    </a:lnTo>
                    <a:lnTo>
                      <a:pt x="0" y="335"/>
                    </a:lnTo>
                    <a:lnTo>
                      <a:pt x="6" y="335"/>
                    </a:lnTo>
                    <a:lnTo>
                      <a:pt x="6" y="329"/>
                    </a:lnTo>
                    <a:lnTo>
                      <a:pt x="12" y="329"/>
                    </a:lnTo>
                    <a:lnTo>
                      <a:pt x="12" y="318"/>
                    </a:lnTo>
                    <a:lnTo>
                      <a:pt x="6" y="312"/>
                    </a:lnTo>
                    <a:lnTo>
                      <a:pt x="6" y="306"/>
                    </a:lnTo>
                    <a:lnTo>
                      <a:pt x="6" y="301"/>
                    </a:lnTo>
                    <a:lnTo>
                      <a:pt x="6" y="295"/>
                    </a:lnTo>
                    <a:lnTo>
                      <a:pt x="12" y="289"/>
                    </a:lnTo>
                    <a:lnTo>
                      <a:pt x="12" y="295"/>
                    </a:lnTo>
                    <a:lnTo>
                      <a:pt x="12" y="289"/>
                    </a:lnTo>
                    <a:lnTo>
                      <a:pt x="17" y="289"/>
                    </a:lnTo>
                    <a:lnTo>
                      <a:pt x="17" y="284"/>
                    </a:lnTo>
                    <a:lnTo>
                      <a:pt x="12" y="278"/>
                    </a:lnTo>
                    <a:lnTo>
                      <a:pt x="12" y="272"/>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45">
                <a:extLst>
                  <a:ext uri="{FF2B5EF4-FFF2-40B4-BE49-F238E27FC236}">
                    <a16:creationId xmlns:a16="http://schemas.microsoft.com/office/drawing/2014/main" id="{C028D34F-C452-52DF-DBB3-641E1EE854F2}"/>
                  </a:ext>
                </a:extLst>
              </p:cNvPr>
              <p:cNvSpPr>
                <a:spLocks/>
              </p:cNvSpPr>
              <p:nvPr>
                <p:custDataLst>
                  <p:tags r:id="rId182"/>
                </p:custDataLst>
              </p:nvPr>
            </p:nvSpPr>
            <p:spPr bwMode="auto">
              <a:xfrm rot="582343">
                <a:off x="8105188" y="5397416"/>
                <a:ext cx="423859" cy="505117"/>
              </a:xfrm>
              <a:custGeom>
                <a:avLst/>
                <a:gdLst>
                  <a:gd name="T0" fmla="*/ 39 w 266"/>
                  <a:gd name="T1" fmla="*/ 22 h 317"/>
                  <a:gd name="T2" fmla="*/ 68 w 266"/>
                  <a:gd name="T3" fmla="*/ 28 h 317"/>
                  <a:gd name="T4" fmla="*/ 102 w 266"/>
                  <a:gd name="T5" fmla="*/ 5 h 317"/>
                  <a:gd name="T6" fmla="*/ 125 w 266"/>
                  <a:gd name="T7" fmla="*/ 5 h 317"/>
                  <a:gd name="T8" fmla="*/ 130 w 266"/>
                  <a:gd name="T9" fmla="*/ 11 h 317"/>
                  <a:gd name="T10" fmla="*/ 142 w 266"/>
                  <a:gd name="T11" fmla="*/ 34 h 317"/>
                  <a:gd name="T12" fmla="*/ 147 w 266"/>
                  <a:gd name="T13" fmla="*/ 51 h 317"/>
                  <a:gd name="T14" fmla="*/ 181 w 266"/>
                  <a:gd name="T15" fmla="*/ 130 h 317"/>
                  <a:gd name="T16" fmla="*/ 210 w 266"/>
                  <a:gd name="T17" fmla="*/ 181 h 317"/>
                  <a:gd name="T18" fmla="*/ 255 w 266"/>
                  <a:gd name="T19" fmla="*/ 261 h 317"/>
                  <a:gd name="T20" fmla="*/ 261 w 266"/>
                  <a:gd name="T21" fmla="*/ 289 h 317"/>
                  <a:gd name="T22" fmla="*/ 249 w 266"/>
                  <a:gd name="T23" fmla="*/ 289 h 317"/>
                  <a:gd name="T24" fmla="*/ 238 w 266"/>
                  <a:gd name="T25" fmla="*/ 289 h 317"/>
                  <a:gd name="T26" fmla="*/ 227 w 266"/>
                  <a:gd name="T27" fmla="*/ 295 h 317"/>
                  <a:gd name="T28" fmla="*/ 210 w 266"/>
                  <a:gd name="T29" fmla="*/ 295 h 317"/>
                  <a:gd name="T30" fmla="*/ 193 w 266"/>
                  <a:gd name="T31" fmla="*/ 300 h 317"/>
                  <a:gd name="T32" fmla="*/ 181 w 266"/>
                  <a:gd name="T33" fmla="*/ 300 h 317"/>
                  <a:gd name="T34" fmla="*/ 170 w 266"/>
                  <a:gd name="T35" fmla="*/ 306 h 317"/>
                  <a:gd name="T36" fmla="*/ 153 w 266"/>
                  <a:gd name="T37" fmla="*/ 306 h 317"/>
                  <a:gd name="T38" fmla="*/ 136 w 266"/>
                  <a:gd name="T39" fmla="*/ 312 h 317"/>
                  <a:gd name="T40" fmla="*/ 119 w 266"/>
                  <a:gd name="T41" fmla="*/ 317 h 317"/>
                  <a:gd name="T42" fmla="*/ 107 w 266"/>
                  <a:gd name="T43" fmla="*/ 317 h 317"/>
                  <a:gd name="T44" fmla="*/ 102 w 266"/>
                  <a:gd name="T45" fmla="*/ 221 h 317"/>
                  <a:gd name="T46" fmla="*/ 107 w 266"/>
                  <a:gd name="T47" fmla="*/ 215 h 317"/>
                  <a:gd name="T48" fmla="*/ 119 w 266"/>
                  <a:gd name="T49" fmla="*/ 210 h 317"/>
                  <a:gd name="T50" fmla="*/ 119 w 266"/>
                  <a:gd name="T51" fmla="*/ 198 h 317"/>
                  <a:gd name="T52" fmla="*/ 107 w 266"/>
                  <a:gd name="T53" fmla="*/ 181 h 317"/>
                  <a:gd name="T54" fmla="*/ 62 w 266"/>
                  <a:gd name="T55" fmla="*/ 153 h 317"/>
                  <a:gd name="T56" fmla="*/ 22 w 266"/>
                  <a:gd name="T57" fmla="*/ 153 h 317"/>
                  <a:gd name="T58" fmla="*/ 5 w 266"/>
                  <a:gd name="T59" fmla="*/ 125 h 317"/>
                  <a:gd name="T60" fmla="*/ 0 w 266"/>
                  <a:gd name="T61" fmla="*/ 108 h 317"/>
                  <a:gd name="T62" fmla="*/ 5 w 266"/>
                  <a:gd name="T63" fmla="*/ 102 h 317"/>
                  <a:gd name="T64" fmla="*/ 17 w 266"/>
                  <a:gd name="T65" fmla="*/ 108 h 317"/>
                  <a:gd name="T66" fmla="*/ 17 w 266"/>
                  <a:gd name="T67" fmla="*/ 96 h 317"/>
                  <a:gd name="T68" fmla="*/ 22 w 266"/>
                  <a:gd name="T69" fmla="*/ 85 h 317"/>
                  <a:gd name="T70" fmla="*/ 17 w 266"/>
                  <a:gd name="T71" fmla="*/ 73 h 317"/>
                  <a:gd name="T72" fmla="*/ 11 w 266"/>
                  <a:gd name="T73" fmla="*/ 68 h 317"/>
                  <a:gd name="T74" fmla="*/ 11 w 266"/>
                  <a:gd name="T75" fmla="*/ 51 h 317"/>
                  <a:gd name="T76" fmla="*/ 11 w 266"/>
                  <a:gd name="T77" fmla="*/ 39 h 317"/>
                  <a:gd name="T78" fmla="*/ 5 w 266"/>
                  <a:gd name="T79" fmla="*/ 34 h 317"/>
                  <a:gd name="T80" fmla="*/ 11 w 266"/>
                  <a:gd name="T81" fmla="*/ 28 h 317"/>
                  <a:gd name="T82" fmla="*/ 11 w 266"/>
                  <a:gd name="T83" fmla="*/ 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317">
                    <a:moveTo>
                      <a:pt x="11" y="22"/>
                    </a:moveTo>
                    <a:lnTo>
                      <a:pt x="39" y="22"/>
                    </a:lnTo>
                    <a:lnTo>
                      <a:pt x="51" y="28"/>
                    </a:lnTo>
                    <a:lnTo>
                      <a:pt x="68" y="28"/>
                    </a:lnTo>
                    <a:lnTo>
                      <a:pt x="90" y="17"/>
                    </a:lnTo>
                    <a:lnTo>
                      <a:pt x="102" y="5"/>
                    </a:lnTo>
                    <a:lnTo>
                      <a:pt x="113" y="0"/>
                    </a:lnTo>
                    <a:lnTo>
                      <a:pt x="125" y="5"/>
                    </a:lnTo>
                    <a:lnTo>
                      <a:pt x="130" y="5"/>
                    </a:lnTo>
                    <a:lnTo>
                      <a:pt x="130" y="11"/>
                    </a:lnTo>
                    <a:lnTo>
                      <a:pt x="130" y="17"/>
                    </a:lnTo>
                    <a:lnTo>
                      <a:pt x="142" y="34"/>
                    </a:lnTo>
                    <a:lnTo>
                      <a:pt x="142" y="39"/>
                    </a:lnTo>
                    <a:lnTo>
                      <a:pt x="147" y="51"/>
                    </a:lnTo>
                    <a:lnTo>
                      <a:pt x="164" y="85"/>
                    </a:lnTo>
                    <a:lnTo>
                      <a:pt x="181" y="130"/>
                    </a:lnTo>
                    <a:lnTo>
                      <a:pt x="210" y="176"/>
                    </a:lnTo>
                    <a:lnTo>
                      <a:pt x="210" y="181"/>
                    </a:lnTo>
                    <a:lnTo>
                      <a:pt x="238" y="227"/>
                    </a:lnTo>
                    <a:lnTo>
                      <a:pt x="255" y="261"/>
                    </a:lnTo>
                    <a:lnTo>
                      <a:pt x="266" y="283"/>
                    </a:lnTo>
                    <a:lnTo>
                      <a:pt x="261" y="289"/>
                    </a:lnTo>
                    <a:lnTo>
                      <a:pt x="255" y="289"/>
                    </a:lnTo>
                    <a:lnTo>
                      <a:pt x="249" y="289"/>
                    </a:lnTo>
                    <a:lnTo>
                      <a:pt x="244" y="289"/>
                    </a:lnTo>
                    <a:lnTo>
                      <a:pt x="238" y="289"/>
                    </a:lnTo>
                    <a:lnTo>
                      <a:pt x="232" y="295"/>
                    </a:lnTo>
                    <a:lnTo>
                      <a:pt x="227" y="295"/>
                    </a:lnTo>
                    <a:lnTo>
                      <a:pt x="215" y="295"/>
                    </a:lnTo>
                    <a:lnTo>
                      <a:pt x="210" y="295"/>
                    </a:lnTo>
                    <a:lnTo>
                      <a:pt x="210" y="300"/>
                    </a:lnTo>
                    <a:lnTo>
                      <a:pt x="193" y="300"/>
                    </a:lnTo>
                    <a:lnTo>
                      <a:pt x="187" y="300"/>
                    </a:lnTo>
                    <a:lnTo>
                      <a:pt x="181" y="300"/>
                    </a:lnTo>
                    <a:lnTo>
                      <a:pt x="176" y="306"/>
                    </a:lnTo>
                    <a:lnTo>
                      <a:pt x="170" y="306"/>
                    </a:lnTo>
                    <a:lnTo>
                      <a:pt x="164" y="306"/>
                    </a:lnTo>
                    <a:lnTo>
                      <a:pt x="153" y="306"/>
                    </a:lnTo>
                    <a:lnTo>
                      <a:pt x="142" y="312"/>
                    </a:lnTo>
                    <a:lnTo>
                      <a:pt x="136" y="312"/>
                    </a:lnTo>
                    <a:lnTo>
                      <a:pt x="125" y="312"/>
                    </a:lnTo>
                    <a:lnTo>
                      <a:pt x="119" y="317"/>
                    </a:lnTo>
                    <a:lnTo>
                      <a:pt x="113" y="317"/>
                    </a:lnTo>
                    <a:lnTo>
                      <a:pt x="107" y="317"/>
                    </a:lnTo>
                    <a:lnTo>
                      <a:pt x="90" y="227"/>
                    </a:lnTo>
                    <a:lnTo>
                      <a:pt x="102" y="221"/>
                    </a:lnTo>
                    <a:lnTo>
                      <a:pt x="102" y="215"/>
                    </a:lnTo>
                    <a:lnTo>
                      <a:pt x="107" y="215"/>
                    </a:lnTo>
                    <a:lnTo>
                      <a:pt x="113" y="210"/>
                    </a:lnTo>
                    <a:lnTo>
                      <a:pt x="119" y="210"/>
                    </a:lnTo>
                    <a:lnTo>
                      <a:pt x="119" y="204"/>
                    </a:lnTo>
                    <a:lnTo>
                      <a:pt x="119" y="198"/>
                    </a:lnTo>
                    <a:lnTo>
                      <a:pt x="107" y="187"/>
                    </a:lnTo>
                    <a:lnTo>
                      <a:pt x="107" y="181"/>
                    </a:lnTo>
                    <a:lnTo>
                      <a:pt x="96" y="181"/>
                    </a:lnTo>
                    <a:lnTo>
                      <a:pt x="62" y="153"/>
                    </a:lnTo>
                    <a:lnTo>
                      <a:pt x="34" y="153"/>
                    </a:lnTo>
                    <a:lnTo>
                      <a:pt x="22" y="153"/>
                    </a:lnTo>
                    <a:lnTo>
                      <a:pt x="11" y="136"/>
                    </a:lnTo>
                    <a:lnTo>
                      <a:pt x="5" y="125"/>
                    </a:lnTo>
                    <a:lnTo>
                      <a:pt x="0" y="113"/>
                    </a:lnTo>
                    <a:lnTo>
                      <a:pt x="0" y="108"/>
                    </a:lnTo>
                    <a:lnTo>
                      <a:pt x="0" y="102"/>
                    </a:lnTo>
                    <a:lnTo>
                      <a:pt x="5" y="102"/>
                    </a:lnTo>
                    <a:lnTo>
                      <a:pt x="11" y="102"/>
                    </a:lnTo>
                    <a:lnTo>
                      <a:pt x="17" y="108"/>
                    </a:lnTo>
                    <a:lnTo>
                      <a:pt x="17" y="102"/>
                    </a:lnTo>
                    <a:lnTo>
                      <a:pt x="17" y="96"/>
                    </a:lnTo>
                    <a:lnTo>
                      <a:pt x="22" y="90"/>
                    </a:lnTo>
                    <a:lnTo>
                      <a:pt x="22" y="85"/>
                    </a:lnTo>
                    <a:lnTo>
                      <a:pt x="22" y="79"/>
                    </a:lnTo>
                    <a:lnTo>
                      <a:pt x="17" y="73"/>
                    </a:lnTo>
                    <a:lnTo>
                      <a:pt x="17" y="68"/>
                    </a:lnTo>
                    <a:lnTo>
                      <a:pt x="11" y="68"/>
                    </a:lnTo>
                    <a:lnTo>
                      <a:pt x="5" y="56"/>
                    </a:lnTo>
                    <a:lnTo>
                      <a:pt x="11" y="51"/>
                    </a:lnTo>
                    <a:lnTo>
                      <a:pt x="17" y="39"/>
                    </a:lnTo>
                    <a:lnTo>
                      <a:pt x="11" y="39"/>
                    </a:lnTo>
                    <a:lnTo>
                      <a:pt x="5" y="39"/>
                    </a:lnTo>
                    <a:lnTo>
                      <a:pt x="5" y="34"/>
                    </a:lnTo>
                    <a:lnTo>
                      <a:pt x="5" y="28"/>
                    </a:lnTo>
                    <a:lnTo>
                      <a:pt x="11" y="28"/>
                    </a:lnTo>
                    <a:lnTo>
                      <a:pt x="17" y="28"/>
                    </a:lnTo>
                    <a:lnTo>
                      <a:pt x="11" y="22"/>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46">
                <a:extLst>
                  <a:ext uri="{FF2B5EF4-FFF2-40B4-BE49-F238E27FC236}">
                    <a16:creationId xmlns:a16="http://schemas.microsoft.com/office/drawing/2014/main" id="{2D60293D-7E25-94FB-5D47-04E3D5381B1E}"/>
                  </a:ext>
                </a:extLst>
              </p:cNvPr>
              <p:cNvSpPr>
                <a:spLocks/>
              </p:cNvSpPr>
              <p:nvPr>
                <p:custDataLst>
                  <p:tags r:id="rId183"/>
                </p:custDataLst>
              </p:nvPr>
            </p:nvSpPr>
            <p:spPr bwMode="auto">
              <a:xfrm rot="582343">
                <a:off x="3310520" y="5697848"/>
                <a:ext cx="63738" cy="98793"/>
              </a:xfrm>
              <a:custGeom>
                <a:avLst/>
                <a:gdLst>
                  <a:gd name="T0" fmla="*/ 12 w 40"/>
                  <a:gd name="T1" fmla="*/ 23 h 62"/>
                  <a:gd name="T2" fmla="*/ 12 w 40"/>
                  <a:gd name="T3" fmla="*/ 17 h 62"/>
                  <a:gd name="T4" fmla="*/ 12 w 40"/>
                  <a:gd name="T5" fmla="*/ 11 h 62"/>
                  <a:gd name="T6" fmla="*/ 17 w 40"/>
                  <a:gd name="T7" fmla="*/ 17 h 62"/>
                  <a:gd name="T8" fmla="*/ 17 w 40"/>
                  <a:gd name="T9" fmla="*/ 11 h 62"/>
                  <a:gd name="T10" fmla="*/ 17 w 40"/>
                  <a:gd name="T11" fmla="*/ 6 h 62"/>
                  <a:gd name="T12" fmla="*/ 23 w 40"/>
                  <a:gd name="T13" fmla="*/ 0 h 62"/>
                  <a:gd name="T14" fmla="*/ 23 w 40"/>
                  <a:gd name="T15" fmla="*/ 6 h 62"/>
                  <a:gd name="T16" fmla="*/ 34 w 40"/>
                  <a:gd name="T17" fmla="*/ 6 h 62"/>
                  <a:gd name="T18" fmla="*/ 29 w 40"/>
                  <a:gd name="T19" fmla="*/ 0 h 62"/>
                  <a:gd name="T20" fmla="*/ 34 w 40"/>
                  <a:gd name="T21" fmla="*/ 0 h 62"/>
                  <a:gd name="T22" fmla="*/ 40 w 40"/>
                  <a:gd name="T23" fmla="*/ 0 h 62"/>
                  <a:gd name="T24" fmla="*/ 40 w 40"/>
                  <a:gd name="T25" fmla="*/ 6 h 62"/>
                  <a:gd name="T26" fmla="*/ 34 w 40"/>
                  <a:gd name="T27" fmla="*/ 17 h 62"/>
                  <a:gd name="T28" fmla="*/ 23 w 40"/>
                  <a:gd name="T29" fmla="*/ 40 h 62"/>
                  <a:gd name="T30" fmla="*/ 23 w 40"/>
                  <a:gd name="T31" fmla="*/ 45 h 62"/>
                  <a:gd name="T32" fmla="*/ 23 w 40"/>
                  <a:gd name="T33" fmla="*/ 57 h 62"/>
                  <a:gd name="T34" fmla="*/ 17 w 40"/>
                  <a:gd name="T35" fmla="*/ 62 h 62"/>
                  <a:gd name="T36" fmla="*/ 17 w 40"/>
                  <a:gd name="T37" fmla="*/ 57 h 62"/>
                  <a:gd name="T38" fmla="*/ 17 w 40"/>
                  <a:gd name="T39" fmla="*/ 45 h 62"/>
                  <a:gd name="T40" fmla="*/ 6 w 40"/>
                  <a:gd name="T41" fmla="*/ 45 h 62"/>
                  <a:gd name="T42" fmla="*/ 0 w 40"/>
                  <a:gd name="T43" fmla="*/ 45 h 62"/>
                  <a:gd name="T44" fmla="*/ 0 w 40"/>
                  <a:gd name="T45" fmla="*/ 40 h 62"/>
                  <a:gd name="T46" fmla="*/ 0 w 40"/>
                  <a:gd name="T47" fmla="*/ 34 h 62"/>
                  <a:gd name="T48" fmla="*/ 0 w 40"/>
                  <a:gd name="T49" fmla="*/ 23 h 62"/>
                  <a:gd name="T50" fmla="*/ 6 w 40"/>
                  <a:gd name="T51" fmla="*/ 23 h 62"/>
                  <a:gd name="T52" fmla="*/ 0 w 40"/>
                  <a:gd name="T53" fmla="*/ 23 h 62"/>
                  <a:gd name="T54" fmla="*/ 0 w 40"/>
                  <a:gd name="T55" fmla="*/ 17 h 62"/>
                  <a:gd name="T56" fmla="*/ 6 w 40"/>
                  <a:gd name="T57" fmla="*/ 17 h 62"/>
                  <a:gd name="T58" fmla="*/ 6 w 40"/>
                  <a:gd name="T59" fmla="*/ 23 h 62"/>
                  <a:gd name="T60" fmla="*/ 12 w 40"/>
                  <a:gd name="T61"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62">
                    <a:moveTo>
                      <a:pt x="12" y="23"/>
                    </a:moveTo>
                    <a:lnTo>
                      <a:pt x="12" y="17"/>
                    </a:lnTo>
                    <a:lnTo>
                      <a:pt x="12" y="11"/>
                    </a:lnTo>
                    <a:lnTo>
                      <a:pt x="17" y="17"/>
                    </a:lnTo>
                    <a:lnTo>
                      <a:pt x="17" y="11"/>
                    </a:lnTo>
                    <a:lnTo>
                      <a:pt x="17" y="6"/>
                    </a:lnTo>
                    <a:lnTo>
                      <a:pt x="23" y="0"/>
                    </a:lnTo>
                    <a:lnTo>
                      <a:pt x="23" y="6"/>
                    </a:lnTo>
                    <a:lnTo>
                      <a:pt x="34" y="6"/>
                    </a:lnTo>
                    <a:lnTo>
                      <a:pt x="29" y="0"/>
                    </a:lnTo>
                    <a:lnTo>
                      <a:pt x="34" y="0"/>
                    </a:lnTo>
                    <a:lnTo>
                      <a:pt x="40" y="0"/>
                    </a:lnTo>
                    <a:lnTo>
                      <a:pt x="40" y="6"/>
                    </a:lnTo>
                    <a:lnTo>
                      <a:pt x="34" y="17"/>
                    </a:lnTo>
                    <a:lnTo>
                      <a:pt x="23" y="40"/>
                    </a:lnTo>
                    <a:lnTo>
                      <a:pt x="23" y="45"/>
                    </a:lnTo>
                    <a:lnTo>
                      <a:pt x="23" y="57"/>
                    </a:lnTo>
                    <a:lnTo>
                      <a:pt x="17" y="62"/>
                    </a:lnTo>
                    <a:lnTo>
                      <a:pt x="17" y="57"/>
                    </a:lnTo>
                    <a:lnTo>
                      <a:pt x="17" y="45"/>
                    </a:lnTo>
                    <a:lnTo>
                      <a:pt x="6" y="45"/>
                    </a:lnTo>
                    <a:lnTo>
                      <a:pt x="0" y="45"/>
                    </a:lnTo>
                    <a:lnTo>
                      <a:pt x="0" y="40"/>
                    </a:lnTo>
                    <a:lnTo>
                      <a:pt x="0" y="34"/>
                    </a:lnTo>
                    <a:lnTo>
                      <a:pt x="0" y="23"/>
                    </a:lnTo>
                    <a:lnTo>
                      <a:pt x="6" y="23"/>
                    </a:lnTo>
                    <a:lnTo>
                      <a:pt x="0" y="23"/>
                    </a:lnTo>
                    <a:lnTo>
                      <a:pt x="0" y="17"/>
                    </a:lnTo>
                    <a:lnTo>
                      <a:pt x="6" y="17"/>
                    </a:lnTo>
                    <a:lnTo>
                      <a:pt x="6" y="23"/>
                    </a:lnTo>
                    <a:lnTo>
                      <a:pt x="12" y="23"/>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47">
                <a:extLst>
                  <a:ext uri="{FF2B5EF4-FFF2-40B4-BE49-F238E27FC236}">
                    <a16:creationId xmlns:a16="http://schemas.microsoft.com/office/drawing/2014/main" id="{829B49D8-3BB3-176A-1325-7B6A1C080DC9}"/>
                  </a:ext>
                </a:extLst>
              </p:cNvPr>
              <p:cNvSpPr>
                <a:spLocks/>
              </p:cNvSpPr>
              <p:nvPr>
                <p:custDataLst>
                  <p:tags r:id="rId184"/>
                </p:custDataLst>
              </p:nvPr>
            </p:nvSpPr>
            <p:spPr bwMode="auto">
              <a:xfrm rot="582343">
                <a:off x="1989542" y="5725184"/>
                <a:ext cx="135443" cy="71704"/>
              </a:xfrm>
              <a:custGeom>
                <a:avLst/>
                <a:gdLst>
                  <a:gd name="T0" fmla="*/ 0 w 85"/>
                  <a:gd name="T1" fmla="*/ 45 h 45"/>
                  <a:gd name="T2" fmla="*/ 6 w 85"/>
                  <a:gd name="T3" fmla="*/ 45 h 45"/>
                  <a:gd name="T4" fmla="*/ 6 w 85"/>
                  <a:gd name="T5" fmla="*/ 40 h 45"/>
                  <a:gd name="T6" fmla="*/ 11 w 85"/>
                  <a:gd name="T7" fmla="*/ 34 h 45"/>
                  <a:gd name="T8" fmla="*/ 34 w 85"/>
                  <a:gd name="T9" fmla="*/ 17 h 45"/>
                  <a:gd name="T10" fmla="*/ 40 w 85"/>
                  <a:gd name="T11" fmla="*/ 17 h 45"/>
                  <a:gd name="T12" fmla="*/ 51 w 85"/>
                  <a:gd name="T13" fmla="*/ 11 h 45"/>
                  <a:gd name="T14" fmla="*/ 62 w 85"/>
                  <a:gd name="T15" fmla="*/ 0 h 45"/>
                  <a:gd name="T16" fmla="*/ 62 w 85"/>
                  <a:gd name="T17" fmla="*/ 6 h 45"/>
                  <a:gd name="T18" fmla="*/ 74 w 85"/>
                  <a:gd name="T19" fmla="*/ 6 h 45"/>
                  <a:gd name="T20" fmla="*/ 79 w 85"/>
                  <a:gd name="T21" fmla="*/ 0 h 45"/>
                  <a:gd name="T22" fmla="*/ 85 w 85"/>
                  <a:gd name="T23" fmla="*/ 6 h 45"/>
                  <a:gd name="T24" fmla="*/ 79 w 85"/>
                  <a:gd name="T25" fmla="*/ 11 h 45"/>
                  <a:gd name="T26" fmla="*/ 68 w 85"/>
                  <a:gd name="T27" fmla="*/ 28 h 45"/>
                  <a:gd name="T28" fmla="*/ 62 w 85"/>
                  <a:gd name="T29" fmla="*/ 40 h 45"/>
                  <a:gd name="T30" fmla="*/ 57 w 85"/>
                  <a:gd name="T31" fmla="*/ 40 h 45"/>
                  <a:gd name="T32" fmla="*/ 51 w 85"/>
                  <a:gd name="T33" fmla="*/ 40 h 45"/>
                  <a:gd name="T34" fmla="*/ 45 w 85"/>
                  <a:gd name="T35" fmla="*/ 40 h 45"/>
                  <a:gd name="T36" fmla="*/ 40 w 85"/>
                  <a:gd name="T37" fmla="*/ 40 h 45"/>
                  <a:gd name="T38" fmla="*/ 34 w 85"/>
                  <a:gd name="T39" fmla="*/ 40 h 45"/>
                  <a:gd name="T40" fmla="*/ 28 w 85"/>
                  <a:gd name="T41" fmla="*/ 40 h 45"/>
                  <a:gd name="T42" fmla="*/ 23 w 85"/>
                  <a:gd name="T43" fmla="*/ 40 h 45"/>
                  <a:gd name="T44" fmla="*/ 23 w 85"/>
                  <a:gd name="T45" fmla="*/ 45 h 45"/>
                  <a:gd name="T46" fmla="*/ 17 w 85"/>
                  <a:gd name="T47" fmla="*/ 45 h 45"/>
                  <a:gd name="T48" fmla="*/ 11 w 85"/>
                  <a:gd name="T49" fmla="*/ 45 h 45"/>
                  <a:gd name="T50" fmla="*/ 6 w 85"/>
                  <a:gd name="T51" fmla="*/ 45 h 45"/>
                  <a:gd name="T52" fmla="*/ 0 w 85"/>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45">
                    <a:moveTo>
                      <a:pt x="0" y="45"/>
                    </a:moveTo>
                    <a:lnTo>
                      <a:pt x="6" y="45"/>
                    </a:lnTo>
                    <a:lnTo>
                      <a:pt x="6" y="40"/>
                    </a:lnTo>
                    <a:lnTo>
                      <a:pt x="11" y="34"/>
                    </a:lnTo>
                    <a:lnTo>
                      <a:pt x="34" y="17"/>
                    </a:lnTo>
                    <a:lnTo>
                      <a:pt x="40" y="17"/>
                    </a:lnTo>
                    <a:lnTo>
                      <a:pt x="51" y="11"/>
                    </a:lnTo>
                    <a:lnTo>
                      <a:pt x="62" y="0"/>
                    </a:lnTo>
                    <a:lnTo>
                      <a:pt x="62" y="6"/>
                    </a:lnTo>
                    <a:lnTo>
                      <a:pt x="74" y="6"/>
                    </a:lnTo>
                    <a:lnTo>
                      <a:pt x="79" y="0"/>
                    </a:lnTo>
                    <a:lnTo>
                      <a:pt x="85" y="6"/>
                    </a:lnTo>
                    <a:lnTo>
                      <a:pt x="79" y="11"/>
                    </a:lnTo>
                    <a:lnTo>
                      <a:pt x="68" y="28"/>
                    </a:lnTo>
                    <a:lnTo>
                      <a:pt x="62" y="40"/>
                    </a:lnTo>
                    <a:lnTo>
                      <a:pt x="57" y="40"/>
                    </a:lnTo>
                    <a:lnTo>
                      <a:pt x="51" y="40"/>
                    </a:lnTo>
                    <a:lnTo>
                      <a:pt x="45" y="40"/>
                    </a:lnTo>
                    <a:lnTo>
                      <a:pt x="40" y="40"/>
                    </a:lnTo>
                    <a:lnTo>
                      <a:pt x="34" y="40"/>
                    </a:lnTo>
                    <a:lnTo>
                      <a:pt x="28" y="40"/>
                    </a:lnTo>
                    <a:lnTo>
                      <a:pt x="23" y="40"/>
                    </a:lnTo>
                    <a:lnTo>
                      <a:pt x="23" y="45"/>
                    </a:lnTo>
                    <a:lnTo>
                      <a:pt x="17" y="45"/>
                    </a:lnTo>
                    <a:lnTo>
                      <a:pt x="11" y="45"/>
                    </a:lnTo>
                    <a:lnTo>
                      <a:pt x="6" y="45"/>
                    </a:lnTo>
                    <a:lnTo>
                      <a:pt x="0" y="45"/>
                    </a:lnTo>
                    <a:close/>
                  </a:path>
                </a:pathLst>
              </a:custGeom>
              <a:solidFill>
                <a:srgbClr val="ABDEC5"/>
              </a:solidFill>
              <a:ln w="6350"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48">
                <a:extLst>
                  <a:ext uri="{FF2B5EF4-FFF2-40B4-BE49-F238E27FC236}">
                    <a16:creationId xmlns:a16="http://schemas.microsoft.com/office/drawing/2014/main" id="{919951DA-E277-9655-639B-739E55BADCFE}"/>
                  </a:ext>
                </a:extLst>
              </p:cNvPr>
              <p:cNvSpPr>
                <a:spLocks/>
              </p:cNvSpPr>
              <p:nvPr>
                <p:custDataLst>
                  <p:tags r:id="rId185"/>
                </p:custDataLst>
              </p:nvPr>
            </p:nvSpPr>
            <p:spPr bwMode="auto">
              <a:xfrm rot="582343">
                <a:off x="3653210" y="4841309"/>
                <a:ext cx="460508" cy="522644"/>
              </a:xfrm>
              <a:custGeom>
                <a:avLst/>
                <a:gdLst>
                  <a:gd name="T0" fmla="*/ 62 w 289"/>
                  <a:gd name="T1" fmla="*/ 300 h 328"/>
                  <a:gd name="T2" fmla="*/ 57 w 289"/>
                  <a:gd name="T3" fmla="*/ 289 h 328"/>
                  <a:gd name="T4" fmla="*/ 62 w 289"/>
                  <a:gd name="T5" fmla="*/ 277 h 328"/>
                  <a:gd name="T6" fmla="*/ 68 w 289"/>
                  <a:gd name="T7" fmla="*/ 272 h 328"/>
                  <a:gd name="T8" fmla="*/ 57 w 289"/>
                  <a:gd name="T9" fmla="*/ 260 h 328"/>
                  <a:gd name="T10" fmla="*/ 45 w 289"/>
                  <a:gd name="T11" fmla="*/ 255 h 328"/>
                  <a:gd name="T12" fmla="*/ 45 w 289"/>
                  <a:gd name="T13" fmla="*/ 243 h 328"/>
                  <a:gd name="T14" fmla="*/ 57 w 289"/>
                  <a:gd name="T15" fmla="*/ 232 h 328"/>
                  <a:gd name="T16" fmla="*/ 57 w 289"/>
                  <a:gd name="T17" fmla="*/ 221 h 328"/>
                  <a:gd name="T18" fmla="*/ 62 w 289"/>
                  <a:gd name="T19" fmla="*/ 221 h 328"/>
                  <a:gd name="T20" fmla="*/ 68 w 289"/>
                  <a:gd name="T21" fmla="*/ 221 h 328"/>
                  <a:gd name="T22" fmla="*/ 68 w 289"/>
                  <a:gd name="T23" fmla="*/ 215 h 328"/>
                  <a:gd name="T24" fmla="*/ 74 w 289"/>
                  <a:gd name="T25" fmla="*/ 215 h 328"/>
                  <a:gd name="T26" fmla="*/ 74 w 289"/>
                  <a:gd name="T27" fmla="*/ 209 h 328"/>
                  <a:gd name="T28" fmla="*/ 79 w 289"/>
                  <a:gd name="T29" fmla="*/ 204 h 328"/>
                  <a:gd name="T30" fmla="*/ 74 w 289"/>
                  <a:gd name="T31" fmla="*/ 192 h 328"/>
                  <a:gd name="T32" fmla="*/ 68 w 289"/>
                  <a:gd name="T33" fmla="*/ 198 h 328"/>
                  <a:gd name="T34" fmla="*/ 57 w 289"/>
                  <a:gd name="T35" fmla="*/ 192 h 328"/>
                  <a:gd name="T36" fmla="*/ 40 w 289"/>
                  <a:gd name="T37" fmla="*/ 181 h 328"/>
                  <a:gd name="T38" fmla="*/ 45 w 289"/>
                  <a:gd name="T39" fmla="*/ 158 h 328"/>
                  <a:gd name="T40" fmla="*/ 68 w 289"/>
                  <a:gd name="T41" fmla="*/ 158 h 328"/>
                  <a:gd name="T42" fmla="*/ 62 w 289"/>
                  <a:gd name="T43" fmla="*/ 147 h 328"/>
                  <a:gd name="T44" fmla="*/ 45 w 289"/>
                  <a:gd name="T45" fmla="*/ 153 h 328"/>
                  <a:gd name="T46" fmla="*/ 23 w 289"/>
                  <a:gd name="T47" fmla="*/ 170 h 328"/>
                  <a:gd name="T48" fmla="*/ 6 w 289"/>
                  <a:gd name="T49" fmla="*/ 153 h 328"/>
                  <a:gd name="T50" fmla="*/ 6 w 289"/>
                  <a:gd name="T51" fmla="*/ 130 h 328"/>
                  <a:gd name="T52" fmla="*/ 17 w 289"/>
                  <a:gd name="T53" fmla="*/ 119 h 328"/>
                  <a:gd name="T54" fmla="*/ 68 w 289"/>
                  <a:gd name="T55" fmla="*/ 90 h 328"/>
                  <a:gd name="T56" fmla="*/ 85 w 289"/>
                  <a:gd name="T57" fmla="*/ 73 h 328"/>
                  <a:gd name="T58" fmla="*/ 125 w 289"/>
                  <a:gd name="T59" fmla="*/ 39 h 328"/>
                  <a:gd name="T60" fmla="*/ 164 w 289"/>
                  <a:gd name="T61" fmla="*/ 0 h 328"/>
                  <a:gd name="T62" fmla="*/ 244 w 289"/>
                  <a:gd name="T63" fmla="*/ 73 h 328"/>
                  <a:gd name="T64" fmla="*/ 278 w 289"/>
                  <a:gd name="T65" fmla="*/ 141 h 328"/>
                  <a:gd name="T66" fmla="*/ 272 w 289"/>
                  <a:gd name="T67" fmla="*/ 204 h 328"/>
                  <a:gd name="T68" fmla="*/ 198 w 289"/>
                  <a:gd name="T69" fmla="*/ 277 h 328"/>
                  <a:gd name="T70" fmla="*/ 187 w 289"/>
                  <a:gd name="T71" fmla="*/ 283 h 328"/>
                  <a:gd name="T72" fmla="*/ 170 w 289"/>
                  <a:gd name="T73" fmla="*/ 289 h 328"/>
                  <a:gd name="T74" fmla="*/ 153 w 289"/>
                  <a:gd name="T75" fmla="*/ 283 h 328"/>
                  <a:gd name="T76" fmla="*/ 159 w 289"/>
                  <a:gd name="T77" fmla="*/ 300 h 328"/>
                  <a:gd name="T78" fmla="*/ 147 w 289"/>
                  <a:gd name="T79" fmla="*/ 294 h 328"/>
                  <a:gd name="T80" fmla="*/ 142 w 289"/>
                  <a:gd name="T81" fmla="*/ 294 h 328"/>
                  <a:gd name="T82" fmla="*/ 130 w 289"/>
                  <a:gd name="T83" fmla="*/ 289 h 328"/>
                  <a:gd name="T84" fmla="*/ 125 w 289"/>
                  <a:gd name="T85" fmla="*/ 300 h 328"/>
                  <a:gd name="T86" fmla="*/ 119 w 289"/>
                  <a:gd name="T87" fmla="*/ 311 h 328"/>
                  <a:gd name="T88" fmla="*/ 108 w 289"/>
                  <a:gd name="T89" fmla="*/ 317 h 328"/>
                  <a:gd name="T90" fmla="*/ 96 w 289"/>
                  <a:gd name="T91" fmla="*/ 311 h 328"/>
                  <a:gd name="T92" fmla="*/ 85 w 289"/>
                  <a:gd name="T93" fmla="*/ 306 h 328"/>
                  <a:gd name="T94" fmla="*/ 85 w 289"/>
                  <a:gd name="T95" fmla="*/ 317 h 328"/>
                  <a:gd name="T96" fmla="*/ 74 w 289"/>
                  <a:gd name="T9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9" h="328">
                    <a:moveTo>
                      <a:pt x="74" y="328"/>
                    </a:moveTo>
                    <a:lnTo>
                      <a:pt x="68" y="306"/>
                    </a:lnTo>
                    <a:lnTo>
                      <a:pt x="62" y="300"/>
                    </a:lnTo>
                    <a:lnTo>
                      <a:pt x="62" y="289"/>
                    </a:lnTo>
                    <a:lnTo>
                      <a:pt x="62" y="283"/>
                    </a:lnTo>
                    <a:lnTo>
                      <a:pt x="57" y="289"/>
                    </a:lnTo>
                    <a:lnTo>
                      <a:pt x="57" y="283"/>
                    </a:lnTo>
                    <a:lnTo>
                      <a:pt x="57" y="277"/>
                    </a:lnTo>
                    <a:lnTo>
                      <a:pt x="62" y="277"/>
                    </a:lnTo>
                    <a:lnTo>
                      <a:pt x="68" y="283"/>
                    </a:lnTo>
                    <a:lnTo>
                      <a:pt x="68" y="277"/>
                    </a:lnTo>
                    <a:lnTo>
                      <a:pt x="68" y="272"/>
                    </a:lnTo>
                    <a:lnTo>
                      <a:pt x="62" y="272"/>
                    </a:lnTo>
                    <a:lnTo>
                      <a:pt x="62" y="266"/>
                    </a:lnTo>
                    <a:lnTo>
                      <a:pt x="57" y="260"/>
                    </a:lnTo>
                    <a:lnTo>
                      <a:pt x="51" y="249"/>
                    </a:lnTo>
                    <a:lnTo>
                      <a:pt x="51" y="255"/>
                    </a:lnTo>
                    <a:lnTo>
                      <a:pt x="45" y="255"/>
                    </a:lnTo>
                    <a:lnTo>
                      <a:pt x="40" y="249"/>
                    </a:lnTo>
                    <a:lnTo>
                      <a:pt x="40" y="243"/>
                    </a:lnTo>
                    <a:lnTo>
                      <a:pt x="45" y="243"/>
                    </a:lnTo>
                    <a:lnTo>
                      <a:pt x="57" y="238"/>
                    </a:lnTo>
                    <a:lnTo>
                      <a:pt x="51" y="232"/>
                    </a:lnTo>
                    <a:lnTo>
                      <a:pt x="57" y="232"/>
                    </a:lnTo>
                    <a:lnTo>
                      <a:pt x="57" y="226"/>
                    </a:lnTo>
                    <a:lnTo>
                      <a:pt x="51" y="226"/>
                    </a:lnTo>
                    <a:lnTo>
                      <a:pt x="57" y="221"/>
                    </a:lnTo>
                    <a:lnTo>
                      <a:pt x="51" y="221"/>
                    </a:lnTo>
                    <a:lnTo>
                      <a:pt x="57" y="221"/>
                    </a:lnTo>
                    <a:lnTo>
                      <a:pt x="62" y="221"/>
                    </a:lnTo>
                    <a:lnTo>
                      <a:pt x="62" y="226"/>
                    </a:lnTo>
                    <a:lnTo>
                      <a:pt x="62" y="221"/>
                    </a:lnTo>
                    <a:lnTo>
                      <a:pt x="68" y="221"/>
                    </a:lnTo>
                    <a:lnTo>
                      <a:pt x="68" y="226"/>
                    </a:lnTo>
                    <a:lnTo>
                      <a:pt x="68" y="221"/>
                    </a:lnTo>
                    <a:lnTo>
                      <a:pt x="68" y="215"/>
                    </a:lnTo>
                    <a:lnTo>
                      <a:pt x="74" y="215"/>
                    </a:lnTo>
                    <a:lnTo>
                      <a:pt x="68" y="215"/>
                    </a:lnTo>
                    <a:lnTo>
                      <a:pt x="74" y="215"/>
                    </a:lnTo>
                    <a:lnTo>
                      <a:pt x="74" y="209"/>
                    </a:lnTo>
                    <a:lnTo>
                      <a:pt x="74" y="215"/>
                    </a:lnTo>
                    <a:lnTo>
                      <a:pt x="74" y="209"/>
                    </a:lnTo>
                    <a:lnTo>
                      <a:pt x="79" y="209"/>
                    </a:lnTo>
                    <a:lnTo>
                      <a:pt x="74" y="204"/>
                    </a:lnTo>
                    <a:lnTo>
                      <a:pt x="79" y="204"/>
                    </a:lnTo>
                    <a:lnTo>
                      <a:pt x="79" y="198"/>
                    </a:lnTo>
                    <a:lnTo>
                      <a:pt x="79" y="192"/>
                    </a:lnTo>
                    <a:lnTo>
                      <a:pt x="74" y="192"/>
                    </a:lnTo>
                    <a:lnTo>
                      <a:pt x="68" y="192"/>
                    </a:lnTo>
                    <a:lnTo>
                      <a:pt x="68" y="204"/>
                    </a:lnTo>
                    <a:lnTo>
                      <a:pt x="68" y="198"/>
                    </a:lnTo>
                    <a:lnTo>
                      <a:pt x="62" y="192"/>
                    </a:lnTo>
                    <a:lnTo>
                      <a:pt x="62" y="187"/>
                    </a:lnTo>
                    <a:lnTo>
                      <a:pt x="57" y="192"/>
                    </a:lnTo>
                    <a:lnTo>
                      <a:pt x="51" y="192"/>
                    </a:lnTo>
                    <a:lnTo>
                      <a:pt x="45" y="181"/>
                    </a:lnTo>
                    <a:lnTo>
                      <a:pt x="40" y="181"/>
                    </a:lnTo>
                    <a:lnTo>
                      <a:pt x="40" y="175"/>
                    </a:lnTo>
                    <a:lnTo>
                      <a:pt x="45" y="164"/>
                    </a:lnTo>
                    <a:lnTo>
                      <a:pt x="45" y="158"/>
                    </a:lnTo>
                    <a:lnTo>
                      <a:pt x="57" y="158"/>
                    </a:lnTo>
                    <a:lnTo>
                      <a:pt x="62" y="158"/>
                    </a:lnTo>
                    <a:lnTo>
                      <a:pt x="68" y="158"/>
                    </a:lnTo>
                    <a:lnTo>
                      <a:pt x="68" y="153"/>
                    </a:lnTo>
                    <a:lnTo>
                      <a:pt x="68" y="147"/>
                    </a:lnTo>
                    <a:lnTo>
                      <a:pt x="62" y="147"/>
                    </a:lnTo>
                    <a:lnTo>
                      <a:pt x="57" y="147"/>
                    </a:lnTo>
                    <a:lnTo>
                      <a:pt x="51" y="153"/>
                    </a:lnTo>
                    <a:lnTo>
                      <a:pt x="45" y="153"/>
                    </a:lnTo>
                    <a:lnTo>
                      <a:pt x="34" y="158"/>
                    </a:lnTo>
                    <a:lnTo>
                      <a:pt x="28" y="170"/>
                    </a:lnTo>
                    <a:lnTo>
                      <a:pt x="23" y="170"/>
                    </a:lnTo>
                    <a:lnTo>
                      <a:pt x="17" y="164"/>
                    </a:lnTo>
                    <a:lnTo>
                      <a:pt x="11" y="158"/>
                    </a:lnTo>
                    <a:lnTo>
                      <a:pt x="6" y="153"/>
                    </a:lnTo>
                    <a:lnTo>
                      <a:pt x="0" y="136"/>
                    </a:lnTo>
                    <a:lnTo>
                      <a:pt x="0" y="130"/>
                    </a:lnTo>
                    <a:lnTo>
                      <a:pt x="6" y="130"/>
                    </a:lnTo>
                    <a:lnTo>
                      <a:pt x="6" y="124"/>
                    </a:lnTo>
                    <a:lnTo>
                      <a:pt x="11" y="119"/>
                    </a:lnTo>
                    <a:lnTo>
                      <a:pt x="17" y="119"/>
                    </a:lnTo>
                    <a:lnTo>
                      <a:pt x="28" y="113"/>
                    </a:lnTo>
                    <a:lnTo>
                      <a:pt x="51" y="102"/>
                    </a:lnTo>
                    <a:lnTo>
                      <a:pt x="68" y="90"/>
                    </a:lnTo>
                    <a:lnTo>
                      <a:pt x="74" y="85"/>
                    </a:lnTo>
                    <a:lnTo>
                      <a:pt x="79" y="79"/>
                    </a:lnTo>
                    <a:lnTo>
                      <a:pt x="85" y="73"/>
                    </a:lnTo>
                    <a:lnTo>
                      <a:pt x="108" y="51"/>
                    </a:lnTo>
                    <a:lnTo>
                      <a:pt x="113" y="45"/>
                    </a:lnTo>
                    <a:lnTo>
                      <a:pt x="125" y="39"/>
                    </a:lnTo>
                    <a:lnTo>
                      <a:pt x="153" y="17"/>
                    </a:lnTo>
                    <a:lnTo>
                      <a:pt x="159" y="11"/>
                    </a:lnTo>
                    <a:lnTo>
                      <a:pt x="164" y="0"/>
                    </a:lnTo>
                    <a:lnTo>
                      <a:pt x="210" y="17"/>
                    </a:lnTo>
                    <a:lnTo>
                      <a:pt x="215" y="39"/>
                    </a:lnTo>
                    <a:lnTo>
                      <a:pt x="244" y="73"/>
                    </a:lnTo>
                    <a:lnTo>
                      <a:pt x="255" y="85"/>
                    </a:lnTo>
                    <a:lnTo>
                      <a:pt x="267" y="96"/>
                    </a:lnTo>
                    <a:lnTo>
                      <a:pt x="278" y="141"/>
                    </a:lnTo>
                    <a:lnTo>
                      <a:pt x="289" y="175"/>
                    </a:lnTo>
                    <a:lnTo>
                      <a:pt x="289" y="187"/>
                    </a:lnTo>
                    <a:lnTo>
                      <a:pt x="272" y="204"/>
                    </a:lnTo>
                    <a:lnTo>
                      <a:pt x="227" y="226"/>
                    </a:lnTo>
                    <a:lnTo>
                      <a:pt x="198" y="272"/>
                    </a:lnTo>
                    <a:lnTo>
                      <a:pt x="198" y="277"/>
                    </a:lnTo>
                    <a:lnTo>
                      <a:pt x="193" y="277"/>
                    </a:lnTo>
                    <a:lnTo>
                      <a:pt x="187" y="277"/>
                    </a:lnTo>
                    <a:lnTo>
                      <a:pt x="187" y="283"/>
                    </a:lnTo>
                    <a:lnTo>
                      <a:pt x="181" y="277"/>
                    </a:lnTo>
                    <a:lnTo>
                      <a:pt x="176" y="283"/>
                    </a:lnTo>
                    <a:lnTo>
                      <a:pt x="170" y="289"/>
                    </a:lnTo>
                    <a:lnTo>
                      <a:pt x="164" y="294"/>
                    </a:lnTo>
                    <a:lnTo>
                      <a:pt x="159" y="289"/>
                    </a:lnTo>
                    <a:lnTo>
                      <a:pt x="153" y="283"/>
                    </a:lnTo>
                    <a:lnTo>
                      <a:pt x="153" y="289"/>
                    </a:lnTo>
                    <a:lnTo>
                      <a:pt x="159" y="294"/>
                    </a:lnTo>
                    <a:lnTo>
                      <a:pt x="159" y="300"/>
                    </a:lnTo>
                    <a:lnTo>
                      <a:pt x="153" y="300"/>
                    </a:lnTo>
                    <a:lnTo>
                      <a:pt x="147" y="300"/>
                    </a:lnTo>
                    <a:lnTo>
                      <a:pt x="147" y="294"/>
                    </a:lnTo>
                    <a:lnTo>
                      <a:pt x="147" y="289"/>
                    </a:lnTo>
                    <a:lnTo>
                      <a:pt x="142" y="289"/>
                    </a:lnTo>
                    <a:lnTo>
                      <a:pt x="142" y="294"/>
                    </a:lnTo>
                    <a:lnTo>
                      <a:pt x="136" y="300"/>
                    </a:lnTo>
                    <a:lnTo>
                      <a:pt x="136" y="294"/>
                    </a:lnTo>
                    <a:lnTo>
                      <a:pt x="130" y="289"/>
                    </a:lnTo>
                    <a:lnTo>
                      <a:pt x="130" y="294"/>
                    </a:lnTo>
                    <a:lnTo>
                      <a:pt x="125" y="294"/>
                    </a:lnTo>
                    <a:lnTo>
                      <a:pt x="125" y="300"/>
                    </a:lnTo>
                    <a:lnTo>
                      <a:pt x="125" y="306"/>
                    </a:lnTo>
                    <a:lnTo>
                      <a:pt x="119" y="306"/>
                    </a:lnTo>
                    <a:lnTo>
                      <a:pt x="119" y="311"/>
                    </a:lnTo>
                    <a:lnTo>
                      <a:pt x="113" y="311"/>
                    </a:lnTo>
                    <a:lnTo>
                      <a:pt x="113" y="317"/>
                    </a:lnTo>
                    <a:lnTo>
                      <a:pt x="108" y="317"/>
                    </a:lnTo>
                    <a:lnTo>
                      <a:pt x="108" y="323"/>
                    </a:lnTo>
                    <a:lnTo>
                      <a:pt x="102" y="317"/>
                    </a:lnTo>
                    <a:lnTo>
                      <a:pt x="96" y="311"/>
                    </a:lnTo>
                    <a:lnTo>
                      <a:pt x="91" y="300"/>
                    </a:lnTo>
                    <a:lnTo>
                      <a:pt x="85" y="300"/>
                    </a:lnTo>
                    <a:lnTo>
                      <a:pt x="85" y="306"/>
                    </a:lnTo>
                    <a:lnTo>
                      <a:pt x="91" y="306"/>
                    </a:lnTo>
                    <a:lnTo>
                      <a:pt x="91" y="311"/>
                    </a:lnTo>
                    <a:lnTo>
                      <a:pt x="85" y="317"/>
                    </a:lnTo>
                    <a:lnTo>
                      <a:pt x="85" y="323"/>
                    </a:lnTo>
                    <a:lnTo>
                      <a:pt x="79" y="323"/>
                    </a:lnTo>
                    <a:lnTo>
                      <a:pt x="74" y="32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49">
                <a:extLst>
                  <a:ext uri="{FF2B5EF4-FFF2-40B4-BE49-F238E27FC236}">
                    <a16:creationId xmlns:a16="http://schemas.microsoft.com/office/drawing/2014/main" id="{D4145779-E37D-EA6D-8A58-832468C61B9E}"/>
                  </a:ext>
                </a:extLst>
              </p:cNvPr>
              <p:cNvSpPr>
                <a:spLocks noEditPoints="1"/>
              </p:cNvSpPr>
              <p:nvPr>
                <p:custDataLst>
                  <p:tags r:id="rId186"/>
                </p:custDataLst>
              </p:nvPr>
            </p:nvSpPr>
            <p:spPr bwMode="auto">
              <a:xfrm rot="582343">
                <a:off x="4010707" y="4788636"/>
                <a:ext cx="442981" cy="415885"/>
              </a:xfrm>
              <a:custGeom>
                <a:avLst/>
                <a:gdLst>
                  <a:gd name="T0" fmla="*/ 159 w 278"/>
                  <a:gd name="T1" fmla="*/ 103 h 261"/>
                  <a:gd name="T2" fmla="*/ 164 w 278"/>
                  <a:gd name="T3" fmla="*/ 120 h 261"/>
                  <a:gd name="T4" fmla="*/ 147 w 278"/>
                  <a:gd name="T5" fmla="*/ 125 h 261"/>
                  <a:gd name="T6" fmla="*/ 136 w 278"/>
                  <a:gd name="T7" fmla="*/ 131 h 261"/>
                  <a:gd name="T8" fmla="*/ 119 w 278"/>
                  <a:gd name="T9" fmla="*/ 114 h 261"/>
                  <a:gd name="T10" fmla="*/ 102 w 278"/>
                  <a:gd name="T11" fmla="*/ 114 h 261"/>
                  <a:gd name="T12" fmla="*/ 108 w 278"/>
                  <a:gd name="T13" fmla="*/ 108 h 261"/>
                  <a:gd name="T14" fmla="*/ 125 w 278"/>
                  <a:gd name="T15" fmla="*/ 91 h 261"/>
                  <a:gd name="T16" fmla="*/ 136 w 278"/>
                  <a:gd name="T17" fmla="*/ 80 h 261"/>
                  <a:gd name="T18" fmla="*/ 153 w 278"/>
                  <a:gd name="T19" fmla="*/ 86 h 261"/>
                  <a:gd name="T20" fmla="*/ 170 w 278"/>
                  <a:gd name="T21" fmla="*/ 74 h 261"/>
                  <a:gd name="T22" fmla="*/ 187 w 278"/>
                  <a:gd name="T23" fmla="*/ 63 h 261"/>
                  <a:gd name="T24" fmla="*/ 198 w 278"/>
                  <a:gd name="T25" fmla="*/ 69 h 261"/>
                  <a:gd name="T26" fmla="*/ 210 w 278"/>
                  <a:gd name="T27" fmla="*/ 69 h 261"/>
                  <a:gd name="T28" fmla="*/ 227 w 278"/>
                  <a:gd name="T29" fmla="*/ 69 h 261"/>
                  <a:gd name="T30" fmla="*/ 244 w 278"/>
                  <a:gd name="T31" fmla="*/ 74 h 261"/>
                  <a:gd name="T32" fmla="*/ 238 w 278"/>
                  <a:gd name="T33" fmla="*/ 91 h 261"/>
                  <a:gd name="T34" fmla="*/ 221 w 278"/>
                  <a:gd name="T35" fmla="*/ 97 h 261"/>
                  <a:gd name="T36" fmla="*/ 232 w 278"/>
                  <a:gd name="T37" fmla="*/ 114 h 261"/>
                  <a:gd name="T38" fmla="*/ 238 w 278"/>
                  <a:gd name="T39" fmla="*/ 125 h 261"/>
                  <a:gd name="T40" fmla="*/ 227 w 278"/>
                  <a:gd name="T41" fmla="*/ 137 h 261"/>
                  <a:gd name="T42" fmla="*/ 221 w 278"/>
                  <a:gd name="T43" fmla="*/ 142 h 261"/>
                  <a:gd name="T44" fmla="*/ 215 w 278"/>
                  <a:gd name="T45" fmla="*/ 159 h 261"/>
                  <a:gd name="T46" fmla="*/ 198 w 278"/>
                  <a:gd name="T47" fmla="*/ 142 h 261"/>
                  <a:gd name="T48" fmla="*/ 187 w 278"/>
                  <a:gd name="T49" fmla="*/ 137 h 261"/>
                  <a:gd name="T50" fmla="*/ 176 w 278"/>
                  <a:gd name="T51" fmla="*/ 137 h 261"/>
                  <a:gd name="T52" fmla="*/ 170 w 278"/>
                  <a:gd name="T53" fmla="*/ 137 h 261"/>
                  <a:gd name="T54" fmla="*/ 153 w 278"/>
                  <a:gd name="T55" fmla="*/ 131 h 261"/>
                  <a:gd name="T56" fmla="*/ 164 w 278"/>
                  <a:gd name="T57" fmla="*/ 120 h 261"/>
                  <a:gd name="T58" fmla="*/ 159 w 278"/>
                  <a:gd name="T59" fmla="*/ 103 h 261"/>
                  <a:gd name="T60" fmla="*/ 108 w 278"/>
                  <a:gd name="T61" fmla="*/ 0 h 261"/>
                  <a:gd name="T62" fmla="*/ 232 w 278"/>
                  <a:gd name="T63" fmla="*/ 52 h 261"/>
                  <a:gd name="T64" fmla="*/ 272 w 278"/>
                  <a:gd name="T65" fmla="*/ 80 h 261"/>
                  <a:gd name="T66" fmla="*/ 261 w 278"/>
                  <a:gd name="T67" fmla="*/ 103 h 261"/>
                  <a:gd name="T68" fmla="*/ 278 w 278"/>
                  <a:gd name="T69" fmla="*/ 125 h 261"/>
                  <a:gd name="T70" fmla="*/ 272 w 278"/>
                  <a:gd name="T71" fmla="*/ 142 h 261"/>
                  <a:gd name="T72" fmla="*/ 255 w 278"/>
                  <a:gd name="T73" fmla="*/ 154 h 261"/>
                  <a:gd name="T74" fmla="*/ 249 w 278"/>
                  <a:gd name="T75" fmla="*/ 171 h 261"/>
                  <a:gd name="T76" fmla="*/ 244 w 278"/>
                  <a:gd name="T77" fmla="*/ 188 h 261"/>
                  <a:gd name="T78" fmla="*/ 227 w 278"/>
                  <a:gd name="T79" fmla="*/ 205 h 261"/>
                  <a:gd name="T80" fmla="*/ 210 w 278"/>
                  <a:gd name="T81" fmla="*/ 216 h 261"/>
                  <a:gd name="T82" fmla="*/ 193 w 278"/>
                  <a:gd name="T83" fmla="*/ 210 h 261"/>
                  <a:gd name="T84" fmla="*/ 187 w 278"/>
                  <a:gd name="T85" fmla="*/ 199 h 261"/>
                  <a:gd name="T86" fmla="*/ 170 w 278"/>
                  <a:gd name="T87" fmla="*/ 199 h 261"/>
                  <a:gd name="T88" fmla="*/ 147 w 278"/>
                  <a:gd name="T89" fmla="*/ 205 h 261"/>
                  <a:gd name="T90" fmla="*/ 130 w 278"/>
                  <a:gd name="T91" fmla="*/ 216 h 261"/>
                  <a:gd name="T92" fmla="*/ 125 w 278"/>
                  <a:gd name="T93" fmla="*/ 233 h 261"/>
                  <a:gd name="T94" fmla="*/ 113 w 278"/>
                  <a:gd name="T95" fmla="*/ 244 h 261"/>
                  <a:gd name="T96" fmla="*/ 102 w 278"/>
                  <a:gd name="T97" fmla="*/ 250 h 261"/>
                  <a:gd name="T98" fmla="*/ 85 w 278"/>
                  <a:gd name="T99" fmla="*/ 256 h 261"/>
                  <a:gd name="T100" fmla="*/ 57 w 278"/>
                  <a:gd name="T101" fmla="*/ 165 h 261"/>
                  <a:gd name="T102" fmla="*/ 0 w 278"/>
                  <a:gd name="T103" fmla="*/ 86 h 261"/>
                  <a:gd name="T104" fmla="*/ 23 w 278"/>
                  <a:gd name="T105" fmla="*/ 63 h 261"/>
                  <a:gd name="T106" fmla="*/ 68 w 278"/>
                  <a:gd name="T107" fmla="*/ 40 h 261"/>
                  <a:gd name="T108" fmla="*/ 96 w 278"/>
                  <a:gd name="T109" fmla="*/ 1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261">
                    <a:moveTo>
                      <a:pt x="153" y="86"/>
                    </a:moveTo>
                    <a:lnTo>
                      <a:pt x="159" y="91"/>
                    </a:lnTo>
                    <a:lnTo>
                      <a:pt x="159" y="97"/>
                    </a:lnTo>
                    <a:lnTo>
                      <a:pt x="159" y="103"/>
                    </a:lnTo>
                    <a:lnTo>
                      <a:pt x="159" y="108"/>
                    </a:lnTo>
                    <a:lnTo>
                      <a:pt x="164" y="108"/>
                    </a:lnTo>
                    <a:lnTo>
                      <a:pt x="164" y="114"/>
                    </a:lnTo>
                    <a:lnTo>
                      <a:pt x="164" y="120"/>
                    </a:lnTo>
                    <a:lnTo>
                      <a:pt x="159" y="120"/>
                    </a:lnTo>
                    <a:lnTo>
                      <a:pt x="159" y="125"/>
                    </a:lnTo>
                    <a:lnTo>
                      <a:pt x="153" y="125"/>
                    </a:lnTo>
                    <a:lnTo>
                      <a:pt x="147" y="125"/>
                    </a:lnTo>
                    <a:lnTo>
                      <a:pt x="147" y="131"/>
                    </a:lnTo>
                    <a:lnTo>
                      <a:pt x="142" y="137"/>
                    </a:lnTo>
                    <a:lnTo>
                      <a:pt x="142" y="131"/>
                    </a:lnTo>
                    <a:lnTo>
                      <a:pt x="136" y="131"/>
                    </a:lnTo>
                    <a:lnTo>
                      <a:pt x="130" y="131"/>
                    </a:lnTo>
                    <a:lnTo>
                      <a:pt x="125" y="125"/>
                    </a:lnTo>
                    <a:lnTo>
                      <a:pt x="119" y="120"/>
                    </a:lnTo>
                    <a:lnTo>
                      <a:pt x="119" y="114"/>
                    </a:lnTo>
                    <a:lnTo>
                      <a:pt x="113" y="114"/>
                    </a:lnTo>
                    <a:lnTo>
                      <a:pt x="108" y="120"/>
                    </a:lnTo>
                    <a:lnTo>
                      <a:pt x="102" y="120"/>
                    </a:lnTo>
                    <a:lnTo>
                      <a:pt x="102" y="114"/>
                    </a:lnTo>
                    <a:lnTo>
                      <a:pt x="96" y="114"/>
                    </a:lnTo>
                    <a:lnTo>
                      <a:pt x="102" y="108"/>
                    </a:lnTo>
                    <a:lnTo>
                      <a:pt x="108" y="103"/>
                    </a:lnTo>
                    <a:lnTo>
                      <a:pt x="108" y="108"/>
                    </a:lnTo>
                    <a:lnTo>
                      <a:pt x="119" y="97"/>
                    </a:lnTo>
                    <a:lnTo>
                      <a:pt x="125" y="97"/>
                    </a:lnTo>
                    <a:lnTo>
                      <a:pt x="119" y="91"/>
                    </a:lnTo>
                    <a:lnTo>
                      <a:pt x="125" y="91"/>
                    </a:lnTo>
                    <a:lnTo>
                      <a:pt x="125" y="86"/>
                    </a:lnTo>
                    <a:lnTo>
                      <a:pt x="130" y="91"/>
                    </a:lnTo>
                    <a:lnTo>
                      <a:pt x="130" y="86"/>
                    </a:lnTo>
                    <a:lnTo>
                      <a:pt x="136" y="80"/>
                    </a:lnTo>
                    <a:lnTo>
                      <a:pt x="142" y="80"/>
                    </a:lnTo>
                    <a:lnTo>
                      <a:pt x="147" y="74"/>
                    </a:lnTo>
                    <a:lnTo>
                      <a:pt x="147" y="80"/>
                    </a:lnTo>
                    <a:lnTo>
                      <a:pt x="153" y="86"/>
                    </a:lnTo>
                    <a:close/>
                    <a:moveTo>
                      <a:pt x="153" y="86"/>
                    </a:moveTo>
                    <a:lnTo>
                      <a:pt x="159" y="80"/>
                    </a:lnTo>
                    <a:lnTo>
                      <a:pt x="164" y="80"/>
                    </a:lnTo>
                    <a:lnTo>
                      <a:pt x="170" y="74"/>
                    </a:lnTo>
                    <a:lnTo>
                      <a:pt x="176" y="69"/>
                    </a:lnTo>
                    <a:lnTo>
                      <a:pt x="181" y="63"/>
                    </a:lnTo>
                    <a:lnTo>
                      <a:pt x="187" y="57"/>
                    </a:lnTo>
                    <a:lnTo>
                      <a:pt x="187" y="63"/>
                    </a:lnTo>
                    <a:lnTo>
                      <a:pt x="193" y="69"/>
                    </a:lnTo>
                    <a:lnTo>
                      <a:pt x="187" y="69"/>
                    </a:lnTo>
                    <a:lnTo>
                      <a:pt x="193" y="74"/>
                    </a:lnTo>
                    <a:lnTo>
                      <a:pt x="198" y="69"/>
                    </a:lnTo>
                    <a:lnTo>
                      <a:pt x="198" y="63"/>
                    </a:lnTo>
                    <a:lnTo>
                      <a:pt x="198" y="69"/>
                    </a:lnTo>
                    <a:lnTo>
                      <a:pt x="204" y="69"/>
                    </a:lnTo>
                    <a:lnTo>
                      <a:pt x="210" y="69"/>
                    </a:lnTo>
                    <a:lnTo>
                      <a:pt x="215" y="63"/>
                    </a:lnTo>
                    <a:lnTo>
                      <a:pt x="215" y="69"/>
                    </a:lnTo>
                    <a:lnTo>
                      <a:pt x="221" y="69"/>
                    </a:lnTo>
                    <a:lnTo>
                      <a:pt x="227" y="69"/>
                    </a:lnTo>
                    <a:lnTo>
                      <a:pt x="232" y="69"/>
                    </a:lnTo>
                    <a:lnTo>
                      <a:pt x="238" y="69"/>
                    </a:lnTo>
                    <a:lnTo>
                      <a:pt x="238" y="74"/>
                    </a:lnTo>
                    <a:lnTo>
                      <a:pt x="244" y="74"/>
                    </a:lnTo>
                    <a:lnTo>
                      <a:pt x="244" y="80"/>
                    </a:lnTo>
                    <a:lnTo>
                      <a:pt x="249" y="86"/>
                    </a:lnTo>
                    <a:lnTo>
                      <a:pt x="244" y="91"/>
                    </a:lnTo>
                    <a:lnTo>
                      <a:pt x="238" y="91"/>
                    </a:lnTo>
                    <a:lnTo>
                      <a:pt x="238" y="97"/>
                    </a:lnTo>
                    <a:lnTo>
                      <a:pt x="232" y="97"/>
                    </a:lnTo>
                    <a:lnTo>
                      <a:pt x="227" y="97"/>
                    </a:lnTo>
                    <a:lnTo>
                      <a:pt x="221" y="97"/>
                    </a:lnTo>
                    <a:lnTo>
                      <a:pt x="227" y="103"/>
                    </a:lnTo>
                    <a:lnTo>
                      <a:pt x="232" y="103"/>
                    </a:lnTo>
                    <a:lnTo>
                      <a:pt x="232" y="108"/>
                    </a:lnTo>
                    <a:lnTo>
                      <a:pt x="232" y="114"/>
                    </a:lnTo>
                    <a:lnTo>
                      <a:pt x="238" y="114"/>
                    </a:lnTo>
                    <a:lnTo>
                      <a:pt x="238" y="120"/>
                    </a:lnTo>
                    <a:lnTo>
                      <a:pt x="232" y="120"/>
                    </a:lnTo>
                    <a:lnTo>
                      <a:pt x="238" y="125"/>
                    </a:lnTo>
                    <a:lnTo>
                      <a:pt x="232" y="125"/>
                    </a:lnTo>
                    <a:lnTo>
                      <a:pt x="238" y="125"/>
                    </a:lnTo>
                    <a:lnTo>
                      <a:pt x="227" y="131"/>
                    </a:lnTo>
                    <a:lnTo>
                      <a:pt x="227" y="137"/>
                    </a:lnTo>
                    <a:lnTo>
                      <a:pt x="227" y="142"/>
                    </a:lnTo>
                    <a:lnTo>
                      <a:pt x="227" y="148"/>
                    </a:lnTo>
                    <a:lnTo>
                      <a:pt x="221" y="148"/>
                    </a:lnTo>
                    <a:lnTo>
                      <a:pt x="221" y="142"/>
                    </a:lnTo>
                    <a:lnTo>
                      <a:pt x="215" y="142"/>
                    </a:lnTo>
                    <a:lnTo>
                      <a:pt x="215" y="148"/>
                    </a:lnTo>
                    <a:lnTo>
                      <a:pt x="215" y="154"/>
                    </a:lnTo>
                    <a:lnTo>
                      <a:pt x="215" y="159"/>
                    </a:lnTo>
                    <a:lnTo>
                      <a:pt x="210" y="159"/>
                    </a:lnTo>
                    <a:lnTo>
                      <a:pt x="204" y="159"/>
                    </a:lnTo>
                    <a:lnTo>
                      <a:pt x="198" y="154"/>
                    </a:lnTo>
                    <a:lnTo>
                      <a:pt x="198" y="142"/>
                    </a:lnTo>
                    <a:lnTo>
                      <a:pt x="193" y="142"/>
                    </a:lnTo>
                    <a:lnTo>
                      <a:pt x="193" y="148"/>
                    </a:lnTo>
                    <a:lnTo>
                      <a:pt x="187" y="142"/>
                    </a:lnTo>
                    <a:lnTo>
                      <a:pt x="187" y="137"/>
                    </a:lnTo>
                    <a:lnTo>
                      <a:pt x="187" y="142"/>
                    </a:lnTo>
                    <a:lnTo>
                      <a:pt x="181" y="142"/>
                    </a:lnTo>
                    <a:lnTo>
                      <a:pt x="181" y="137"/>
                    </a:lnTo>
                    <a:lnTo>
                      <a:pt x="176" y="137"/>
                    </a:lnTo>
                    <a:lnTo>
                      <a:pt x="181" y="137"/>
                    </a:lnTo>
                    <a:lnTo>
                      <a:pt x="176" y="131"/>
                    </a:lnTo>
                    <a:lnTo>
                      <a:pt x="176" y="137"/>
                    </a:lnTo>
                    <a:lnTo>
                      <a:pt x="170" y="137"/>
                    </a:lnTo>
                    <a:lnTo>
                      <a:pt x="170" y="131"/>
                    </a:lnTo>
                    <a:lnTo>
                      <a:pt x="164" y="137"/>
                    </a:lnTo>
                    <a:lnTo>
                      <a:pt x="159" y="137"/>
                    </a:lnTo>
                    <a:lnTo>
                      <a:pt x="153" y="131"/>
                    </a:lnTo>
                    <a:lnTo>
                      <a:pt x="153" y="125"/>
                    </a:lnTo>
                    <a:lnTo>
                      <a:pt x="159" y="125"/>
                    </a:lnTo>
                    <a:lnTo>
                      <a:pt x="159" y="120"/>
                    </a:lnTo>
                    <a:lnTo>
                      <a:pt x="164" y="120"/>
                    </a:lnTo>
                    <a:lnTo>
                      <a:pt x="164" y="114"/>
                    </a:lnTo>
                    <a:lnTo>
                      <a:pt x="164" y="108"/>
                    </a:lnTo>
                    <a:lnTo>
                      <a:pt x="159" y="108"/>
                    </a:lnTo>
                    <a:lnTo>
                      <a:pt x="159" y="103"/>
                    </a:lnTo>
                    <a:lnTo>
                      <a:pt x="159" y="97"/>
                    </a:lnTo>
                    <a:lnTo>
                      <a:pt x="159" y="91"/>
                    </a:lnTo>
                    <a:lnTo>
                      <a:pt x="153" y="86"/>
                    </a:lnTo>
                    <a:close/>
                    <a:moveTo>
                      <a:pt x="108" y="0"/>
                    </a:moveTo>
                    <a:lnTo>
                      <a:pt x="119" y="12"/>
                    </a:lnTo>
                    <a:lnTo>
                      <a:pt x="198" y="34"/>
                    </a:lnTo>
                    <a:lnTo>
                      <a:pt x="215" y="40"/>
                    </a:lnTo>
                    <a:lnTo>
                      <a:pt x="232" y="52"/>
                    </a:lnTo>
                    <a:lnTo>
                      <a:pt x="249" y="57"/>
                    </a:lnTo>
                    <a:lnTo>
                      <a:pt x="266" y="69"/>
                    </a:lnTo>
                    <a:lnTo>
                      <a:pt x="272" y="74"/>
                    </a:lnTo>
                    <a:lnTo>
                      <a:pt x="272" y="80"/>
                    </a:lnTo>
                    <a:lnTo>
                      <a:pt x="266" y="80"/>
                    </a:lnTo>
                    <a:lnTo>
                      <a:pt x="266" y="86"/>
                    </a:lnTo>
                    <a:lnTo>
                      <a:pt x="266" y="91"/>
                    </a:lnTo>
                    <a:lnTo>
                      <a:pt x="261" y="103"/>
                    </a:lnTo>
                    <a:lnTo>
                      <a:pt x="266" y="108"/>
                    </a:lnTo>
                    <a:lnTo>
                      <a:pt x="272" y="120"/>
                    </a:lnTo>
                    <a:lnTo>
                      <a:pt x="272" y="125"/>
                    </a:lnTo>
                    <a:lnTo>
                      <a:pt x="278" y="125"/>
                    </a:lnTo>
                    <a:lnTo>
                      <a:pt x="278" y="131"/>
                    </a:lnTo>
                    <a:lnTo>
                      <a:pt x="278" y="137"/>
                    </a:lnTo>
                    <a:lnTo>
                      <a:pt x="272" y="137"/>
                    </a:lnTo>
                    <a:lnTo>
                      <a:pt x="272" y="142"/>
                    </a:lnTo>
                    <a:lnTo>
                      <a:pt x="272" y="148"/>
                    </a:lnTo>
                    <a:lnTo>
                      <a:pt x="266" y="142"/>
                    </a:lnTo>
                    <a:lnTo>
                      <a:pt x="261" y="148"/>
                    </a:lnTo>
                    <a:lnTo>
                      <a:pt x="255" y="154"/>
                    </a:lnTo>
                    <a:lnTo>
                      <a:pt x="255" y="159"/>
                    </a:lnTo>
                    <a:lnTo>
                      <a:pt x="249" y="159"/>
                    </a:lnTo>
                    <a:lnTo>
                      <a:pt x="249" y="165"/>
                    </a:lnTo>
                    <a:lnTo>
                      <a:pt x="249" y="171"/>
                    </a:lnTo>
                    <a:lnTo>
                      <a:pt x="249" y="176"/>
                    </a:lnTo>
                    <a:lnTo>
                      <a:pt x="244" y="176"/>
                    </a:lnTo>
                    <a:lnTo>
                      <a:pt x="238" y="182"/>
                    </a:lnTo>
                    <a:lnTo>
                      <a:pt x="244" y="188"/>
                    </a:lnTo>
                    <a:lnTo>
                      <a:pt x="238" y="188"/>
                    </a:lnTo>
                    <a:lnTo>
                      <a:pt x="238" y="193"/>
                    </a:lnTo>
                    <a:lnTo>
                      <a:pt x="232" y="199"/>
                    </a:lnTo>
                    <a:lnTo>
                      <a:pt x="227" y="205"/>
                    </a:lnTo>
                    <a:lnTo>
                      <a:pt x="221" y="205"/>
                    </a:lnTo>
                    <a:lnTo>
                      <a:pt x="221" y="216"/>
                    </a:lnTo>
                    <a:lnTo>
                      <a:pt x="215" y="216"/>
                    </a:lnTo>
                    <a:lnTo>
                      <a:pt x="210" y="216"/>
                    </a:lnTo>
                    <a:lnTo>
                      <a:pt x="204" y="216"/>
                    </a:lnTo>
                    <a:lnTo>
                      <a:pt x="198" y="216"/>
                    </a:lnTo>
                    <a:lnTo>
                      <a:pt x="193" y="216"/>
                    </a:lnTo>
                    <a:lnTo>
                      <a:pt x="193" y="210"/>
                    </a:lnTo>
                    <a:lnTo>
                      <a:pt x="187" y="210"/>
                    </a:lnTo>
                    <a:lnTo>
                      <a:pt x="187" y="205"/>
                    </a:lnTo>
                    <a:lnTo>
                      <a:pt x="181" y="205"/>
                    </a:lnTo>
                    <a:lnTo>
                      <a:pt x="187" y="199"/>
                    </a:lnTo>
                    <a:lnTo>
                      <a:pt x="181" y="199"/>
                    </a:lnTo>
                    <a:lnTo>
                      <a:pt x="181" y="193"/>
                    </a:lnTo>
                    <a:lnTo>
                      <a:pt x="176" y="193"/>
                    </a:lnTo>
                    <a:lnTo>
                      <a:pt x="170" y="199"/>
                    </a:lnTo>
                    <a:lnTo>
                      <a:pt x="164" y="193"/>
                    </a:lnTo>
                    <a:lnTo>
                      <a:pt x="164" y="199"/>
                    </a:lnTo>
                    <a:lnTo>
                      <a:pt x="159" y="205"/>
                    </a:lnTo>
                    <a:lnTo>
                      <a:pt x="147" y="205"/>
                    </a:lnTo>
                    <a:lnTo>
                      <a:pt x="142" y="210"/>
                    </a:lnTo>
                    <a:lnTo>
                      <a:pt x="136" y="210"/>
                    </a:lnTo>
                    <a:lnTo>
                      <a:pt x="130" y="210"/>
                    </a:lnTo>
                    <a:lnTo>
                      <a:pt x="130" y="216"/>
                    </a:lnTo>
                    <a:lnTo>
                      <a:pt x="125" y="222"/>
                    </a:lnTo>
                    <a:lnTo>
                      <a:pt x="119" y="222"/>
                    </a:lnTo>
                    <a:lnTo>
                      <a:pt x="119" y="227"/>
                    </a:lnTo>
                    <a:lnTo>
                      <a:pt x="125" y="233"/>
                    </a:lnTo>
                    <a:lnTo>
                      <a:pt x="119" y="233"/>
                    </a:lnTo>
                    <a:lnTo>
                      <a:pt x="119" y="239"/>
                    </a:lnTo>
                    <a:lnTo>
                      <a:pt x="113" y="239"/>
                    </a:lnTo>
                    <a:lnTo>
                      <a:pt x="113" y="244"/>
                    </a:lnTo>
                    <a:lnTo>
                      <a:pt x="108" y="244"/>
                    </a:lnTo>
                    <a:lnTo>
                      <a:pt x="102" y="250"/>
                    </a:lnTo>
                    <a:lnTo>
                      <a:pt x="102" y="244"/>
                    </a:lnTo>
                    <a:lnTo>
                      <a:pt x="102" y="250"/>
                    </a:lnTo>
                    <a:lnTo>
                      <a:pt x="96" y="256"/>
                    </a:lnTo>
                    <a:lnTo>
                      <a:pt x="91" y="261"/>
                    </a:lnTo>
                    <a:lnTo>
                      <a:pt x="85" y="261"/>
                    </a:lnTo>
                    <a:lnTo>
                      <a:pt x="85" y="256"/>
                    </a:lnTo>
                    <a:lnTo>
                      <a:pt x="79" y="256"/>
                    </a:lnTo>
                    <a:lnTo>
                      <a:pt x="79" y="244"/>
                    </a:lnTo>
                    <a:lnTo>
                      <a:pt x="68" y="210"/>
                    </a:lnTo>
                    <a:lnTo>
                      <a:pt x="57" y="165"/>
                    </a:lnTo>
                    <a:lnTo>
                      <a:pt x="45" y="154"/>
                    </a:lnTo>
                    <a:lnTo>
                      <a:pt x="34" y="142"/>
                    </a:lnTo>
                    <a:lnTo>
                      <a:pt x="5" y="108"/>
                    </a:lnTo>
                    <a:lnTo>
                      <a:pt x="0" y="86"/>
                    </a:lnTo>
                    <a:lnTo>
                      <a:pt x="5" y="80"/>
                    </a:lnTo>
                    <a:lnTo>
                      <a:pt x="5" y="74"/>
                    </a:lnTo>
                    <a:lnTo>
                      <a:pt x="11" y="69"/>
                    </a:lnTo>
                    <a:lnTo>
                      <a:pt x="23" y="63"/>
                    </a:lnTo>
                    <a:lnTo>
                      <a:pt x="28" y="57"/>
                    </a:lnTo>
                    <a:lnTo>
                      <a:pt x="34" y="52"/>
                    </a:lnTo>
                    <a:lnTo>
                      <a:pt x="34" y="46"/>
                    </a:lnTo>
                    <a:lnTo>
                      <a:pt x="68" y="40"/>
                    </a:lnTo>
                    <a:lnTo>
                      <a:pt x="74" y="34"/>
                    </a:lnTo>
                    <a:lnTo>
                      <a:pt x="91" y="17"/>
                    </a:lnTo>
                    <a:lnTo>
                      <a:pt x="91" y="12"/>
                    </a:lnTo>
                    <a:lnTo>
                      <a:pt x="96" y="12"/>
                    </a:lnTo>
                    <a:lnTo>
                      <a:pt x="108"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50">
                <a:extLst>
                  <a:ext uri="{FF2B5EF4-FFF2-40B4-BE49-F238E27FC236}">
                    <a16:creationId xmlns:a16="http://schemas.microsoft.com/office/drawing/2014/main" id="{072AD474-B754-E4F2-B035-76E812FAAFC6}"/>
                  </a:ext>
                </a:extLst>
              </p:cNvPr>
              <p:cNvSpPr>
                <a:spLocks/>
              </p:cNvSpPr>
              <p:nvPr>
                <p:custDataLst>
                  <p:tags r:id="rId187"/>
                </p:custDataLst>
              </p:nvPr>
            </p:nvSpPr>
            <p:spPr bwMode="auto">
              <a:xfrm rot="582343">
                <a:off x="4766863" y="5796276"/>
                <a:ext cx="226270" cy="145002"/>
              </a:xfrm>
              <a:custGeom>
                <a:avLst/>
                <a:gdLst>
                  <a:gd name="T0" fmla="*/ 40 w 142"/>
                  <a:gd name="T1" fmla="*/ 85 h 91"/>
                  <a:gd name="T2" fmla="*/ 34 w 142"/>
                  <a:gd name="T3" fmla="*/ 74 h 91"/>
                  <a:gd name="T4" fmla="*/ 45 w 142"/>
                  <a:gd name="T5" fmla="*/ 57 h 91"/>
                  <a:gd name="T6" fmla="*/ 34 w 142"/>
                  <a:gd name="T7" fmla="*/ 57 h 91"/>
                  <a:gd name="T8" fmla="*/ 23 w 142"/>
                  <a:gd name="T9" fmla="*/ 57 h 91"/>
                  <a:gd name="T10" fmla="*/ 11 w 142"/>
                  <a:gd name="T11" fmla="*/ 51 h 91"/>
                  <a:gd name="T12" fmla="*/ 6 w 142"/>
                  <a:gd name="T13" fmla="*/ 45 h 91"/>
                  <a:gd name="T14" fmla="*/ 0 w 142"/>
                  <a:gd name="T15" fmla="*/ 40 h 91"/>
                  <a:gd name="T16" fmla="*/ 6 w 142"/>
                  <a:gd name="T17" fmla="*/ 34 h 91"/>
                  <a:gd name="T18" fmla="*/ 17 w 142"/>
                  <a:gd name="T19" fmla="*/ 34 h 91"/>
                  <a:gd name="T20" fmla="*/ 28 w 142"/>
                  <a:gd name="T21" fmla="*/ 28 h 91"/>
                  <a:gd name="T22" fmla="*/ 40 w 142"/>
                  <a:gd name="T23" fmla="*/ 28 h 91"/>
                  <a:gd name="T24" fmla="*/ 45 w 142"/>
                  <a:gd name="T25" fmla="*/ 34 h 91"/>
                  <a:gd name="T26" fmla="*/ 57 w 142"/>
                  <a:gd name="T27" fmla="*/ 40 h 91"/>
                  <a:gd name="T28" fmla="*/ 62 w 142"/>
                  <a:gd name="T29" fmla="*/ 28 h 91"/>
                  <a:gd name="T30" fmla="*/ 68 w 142"/>
                  <a:gd name="T31" fmla="*/ 17 h 91"/>
                  <a:gd name="T32" fmla="*/ 68 w 142"/>
                  <a:gd name="T33" fmla="*/ 6 h 91"/>
                  <a:gd name="T34" fmla="*/ 74 w 142"/>
                  <a:gd name="T35" fmla="*/ 0 h 91"/>
                  <a:gd name="T36" fmla="*/ 79 w 142"/>
                  <a:gd name="T37" fmla="*/ 0 h 91"/>
                  <a:gd name="T38" fmla="*/ 85 w 142"/>
                  <a:gd name="T39" fmla="*/ 6 h 91"/>
                  <a:gd name="T40" fmla="*/ 91 w 142"/>
                  <a:gd name="T41" fmla="*/ 6 h 91"/>
                  <a:gd name="T42" fmla="*/ 96 w 142"/>
                  <a:gd name="T43" fmla="*/ 23 h 91"/>
                  <a:gd name="T44" fmla="*/ 108 w 142"/>
                  <a:gd name="T45" fmla="*/ 28 h 91"/>
                  <a:gd name="T46" fmla="*/ 119 w 142"/>
                  <a:gd name="T47" fmla="*/ 34 h 91"/>
                  <a:gd name="T48" fmla="*/ 125 w 142"/>
                  <a:gd name="T49" fmla="*/ 40 h 91"/>
                  <a:gd name="T50" fmla="*/ 136 w 142"/>
                  <a:gd name="T51" fmla="*/ 40 h 91"/>
                  <a:gd name="T52" fmla="*/ 142 w 142"/>
                  <a:gd name="T53" fmla="*/ 45 h 91"/>
                  <a:gd name="T54" fmla="*/ 136 w 142"/>
                  <a:gd name="T55" fmla="*/ 51 h 91"/>
                  <a:gd name="T56" fmla="*/ 130 w 142"/>
                  <a:gd name="T57" fmla="*/ 45 h 91"/>
                  <a:gd name="T58" fmla="*/ 125 w 142"/>
                  <a:gd name="T59" fmla="*/ 51 h 91"/>
                  <a:gd name="T60" fmla="*/ 125 w 142"/>
                  <a:gd name="T61" fmla="*/ 51 h 91"/>
                  <a:gd name="T62" fmla="*/ 119 w 142"/>
                  <a:gd name="T63" fmla="*/ 57 h 91"/>
                  <a:gd name="T64" fmla="*/ 113 w 142"/>
                  <a:gd name="T65" fmla="*/ 68 h 91"/>
                  <a:gd name="T66" fmla="*/ 113 w 142"/>
                  <a:gd name="T67" fmla="*/ 74 h 91"/>
                  <a:gd name="T68" fmla="*/ 102 w 142"/>
                  <a:gd name="T69" fmla="*/ 79 h 91"/>
                  <a:gd name="T70" fmla="*/ 85 w 142"/>
                  <a:gd name="T71" fmla="*/ 79 h 91"/>
                  <a:gd name="T72" fmla="*/ 62 w 142"/>
                  <a:gd name="T73" fmla="*/ 85 h 91"/>
                  <a:gd name="T74" fmla="*/ 51 w 142"/>
                  <a:gd name="T75" fmla="*/ 85 h 91"/>
                  <a:gd name="T76" fmla="*/ 40 w 142"/>
                  <a:gd name="T7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91">
                    <a:moveTo>
                      <a:pt x="40" y="91"/>
                    </a:moveTo>
                    <a:lnTo>
                      <a:pt x="40" y="85"/>
                    </a:lnTo>
                    <a:lnTo>
                      <a:pt x="34" y="79"/>
                    </a:lnTo>
                    <a:lnTo>
                      <a:pt x="34" y="74"/>
                    </a:lnTo>
                    <a:lnTo>
                      <a:pt x="40" y="68"/>
                    </a:lnTo>
                    <a:lnTo>
                      <a:pt x="45" y="57"/>
                    </a:lnTo>
                    <a:lnTo>
                      <a:pt x="40" y="57"/>
                    </a:lnTo>
                    <a:lnTo>
                      <a:pt x="34" y="57"/>
                    </a:lnTo>
                    <a:lnTo>
                      <a:pt x="28" y="57"/>
                    </a:lnTo>
                    <a:lnTo>
                      <a:pt x="23" y="57"/>
                    </a:lnTo>
                    <a:lnTo>
                      <a:pt x="17" y="57"/>
                    </a:lnTo>
                    <a:lnTo>
                      <a:pt x="11" y="51"/>
                    </a:lnTo>
                    <a:lnTo>
                      <a:pt x="6" y="51"/>
                    </a:lnTo>
                    <a:lnTo>
                      <a:pt x="6" y="45"/>
                    </a:lnTo>
                    <a:lnTo>
                      <a:pt x="0" y="45"/>
                    </a:lnTo>
                    <a:lnTo>
                      <a:pt x="0" y="40"/>
                    </a:lnTo>
                    <a:lnTo>
                      <a:pt x="6" y="40"/>
                    </a:lnTo>
                    <a:lnTo>
                      <a:pt x="6" y="34"/>
                    </a:lnTo>
                    <a:lnTo>
                      <a:pt x="11" y="28"/>
                    </a:lnTo>
                    <a:lnTo>
                      <a:pt x="17" y="34"/>
                    </a:lnTo>
                    <a:lnTo>
                      <a:pt x="23" y="28"/>
                    </a:lnTo>
                    <a:lnTo>
                      <a:pt x="28" y="28"/>
                    </a:lnTo>
                    <a:lnTo>
                      <a:pt x="34" y="28"/>
                    </a:lnTo>
                    <a:lnTo>
                      <a:pt x="40" y="28"/>
                    </a:lnTo>
                    <a:lnTo>
                      <a:pt x="45" y="28"/>
                    </a:lnTo>
                    <a:lnTo>
                      <a:pt x="45" y="34"/>
                    </a:lnTo>
                    <a:lnTo>
                      <a:pt x="51" y="34"/>
                    </a:lnTo>
                    <a:lnTo>
                      <a:pt x="57" y="40"/>
                    </a:lnTo>
                    <a:lnTo>
                      <a:pt x="62" y="34"/>
                    </a:lnTo>
                    <a:lnTo>
                      <a:pt x="62" y="28"/>
                    </a:lnTo>
                    <a:lnTo>
                      <a:pt x="62" y="23"/>
                    </a:lnTo>
                    <a:lnTo>
                      <a:pt x="68" y="17"/>
                    </a:lnTo>
                    <a:lnTo>
                      <a:pt x="68" y="11"/>
                    </a:lnTo>
                    <a:lnTo>
                      <a:pt x="68" y="6"/>
                    </a:lnTo>
                    <a:lnTo>
                      <a:pt x="68" y="0"/>
                    </a:lnTo>
                    <a:lnTo>
                      <a:pt x="74" y="0"/>
                    </a:lnTo>
                    <a:lnTo>
                      <a:pt x="74" y="6"/>
                    </a:lnTo>
                    <a:lnTo>
                      <a:pt x="79" y="0"/>
                    </a:lnTo>
                    <a:lnTo>
                      <a:pt x="79" y="6"/>
                    </a:lnTo>
                    <a:lnTo>
                      <a:pt x="85" y="6"/>
                    </a:lnTo>
                    <a:lnTo>
                      <a:pt x="85" y="0"/>
                    </a:lnTo>
                    <a:lnTo>
                      <a:pt x="91" y="6"/>
                    </a:lnTo>
                    <a:lnTo>
                      <a:pt x="91" y="17"/>
                    </a:lnTo>
                    <a:lnTo>
                      <a:pt x="96" y="23"/>
                    </a:lnTo>
                    <a:lnTo>
                      <a:pt x="102" y="23"/>
                    </a:lnTo>
                    <a:lnTo>
                      <a:pt x="108" y="28"/>
                    </a:lnTo>
                    <a:lnTo>
                      <a:pt x="119" y="28"/>
                    </a:lnTo>
                    <a:lnTo>
                      <a:pt x="119" y="34"/>
                    </a:lnTo>
                    <a:lnTo>
                      <a:pt x="125" y="34"/>
                    </a:lnTo>
                    <a:lnTo>
                      <a:pt x="125" y="40"/>
                    </a:lnTo>
                    <a:lnTo>
                      <a:pt x="130" y="40"/>
                    </a:lnTo>
                    <a:lnTo>
                      <a:pt x="136" y="40"/>
                    </a:lnTo>
                    <a:lnTo>
                      <a:pt x="142" y="40"/>
                    </a:lnTo>
                    <a:lnTo>
                      <a:pt x="142" y="45"/>
                    </a:lnTo>
                    <a:lnTo>
                      <a:pt x="142" y="51"/>
                    </a:lnTo>
                    <a:lnTo>
                      <a:pt x="136" y="51"/>
                    </a:lnTo>
                    <a:lnTo>
                      <a:pt x="130" y="51"/>
                    </a:lnTo>
                    <a:lnTo>
                      <a:pt x="130" y="45"/>
                    </a:lnTo>
                    <a:lnTo>
                      <a:pt x="130" y="51"/>
                    </a:lnTo>
                    <a:lnTo>
                      <a:pt x="125" y="51"/>
                    </a:lnTo>
                    <a:lnTo>
                      <a:pt x="119" y="51"/>
                    </a:lnTo>
                    <a:lnTo>
                      <a:pt x="125" y="51"/>
                    </a:lnTo>
                    <a:lnTo>
                      <a:pt x="119" y="51"/>
                    </a:lnTo>
                    <a:lnTo>
                      <a:pt x="119" y="57"/>
                    </a:lnTo>
                    <a:lnTo>
                      <a:pt x="119" y="62"/>
                    </a:lnTo>
                    <a:lnTo>
                      <a:pt x="113" y="68"/>
                    </a:lnTo>
                    <a:lnTo>
                      <a:pt x="119" y="74"/>
                    </a:lnTo>
                    <a:lnTo>
                      <a:pt x="113" y="74"/>
                    </a:lnTo>
                    <a:lnTo>
                      <a:pt x="108" y="79"/>
                    </a:lnTo>
                    <a:lnTo>
                      <a:pt x="102" y="79"/>
                    </a:lnTo>
                    <a:lnTo>
                      <a:pt x="91" y="79"/>
                    </a:lnTo>
                    <a:lnTo>
                      <a:pt x="85" y="79"/>
                    </a:lnTo>
                    <a:lnTo>
                      <a:pt x="74" y="79"/>
                    </a:lnTo>
                    <a:lnTo>
                      <a:pt x="62" y="85"/>
                    </a:lnTo>
                    <a:lnTo>
                      <a:pt x="57" y="85"/>
                    </a:lnTo>
                    <a:lnTo>
                      <a:pt x="51" y="85"/>
                    </a:lnTo>
                    <a:lnTo>
                      <a:pt x="45" y="85"/>
                    </a:lnTo>
                    <a:lnTo>
                      <a:pt x="40" y="91"/>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Freeform 51">
                <a:extLst>
                  <a:ext uri="{FF2B5EF4-FFF2-40B4-BE49-F238E27FC236}">
                    <a16:creationId xmlns:a16="http://schemas.microsoft.com/office/drawing/2014/main" id="{CDC7C806-B147-CABB-E319-E367D68117CA}"/>
                  </a:ext>
                </a:extLst>
              </p:cNvPr>
              <p:cNvSpPr>
                <a:spLocks/>
              </p:cNvSpPr>
              <p:nvPr>
                <p:custDataLst>
                  <p:tags r:id="rId188"/>
                </p:custDataLst>
              </p:nvPr>
            </p:nvSpPr>
            <p:spPr bwMode="auto">
              <a:xfrm rot="582343">
                <a:off x="3685530" y="5121582"/>
                <a:ext cx="81266" cy="81265"/>
              </a:xfrm>
              <a:custGeom>
                <a:avLst/>
                <a:gdLst>
                  <a:gd name="T0" fmla="*/ 40 w 51"/>
                  <a:gd name="T1" fmla="*/ 12 h 51"/>
                  <a:gd name="T2" fmla="*/ 40 w 51"/>
                  <a:gd name="T3" fmla="*/ 0 h 51"/>
                  <a:gd name="T4" fmla="*/ 46 w 51"/>
                  <a:gd name="T5" fmla="*/ 0 h 51"/>
                  <a:gd name="T6" fmla="*/ 51 w 51"/>
                  <a:gd name="T7" fmla="*/ 0 h 51"/>
                  <a:gd name="T8" fmla="*/ 51 w 51"/>
                  <a:gd name="T9" fmla="*/ 6 h 51"/>
                  <a:gd name="T10" fmla="*/ 51 w 51"/>
                  <a:gd name="T11" fmla="*/ 12 h 51"/>
                  <a:gd name="T12" fmla="*/ 46 w 51"/>
                  <a:gd name="T13" fmla="*/ 12 h 51"/>
                  <a:gd name="T14" fmla="*/ 51 w 51"/>
                  <a:gd name="T15" fmla="*/ 17 h 51"/>
                  <a:gd name="T16" fmla="*/ 46 w 51"/>
                  <a:gd name="T17" fmla="*/ 17 h 51"/>
                  <a:gd name="T18" fmla="*/ 46 w 51"/>
                  <a:gd name="T19" fmla="*/ 23 h 51"/>
                  <a:gd name="T20" fmla="*/ 46 w 51"/>
                  <a:gd name="T21" fmla="*/ 17 h 51"/>
                  <a:gd name="T22" fmla="*/ 46 w 51"/>
                  <a:gd name="T23" fmla="*/ 23 h 51"/>
                  <a:gd name="T24" fmla="*/ 40 w 51"/>
                  <a:gd name="T25" fmla="*/ 23 h 51"/>
                  <a:gd name="T26" fmla="*/ 46 w 51"/>
                  <a:gd name="T27" fmla="*/ 23 h 51"/>
                  <a:gd name="T28" fmla="*/ 40 w 51"/>
                  <a:gd name="T29" fmla="*/ 23 h 51"/>
                  <a:gd name="T30" fmla="*/ 40 w 51"/>
                  <a:gd name="T31" fmla="*/ 29 h 51"/>
                  <a:gd name="T32" fmla="*/ 40 w 51"/>
                  <a:gd name="T33" fmla="*/ 34 h 51"/>
                  <a:gd name="T34" fmla="*/ 40 w 51"/>
                  <a:gd name="T35" fmla="*/ 29 h 51"/>
                  <a:gd name="T36" fmla="*/ 34 w 51"/>
                  <a:gd name="T37" fmla="*/ 29 h 51"/>
                  <a:gd name="T38" fmla="*/ 34 w 51"/>
                  <a:gd name="T39" fmla="*/ 34 h 51"/>
                  <a:gd name="T40" fmla="*/ 34 w 51"/>
                  <a:gd name="T41" fmla="*/ 29 h 51"/>
                  <a:gd name="T42" fmla="*/ 29 w 51"/>
                  <a:gd name="T43" fmla="*/ 29 h 51"/>
                  <a:gd name="T44" fmla="*/ 23 w 51"/>
                  <a:gd name="T45" fmla="*/ 29 h 51"/>
                  <a:gd name="T46" fmla="*/ 29 w 51"/>
                  <a:gd name="T47" fmla="*/ 29 h 51"/>
                  <a:gd name="T48" fmla="*/ 23 w 51"/>
                  <a:gd name="T49" fmla="*/ 34 h 51"/>
                  <a:gd name="T50" fmla="*/ 29 w 51"/>
                  <a:gd name="T51" fmla="*/ 34 h 51"/>
                  <a:gd name="T52" fmla="*/ 29 w 51"/>
                  <a:gd name="T53" fmla="*/ 40 h 51"/>
                  <a:gd name="T54" fmla="*/ 23 w 51"/>
                  <a:gd name="T55" fmla="*/ 40 h 51"/>
                  <a:gd name="T56" fmla="*/ 29 w 51"/>
                  <a:gd name="T57" fmla="*/ 46 h 51"/>
                  <a:gd name="T58" fmla="*/ 17 w 51"/>
                  <a:gd name="T59" fmla="*/ 51 h 51"/>
                  <a:gd name="T60" fmla="*/ 12 w 51"/>
                  <a:gd name="T61" fmla="*/ 51 h 51"/>
                  <a:gd name="T62" fmla="*/ 6 w 51"/>
                  <a:gd name="T63" fmla="*/ 46 h 51"/>
                  <a:gd name="T64" fmla="*/ 0 w 51"/>
                  <a:gd name="T65" fmla="*/ 34 h 51"/>
                  <a:gd name="T66" fmla="*/ 0 w 51"/>
                  <a:gd name="T67" fmla="*/ 23 h 51"/>
                  <a:gd name="T68" fmla="*/ 6 w 51"/>
                  <a:gd name="T69" fmla="*/ 17 h 51"/>
                  <a:gd name="T70" fmla="*/ 12 w 51"/>
                  <a:gd name="T71" fmla="*/ 12 h 51"/>
                  <a:gd name="T72" fmla="*/ 23 w 51"/>
                  <a:gd name="T73" fmla="*/ 6 h 51"/>
                  <a:gd name="T74" fmla="*/ 34 w 51"/>
                  <a:gd name="T75" fmla="*/ 12 h 51"/>
                  <a:gd name="T76" fmla="*/ 40 w 51"/>
                  <a:gd name="T7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51">
                    <a:moveTo>
                      <a:pt x="40" y="12"/>
                    </a:moveTo>
                    <a:lnTo>
                      <a:pt x="40" y="0"/>
                    </a:lnTo>
                    <a:lnTo>
                      <a:pt x="46" y="0"/>
                    </a:lnTo>
                    <a:lnTo>
                      <a:pt x="51" y="0"/>
                    </a:lnTo>
                    <a:lnTo>
                      <a:pt x="51" y="6"/>
                    </a:lnTo>
                    <a:lnTo>
                      <a:pt x="51" y="12"/>
                    </a:lnTo>
                    <a:lnTo>
                      <a:pt x="46" y="12"/>
                    </a:lnTo>
                    <a:lnTo>
                      <a:pt x="51" y="17"/>
                    </a:lnTo>
                    <a:lnTo>
                      <a:pt x="46" y="17"/>
                    </a:lnTo>
                    <a:lnTo>
                      <a:pt x="46" y="23"/>
                    </a:lnTo>
                    <a:lnTo>
                      <a:pt x="46" y="17"/>
                    </a:lnTo>
                    <a:lnTo>
                      <a:pt x="46" y="23"/>
                    </a:lnTo>
                    <a:lnTo>
                      <a:pt x="40" y="23"/>
                    </a:lnTo>
                    <a:lnTo>
                      <a:pt x="46" y="23"/>
                    </a:lnTo>
                    <a:lnTo>
                      <a:pt x="40" y="23"/>
                    </a:lnTo>
                    <a:lnTo>
                      <a:pt x="40" y="29"/>
                    </a:lnTo>
                    <a:lnTo>
                      <a:pt x="40" y="34"/>
                    </a:lnTo>
                    <a:lnTo>
                      <a:pt x="40" y="29"/>
                    </a:lnTo>
                    <a:lnTo>
                      <a:pt x="34" y="29"/>
                    </a:lnTo>
                    <a:lnTo>
                      <a:pt x="34" y="34"/>
                    </a:lnTo>
                    <a:lnTo>
                      <a:pt x="34" y="29"/>
                    </a:lnTo>
                    <a:lnTo>
                      <a:pt x="29" y="29"/>
                    </a:lnTo>
                    <a:lnTo>
                      <a:pt x="23" y="29"/>
                    </a:lnTo>
                    <a:lnTo>
                      <a:pt x="29" y="29"/>
                    </a:lnTo>
                    <a:lnTo>
                      <a:pt x="23" y="34"/>
                    </a:lnTo>
                    <a:lnTo>
                      <a:pt x="29" y="34"/>
                    </a:lnTo>
                    <a:lnTo>
                      <a:pt x="29" y="40"/>
                    </a:lnTo>
                    <a:lnTo>
                      <a:pt x="23" y="40"/>
                    </a:lnTo>
                    <a:lnTo>
                      <a:pt x="29" y="46"/>
                    </a:lnTo>
                    <a:lnTo>
                      <a:pt x="17" y="51"/>
                    </a:lnTo>
                    <a:lnTo>
                      <a:pt x="12" y="51"/>
                    </a:lnTo>
                    <a:lnTo>
                      <a:pt x="6" y="46"/>
                    </a:lnTo>
                    <a:lnTo>
                      <a:pt x="0" y="34"/>
                    </a:lnTo>
                    <a:lnTo>
                      <a:pt x="0" y="23"/>
                    </a:lnTo>
                    <a:lnTo>
                      <a:pt x="6" y="17"/>
                    </a:lnTo>
                    <a:lnTo>
                      <a:pt x="12" y="12"/>
                    </a:lnTo>
                    <a:lnTo>
                      <a:pt x="23" y="6"/>
                    </a:lnTo>
                    <a:lnTo>
                      <a:pt x="34" y="12"/>
                    </a:lnTo>
                    <a:lnTo>
                      <a:pt x="40" y="12"/>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 name="Freeform 52">
                <a:extLst>
                  <a:ext uri="{FF2B5EF4-FFF2-40B4-BE49-F238E27FC236}">
                    <a16:creationId xmlns:a16="http://schemas.microsoft.com/office/drawing/2014/main" id="{5FE7C761-100C-DE6F-8D43-82A3E0E22FC1}"/>
                  </a:ext>
                </a:extLst>
              </p:cNvPr>
              <p:cNvSpPr>
                <a:spLocks/>
              </p:cNvSpPr>
              <p:nvPr>
                <p:custDataLst>
                  <p:tags r:id="rId189"/>
                </p:custDataLst>
              </p:nvPr>
            </p:nvSpPr>
            <p:spPr bwMode="auto">
              <a:xfrm rot="582343">
                <a:off x="4259135" y="4896630"/>
                <a:ext cx="152971" cy="162530"/>
              </a:xfrm>
              <a:custGeom>
                <a:avLst/>
                <a:gdLst>
                  <a:gd name="T0" fmla="*/ 6 w 96"/>
                  <a:gd name="T1" fmla="*/ 23 h 102"/>
                  <a:gd name="T2" fmla="*/ 17 w 96"/>
                  <a:gd name="T3" fmla="*/ 17 h 102"/>
                  <a:gd name="T4" fmla="*/ 28 w 96"/>
                  <a:gd name="T5" fmla="*/ 6 h 102"/>
                  <a:gd name="T6" fmla="*/ 34 w 96"/>
                  <a:gd name="T7" fmla="*/ 6 h 102"/>
                  <a:gd name="T8" fmla="*/ 34 w 96"/>
                  <a:gd name="T9" fmla="*/ 12 h 102"/>
                  <a:gd name="T10" fmla="*/ 45 w 96"/>
                  <a:gd name="T11" fmla="*/ 12 h 102"/>
                  <a:gd name="T12" fmla="*/ 45 w 96"/>
                  <a:gd name="T13" fmla="*/ 12 h 102"/>
                  <a:gd name="T14" fmla="*/ 57 w 96"/>
                  <a:gd name="T15" fmla="*/ 12 h 102"/>
                  <a:gd name="T16" fmla="*/ 62 w 96"/>
                  <a:gd name="T17" fmla="*/ 12 h 102"/>
                  <a:gd name="T18" fmla="*/ 74 w 96"/>
                  <a:gd name="T19" fmla="*/ 12 h 102"/>
                  <a:gd name="T20" fmla="*/ 85 w 96"/>
                  <a:gd name="T21" fmla="*/ 12 h 102"/>
                  <a:gd name="T22" fmla="*/ 91 w 96"/>
                  <a:gd name="T23" fmla="*/ 17 h 102"/>
                  <a:gd name="T24" fmla="*/ 96 w 96"/>
                  <a:gd name="T25" fmla="*/ 29 h 102"/>
                  <a:gd name="T26" fmla="*/ 85 w 96"/>
                  <a:gd name="T27" fmla="*/ 34 h 102"/>
                  <a:gd name="T28" fmla="*/ 79 w 96"/>
                  <a:gd name="T29" fmla="*/ 40 h 102"/>
                  <a:gd name="T30" fmla="*/ 68 w 96"/>
                  <a:gd name="T31" fmla="*/ 40 h 102"/>
                  <a:gd name="T32" fmla="*/ 79 w 96"/>
                  <a:gd name="T33" fmla="*/ 46 h 102"/>
                  <a:gd name="T34" fmla="*/ 79 w 96"/>
                  <a:gd name="T35" fmla="*/ 57 h 102"/>
                  <a:gd name="T36" fmla="*/ 85 w 96"/>
                  <a:gd name="T37" fmla="*/ 63 h 102"/>
                  <a:gd name="T38" fmla="*/ 85 w 96"/>
                  <a:gd name="T39" fmla="*/ 68 h 102"/>
                  <a:gd name="T40" fmla="*/ 85 w 96"/>
                  <a:gd name="T41" fmla="*/ 68 h 102"/>
                  <a:gd name="T42" fmla="*/ 74 w 96"/>
                  <a:gd name="T43" fmla="*/ 80 h 102"/>
                  <a:gd name="T44" fmla="*/ 74 w 96"/>
                  <a:gd name="T45" fmla="*/ 91 h 102"/>
                  <a:gd name="T46" fmla="*/ 68 w 96"/>
                  <a:gd name="T47" fmla="*/ 85 h 102"/>
                  <a:gd name="T48" fmla="*/ 62 w 96"/>
                  <a:gd name="T49" fmla="*/ 91 h 102"/>
                  <a:gd name="T50" fmla="*/ 62 w 96"/>
                  <a:gd name="T51" fmla="*/ 102 h 102"/>
                  <a:gd name="T52" fmla="*/ 51 w 96"/>
                  <a:gd name="T53" fmla="*/ 102 h 102"/>
                  <a:gd name="T54" fmla="*/ 45 w 96"/>
                  <a:gd name="T55" fmla="*/ 85 h 102"/>
                  <a:gd name="T56" fmla="*/ 40 w 96"/>
                  <a:gd name="T57" fmla="*/ 91 h 102"/>
                  <a:gd name="T58" fmla="*/ 34 w 96"/>
                  <a:gd name="T59" fmla="*/ 80 h 102"/>
                  <a:gd name="T60" fmla="*/ 28 w 96"/>
                  <a:gd name="T61" fmla="*/ 85 h 102"/>
                  <a:gd name="T62" fmla="*/ 23 w 96"/>
                  <a:gd name="T63" fmla="*/ 80 h 102"/>
                  <a:gd name="T64" fmla="*/ 23 w 96"/>
                  <a:gd name="T65" fmla="*/ 74 h 102"/>
                  <a:gd name="T66" fmla="*/ 17 w 96"/>
                  <a:gd name="T67" fmla="*/ 80 h 102"/>
                  <a:gd name="T68" fmla="*/ 11 w 96"/>
                  <a:gd name="T69" fmla="*/ 80 h 102"/>
                  <a:gd name="T70" fmla="*/ 0 w 96"/>
                  <a:gd name="T71" fmla="*/ 74 h 102"/>
                  <a:gd name="T72" fmla="*/ 6 w 96"/>
                  <a:gd name="T73" fmla="*/ 68 h 102"/>
                  <a:gd name="T74" fmla="*/ 11 w 96"/>
                  <a:gd name="T75" fmla="*/ 63 h 102"/>
                  <a:gd name="T76" fmla="*/ 11 w 96"/>
                  <a:gd name="T77" fmla="*/ 51 h 102"/>
                  <a:gd name="T78" fmla="*/ 6 w 96"/>
                  <a:gd name="T79" fmla="*/ 46 h 102"/>
                  <a:gd name="T80" fmla="*/ 6 w 96"/>
                  <a:gd name="T81"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02">
                    <a:moveTo>
                      <a:pt x="0" y="29"/>
                    </a:moveTo>
                    <a:lnTo>
                      <a:pt x="6" y="23"/>
                    </a:lnTo>
                    <a:lnTo>
                      <a:pt x="11" y="23"/>
                    </a:lnTo>
                    <a:lnTo>
                      <a:pt x="17" y="17"/>
                    </a:lnTo>
                    <a:lnTo>
                      <a:pt x="23" y="12"/>
                    </a:lnTo>
                    <a:lnTo>
                      <a:pt x="28" y="6"/>
                    </a:lnTo>
                    <a:lnTo>
                      <a:pt x="34" y="0"/>
                    </a:lnTo>
                    <a:lnTo>
                      <a:pt x="34" y="6"/>
                    </a:lnTo>
                    <a:lnTo>
                      <a:pt x="40" y="12"/>
                    </a:lnTo>
                    <a:lnTo>
                      <a:pt x="34" y="12"/>
                    </a:lnTo>
                    <a:lnTo>
                      <a:pt x="40" y="17"/>
                    </a:lnTo>
                    <a:lnTo>
                      <a:pt x="45" y="12"/>
                    </a:lnTo>
                    <a:lnTo>
                      <a:pt x="45" y="6"/>
                    </a:lnTo>
                    <a:lnTo>
                      <a:pt x="45" y="12"/>
                    </a:lnTo>
                    <a:lnTo>
                      <a:pt x="51" y="12"/>
                    </a:lnTo>
                    <a:lnTo>
                      <a:pt x="57" y="12"/>
                    </a:lnTo>
                    <a:lnTo>
                      <a:pt x="62" y="6"/>
                    </a:lnTo>
                    <a:lnTo>
                      <a:pt x="62" y="12"/>
                    </a:lnTo>
                    <a:lnTo>
                      <a:pt x="68" y="12"/>
                    </a:lnTo>
                    <a:lnTo>
                      <a:pt x="74" y="12"/>
                    </a:lnTo>
                    <a:lnTo>
                      <a:pt x="79" y="12"/>
                    </a:lnTo>
                    <a:lnTo>
                      <a:pt x="85" y="12"/>
                    </a:lnTo>
                    <a:lnTo>
                      <a:pt x="85" y="17"/>
                    </a:lnTo>
                    <a:lnTo>
                      <a:pt x="91" y="17"/>
                    </a:lnTo>
                    <a:lnTo>
                      <a:pt x="91" y="23"/>
                    </a:lnTo>
                    <a:lnTo>
                      <a:pt x="96" y="29"/>
                    </a:lnTo>
                    <a:lnTo>
                      <a:pt x="91" y="34"/>
                    </a:lnTo>
                    <a:lnTo>
                      <a:pt x="85" y="34"/>
                    </a:lnTo>
                    <a:lnTo>
                      <a:pt x="85" y="40"/>
                    </a:lnTo>
                    <a:lnTo>
                      <a:pt x="79" y="40"/>
                    </a:lnTo>
                    <a:lnTo>
                      <a:pt x="74" y="40"/>
                    </a:lnTo>
                    <a:lnTo>
                      <a:pt x="68" y="40"/>
                    </a:lnTo>
                    <a:lnTo>
                      <a:pt x="74" y="46"/>
                    </a:lnTo>
                    <a:lnTo>
                      <a:pt x="79" y="46"/>
                    </a:lnTo>
                    <a:lnTo>
                      <a:pt x="79" y="51"/>
                    </a:lnTo>
                    <a:lnTo>
                      <a:pt x="79" y="57"/>
                    </a:lnTo>
                    <a:lnTo>
                      <a:pt x="85" y="57"/>
                    </a:lnTo>
                    <a:lnTo>
                      <a:pt x="85" y="63"/>
                    </a:lnTo>
                    <a:lnTo>
                      <a:pt x="79" y="63"/>
                    </a:lnTo>
                    <a:lnTo>
                      <a:pt x="85" y="68"/>
                    </a:lnTo>
                    <a:lnTo>
                      <a:pt x="79" y="68"/>
                    </a:lnTo>
                    <a:lnTo>
                      <a:pt x="85" y="68"/>
                    </a:lnTo>
                    <a:lnTo>
                      <a:pt x="74" y="74"/>
                    </a:lnTo>
                    <a:lnTo>
                      <a:pt x="74" y="80"/>
                    </a:lnTo>
                    <a:lnTo>
                      <a:pt x="74" y="85"/>
                    </a:lnTo>
                    <a:lnTo>
                      <a:pt x="74" y="91"/>
                    </a:lnTo>
                    <a:lnTo>
                      <a:pt x="68" y="91"/>
                    </a:lnTo>
                    <a:lnTo>
                      <a:pt x="68" y="85"/>
                    </a:lnTo>
                    <a:lnTo>
                      <a:pt x="62" y="85"/>
                    </a:lnTo>
                    <a:lnTo>
                      <a:pt x="62" y="91"/>
                    </a:lnTo>
                    <a:lnTo>
                      <a:pt x="62" y="97"/>
                    </a:lnTo>
                    <a:lnTo>
                      <a:pt x="62" y="102"/>
                    </a:lnTo>
                    <a:lnTo>
                      <a:pt x="57" y="102"/>
                    </a:lnTo>
                    <a:lnTo>
                      <a:pt x="51" y="102"/>
                    </a:lnTo>
                    <a:lnTo>
                      <a:pt x="45" y="97"/>
                    </a:lnTo>
                    <a:lnTo>
                      <a:pt x="45" y="85"/>
                    </a:lnTo>
                    <a:lnTo>
                      <a:pt x="40" y="85"/>
                    </a:lnTo>
                    <a:lnTo>
                      <a:pt x="40" y="91"/>
                    </a:lnTo>
                    <a:lnTo>
                      <a:pt x="34" y="85"/>
                    </a:lnTo>
                    <a:lnTo>
                      <a:pt x="34" y="80"/>
                    </a:lnTo>
                    <a:lnTo>
                      <a:pt x="34" y="85"/>
                    </a:lnTo>
                    <a:lnTo>
                      <a:pt x="28" y="85"/>
                    </a:lnTo>
                    <a:lnTo>
                      <a:pt x="28" y="80"/>
                    </a:lnTo>
                    <a:lnTo>
                      <a:pt x="23" y="80"/>
                    </a:lnTo>
                    <a:lnTo>
                      <a:pt x="28" y="80"/>
                    </a:lnTo>
                    <a:lnTo>
                      <a:pt x="23" y="74"/>
                    </a:lnTo>
                    <a:lnTo>
                      <a:pt x="23" y="80"/>
                    </a:lnTo>
                    <a:lnTo>
                      <a:pt x="17" y="80"/>
                    </a:lnTo>
                    <a:lnTo>
                      <a:pt x="17" y="74"/>
                    </a:lnTo>
                    <a:lnTo>
                      <a:pt x="11" y="80"/>
                    </a:lnTo>
                    <a:lnTo>
                      <a:pt x="6" y="80"/>
                    </a:lnTo>
                    <a:lnTo>
                      <a:pt x="0" y="74"/>
                    </a:lnTo>
                    <a:lnTo>
                      <a:pt x="0" y="68"/>
                    </a:lnTo>
                    <a:lnTo>
                      <a:pt x="6" y="68"/>
                    </a:lnTo>
                    <a:lnTo>
                      <a:pt x="6" y="63"/>
                    </a:lnTo>
                    <a:lnTo>
                      <a:pt x="11" y="63"/>
                    </a:lnTo>
                    <a:lnTo>
                      <a:pt x="11" y="57"/>
                    </a:lnTo>
                    <a:lnTo>
                      <a:pt x="11" y="51"/>
                    </a:lnTo>
                    <a:lnTo>
                      <a:pt x="6" y="51"/>
                    </a:lnTo>
                    <a:lnTo>
                      <a:pt x="6" y="46"/>
                    </a:lnTo>
                    <a:lnTo>
                      <a:pt x="6" y="40"/>
                    </a:lnTo>
                    <a:lnTo>
                      <a:pt x="6" y="34"/>
                    </a:lnTo>
                    <a:lnTo>
                      <a:pt x="0" y="29"/>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 name="Freeform 53">
                <a:extLst>
                  <a:ext uri="{FF2B5EF4-FFF2-40B4-BE49-F238E27FC236}">
                    <a16:creationId xmlns:a16="http://schemas.microsoft.com/office/drawing/2014/main" id="{DD87BD45-3F6A-74A1-7BBE-65B731782058}"/>
                  </a:ext>
                </a:extLst>
              </p:cNvPr>
              <p:cNvSpPr>
                <a:spLocks/>
              </p:cNvSpPr>
              <p:nvPr>
                <p:custDataLst>
                  <p:tags r:id="rId190"/>
                </p:custDataLst>
              </p:nvPr>
            </p:nvSpPr>
            <p:spPr bwMode="auto">
              <a:xfrm rot="582343">
                <a:off x="4738751" y="4870755"/>
                <a:ext cx="71705" cy="62145"/>
              </a:xfrm>
              <a:custGeom>
                <a:avLst/>
                <a:gdLst>
                  <a:gd name="T0" fmla="*/ 40 w 45"/>
                  <a:gd name="T1" fmla="*/ 28 h 39"/>
                  <a:gd name="T2" fmla="*/ 34 w 45"/>
                  <a:gd name="T3" fmla="*/ 34 h 39"/>
                  <a:gd name="T4" fmla="*/ 23 w 45"/>
                  <a:gd name="T5" fmla="*/ 34 h 39"/>
                  <a:gd name="T6" fmla="*/ 17 w 45"/>
                  <a:gd name="T7" fmla="*/ 34 h 39"/>
                  <a:gd name="T8" fmla="*/ 17 w 45"/>
                  <a:gd name="T9" fmla="*/ 39 h 39"/>
                  <a:gd name="T10" fmla="*/ 11 w 45"/>
                  <a:gd name="T11" fmla="*/ 34 h 39"/>
                  <a:gd name="T12" fmla="*/ 11 w 45"/>
                  <a:gd name="T13" fmla="*/ 22 h 39"/>
                  <a:gd name="T14" fmla="*/ 6 w 45"/>
                  <a:gd name="T15" fmla="*/ 22 h 39"/>
                  <a:gd name="T16" fmla="*/ 0 w 45"/>
                  <a:gd name="T17" fmla="*/ 22 h 39"/>
                  <a:gd name="T18" fmla="*/ 0 w 45"/>
                  <a:gd name="T19" fmla="*/ 17 h 39"/>
                  <a:gd name="T20" fmla="*/ 11 w 45"/>
                  <a:gd name="T21" fmla="*/ 17 h 39"/>
                  <a:gd name="T22" fmla="*/ 11 w 45"/>
                  <a:gd name="T23" fmla="*/ 11 h 39"/>
                  <a:gd name="T24" fmla="*/ 11 w 45"/>
                  <a:gd name="T25" fmla="*/ 5 h 39"/>
                  <a:gd name="T26" fmla="*/ 34 w 45"/>
                  <a:gd name="T27" fmla="*/ 0 h 39"/>
                  <a:gd name="T28" fmla="*/ 45 w 45"/>
                  <a:gd name="T29" fmla="*/ 11 h 39"/>
                  <a:gd name="T30" fmla="*/ 40 w 45"/>
                  <a:gd name="T31"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9">
                    <a:moveTo>
                      <a:pt x="40" y="28"/>
                    </a:moveTo>
                    <a:lnTo>
                      <a:pt x="34" y="34"/>
                    </a:lnTo>
                    <a:lnTo>
                      <a:pt x="23" y="34"/>
                    </a:lnTo>
                    <a:lnTo>
                      <a:pt x="17" y="34"/>
                    </a:lnTo>
                    <a:lnTo>
                      <a:pt x="17" y="39"/>
                    </a:lnTo>
                    <a:lnTo>
                      <a:pt x="11" y="34"/>
                    </a:lnTo>
                    <a:lnTo>
                      <a:pt x="11" y="22"/>
                    </a:lnTo>
                    <a:lnTo>
                      <a:pt x="6" y="22"/>
                    </a:lnTo>
                    <a:lnTo>
                      <a:pt x="0" y="22"/>
                    </a:lnTo>
                    <a:lnTo>
                      <a:pt x="0" y="17"/>
                    </a:lnTo>
                    <a:lnTo>
                      <a:pt x="11" y="17"/>
                    </a:lnTo>
                    <a:lnTo>
                      <a:pt x="11" y="11"/>
                    </a:lnTo>
                    <a:lnTo>
                      <a:pt x="11" y="5"/>
                    </a:lnTo>
                    <a:lnTo>
                      <a:pt x="34" y="0"/>
                    </a:lnTo>
                    <a:lnTo>
                      <a:pt x="45" y="11"/>
                    </a:lnTo>
                    <a:lnTo>
                      <a:pt x="40" y="28"/>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Freeform 54">
                <a:extLst>
                  <a:ext uri="{FF2B5EF4-FFF2-40B4-BE49-F238E27FC236}">
                    <a16:creationId xmlns:a16="http://schemas.microsoft.com/office/drawing/2014/main" id="{05BCB05B-532D-139D-8294-383ECCF16325}"/>
                  </a:ext>
                </a:extLst>
              </p:cNvPr>
              <p:cNvSpPr>
                <a:spLocks/>
              </p:cNvSpPr>
              <p:nvPr>
                <p:custDataLst>
                  <p:tags r:id="rId191"/>
                </p:custDataLst>
              </p:nvPr>
            </p:nvSpPr>
            <p:spPr bwMode="auto">
              <a:xfrm rot="582343">
                <a:off x="5017453" y="4737809"/>
                <a:ext cx="199182" cy="180058"/>
              </a:xfrm>
              <a:custGeom>
                <a:avLst/>
                <a:gdLst>
                  <a:gd name="T0" fmla="*/ 51 w 125"/>
                  <a:gd name="T1" fmla="*/ 5 h 113"/>
                  <a:gd name="T2" fmla="*/ 63 w 125"/>
                  <a:gd name="T3" fmla="*/ 11 h 113"/>
                  <a:gd name="T4" fmla="*/ 80 w 125"/>
                  <a:gd name="T5" fmla="*/ 22 h 113"/>
                  <a:gd name="T6" fmla="*/ 80 w 125"/>
                  <a:gd name="T7" fmla="*/ 22 h 113"/>
                  <a:gd name="T8" fmla="*/ 85 w 125"/>
                  <a:gd name="T9" fmla="*/ 34 h 113"/>
                  <a:gd name="T10" fmla="*/ 102 w 125"/>
                  <a:gd name="T11" fmla="*/ 51 h 113"/>
                  <a:gd name="T12" fmla="*/ 108 w 125"/>
                  <a:gd name="T13" fmla="*/ 45 h 113"/>
                  <a:gd name="T14" fmla="*/ 114 w 125"/>
                  <a:gd name="T15" fmla="*/ 39 h 113"/>
                  <a:gd name="T16" fmla="*/ 125 w 125"/>
                  <a:gd name="T17" fmla="*/ 51 h 113"/>
                  <a:gd name="T18" fmla="*/ 108 w 125"/>
                  <a:gd name="T19" fmla="*/ 68 h 113"/>
                  <a:gd name="T20" fmla="*/ 102 w 125"/>
                  <a:gd name="T21" fmla="*/ 68 h 113"/>
                  <a:gd name="T22" fmla="*/ 85 w 125"/>
                  <a:gd name="T23" fmla="*/ 85 h 113"/>
                  <a:gd name="T24" fmla="*/ 68 w 125"/>
                  <a:gd name="T25" fmla="*/ 102 h 113"/>
                  <a:gd name="T26" fmla="*/ 57 w 125"/>
                  <a:gd name="T27" fmla="*/ 102 h 113"/>
                  <a:gd name="T28" fmla="*/ 51 w 125"/>
                  <a:gd name="T29" fmla="*/ 113 h 113"/>
                  <a:gd name="T30" fmla="*/ 46 w 125"/>
                  <a:gd name="T31" fmla="*/ 107 h 113"/>
                  <a:gd name="T32" fmla="*/ 34 w 125"/>
                  <a:gd name="T33" fmla="*/ 102 h 113"/>
                  <a:gd name="T34" fmla="*/ 23 w 125"/>
                  <a:gd name="T35" fmla="*/ 102 h 113"/>
                  <a:gd name="T36" fmla="*/ 23 w 125"/>
                  <a:gd name="T37" fmla="*/ 96 h 113"/>
                  <a:gd name="T38" fmla="*/ 23 w 125"/>
                  <a:gd name="T39" fmla="*/ 85 h 113"/>
                  <a:gd name="T40" fmla="*/ 29 w 125"/>
                  <a:gd name="T41" fmla="*/ 73 h 113"/>
                  <a:gd name="T42" fmla="*/ 34 w 125"/>
                  <a:gd name="T43" fmla="*/ 62 h 113"/>
                  <a:gd name="T44" fmla="*/ 23 w 125"/>
                  <a:gd name="T45" fmla="*/ 45 h 113"/>
                  <a:gd name="T46" fmla="*/ 12 w 125"/>
                  <a:gd name="T47" fmla="*/ 34 h 113"/>
                  <a:gd name="T48" fmla="*/ 6 w 125"/>
                  <a:gd name="T49" fmla="*/ 39 h 113"/>
                  <a:gd name="T50" fmla="*/ 6 w 125"/>
                  <a:gd name="T51" fmla="*/ 28 h 113"/>
                  <a:gd name="T52" fmla="*/ 12 w 125"/>
                  <a:gd name="T53" fmla="*/ 22 h 113"/>
                  <a:gd name="T54" fmla="*/ 17 w 125"/>
                  <a:gd name="T55" fmla="*/ 17 h 113"/>
                  <a:gd name="T56" fmla="*/ 23 w 125"/>
                  <a:gd name="T57" fmla="*/ 11 h 113"/>
                  <a:gd name="T58" fmla="*/ 34 w 125"/>
                  <a:gd name="T59" fmla="*/ 11 h 113"/>
                  <a:gd name="T60" fmla="*/ 34 w 125"/>
                  <a:gd name="T61" fmla="*/ 0 h 113"/>
                  <a:gd name="T62" fmla="*/ 40 w 125"/>
                  <a:gd name="T63" fmla="*/ 0 h 113"/>
                  <a:gd name="T64" fmla="*/ 51 w 125"/>
                  <a:gd name="T6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13">
                    <a:moveTo>
                      <a:pt x="51" y="0"/>
                    </a:moveTo>
                    <a:lnTo>
                      <a:pt x="51" y="5"/>
                    </a:lnTo>
                    <a:lnTo>
                      <a:pt x="57" y="11"/>
                    </a:lnTo>
                    <a:lnTo>
                      <a:pt x="63" y="11"/>
                    </a:lnTo>
                    <a:lnTo>
                      <a:pt x="68" y="17"/>
                    </a:lnTo>
                    <a:lnTo>
                      <a:pt x="80" y="22"/>
                    </a:lnTo>
                    <a:lnTo>
                      <a:pt x="80" y="28"/>
                    </a:lnTo>
                    <a:lnTo>
                      <a:pt x="80" y="22"/>
                    </a:lnTo>
                    <a:lnTo>
                      <a:pt x="85" y="22"/>
                    </a:lnTo>
                    <a:lnTo>
                      <a:pt x="85" y="34"/>
                    </a:lnTo>
                    <a:lnTo>
                      <a:pt x="91" y="39"/>
                    </a:lnTo>
                    <a:lnTo>
                      <a:pt x="102" y="51"/>
                    </a:lnTo>
                    <a:lnTo>
                      <a:pt x="108" y="51"/>
                    </a:lnTo>
                    <a:lnTo>
                      <a:pt x="108" y="45"/>
                    </a:lnTo>
                    <a:lnTo>
                      <a:pt x="108" y="39"/>
                    </a:lnTo>
                    <a:lnTo>
                      <a:pt x="114" y="39"/>
                    </a:lnTo>
                    <a:lnTo>
                      <a:pt x="114" y="45"/>
                    </a:lnTo>
                    <a:lnTo>
                      <a:pt x="125" y="51"/>
                    </a:lnTo>
                    <a:lnTo>
                      <a:pt x="114" y="62"/>
                    </a:lnTo>
                    <a:lnTo>
                      <a:pt x="108" y="68"/>
                    </a:lnTo>
                    <a:lnTo>
                      <a:pt x="108" y="73"/>
                    </a:lnTo>
                    <a:lnTo>
                      <a:pt x="102" y="68"/>
                    </a:lnTo>
                    <a:lnTo>
                      <a:pt x="97" y="68"/>
                    </a:lnTo>
                    <a:lnTo>
                      <a:pt x="85" y="85"/>
                    </a:lnTo>
                    <a:lnTo>
                      <a:pt x="74" y="102"/>
                    </a:lnTo>
                    <a:lnTo>
                      <a:pt x="68" y="102"/>
                    </a:lnTo>
                    <a:lnTo>
                      <a:pt x="63" y="102"/>
                    </a:lnTo>
                    <a:lnTo>
                      <a:pt x="57" y="102"/>
                    </a:lnTo>
                    <a:lnTo>
                      <a:pt x="51" y="107"/>
                    </a:lnTo>
                    <a:lnTo>
                      <a:pt x="51" y="113"/>
                    </a:lnTo>
                    <a:lnTo>
                      <a:pt x="51" y="107"/>
                    </a:lnTo>
                    <a:lnTo>
                      <a:pt x="46" y="107"/>
                    </a:lnTo>
                    <a:lnTo>
                      <a:pt x="40" y="102"/>
                    </a:lnTo>
                    <a:lnTo>
                      <a:pt x="34" y="102"/>
                    </a:lnTo>
                    <a:lnTo>
                      <a:pt x="29" y="102"/>
                    </a:lnTo>
                    <a:lnTo>
                      <a:pt x="23" y="102"/>
                    </a:lnTo>
                    <a:lnTo>
                      <a:pt x="29" y="96"/>
                    </a:lnTo>
                    <a:lnTo>
                      <a:pt x="23" y="96"/>
                    </a:lnTo>
                    <a:lnTo>
                      <a:pt x="23" y="90"/>
                    </a:lnTo>
                    <a:lnTo>
                      <a:pt x="23" y="85"/>
                    </a:lnTo>
                    <a:lnTo>
                      <a:pt x="29" y="79"/>
                    </a:lnTo>
                    <a:lnTo>
                      <a:pt x="29" y="73"/>
                    </a:lnTo>
                    <a:lnTo>
                      <a:pt x="29" y="68"/>
                    </a:lnTo>
                    <a:lnTo>
                      <a:pt x="34" y="62"/>
                    </a:lnTo>
                    <a:lnTo>
                      <a:pt x="17" y="56"/>
                    </a:lnTo>
                    <a:lnTo>
                      <a:pt x="23" y="45"/>
                    </a:lnTo>
                    <a:lnTo>
                      <a:pt x="17" y="39"/>
                    </a:lnTo>
                    <a:lnTo>
                      <a:pt x="12" y="34"/>
                    </a:lnTo>
                    <a:lnTo>
                      <a:pt x="12" y="39"/>
                    </a:lnTo>
                    <a:lnTo>
                      <a:pt x="6" y="39"/>
                    </a:lnTo>
                    <a:lnTo>
                      <a:pt x="0" y="34"/>
                    </a:lnTo>
                    <a:lnTo>
                      <a:pt x="6" y="28"/>
                    </a:lnTo>
                    <a:lnTo>
                      <a:pt x="6" y="22"/>
                    </a:lnTo>
                    <a:lnTo>
                      <a:pt x="12" y="22"/>
                    </a:lnTo>
                    <a:lnTo>
                      <a:pt x="17" y="22"/>
                    </a:lnTo>
                    <a:lnTo>
                      <a:pt x="17" y="17"/>
                    </a:lnTo>
                    <a:lnTo>
                      <a:pt x="23" y="17"/>
                    </a:lnTo>
                    <a:lnTo>
                      <a:pt x="23" y="11"/>
                    </a:lnTo>
                    <a:lnTo>
                      <a:pt x="29" y="11"/>
                    </a:lnTo>
                    <a:lnTo>
                      <a:pt x="34" y="11"/>
                    </a:lnTo>
                    <a:lnTo>
                      <a:pt x="34" y="5"/>
                    </a:lnTo>
                    <a:lnTo>
                      <a:pt x="34" y="0"/>
                    </a:lnTo>
                    <a:lnTo>
                      <a:pt x="40" y="5"/>
                    </a:lnTo>
                    <a:lnTo>
                      <a:pt x="40" y="0"/>
                    </a:lnTo>
                    <a:lnTo>
                      <a:pt x="46" y="0"/>
                    </a:lnTo>
                    <a:lnTo>
                      <a:pt x="51"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Freeform 55">
                <a:extLst>
                  <a:ext uri="{FF2B5EF4-FFF2-40B4-BE49-F238E27FC236}">
                    <a16:creationId xmlns:a16="http://schemas.microsoft.com/office/drawing/2014/main" id="{76EDF717-0584-A64B-0A82-76D45B05E281}"/>
                  </a:ext>
                </a:extLst>
              </p:cNvPr>
              <p:cNvSpPr>
                <a:spLocks/>
              </p:cNvSpPr>
              <p:nvPr>
                <p:custDataLst>
                  <p:tags r:id="rId192"/>
                </p:custDataLst>
              </p:nvPr>
            </p:nvSpPr>
            <p:spPr bwMode="auto">
              <a:xfrm rot="582343">
                <a:off x="4170599" y="4904703"/>
                <a:ext cx="108355" cy="100386"/>
              </a:xfrm>
              <a:custGeom>
                <a:avLst/>
                <a:gdLst>
                  <a:gd name="T0" fmla="*/ 57 w 68"/>
                  <a:gd name="T1" fmla="*/ 12 h 63"/>
                  <a:gd name="T2" fmla="*/ 63 w 68"/>
                  <a:gd name="T3" fmla="*/ 17 h 63"/>
                  <a:gd name="T4" fmla="*/ 63 w 68"/>
                  <a:gd name="T5" fmla="*/ 23 h 63"/>
                  <a:gd name="T6" fmla="*/ 63 w 68"/>
                  <a:gd name="T7" fmla="*/ 29 h 63"/>
                  <a:gd name="T8" fmla="*/ 63 w 68"/>
                  <a:gd name="T9" fmla="*/ 34 h 63"/>
                  <a:gd name="T10" fmla="*/ 68 w 68"/>
                  <a:gd name="T11" fmla="*/ 34 h 63"/>
                  <a:gd name="T12" fmla="*/ 68 w 68"/>
                  <a:gd name="T13" fmla="*/ 40 h 63"/>
                  <a:gd name="T14" fmla="*/ 68 w 68"/>
                  <a:gd name="T15" fmla="*/ 46 h 63"/>
                  <a:gd name="T16" fmla="*/ 63 w 68"/>
                  <a:gd name="T17" fmla="*/ 46 h 63"/>
                  <a:gd name="T18" fmla="*/ 63 w 68"/>
                  <a:gd name="T19" fmla="*/ 51 h 63"/>
                  <a:gd name="T20" fmla="*/ 57 w 68"/>
                  <a:gd name="T21" fmla="*/ 51 h 63"/>
                  <a:gd name="T22" fmla="*/ 51 w 68"/>
                  <a:gd name="T23" fmla="*/ 51 h 63"/>
                  <a:gd name="T24" fmla="*/ 51 w 68"/>
                  <a:gd name="T25" fmla="*/ 57 h 63"/>
                  <a:gd name="T26" fmla="*/ 46 w 68"/>
                  <a:gd name="T27" fmla="*/ 63 h 63"/>
                  <a:gd name="T28" fmla="*/ 46 w 68"/>
                  <a:gd name="T29" fmla="*/ 57 h 63"/>
                  <a:gd name="T30" fmla="*/ 40 w 68"/>
                  <a:gd name="T31" fmla="*/ 57 h 63"/>
                  <a:gd name="T32" fmla="*/ 34 w 68"/>
                  <a:gd name="T33" fmla="*/ 57 h 63"/>
                  <a:gd name="T34" fmla="*/ 29 w 68"/>
                  <a:gd name="T35" fmla="*/ 51 h 63"/>
                  <a:gd name="T36" fmla="*/ 23 w 68"/>
                  <a:gd name="T37" fmla="*/ 46 h 63"/>
                  <a:gd name="T38" fmla="*/ 23 w 68"/>
                  <a:gd name="T39" fmla="*/ 40 h 63"/>
                  <a:gd name="T40" fmla="*/ 17 w 68"/>
                  <a:gd name="T41" fmla="*/ 40 h 63"/>
                  <a:gd name="T42" fmla="*/ 12 w 68"/>
                  <a:gd name="T43" fmla="*/ 46 h 63"/>
                  <a:gd name="T44" fmla="*/ 6 w 68"/>
                  <a:gd name="T45" fmla="*/ 46 h 63"/>
                  <a:gd name="T46" fmla="*/ 6 w 68"/>
                  <a:gd name="T47" fmla="*/ 40 h 63"/>
                  <a:gd name="T48" fmla="*/ 0 w 68"/>
                  <a:gd name="T49" fmla="*/ 40 h 63"/>
                  <a:gd name="T50" fmla="*/ 6 w 68"/>
                  <a:gd name="T51" fmla="*/ 34 h 63"/>
                  <a:gd name="T52" fmla="*/ 12 w 68"/>
                  <a:gd name="T53" fmla="*/ 29 h 63"/>
                  <a:gd name="T54" fmla="*/ 12 w 68"/>
                  <a:gd name="T55" fmla="*/ 34 h 63"/>
                  <a:gd name="T56" fmla="*/ 23 w 68"/>
                  <a:gd name="T57" fmla="*/ 23 h 63"/>
                  <a:gd name="T58" fmla="*/ 29 w 68"/>
                  <a:gd name="T59" fmla="*/ 23 h 63"/>
                  <a:gd name="T60" fmla="*/ 23 w 68"/>
                  <a:gd name="T61" fmla="*/ 17 h 63"/>
                  <a:gd name="T62" fmla="*/ 29 w 68"/>
                  <a:gd name="T63" fmla="*/ 17 h 63"/>
                  <a:gd name="T64" fmla="*/ 29 w 68"/>
                  <a:gd name="T65" fmla="*/ 12 h 63"/>
                  <a:gd name="T66" fmla="*/ 34 w 68"/>
                  <a:gd name="T67" fmla="*/ 17 h 63"/>
                  <a:gd name="T68" fmla="*/ 34 w 68"/>
                  <a:gd name="T69" fmla="*/ 12 h 63"/>
                  <a:gd name="T70" fmla="*/ 40 w 68"/>
                  <a:gd name="T71" fmla="*/ 6 h 63"/>
                  <a:gd name="T72" fmla="*/ 46 w 68"/>
                  <a:gd name="T73" fmla="*/ 6 h 63"/>
                  <a:gd name="T74" fmla="*/ 51 w 68"/>
                  <a:gd name="T75" fmla="*/ 0 h 63"/>
                  <a:gd name="T76" fmla="*/ 51 w 68"/>
                  <a:gd name="T77" fmla="*/ 6 h 63"/>
                  <a:gd name="T78" fmla="*/ 57 w 68"/>
                  <a:gd name="T7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3">
                    <a:moveTo>
                      <a:pt x="57" y="12"/>
                    </a:moveTo>
                    <a:lnTo>
                      <a:pt x="63" y="17"/>
                    </a:lnTo>
                    <a:lnTo>
                      <a:pt x="63" y="23"/>
                    </a:lnTo>
                    <a:lnTo>
                      <a:pt x="63" y="29"/>
                    </a:lnTo>
                    <a:lnTo>
                      <a:pt x="63" y="34"/>
                    </a:lnTo>
                    <a:lnTo>
                      <a:pt x="68" y="34"/>
                    </a:lnTo>
                    <a:lnTo>
                      <a:pt x="68" y="40"/>
                    </a:lnTo>
                    <a:lnTo>
                      <a:pt x="68" y="46"/>
                    </a:lnTo>
                    <a:lnTo>
                      <a:pt x="63" y="46"/>
                    </a:lnTo>
                    <a:lnTo>
                      <a:pt x="63" y="51"/>
                    </a:lnTo>
                    <a:lnTo>
                      <a:pt x="57" y="51"/>
                    </a:lnTo>
                    <a:lnTo>
                      <a:pt x="51" y="51"/>
                    </a:lnTo>
                    <a:lnTo>
                      <a:pt x="51" y="57"/>
                    </a:lnTo>
                    <a:lnTo>
                      <a:pt x="46" y="63"/>
                    </a:lnTo>
                    <a:lnTo>
                      <a:pt x="46" y="57"/>
                    </a:lnTo>
                    <a:lnTo>
                      <a:pt x="40" y="57"/>
                    </a:lnTo>
                    <a:lnTo>
                      <a:pt x="34" y="57"/>
                    </a:lnTo>
                    <a:lnTo>
                      <a:pt x="29" y="51"/>
                    </a:lnTo>
                    <a:lnTo>
                      <a:pt x="23" y="46"/>
                    </a:lnTo>
                    <a:lnTo>
                      <a:pt x="23" y="40"/>
                    </a:lnTo>
                    <a:lnTo>
                      <a:pt x="17" y="40"/>
                    </a:lnTo>
                    <a:lnTo>
                      <a:pt x="12" y="46"/>
                    </a:lnTo>
                    <a:lnTo>
                      <a:pt x="6" y="46"/>
                    </a:lnTo>
                    <a:lnTo>
                      <a:pt x="6" y="40"/>
                    </a:lnTo>
                    <a:lnTo>
                      <a:pt x="0" y="40"/>
                    </a:lnTo>
                    <a:lnTo>
                      <a:pt x="6" y="34"/>
                    </a:lnTo>
                    <a:lnTo>
                      <a:pt x="12" y="29"/>
                    </a:lnTo>
                    <a:lnTo>
                      <a:pt x="12" y="34"/>
                    </a:lnTo>
                    <a:lnTo>
                      <a:pt x="23" y="23"/>
                    </a:lnTo>
                    <a:lnTo>
                      <a:pt x="29" y="23"/>
                    </a:lnTo>
                    <a:lnTo>
                      <a:pt x="23" y="17"/>
                    </a:lnTo>
                    <a:lnTo>
                      <a:pt x="29" y="17"/>
                    </a:lnTo>
                    <a:lnTo>
                      <a:pt x="29" y="12"/>
                    </a:lnTo>
                    <a:lnTo>
                      <a:pt x="34" y="17"/>
                    </a:lnTo>
                    <a:lnTo>
                      <a:pt x="34" y="12"/>
                    </a:lnTo>
                    <a:lnTo>
                      <a:pt x="40" y="6"/>
                    </a:lnTo>
                    <a:lnTo>
                      <a:pt x="46" y="6"/>
                    </a:lnTo>
                    <a:lnTo>
                      <a:pt x="51" y="0"/>
                    </a:lnTo>
                    <a:lnTo>
                      <a:pt x="51" y="6"/>
                    </a:lnTo>
                    <a:lnTo>
                      <a:pt x="57" y="12"/>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56">
                <a:extLst>
                  <a:ext uri="{FF2B5EF4-FFF2-40B4-BE49-F238E27FC236}">
                    <a16:creationId xmlns:a16="http://schemas.microsoft.com/office/drawing/2014/main" id="{5229FB62-B02C-CF58-E99C-B0A13C630186}"/>
                  </a:ext>
                </a:extLst>
              </p:cNvPr>
              <p:cNvSpPr>
                <a:spLocks/>
              </p:cNvSpPr>
              <p:nvPr>
                <p:custDataLst>
                  <p:tags r:id="rId193"/>
                </p:custDataLst>
              </p:nvPr>
            </p:nvSpPr>
            <p:spPr bwMode="auto">
              <a:xfrm rot="582343">
                <a:off x="4374973" y="5699479"/>
                <a:ext cx="90827" cy="89232"/>
              </a:xfrm>
              <a:custGeom>
                <a:avLst/>
                <a:gdLst>
                  <a:gd name="T0" fmla="*/ 17 w 57"/>
                  <a:gd name="T1" fmla="*/ 0 h 56"/>
                  <a:gd name="T2" fmla="*/ 40 w 57"/>
                  <a:gd name="T3" fmla="*/ 5 h 56"/>
                  <a:gd name="T4" fmla="*/ 40 w 57"/>
                  <a:gd name="T5" fmla="*/ 22 h 56"/>
                  <a:gd name="T6" fmla="*/ 40 w 57"/>
                  <a:gd name="T7" fmla="*/ 28 h 56"/>
                  <a:gd name="T8" fmla="*/ 40 w 57"/>
                  <a:gd name="T9" fmla="*/ 34 h 56"/>
                  <a:gd name="T10" fmla="*/ 45 w 57"/>
                  <a:gd name="T11" fmla="*/ 34 h 56"/>
                  <a:gd name="T12" fmla="*/ 45 w 57"/>
                  <a:gd name="T13" fmla="*/ 39 h 56"/>
                  <a:gd name="T14" fmla="*/ 51 w 57"/>
                  <a:gd name="T15" fmla="*/ 39 h 56"/>
                  <a:gd name="T16" fmla="*/ 51 w 57"/>
                  <a:gd name="T17" fmla="*/ 45 h 56"/>
                  <a:gd name="T18" fmla="*/ 57 w 57"/>
                  <a:gd name="T19" fmla="*/ 51 h 56"/>
                  <a:gd name="T20" fmla="*/ 51 w 57"/>
                  <a:gd name="T21" fmla="*/ 51 h 56"/>
                  <a:gd name="T22" fmla="*/ 51 w 57"/>
                  <a:gd name="T23" fmla="*/ 45 h 56"/>
                  <a:gd name="T24" fmla="*/ 45 w 57"/>
                  <a:gd name="T25" fmla="*/ 45 h 56"/>
                  <a:gd name="T26" fmla="*/ 45 w 57"/>
                  <a:gd name="T27" fmla="*/ 39 h 56"/>
                  <a:gd name="T28" fmla="*/ 45 w 57"/>
                  <a:gd name="T29" fmla="*/ 45 h 56"/>
                  <a:gd name="T30" fmla="*/ 45 w 57"/>
                  <a:gd name="T31" fmla="*/ 51 h 56"/>
                  <a:gd name="T32" fmla="*/ 51 w 57"/>
                  <a:gd name="T33" fmla="*/ 51 h 56"/>
                  <a:gd name="T34" fmla="*/ 45 w 57"/>
                  <a:gd name="T35" fmla="*/ 56 h 56"/>
                  <a:gd name="T36" fmla="*/ 45 w 57"/>
                  <a:gd name="T37" fmla="*/ 51 h 56"/>
                  <a:gd name="T38" fmla="*/ 40 w 57"/>
                  <a:gd name="T39" fmla="*/ 51 h 56"/>
                  <a:gd name="T40" fmla="*/ 34 w 57"/>
                  <a:gd name="T41" fmla="*/ 51 h 56"/>
                  <a:gd name="T42" fmla="*/ 34 w 57"/>
                  <a:gd name="T43" fmla="*/ 45 h 56"/>
                  <a:gd name="T44" fmla="*/ 34 w 57"/>
                  <a:gd name="T45" fmla="*/ 39 h 56"/>
                  <a:gd name="T46" fmla="*/ 28 w 57"/>
                  <a:gd name="T47" fmla="*/ 39 h 56"/>
                  <a:gd name="T48" fmla="*/ 17 w 57"/>
                  <a:gd name="T49" fmla="*/ 39 h 56"/>
                  <a:gd name="T50" fmla="*/ 17 w 57"/>
                  <a:gd name="T51" fmla="*/ 34 h 56"/>
                  <a:gd name="T52" fmla="*/ 11 w 57"/>
                  <a:gd name="T53" fmla="*/ 39 h 56"/>
                  <a:gd name="T54" fmla="*/ 6 w 57"/>
                  <a:gd name="T55" fmla="*/ 34 h 56"/>
                  <a:gd name="T56" fmla="*/ 0 w 57"/>
                  <a:gd name="T57" fmla="*/ 28 h 56"/>
                  <a:gd name="T58" fmla="*/ 6 w 57"/>
                  <a:gd name="T59" fmla="*/ 22 h 56"/>
                  <a:gd name="T60" fmla="*/ 6 w 57"/>
                  <a:gd name="T61" fmla="*/ 11 h 56"/>
                  <a:gd name="T62" fmla="*/ 11 w 57"/>
                  <a:gd name="T63" fmla="*/ 5 h 56"/>
                  <a:gd name="T64" fmla="*/ 11 w 57"/>
                  <a:gd name="T65" fmla="*/ 0 h 56"/>
                  <a:gd name="T66" fmla="*/ 17 w 57"/>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6">
                    <a:moveTo>
                      <a:pt x="17" y="0"/>
                    </a:moveTo>
                    <a:lnTo>
                      <a:pt x="40" y="5"/>
                    </a:lnTo>
                    <a:lnTo>
                      <a:pt x="40" y="22"/>
                    </a:lnTo>
                    <a:lnTo>
                      <a:pt x="40" y="28"/>
                    </a:lnTo>
                    <a:lnTo>
                      <a:pt x="40" y="34"/>
                    </a:lnTo>
                    <a:lnTo>
                      <a:pt x="45" y="34"/>
                    </a:lnTo>
                    <a:lnTo>
                      <a:pt x="45" y="39"/>
                    </a:lnTo>
                    <a:lnTo>
                      <a:pt x="51" y="39"/>
                    </a:lnTo>
                    <a:lnTo>
                      <a:pt x="51" y="45"/>
                    </a:lnTo>
                    <a:lnTo>
                      <a:pt x="57" y="51"/>
                    </a:lnTo>
                    <a:lnTo>
                      <a:pt x="51" y="51"/>
                    </a:lnTo>
                    <a:lnTo>
                      <a:pt x="51" y="45"/>
                    </a:lnTo>
                    <a:lnTo>
                      <a:pt x="45" y="45"/>
                    </a:lnTo>
                    <a:lnTo>
                      <a:pt x="45" y="39"/>
                    </a:lnTo>
                    <a:lnTo>
                      <a:pt x="45" y="45"/>
                    </a:lnTo>
                    <a:lnTo>
                      <a:pt x="45" y="51"/>
                    </a:lnTo>
                    <a:lnTo>
                      <a:pt x="51" y="51"/>
                    </a:lnTo>
                    <a:lnTo>
                      <a:pt x="45" y="56"/>
                    </a:lnTo>
                    <a:lnTo>
                      <a:pt x="45" y="51"/>
                    </a:lnTo>
                    <a:lnTo>
                      <a:pt x="40" y="51"/>
                    </a:lnTo>
                    <a:lnTo>
                      <a:pt x="34" y="51"/>
                    </a:lnTo>
                    <a:lnTo>
                      <a:pt x="34" y="45"/>
                    </a:lnTo>
                    <a:lnTo>
                      <a:pt x="34" y="39"/>
                    </a:lnTo>
                    <a:lnTo>
                      <a:pt x="28" y="39"/>
                    </a:lnTo>
                    <a:lnTo>
                      <a:pt x="17" y="39"/>
                    </a:lnTo>
                    <a:lnTo>
                      <a:pt x="17" y="34"/>
                    </a:lnTo>
                    <a:lnTo>
                      <a:pt x="11" y="39"/>
                    </a:lnTo>
                    <a:lnTo>
                      <a:pt x="6" y="34"/>
                    </a:lnTo>
                    <a:lnTo>
                      <a:pt x="0" y="28"/>
                    </a:lnTo>
                    <a:lnTo>
                      <a:pt x="6" y="22"/>
                    </a:lnTo>
                    <a:lnTo>
                      <a:pt x="6" y="11"/>
                    </a:lnTo>
                    <a:lnTo>
                      <a:pt x="11" y="5"/>
                    </a:lnTo>
                    <a:lnTo>
                      <a:pt x="11" y="0"/>
                    </a:lnTo>
                    <a:lnTo>
                      <a:pt x="17"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Freeform 57">
                <a:extLst>
                  <a:ext uri="{FF2B5EF4-FFF2-40B4-BE49-F238E27FC236}">
                    <a16:creationId xmlns:a16="http://schemas.microsoft.com/office/drawing/2014/main" id="{2612C8C0-08F5-2401-3EDD-20EB09E9C36A}"/>
                  </a:ext>
                </a:extLst>
              </p:cNvPr>
              <p:cNvSpPr>
                <a:spLocks/>
              </p:cNvSpPr>
              <p:nvPr>
                <p:custDataLst>
                  <p:tags r:id="rId194"/>
                </p:custDataLst>
              </p:nvPr>
            </p:nvSpPr>
            <p:spPr bwMode="auto">
              <a:xfrm rot="582343">
                <a:off x="4452270" y="4242406"/>
                <a:ext cx="46210" cy="54176"/>
              </a:xfrm>
              <a:custGeom>
                <a:avLst/>
                <a:gdLst>
                  <a:gd name="T0" fmla="*/ 0 w 29"/>
                  <a:gd name="T1" fmla="*/ 28 h 34"/>
                  <a:gd name="T2" fmla="*/ 12 w 29"/>
                  <a:gd name="T3" fmla="*/ 22 h 34"/>
                  <a:gd name="T4" fmla="*/ 6 w 29"/>
                  <a:gd name="T5" fmla="*/ 22 h 34"/>
                  <a:gd name="T6" fmla="*/ 12 w 29"/>
                  <a:gd name="T7" fmla="*/ 17 h 34"/>
                  <a:gd name="T8" fmla="*/ 6 w 29"/>
                  <a:gd name="T9" fmla="*/ 17 h 34"/>
                  <a:gd name="T10" fmla="*/ 6 w 29"/>
                  <a:gd name="T11" fmla="*/ 11 h 34"/>
                  <a:gd name="T12" fmla="*/ 6 w 29"/>
                  <a:gd name="T13" fmla="*/ 0 h 34"/>
                  <a:gd name="T14" fmla="*/ 12 w 29"/>
                  <a:gd name="T15" fmla="*/ 5 h 34"/>
                  <a:gd name="T16" fmla="*/ 12 w 29"/>
                  <a:gd name="T17" fmla="*/ 11 h 34"/>
                  <a:gd name="T18" fmla="*/ 17 w 29"/>
                  <a:gd name="T19" fmla="*/ 5 h 34"/>
                  <a:gd name="T20" fmla="*/ 17 w 29"/>
                  <a:gd name="T21" fmla="*/ 11 h 34"/>
                  <a:gd name="T22" fmla="*/ 17 w 29"/>
                  <a:gd name="T23" fmla="*/ 17 h 34"/>
                  <a:gd name="T24" fmla="*/ 23 w 29"/>
                  <a:gd name="T25" fmla="*/ 17 h 34"/>
                  <a:gd name="T26" fmla="*/ 23 w 29"/>
                  <a:gd name="T27" fmla="*/ 11 h 34"/>
                  <a:gd name="T28" fmla="*/ 29 w 29"/>
                  <a:gd name="T29" fmla="*/ 22 h 34"/>
                  <a:gd name="T30" fmla="*/ 29 w 29"/>
                  <a:gd name="T31" fmla="*/ 28 h 34"/>
                  <a:gd name="T32" fmla="*/ 23 w 29"/>
                  <a:gd name="T33" fmla="*/ 28 h 34"/>
                  <a:gd name="T34" fmla="*/ 17 w 29"/>
                  <a:gd name="T35" fmla="*/ 28 h 34"/>
                  <a:gd name="T36" fmla="*/ 12 w 29"/>
                  <a:gd name="T37" fmla="*/ 34 h 34"/>
                  <a:gd name="T38" fmla="*/ 6 w 29"/>
                  <a:gd name="T39" fmla="*/ 34 h 34"/>
                  <a:gd name="T40" fmla="*/ 6 w 29"/>
                  <a:gd name="T41" fmla="*/ 28 h 34"/>
                  <a:gd name="T42" fmla="*/ 0 w 29"/>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4">
                    <a:moveTo>
                      <a:pt x="0" y="28"/>
                    </a:moveTo>
                    <a:lnTo>
                      <a:pt x="12" y="22"/>
                    </a:lnTo>
                    <a:lnTo>
                      <a:pt x="6" y="22"/>
                    </a:lnTo>
                    <a:lnTo>
                      <a:pt x="12" y="17"/>
                    </a:lnTo>
                    <a:lnTo>
                      <a:pt x="6" y="17"/>
                    </a:lnTo>
                    <a:lnTo>
                      <a:pt x="6" y="11"/>
                    </a:lnTo>
                    <a:lnTo>
                      <a:pt x="6" y="0"/>
                    </a:lnTo>
                    <a:lnTo>
                      <a:pt x="12" y="5"/>
                    </a:lnTo>
                    <a:lnTo>
                      <a:pt x="12" y="11"/>
                    </a:lnTo>
                    <a:lnTo>
                      <a:pt x="17" y="5"/>
                    </a:lnTo>
                    <a:lnTo>
                      <a:pt x="17" y="11"/>
                    </a:lnTo>
                    <a:lnTo>
                      <a:pt x="17" y="17"/>
                    </a:lnTo>
                    <a:lnTo>
                      <a:pt x="23" y="17"/>
                    </a:lnTo>
                    <a:lnTo>
                      <a:pt x="23" y="11"/>
                    </a:lnTo>
                    <a:lnTo>
                      <a:pt x="29" y="22"/>
                    </a:lnTo>
                    <a:lnTo>
                      <a:pt x="29" y="28"/>
                    </a:lnTo>
                    <a:lnTo>
                      <a:pt x="23" y="28"/>
                    </a:lnTo>
                    <a:lnTo>
                      <a:pt x="17" y="28"/>
                    </a:lnTo>
                    <a:lnTo>
                      <a:pt x="12" y="34"/>
                    </a:lnTo>
                    <a:lnTo>
                      <a:pt x="6" y="34"/>
                    </a:lnTo>
                    <a:lnTo>
                      <a:pt x="6" y="28"/>
                    </a:lnTo>
                    <a:lnTo>
                      <a:pt x="0" y="28"/>
                    </a:lnTo>
                    <a:close/>
                  </a:path>
                </a:pathLst>
              </a:custGeom>
              <a:solidFill>
                <a:srgbClr val="E6E6E6"/>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2" name="Freeform 58">
                <a:extLst>
                  <a:ext uri="{FF2B5EF4-FFF2-40B4-BE49-F238E27FC236}">
                    <a16:creationId xmlns:a16="http://schemas.microsoft.com/office/drawing/2014/main" id="{ECD4BAA3-3AF2-3920-8025-8159C9A1FE1F}"/>
                  </a:ext>
                </a:extLst>
              </p:cNvPr>
              <p:cNvSpPr>
                <a:spLocks noEditPoints="1"/>
              </p:cNvSpPr>
              <p:nvPr>
                <p:custDataLst>
                  <p:tags r:id="rId195"/>
                </p:custDataLst>
              </p:nvPr>
            </p:nvSpPr>
            <p:spPr bwMode="auto">
              <a:xfrm rot="582343">
                <a:off x="5451304" y="3723820"/>
                <a:ext cx="605513" cy="704295"/>
              </a:xfrm>
              <a:custGeom>
                <a:avLst/>
                <a:gdLst>
                  <a:gd name="T0" fmla="*/ 210 w 380"/>
                  <a:gd name="T1" fmla="*/ 192 h 442"/>
                  <a:gd name="T2" fmla="*/ 199 w 380"/>
                  <a:gd name="T3" fmla="*/ 187 h 442"/>
                  <a:gd name="T4" fmla="*/ 210 w 380"/>
                  <a:gd name="T5" fmla="*/ 175 h 442"/>
                  <a:gd name="T6" fmla="*/ 210 w 380"/>
                  <a:gd name="T7" fmla="*/ 170 h 442"/>
                  <a:gd name="T8" fmla="*/ 205 w 380"/>
                  <a:gd name="T9" fmla="*/ 170 h 442"/>
                  <a:gd name="T10" fmla="*/ 205 w 380"/>
                  <a:gd name="T11" fmla="*/ 158 h 442"/>
                  <a:gd name="T12" fmla="*/ 210 w 380"/>
                  <a:gd name="T13" fmla="*/ 147 h 442"/>
                  <a:gd name="T14" fmla="*/ 222 w 380"/>
                  <a:gd name="T15" fmla="*/ 147 h 442"/>
                  <a:gd name="T16" fmla="*/ 227 w 380"/>
                  <a:gd name="T17" fmla="*/ 147 h 442"/>
                  <a:gd name="T18" fmla="*/ 227 w 380"/>
                  <a:gd name="T19" fmla="*/ 158 h 442"/>
                  <a:gd name="T20" fmla="*/ 233 w 380"/>
                  <a:gd name="T21" fmla="*/ 158 h 442"/>
                  <a:gd name="T22" fmla="*/ 244 w 380"/>
                  <a:gd name="T23" fmla="*/ 147 h 442"/>
                  <a:gd name="T24" fmla="*/ 239 w 380"/>
                  <a:gd name="T25" fmla="*/ 164 h 442"/>
                  <a:gd name="T26" fmla="*/ 239 w 380"/>
                  <a:gd name="T27" fmla="*/ 170 h 442"/>
                  <a:gd name="T28" fmla="*/ 244 w 380"/>
                  <a:gd name="T29" fmla="*/ 181 h 442"/>
                  <a:gd name="T30" fmla="*/ 233 w 380"/>
                  <a:gd name="T31" fmla="*/ 187 h 442"/>
                  <a:gd name="T32" fmla="*/ 222 w 380"/>
                  <a:gd name="T33" fmla="*/ 187 h 442"/>
                  <a:gd name="T34" fmla="*/ 131 w 380"/>
                  <a:gd name="T35" fmla="*/ 11 h 442"/>
                  <a:gd name="T36" fmla="*/ 295 w 380"/>
                  <a:gd name="T37" fmla="*/ 45 h 442"/>
                  <a:gd name="T38" fmla="*/ 363 w 380"/>
                  <a:gd name="T39" fmla="*/ 124 h 442"/>
                  <a:gd name="T40" fmla="*/ 284 w 380"/>
                  <a:gd name="T41" fmla="*/ 294 h 442"/>
                  <a:gd name="T42" fmla="*/ 250 w 380"/>
                  <a:gd name="T43" fmla="*/ 368 h 442"/>
                  <a:gd name="T44" fmla="*/ 250 w 380"/>
                  <a:gd name="T45" fmla="*/ 391 h 442"/>
                  <a:gd name="T46" fmla="*/ 222 w 380"/>
                  <a:gd name="T47" fmla="*/ 396 h 442"/>
                  <a:gd name="T48" fmla="*/ 199 w 380"/>
                  <a:gd name="T49" fmla="*/ 408 h 442"/>
                  <a:gd name="T50" fmla="*/ 171 w 380"/>
                  <a:gd name="T51" fmla="*/ 419 h 442"/>
                  <a:gd name="T52" fmla="*/ 159 w 380"/>
                  <a:gd name="T53" fmla="*/ 430 h 442"/>
                  <a:gd name="T54" fmla="*/ 154 w 380"/>
                  <a:gd name="T55" fmla="*/ 436 h 442"/>
                  <a:gd name="T56" fmla="*/ 137 w 380"/>
                  <a:gd name="T57" fmla="*/ 413 h 442"/>
                  <a:gd name="T58" fmla="*/ 142 w 380"/>
                  <a:gd name="T59" fmla="*/ 408 h 442"/>
                  <a:gd name="T60" fmla="*/ 131 w 380"/>
                  <a:gd name="T61" fmla="*/ 396 h 442"/>
                  <a:gd name="T62" fmla="*/ 131 w 380"/>
                  <a:gd name="T63" fmla="*/ 385 h 442"/>
                  <a:gd name="T64" fmla="*/ 0 w 380"/>
                  <a:gd name="T65" fmla="*/ 198 h 442"/>
                  <a:gd name="T66" fmla="*/ 12 w 380"/>
                  <a:gd name="T67" fmla="*/ 192 h 442"/>
                  <a:gd name="T68" fmla="*/ 23 w 380"/>
                  <a:gd name="T69" fmla="*/ 181 h 442"/>
                  <a:gd name="T70" fmla="*/ 29 w 380"/>
                  <a:gd name="T71" fmla="*/ 164 h 442"/>
                  <a:gd name="T72" fmla="*/ 34 w 380"/>
                  <a:gd name="T73" fmla="*/ 158 h 442"/>
                  <a:gd name="T74" fmla="*/ 29 w 380"/>
                  <a:gd name="T75" fmla="*/ 141 h 442"/>
                  <a:gd name="T76" fmla="*/ 23 w 380"/>
                  <a:gd name="T77" fmla="*/ 130 h 442"/>
                  <a:gd name="T78" fmla="*/ 29 w 380"/>
                  <a:gd name="T79" fmla="*/ 113 h 442"/>
                  <a:gd name="T80" fmla="*/ 29 w 380"/>
                  <a:gd name="T81" fmla="*/ 96 h 442"/>
                  <a:gd name="T82" fmla="*/ 34 w 380"/>
                  <a:gd name="T83" fmla="*/ 79 h 442"/>
                  <a:gd name="T84" fmla="*/ 34 w 380"/>
                  <a:gd name="T85" fmla="*/ 62 h 442"/>
                  <a:gd name="T86" fmla="*/ 46 w 380"/>
                  <a:gd name="T87" fmla="*/ 45 h 442"/>
                  <a:gd name="T88" fmla="*/ 57 w 380"/>
                  <a:gd name="T89" fmla="*/ 28 h 442"/>
                  <a:gd name="T90" fmla="*/ 68 w 380"/>
                  <a:gd name="T91" fmla="*/ 17 h 442"/>
                  <a:gd name="T92" fmla="*/ 85 w 380"/>
                  <a:gd name="T93" fmla="*/ 17 h 442"/>
                  <a:gd name="T94" fmla="*/ 80 w 380"/>
                  <a:gd name="T9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442">
                    <a:moveTo>
                      <a:pt x="222" y="192"/>
                    </a:moveTo>
                    <a:lnTo>
                      <a:pt x="216" y="192"/>
                    </a:lnTo>
                    <a:lnTo>
                      <a:pt x="210" y="192"/>
                    </a:lnTo>
                    <a:lnTo>
                      <a:pt x="205" y="192"/>
                    </a:lnTo>
                    <a:lnTo>
                      <a:pt x="205" y="187"/>
                    </a:lnTo>
                    <a:lnTo>
                      <a:pt x="199" y="187"/>
                    </a:lnTo>
                    <a:lnTo>
                      <a:pt x="199" y="181"/>
                    </a:lnTo>
                    <a:lnTo>
                      <a:pt x="205" y="181"/>
                    </a:lnTo>
                    <a:lnTo>
                      <a:pt x="210" y="175"/>
                    </a:lnTo>
                    <a:lnTo>
                      <a:pt x="216" y="175"/>
                    </a:lnTo>
                    <a:lnTo>
                      <a:pt x="210" y="175"/>
                    </a:lnTo>
                    <a:lnTo>
                      <a:pt x="210" y="170"/>
                    </a:lnTo>
                    <a:lnTo>
                      <a:pt x="210" y="175"/>
                    </a:lnTo>
                    <a:lnTo>
                      <a:pt x="205" y="175"/>
                    </a:lnTo>
                    <a:lnTo>
                      <a:pt x="205" y="170"/>
                    </a:lnTo>
                    <a:lnTo>
                      <a:pt x="210" y="164"/>
                    </a:lnTo>
                    <a:lnTo>
                      <a:pt x="205" y="164"/>
                    </a:lnTo>
                    <a:lnTo>
                      <a:pt x="205" y="158"/>
                    </a:lnTo>
                    <a:lnTo>
                      <a:pt x="210" y="158"/>
                    </a:lnTo>
                    <a:lnTo>
                      <a:pt x="210" y="153"/>
                    </a:lnTo>
                    <a:lnTo>
                      <a:pt x="210" y="147"/>
                    </a:lnTo>
                    <a:lnTo>
                      <a:pt x="216" y="153"/>
                    </a:lnTo>
                    <a:lnTo>
                      <a:pt x="216" y="147"/>
                    </a:lnTo>
                    <a:lnTo>
                      <a:pt x="222" y="147"/>
                    </a:lnTo>
                    <a:lnTo>
                      <a:pt x="227" y="147"/>
                    </a:lnTo>
                    <a:lnTo>
                      <a:pt x="227" y="141"/>
                    </a:lnTo>
                    <a:lnTo>
                      <a:pt x="227" y="147"/>
                    </a:lnTo>
                    <a:lnTo>
                      <a:pt x="227" y="141"/>
                    </a:lnTo>
                    <a:lnTo>
                      <a:pt x="233" y="147"/>
                    </a:lnTo>
                    <a:lnTo>
                      <a:pt x="227" y="158"/>
                    </a:lnTo>
                    <a:lnTo>
                      <a:pt x="233" y="158"/>
                    </a:lnTo>
                    <a:lnTo>
                      <a:pt x="233" y="164"/>
                    </a:lnTo>
                    <a:lnTo>
                      <a:pt x="233" y="158"/>
                    </a:lnTo>
                    <a:lnTo>
                      <a:pt x="239" y="158"/>
                    </a:lnTo>
                    <a:lnTo>
                      <a:pt x="239" y="153"/>
                    </a:lnTo>
                    <a:lnTo>
                      <a:pt x="244" y="147"/>
                    </a:lnTo>
                    <a:lnTo>
                      <a:pt x="244" y="158"/>
                    </a:lnTo>
                    <a:lnTo>
                      <a:pt x="239" y="158"/>
                    </a:lnTo>
                    <a:lnTo>
                      <a:pt x="239" y="164"/>
                    </a:lnTo>
                    <a:lnTo>
                      <a:pt x="244" y="164"/>
                    </a:lnTo>
                    <a:lnTo>
                      <a:pt x="244" y="170"/>
                    </a:lnTo>
                    <a:lnTo>
                      <a:pt x="239" y="170"/>
                    </a:lnTo>
                    <a:lnTo>
                      <a:pt x="239" y="175"/>
                    </a:lnTo>
                    <a:lnTo>
                      <a:pt x="244" y="175"/>
                    </a:lnTo>
                    <a:lnTo>
                      <a:pt x="244" y="181"/>
                    </a:lnTo>
                    <a:lnTo>
                      <a:pt x="239" y="181"/>
                    </a:lnTo>
                    <a:lnTo>
                      <a:pt x="239" y="187"/>
                    </a:lnTo>
                    <a:lnTo>
                      <a:pt x="233" y="187"/>
                    </a:lnTo>
                    <a:lnTo>
                      <a:pt x="227" y="192"/>
                    </a:lnTo>
                    <a:lnTo>
                      <a:pt x="227" y="187"/>
                    </a:lnTo>
                    <a:lnTo>
                      <a:pt x="222" y="187"/>
                    </a:lnTo>
                    <a:lnTo>
                      <a:pt x="222" y="192"/>
                    </a:lnTo>
                    <a:close/>
                    <a:moveTo>
                      <a:pt x="80" y="0"/>
                    </a:moveTo>
                    <a:lnTo>
                      <a:pt x="131" y="11"/>
                    </a:lnTo>
                    <a:lnTo>
                      <a:pt x="210" y="28"/>
                    </a:lnTo>
                    <a:lnTo>
                      <a:pt x="273" y="39"/>
                    </a:lnTo>
                    <a:lnTo>
                      <a:pt x="295" y="45"/>
                    </a:lnTo>
                    <a:lnTo>
                      <a:pt x="352" y="56"/>
                    </a:lnTo>
                    <a:lnTo>
                      <a:pt x="380" y="62"/>
                    </a:lnTo>
                    <a:lnTo>
                      <a:pt x="363" y="124"/>
                    </a:lnTo>
                    <a:lnTo>
                      <a:pt x="341" y="175"/>
                    </a:lnTo>
                    <a:lnTo>
                      <a:pt x="312" y="238"/>
                    </a:lnTo>
                    <a:lnTo>
                      <a:pt x="284" y="294"/>
                    </a:lnTo>
                    <a:lnTo>
                      <a:pt x="261" y="340"/>
                    </a:lnTo>
                    <a:lnTo>
                      <a:pt x="250" y="362"/>
                    </a:lnTo>
                    <a:lnTo>
                      <a:pt x="250" y="368"/>
                    </a:lnTo>
                    <a:lnTo>
                      <a:pt x="256" y="385"/>
                    </a:lnTo>
                    <a:lnTo>
                      <a:pt x="256" y="391"/>
                    </a:lnTo>
                    <a:lnTo>
                      <a:pt x="250" y="391"/>
                    </a:lnTo>
                    <a:lnTo>
                      <a:pt x="244" y="396"/>
                    </a:lnTo>
                    <a:lnTo>
                      <a:pt x="239" y="396"/>
                    </a:lnTo>
                    <a:lnTo>
                      <a:pt x="222" y="396"/>
                    </a:lnTo>
                    <a:lnTo>
                      <a:pt x="216" y="396"/>
                    </a:lnTo>
                    <a:lnTo>
                      <a:pt x="210" y="402"/>
                    </a:lnTo>
                    <a:lnTo>
                      <a:pt x="199" y="408"/>
                    </a:lnTo>
                    <a:lnTo>
                      <a:pt x="182" y="408"/>
                    </a:lnTo>
                    <a:lnTo>
                      <a:pt x="176" y="419"/>
                    </a:lnTo>
                    <a:lnTo>
                      <a:pt x="171" y="419"/>
                    </a:lnTo>
                    <a:lnTo>
                      <a:pt x="171" y="425"/>
                    </a:lnTo>
                    <a:lnTo>
                      <a:pt x="165" y="430"/>
                    </a:lnTo>
                    <a:lnTo>
                      <a:pt x="159" y="430"/>
                    </a:lnTo>
                    <a:lnTo>
                      <a:pt x="159" y="436"/>
                    </a:lnTo>
                    <a:lnTo>
                      <a:pt x="159" y="442"/>
                    </a:lnTo>
                    <a:lnTo>
                      <a:pt x="154" y="436"/>
                    </a:lnTo>
                    <a:lnTo>
                      <a:pt x="142" y="430"/>
                    </a:lnTo>
                    <a:lnTo>
                      <a:pt x="142" y="419"/>
                    </a:lnTo>
                    <a:lnTo>
                      <a:pt x="137" y="413"/>
                    </a:lnTo>
                    <a:lnTo>
                      <a:pt x="142" y="413"/>
                    </a:lnTo>
                    <a:lnTo>
                      <a:pt x="148" y="413"/>
                    </a:lnTo>
                    <a:lnTo>
                      <a:pt x="142" y="408"/>
                    </a:lnTo>
                    <a:lnTo>
                      <a:pt x="137" y="402"/>
                    </a:lnTo>
                    <a:lnTo>
                      <a:pt x="131" y="402"/>
                    </a:lnTo>
                    <a:lnTo>
                      <a:pt x="131" y="396"/>
                    </a:lnTo>
                    <a:lnTo>
                      <a:pt x="137" y="396"/>
                    </a:lnTo>
                    <a:lnTo>
                      <a:pt x="131" y="391"/>
                    </a:lnTo>
                    <a:lnTo>
                      <a:pt x="131" y="385"/>
                    </a:lnTo>
                    <a:lnTo>
                      <a:pt x="91" y="334"/>
                    </a:lnTo>
                    <a:lnTo>
                      <a:pt x="68" y="300"/>
                    </a:lnTo>
                    <a:lnTo>
                      <a:pt x="0" y="198"/>
                    </a:lnTo>
                    <a:lnTo>
                      <a:pt x="6" y="198"/>
                    </a:lnTo>
                    <a:lnTo>
                      <a:pt x="6" y="192"/>
                    </a:lnTo>
                    <a:lnTo>
                      <a:pt x="12" y="192"/>
                    </a:lnTo>
                    <a:lnTo>
                      <a:pt x="12" y="187"/>
                    </a:lnTo>
                    <a:lnTo>
                      <a:pt x="17" y="187"/>
                    </a:lnTo>
                    <a:lnTo>
                      <a:pt x="23" y="181"/>
                    </a:lnTo>
                    <a:lnTo>
                      <a:pt x="29" y="175"/>
                    </a:lnTo>
                    <a:lnTo>
                      <a:pt x="29" y="170"/>
                    </a:lnTo>
                    <a:lnTo>
                      <a:pt x="29" y="164"/>
                    </a:lnTo>
                    <a:lnTo>
                      <a:pt x="34" y="170"/>
                    </a:lnTo>
                    <a:lnTo>
                      <a:pt x="34" y="164"/>
                    </a:lnTo>
                    <a:lnTo>
                      <a:pt x="34" y="158"/>
                    </a:lnTo>
                    <a:lnTo>
                      <a:pt x="29" y="153"/>
                    </a:lnTo>
                    <a:lnTo>
                      <a:pt x="29" y="147"/>
                    </a:lnTo>
                    <a:lnTo>
                      <a:pt x="29" y="141"/>
                    </a:lnTo>
                    <a:lnTo>
                      <a:pt x="23" y="141"/>
                    </a:lnTo>
                    <a:lnTo>
                      <a:pt x="23" y="136"/>
                    </a:lnTo>
                    <a:lnTo>
                      <a:pt x="23" y="130"/>
                    </a:lnTo>
                    <a:lnTo>
                      <a:pt x="29" y="124"/>
                    </a:lnTo>
                    <a:lnTo>
                      <a:pt x="29" y="119"/>
                    </a:lnTo>
                    <a:lnTo>
                      <a:pt x="29" y="113"/>
                    </a:lnTo>
                    <a:lnTo>
                      <a:pt x="29" y="107"/>
                    </a:lnTo>
                    <a:lnTo>
                      <a:pt x="29" y="102"/>
                    </a:lnTo>
                    <a:lnTo>
                      <a:pt x="29" y="96"/>
                    </a:lnTo>
                    <a:lnTo>
                      <a:pt x="29" y="90"/>
                    </a:lnTo>
                    <a:lnTo>
                      <a:pt x="29" y="85"/>
                    </a:lnTo>
                    <a:lnTo>
                      <a:pt x="34" y="79"/>
                    </a:lnTo>
                    <a:lnTo>
                      <a:pt x="34" y="73"/>
                    </a:lnTo>
                    <a:lnTo>
                      <a:pt x="34" y="68"/>
                    </a:lnTo>
                    <a:lnTo>
                      <a:pt x="34" y="62"/>
                    </a:lnTo>
                    <a:lnTo>
                      <a:pt x="40" y="56"/>
                    </a:lnTo>
                    <a:lnTo>
                      <a:pt x="40" y="51"/>
                    </a:lnTo>
                    <a:lnTo>
                      <a:pt x="46" y="45"/>
                    </a:lnTo>
                    <a:lnTo>
                      <a:pt x="46" y="39"/>
                    </a:lnTo>
                    <a:lnTo>
                      <a:pt x="57" y="34"/>
                    </a:lnTo>
                    <a:lnTo>
                      <a:pt x="57" y="28"/>
                    </a:lnTo>
                    <a:lnTo>
                      <a:pt x="63" y="28"/>
                    </a:lnTo>
                    <a:lnTo>
                      <a:pt x="63" y="22"/>
                    </a:lnTo>
                    <a:lnTo>
                      <a:pt x="68" y="17"/>
                    </a:lnTo>
                    <a:lnTo>
                      <a:pt x="74" y="17"/>
                    </a:lnTo>
                    <a:lnTo>
                      <a:pt x="80" y="22"/>
                    </a:lnTo>
                    <a:lnTo>
                      <a:pt x="85" y="17"/>
                    </a:lnTo>
                    <a:lnTo>
                      <a:pt x="85" y="11"/>
                    </a:lnTo>
                    <a:lnTo>
                      <a:pt x="80" y="5"/>
                    </a:lnTo>
                    <a:lnTo>
                      <a:pt x="80"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3" name="Freeform 59">
                <a:extLst>
                  <a:ext uri="{FF2B5EF4-FFF2-40B4-BE49-F238E27FC236}">
                    <a16:creationId xmlns:a16="http://schemas.microsoft.com/office/drawing/2014/main" id="{A9EE0CAA-657E-93AA-D443-634B77013E01}"/>
                  </a:ext>
                </a:extLst>
              </p:cNvPr>
              <p:cNvSpPr>
                <a:spLocks noEditPoints="1"/>
              </p:cNvSpPr>
              <p:nvPr>
                <p:custDataLst>
                  <p:tags r:id="rId196"/>
                </p:custDataLst>
              </p:nvPr>
            </p:nvSpPr>
            <p:spPr bwMode="auto">
              <a:xfrm rot="582343">
                <a:off x="4781236" y="3456000"/>
                <a:ext cx="758484" cy="732976"/>
              </a:xfrm>
              <a:custGeom>
                <a:avLst/>
                <a:gdLst>
                  <a:gd name="T0" fmla="*/ 408 w 476"/>
                  <a:gd name="T1" fmla="*/ 312 h 460"/>
                  <a:gd name="T2" fmla="*/ 391 w 476"/>
                  <a:gd name="T3" fmla="*/ 318 h 460"/>
                  <a:gd name="T4" fmla="*/ 374 w 476"/>
                  <a:gd name="T5" fmla="*/ 307 h 460"/>
                  <a:gd name="T6" fmla="*/ 380 w 476"/>
                  <a:gd name="T7" fmla="*/ 284 h 460"/>
                  <a:gd name="T8" fmla="*/ 391 w 476"/>
                  <a:gd name="T9" fmla="*/ 273 h 460"/>
                  <a:gd name="T10" fmla="*/ 414 w 476"/>
                  <a:gd name="T11" fmla="*/ 267 h 460"/>
                  <a:gd name="T12" fmla="*/ 425 w 476"/>
                  <a:gd name="T13" fmla="*/ 273 h 460"/>
                  <a:gd name="T14" fmla="*/ 425 w 476"/>
                  <a:gd name="T15" fmla="*/ 307 h 460"/>
                  <a:gd name="T16" fmla="*/ 261 w 476"/>
                  <a:gd name="T17" fmla="*/ 233 h 460"/>
                  <a:gd name="T18" fmla="*/ 295 w 476"/>
                  <a:gd name="T19" fmla="*/ 210 h 460"/>
                  <a:gd name="T20" fmla="*/ 312 w 476"/>
                  <a:gd name="T21" fmla="*/ 210 h 460"/>
                  <a:gd name="T22" fmla="*/ 323 w 476"/>
                  <a:gd name="T23" fmla="*/ 227 h 460"/>
                  <a:gd name="T24" fmla="*/ 312 w 476"/>
                  <a:gd name="T25" fmla="*/ 261 h 460"/>
                  <a:gd name="T26" fmla="*/ 12 w 476"/>
                  <a:gd name="T27" fmla="*/ 267 h 460"/>
                  <a:gd name="T28" fmla="*/ 23 w 476"/>
                  <a:gd name="T29" fmla="*/ 244 h 460"/>
                  <a:gd name="T30" fmla="*/ 34 w 476"/>
                  <a:gd name="T31" fmla="*/ 227 h 460"/>
                  <a:gd name="T32" fmla="*/ 57 w 476"/>
                  <a:gd name="T33" fmla="*/ 216 h 460"/>
                  <a:gd name="T34" fmla="*/ 68 w 476"/>
                  <a:gd name="T35" fmla="*/ 188 h 460"/>
                  <a:gd name="T36" fmla="*/ 68 w 476"/>
                  <a:gd name="T37" fmla="*/ 165 h 460"/>
                  <a:gd name="T38" fmla="*/ 80 w 476"/>
                  <a:gd name="T39" fmla="*/ 131 h 460"/>
                  <a:gd name="T40" fmla="*/ 85 w 476"/>
                  <a:gd name="T41" fmla="*/ 120 h 460"/>
                  <a:gd name="T42" fmla="*/ 91 w 476"/>
                  <a:gd name="T43" fmla="*/ 97 h 460"/>
                  <a:gd name="T44" fmla="*/ 108 w 476"/>
                  <a:gd name="T45" fmla="*/ 86 h 460"/>
                  <a:gd name="T46" fmla="*/ 102 w 476"/>
                  <a:gd name="T47" fmla="*/ 63 h 460"/>
                  <a:gd name="T48" fmla="*/ 119 w 476"/>
                  <a:gd name="T49" fmla="*/ 52 h 460"/>
                  <a:gd name="T50" fmla="*/ 131 w 476"/>
                  <a:gd name="T51" fmla="*/ 29 h 460"/>
                  <a:gd name="T52" fmla="*/ 136 w 476"/>
                  <a:gd name="T53" fmla="*/ 23 h 460"/>
                  <a:gd name="T54" fmla="*/ 142 w 476"/>
                  <a:gd name="T55" fmla="*/ 6 h 460"/>
                  <a:gd name="T56" fmla="*/ 352 w 476"/>
                  <a:gd name="T57" fmla="*/ 103 h 460"/>
                  <a:gd name="T58" fmla="*/ 386 w 476"/>
                  <a:gd name="T59" fmla="*/ 108 h 460"/>
                  <a:gd name="T60" fmla="*/ 420 w 476"/>
                  <a:gd name="T61" fmla="*/ 131 h 460"/>
                  <a:gd name="T62" fmla="*/ 471 w 476"/>
                  <a:gd name="T63" fmla="*/ 188 h 460"/>
                  <a:gd name="T64" fmla="*/ 471 w 476"/>
                  <a:gd name="T65" fmla="*/ 216 h 460"/>
                  <a:gd name="T66" fmla="*/ 465 w 476"/>
                  <a:gd name="T67" fmla="*/ 244 h 460"/>
                  <a:gd name="T68" fmla="*/ 476 w 476"/>
                  <a:gd name="T69" fmla="*/ 267 h 460"/>
                  <a:gd name="T70" fmla="*/ 465 w 476"/>
                  <a:gd name="T71" fmla="*/ 284 h 460"/>
                  <a:gd name="T72" fmla="*/ 448 w 476"/>
                  <a:gd name="T73" fmla="*/ 301 h 460"/>
                  <a:gd name="T74" fmla="*/ 425 w 476"/>
                  <a:gd name="T75" fmla="*/ 318 h 460"/>
                  <a:gd name="T76" fmla="*/ 420 w 476"/>
                  <a:gd name="T77" fmla="*/ 346 h 460"/>
                  <a:gd name="T78" fmla="*/ 408 w 476"/>
                  <a:gd name="T79" fmla="*/ 363 h 460"/>
                  <a:gd name="T80" fmla="*/ 420 w 476"/>
                  <a:gd name="T81" fmla="*/ 386 h 460"/>
                  <a:gd name="T82" fmla="*/ 391 w 476"/>
                  <a:gd name="T83" fmla="*/ 409 h 460"/>
                  <a:gd name="T84" fmla="*/ 374 w 476"/>
                  <a:gd name="T85" fmla="*/ 431 h 460"/>
                  <a:gd name="T86" fmla="*/ 352 w 476"/>
                  <a:gd name="T87" fmla="*/ 443 h 460"/>
                  <a:gd name="T88" fmla="*/ 329 w 476"/>
                  <a:gd name="T89" fmla="*/ 431 h 460"/>
                  <a:gd name="T90" fmla="*/ 306 w 476"/>
                  <a:gd name="T91" fmla="*/ 437 h 460"/>
                  <a:gd name="T92" fmla="*/ 289 w 476"/>
                  <a:gd name="T93" fmla="*/ 454 h 460"/>
                  <a:gd name="T94" fmla="*/ 250 w 476"/>
                  <a:gd name="T95" fmla="*/ 443 h 460"/>
                  <a:gd name="T96" fmla="*/ 34 w 476"/>
                  <a:gd name="T97" fmla="*/ 329 h 460"/>
                  <a:gd name="T98" fmla="*/ 51 w 476"/>
                  <a:gd name="T99" fmla="*/ 267 h 460"/>
                  <a:gd name="T100" fmla="*/ 29 w 476"/>
                  <a:gd name="T101" fmla="*/ 273 h 460"/>
                  <a:gd name="T102" fmla="*/ 0 w 476"/>
                  <a:gd name="T103" fmla="*/ 290 h 460"/>
                  <a:gd name="T104" fmla="*/ 6 w 476"/>
                  <a:gd name="T105" fmla="*/ 27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60">
                    <a:moveTo>
                      <a:pt x="425" y="307"/>
                    </a:moveTo>
                    <a:lnTo>
                      <a:pt x="414" y="301"/>
                    </a:lnTo>
                    <a:lnTo>
                      <a:pt x="408" y="307"/>
                    </a:lnTo>
                    <a:lnTo>
                      <a:pt x="403" y="307"/>
                    </a:lnTo>
                    <a:lnTo>
                      <a:pt x="408" y="312"/>
                    </a:lnTo>
                    <a:lnTo>
                      <a:pt x="403" y="312"/>
                    </a:lnTo>
                    <a:lnTo>
                      <a:pt x="397" y="318"/>
                    </a:lnTo>
                    <a:lnTo>
                      <a:pt x="397" y="324"/>
                    </a:lnTo>
                    <a:lnTo>
                      <a:pt x="391" y="312"/>
                    </a:lnTo>
                    <a:lnTo>
                      <a:pt x="391" y="318"/>
                    </a:lnTo>
                    <a:lnTo>
                      <a:pt x="386" y="312"/>
                    </a:lnTo>
                    <a:lnTo>
                      <a:pt x="380" y="307"/>
                    </a:lnTo>
                    <a:lnTo>
                      <a:pt x="380" y="312"/>
                    </a:lnTo>
                    <a:lnTo>
                      <a:pt x="374" y="312"/>
                    </a:lnTo>
                    <a:lnTo>
                      <a:pt x="374" y="307"/>
                    </a:lnTo>
                    <a:lnTo>
                      <a:pt x="380" y="301"/>
                    </a:lnTo>
                    <a:lnTo>
                      <a:pt x="374" y="301"/>
                    </a:lnTo>
                    <a:lnTo>
                      <a:pt x="374" y="295"/>
                    </a:lnTo>
                    <a:lnTo>
                      <a:pt x="380" y="290"/>
                    </a:lnTo>
                    <a:lnTo>
                      <a:pt x="380" y="284"/>
                    </a:lnTo>
                    <a:lnTo>
                      <a:pt x="380" y="278"/>
                    </a:lnTo>
                    <a:lnTo>
                      <a:pt x="386" y="278"/>
                    </a:lnTo>
                    <a:lnTo>
                      <a:pt x="391" y="273"/>
                    </a:lnTo>
                    <a:lnTo>
                      <a:pt x="391" y="278"/>
                    </a:lnTo>
                    <a:lnTo>
                      <a:pt x="391" y="273"/>
                    </a:lnTo>
                    <a:lnTo>
                      <a:pt x="397" y="273"/>
                    </a:lnTo>
                    <a:lnTo>
                      <a:pt x="397" y="267"/>
                    </a:lnTo>
                    <a:lnTo>
                      <a:pt x="403" y="267"/>
                    </a:lnTo>
                    <a:lnTo>
                      <a:pt x="408" y="267"/>
                    </a:lnTo>
                    <a:lnTo>
                      <a:pt x="414" y="267"/>
                    </a:lnTo>
                    <a:lnTo>
                      <a:pt x="414" y="273"/>
                    </a:lnTo>
                    <a:lnTo>
                      <a:pt x="420" y="273"/>
                    </a:lnTo>
                    <a:lnTo>
                      <a:pt x="420" y="267"/>
                    </a:lnTo>
                    <a:lnTo>
                      <a:pt x="420" y="273"/>
                    </a:lnTo>
                    <a:lnTo>
                      <a:pt x="425" y="273"/>
                    </a:lnTo>
                    <a:lnTo>
                      <a:pt x="425" y="278"/>
                    </a:lnTo>
                    <a:lnTo>
                      <a:pt x="431" y="284"/>
                    </a:lnTo>
                    <a:lnTo>
                      <a:pt x="425" y="295"/>
                    </a:lnTo>
                    <a:lnTo>
                      <a:pt x="425" y="301"/>
                    </a:lnTo>
                    <a:lnTo>
                      <a:pt x="425" y="307"/>
                    </a:lnTo>
                    <a:close/>
                    <a:moveTo>
                      <a:pt x="284" y="267"/>
                    </a:moveTo>
                    <a:lnTo>
                      <a:pt x="278" y="261"/>
                    </a:lnTo>
                    <a:lnTo>
                      <a:pt x="267" y="256"/>
                    </a:lnTo>
                    <a:lnTo>
                      <a:pt x="261" y="250"/>
                    </a:lnTo>
                    <a:lnTo>
                      <a:pt x="261" y="233"/>
                    </a:lnTo>
                    <a:lnTo>
                      <a:pt x="267" y="222"/>
                    </a:lnTo>
                    <a:lnTo>
                      <a:pt x="272" y="216"/>
                    </a:lnTo>
                    <a:lnTo>
                      <a:pt x="278" y="216"/>
                    </a:lnTo>
                    <a:lnTo>
                      <a:pt x="289" y="216"/>
                    </a:lnTo>
                    <a:lnTo>
                      <a:pt x="295" y="210"/>
                    </a:lnTo>
                    <a:lnTo>
                      <a:pt x="301" y="205"/>
                    </a:lnTo>
                    <a:lnTo>
                      <a:pt x="306" y="205"/>
                    </a:lnTo>
                    <a:lnTo>
                      <a:pt x="312" y="205"/>
                    </a:lnTo>
                    <a:lnTo>
                      <a:pt x="306" y="210"/>
                    </a:lnTo>
                    <a:lnTo>
                      <a:pt x="312" y="210"/>
                    </a:lnTo>
                    <a:lnTo>
                      <a:pt x="318" y="210"/>
                    </a:lnTo>
                    <a:lnTo>
                      <a:pt x="312" y="216"/>
                    </a:lnTo>
                    <a:lnTo>
                      <a:pt x="312" y="222"/>
                    </a:lnTo>
                    <a:lnTo>
                      <a:pt x="318" y="222"/>
                    </a:lnTo>
                    <a:lnTo>
                      <a:pt x="323" y="227"/>
                    </a:lnTo>
                    <a:lnTo>
                      <a:pt x="318" y="239"/>
                    </a:lnTo>
                    <a:lnTo>
                      <a:pt x="318" y="244"/>
                    </a:lnTo>
                    <a:lnTo>
                      <a:pt x="318" y="256"/>
                    </a:lnTo>
                    <a:lnTo>
                      <a:pt x="312" y="256"/>
                    </a:lnTo>
                    <a:lnTo>
                      <a:pt x="312" y="261"/>
                    </a:lnTo>
                    <a:lnTo>
                      <a:pt x="306" y="267"/>
                    </a:lnTo>
                    <a:lnTo>
                      <a:pt x="289" y="261"/>
                    </a:lnTo>
                    <a:lnTo>
                      <a:pt x="284" y="261"/>
                    </a:lnTo>
                    <a:lnTo>
                      <a:pt x="284" y="267"/>
                    </a:lnTo>
                    <a:close/>
                    <a:moveTo>
                      <a:pt x="12" y="267"/>
                    </a:moveTo>
                    <a:lnTo>
                      <a:pt x="12" y="261"/>
                    </a:lnTo>
                    <a:lnTo>
                      <a:pt x="12" y="256"/>
                    </a:lnTo>
                    <a:lnTo>
                      <a:pt x="17" y="256"/>
                    </a:lnTo>
                    <a:lnTo>
                      <a:pt x="17" y="250"/>
                    </a:lnTo>
                    <a:lnTo>
                      <a:pt x="23" y="244"/>
                    </a:lnTo>
                    <a:lnTo>
                      <a:pt x="29" y="239"/>
                    </a:lnTo>
                    <a:lnTo>
                      <a:pt x="23" y="233"/>
                    </a:lnTo>
                    <a:lnTo>
                      <a:pt x="29" y="233"/>
                    </a:lnTo>
                    <a:lnTo>
                      <a:pt x="29" y="227"/>
                    </a:lnTo>
                    <a:lnTo>
                      <a:pt x="34" y="227"/>
                    </a:lnTo>
                    <a:lnTo>
                      <a:pt x="40" y="227"/>
                    </a:lnTo>
                    <a:lnTo>
                      <a:pt x="51" y="227"/>
                    </a:lnTo>
                    <a:lnTo>
                      <a:pt x="51" y="222"/>
                    </a:lnTo>
                    <a:lnTo>
                      <a:pt x="51" y="216"/>
                    </a:lnTo>
                    <a:lnTo>
                      <a:pt x="57" y="216"/>
                    </a:lnTo>
                    <a:lnTo>
                      <a:pt x="57" y="210"/>
                    </a:lnTo>
                    <a:lnTo>
                      <a:pt x="63" y="205"/>
                    </a:lnTo>
                    <a:lnTo>
                      <a:pt x="68" y="199"/>
                    </a:lnTo>
                    <a:lnTo>
                      <a:pt x="68" y="193"/>
                    </a:lnTo>
                    <a:lnTo>
                      <a:pt x="68" y="188"/>
                    </a:lnTo>
                    <a:lnTo>
                      <a:pt x="63" y="182"/>
                    </a:lnTo>
                    <a:lnTo>
                      <a:pt x="63" y="176"/>
                    </a:lnTo>
                    <a:lnTo>
                      <a:pt x="63" y="171"/>
                    </a:lnTo>
                    <a:lnTo>
                      <a:pt x="63" y="165"/>
                    </a:lnTo>
                    <a:lnTo>
                      <a:pt x="68" y="165"/>
                    </a:lnTo>
                    <a:lnTo>
                      <a:pt x="68" y="159"/>
                    </a:lnTo>
                    <a:lnTo>
                      <a:pt x="68" y="148"/>
                    </a:lnTo>
                    <a:lnTo>
                      <a:pt x="74" y="148"/>
                    </a:lnTo>
                    <a:lnTo>
                      <a:pt x="74" y="142"/>
                    </a:lnTo>
                    <a:lnTo>
                      <a:pt x="80" y="131"/>
                    </a:lnTo>
                    <a:lnTo>
                      <a:pt x="80" y="125"/>
                    </a:lnTo>
                    <a:lnTo>
                      <a:pt x="80" y="131"/>
                    </a:lnTo>
                    <a:lnTo>
                      <a:pt x="80" y="125"/>
                    </a:lnTo>
                    <a:lnTo>
                      <a:pt x="80" y="120"/>
                    </a:lnTo>
                    <a:lnTo>
                      <a:pt x="85" y="120"/>
                    </a:lnTo>
                    <a:lnTo>
                      <a:pt x="85" y="114"/>
                    </a:lnTo>
                    <a:lnTo>
                      <a:pt x="85" y="108"/>
                    </a:lnTo>
                    <a:lnTo>
                      <a:pt x="91" y="108"/>
                    </a:lnTo>
                    <a:lnTo>
                      <a:pt x="91" y="103"/>
                    </a:lnTo>
                    <a:lnTo>
                      <a:pt x="91" y="97"/>
                    </a:lnTo>
                    <a:lnTo>
                      <a:pt x="91" y="91"/>
                    </a:lnTo>
                    <a:lnTo>
                      <a:pt x="97" y="91"/>
                    </a:lnTo>
                    <a:lnTo>
                      <a:pt x="97" y="86"/>
                    </a:lnTo>
                    <a:lnTo>
                      <a:pt x="102" y="86"/>
                    </a:lnTo>
                    <a:lnTo>
                      <a:pt x="108" y="86"/>
                    </a:lnTo>
                    <a:lnTo>
                      <a:pt x="108" y="74"/>
                    </a:lnTo>
                    <a:lnTo>
                      <a:pt x="102" y="74"/>
                    </a:lnTo>
                    <a:lnTo>
                      <a:pt x="97" y="69"/>
                    </a:lnTo>
                    <a:lnTo>
                      <a:pt x="97" y="63"/>
                    </a:lnTo>
                    <a:lnTo>
                      <a:pt x="102" y="63"/>
                    </a:lnTo>
                    <a:lnTo>
                      <a:pt x="102" y="57"/>
                    </a:lnTo>
                    <a:lnTo>
                      <a:pt x="108" y="57"/>
                    </a:lnTo>
                    <a:lnTo>
                      <a:pt x="114" y="57"/>
                    </a:lnTo>
                    <a:lnTo>
                      <a:pt x="114" y="52"/>
                    </a:lnTo>
                    <a:lnTo>
                      <a:pt x="119" y="52"/>
                    </a:lnTo>
                    <a:lnTo>
                      <a:pt x="119" y="46"/>
                    </a:lnTo>
                    <a:lnTo>
                      <a:pt x="119" y="40"/>
                    </a:lnTo>
                    <a:lnTo>
                      <a:pt x="125" y="34"/>
                    </a:lnTo>
                    <a:lnTo>
                      <a:pt x="125" y="29"/>
                    </a:lnTo>
                    <a:lnTo>
                      <a:pt x="131" y="29"/>
                    </a:lnTo>
                    <a:lnTo>
                      <a:pt x="131" y="23"/>
                    </a:lnTo>
                    <a:lnTo>
                      <a:pt x="131" y="17"/>
                    </a:lnTo>
                    <a:lnTo>
                      <a:pt x="136" y="23"/>
                    </a:lnTo>
                    <a:lnTo>
                      <a:pt x="136" y="17"/>
                    </a:lnTo>
                    <a:lnTo>
                      <a:pt x="136" y="23"/>
                    </a:lnTo>
                    <a:lnTo>
                      <a:pt x="136" y="17"/>
                    </a:lnTo>
                    <a:lnTo>
                      <a:pt x="142" y="17"/>
                    </a:lnTo>
                    <a:lnTo>
                      <a:pt x="136" y="12"/>
                    </a:lnTo>
                    <a:lnTo>
                      <a:pt x="136" y="6"/>
                    </a:lnTo>
                    <a:lnTo>
                      <a:pt x="142" y="6"/>
                    </a:lnTo>
                    <a:lnTo>
                      <a:pt x="142" y="0"/>
                    </a:lnTo>
                    <a:lnTo>
                      <a:pt x="148" y="0"/>
                    </a:lnTo>
                    <a:lnTo>
                      <a:pt x="284" y="69"/>
                    </a:lnTo>
                    <a:lnTo>
                      <a:pt x="306" y="80"/>
                    </a:lnTo>
                    <a:lnTo>
                      <a:pt x="352" y="103"/>
                    </a:lnTo>
                    <a:lnTo>
                      <a:pt x="363" y="108"/>
                    </a:lnTo>
                    <a:lnTo>
                      <a:pt x="369" y="103"/>
                    </a:lnTo>
                    <a:lnTo>
                      <a:pt x="374" y="103"/>
                    </a:lnTo>
                    <a:lnTo>
                      <a:pt x="380" y="108"/>
                    </a:lnTo>
                    <a:lnTo>
                      <a:pt x="386" y="108"/>
                    </a:lnTo>
                    <a:lnTo>
                      <a:pt x="391" y="114"/>
                    </a:lnTo>
                    <a:lnTo>
                      <a:pt x="397" y="114"/>
                    </a:lnTo>
                    <a:lnTo>
                      <a:pt x="403" y="120"/>
                    </a:lnTo>
                    <a:lnTo>
                      <a:pt x="414" y="131"/>
                    </a:lnTo>
                    <a:lnTo>
                      <a:pt x="420" y="131"/>
                    </a:lnTo>
                    <a:lnTo>
                      <a:pt x="476" y="165"/>
                    </a:lnTo>
                    <a:lnTo>
                      <a:pt x="476" y="171"/>
                    </a:lnTo>
                    <a:lnTo>
                      <a:pt x="476" y="176"/>
                    </a:lnTo>
                    <a:lnTo>
                      <a:pt x="476" y="182"/>
                    </a:lnTo>
                    <a:lnTo>
                      <a:pt x="471" y="188"/>
                    </a:lnTo>
                    <a:lnTo>
                      <a:pt x="471" y="193"/>
                    </a:lnTo>
                    <a:lnTo>
                      <a:pt x="471" y="199"/>
                    </a:lnTo>
                    <a:lnTo>
                      <a:pt x="471" y="205"/>
                    </a:lnTo>
                    <a:lnTo>
                      <a:pt x="471" y="210"/>
                    </a:lnTo>
                    <a:lnTo>
                      <a:pt x="471" y="216"/>
                    </a:lnTo>
                    <a:lnTo>
                      <a:pt x="471" y="222"/>
                    </a:lnTo>
                    <a:lnTo>
                      <a:pt x="471" y="227"/>
                    </a:lnTo>
                    <a:lnTo>
                      <a:pt x="465" y="233"/>
                    </a:lnTo>
                    <a:lnTo>
                      <a:pt x="465" y="239"/>
                    </a:lnTo>
                    <a:lnTo>
                      <a:pt x="465" y="244"/>
                    </a:lnTo>
                    <a:lnTo>
                      <a:pt x="471" y="244"/>
                    </a:lnTo>
                    <a:lnTo>
                      <a:pt x="471" y="250"/>
                    </a:lnTo>
                    <a:lnTo>
                      <a:pt x="471" y="256"/>
                    </a:lnTo>
                    <a:lnTo>
                      <a:pt x="476" y="261"/>
                    </a:lnTo>
                    <a:lnTo>
                      <a:pt x="476" y="267"/>
                    </a:lnTo>
                    <a:lnTo>
                      <a:pt x="476" y="273"/>
                    </a:lnTo>
                    <a:lnTo>
                      <a:pt x="471" y="267"/>
                    </a:lnTo>
                    <a:lnTo>
                      <a:pt x="471" y="273"/>
                    </a:lnTo>
                    <a:lnTo>
                      <a:pt x="471" y="278"/>
                    </a:lnTo>
                    <a:lnTo>
                      <a:pt x="465" y="284"/>
                    </a:lnTo>
                    <a:lnTo>
                      <a:pt x="459" y="290"/>
                    </a:lnTo>
                    <a:lnTo>
                      <a:pt x="454" y="290"/>
                    </a:lnTo>
                    <a:lnTo>
                      <a:pt x="454" y="295"/>
                    </a:lnTo>
                    <a:lnTo>
                      <a:pt x="448" y="295"/>
                    </a:lnTo>
                    <a:lnTo>
                      <a:pt x="448" y="301"/>
                    </a:lnTo>
                    <a:lnTo>
                      <a:pt x="442" y="301"/>
                    </a:lnTo>
                    <a:lnTo>
                      <a:pt x="437" y="312"/>
                    </a:lnTo>
                    <a:lnTo>
                      <a:pt x="437" y="318"/>
                    </a:lnTo>
                    <a:lnTo>
                      <a:pt x="425" y="324"/>
                    </a:lnTo>
                    <a:lnTo>
                      <a:pt x="425" y="318"/>
                    </a:lnTo>
                    <a:lnTo>
                      <a:pt x="425" y="324"/>
                    </a:lnTo>
                    <a:lnTo>
                      <a:pt x="425" y="329"/>
                    </a:lnTo>
                    <a:lnTo>
                      <a:pt x="420" y="329"/>
                    </a:lnTo>
                    <a:lnTo>
                      <a:pt x="425" y="341"/>
                    </a:lnTo>
                    <a:lnTo>
                      <a:pt x="420" y="346"/>
                    </a:lnTo>
                    <a:lnTo>
                      <a:pt x="420" y="352"/>
                    </a:lnTo>
                    <a:lnTo>
                      <a:pt x="414" y="352"/>
                    </a:lnTo>
                    <a:lnTo>
                      <a:pt x="408" y="358"/>
                    </a:lnTo>
                    <a:lnTo>
                      <a:pt x="414" y="358"/>
                    </a:lnTo>
                    <a:lnTo>
                      <a:pt x="408" y="363"/>
                    </a:lnTo>
                    <a:lnTo>
                      <a:pt x="414" y="369"/>
                    </a:lnTo>
                    <a:lnTo>
                      <a:pt x="420" y="363"/>
                    </a:lnTo>
                    <a:lnTo>
                      <a:pt x="420" y="375"/>
                    </a:lnTo>
                    <a:lnTo>
                      <a:pt x="420" y="380"/>
                    </a:lnTo>
                    <a:lnTo>
                      <a:pt x="420" y="386"/>
                    </a:lnTo>
                    <a:lnTo>
                      <a:pt x="414" y="392"/>
                    </a:lnTo>
                    <a:lnTo>
                      <a:pt x="408" y="392"/>
                    </a:lnTo>
                    <a:lnTo>
                      <a:pt x="403" y="397"/>
                    </a:lnTo>
                    <a:lnTo>
                      <a:pt x="397" y="397"/>
                    </a:lnTo>
                    <a:lnTo>
                      <a:pt x="391" y="409"/>
                    </a:lnTo>
                    <a:lnTo>
                      <a:pt x="386" y="409"/>
                    </a:lnTo>
                    <a:lnTo>
                      <a:pt x="386" y="414"/>
                    </a:lnTo>
                    <a:lnTo>
                      <a:pt x="391" y="420"/>
                    </a:lnTo>
                    <a:lnTo>
                      <a:pt x="380" y="426"/>
                    </a:lnTo>
                    <a:lnTo>
                      <a:pt x="374" y="431"/>
                    </a:lnTo>
                    <a:lnTo>
                      <a:pt x="374" y="437"/>
                    </a:lnTo>
                    <a:lnTo>
                      <a:pt x="363" y="454"/>
                    </a:lnTo>
                    <a:lnTo>
                      <a:pt x="357" y="448"/>
                    </a:lnTo>
                    <a:lnTo>
                      <a:pt x="357" y="443"/>
                    </a:lnTo>
                    <a:lnTo>
                      <a:pt x="352" y="443"/>
                    </a:lnTo>
                    <a:lnTo>
                      <a:pt x="346" y="448"/>
                    </a:lnTo>
                    <a:lnTo>
                      <a:pt x="340" y="448"/>
                    </a:lnTo>
                    <a:lnTo>
                      <a:pt x="335" y="443"/>
                    </a:lnTo>
                    <a:lnTo>
                      <a:pt x="335" y="437"/>
                    </a:lnTo>
                    <a:lnTo>
                      <a:pt x="329" y="431"/>
                    </a:lnTo>
                    <a:lnTo>
                      <a:pt x="323" y="431"/>
                    </a:lnTo>
                    <a:lnTo>
                      <a:pt x="318" y="431"/>
                    </a:lnTo>
                    <a:lnTo>
                      <a:pt x="312" y="431"/>
                    </a:lnTo>
                    <a:lnTo>
                      <a:pt x="312" y="437"/>
                    </a:lnTo>
                    <a:lnTo>
                      <a:pt x="306" y="437"/>
                    </a:lnTo>
                    <a:lnTo>
                      <a:pt x="301" y="443"/>
                    </a:lnTo>
                    <a:lnTo>
                      <a:pt x="301" y="448"/>
                    </a:lnTo>
                    <a:lnTo>
                      <a:pt x="295" y="443"/>
                    </a:lnTo>
                    <a:lnTo>
                      <a:pt x="289" y="448"/>
                    </a:lnTo>
                    <a:lnTo>
                      <a:pt x="289" y="454"/>
                    </a:lnTo>
                    <a:lnTo>
                      <a:pt x="284" y="454"/>
                    </a:lnTo>
                    <a:lnTo>
                      <a:pt x="278" y="460"/>
                    </a:lnTo>
                    <a:lnTo>
                      <a:pt x="272" y="460"/>
                    </a:lnTo>
                    <a:lnTo>
                      <a:pt x="267" y="460"/>
                    </a:lnTo>
                    <a:lnTo>
                      <a:pt x="250" y="443"/>
                    </a:lnTo>
                    <a:lnTo>
                      <a:pt x="221" y="431"/>
                    </a:lnTo>
                    <a:lnTo>
                      <a:pt x="142" y="392"/>
                    </a:lnTo>
                    <a:lnTo>
                      <a:pt x="119" y="380"/>
                    </a:lnTo>
                    <a:lnTo>
                      <a:pt x="40" y="335"/>
                    </a:lnTo>
                    <a:lnTo>
                      <a:pt x="34" y="329"/>
                    </a:lnTo>
                    <a:lnTo>
                      <a:pt x="40" y="307"/>
                    </a:lnTo>
                    <a:lnTo>
                      <a:pt x="46" y="295"/>
                    </a:lnTo>
                    <a:lnTo>
                      <a:pt x="57" y="284"/>
                    </a:lnTo>
                    <a:lnTo>
                      <a:pt x="57" y="273"/>
                    </a:lnTo>
                    <a:lnTo>
                      <a:pt x="51" y="267"/>
                    </a:lnTo>
                    <a:lnTo>
                      <a:pt x="51" y="273"/>
                    </a:lnTo>
                    <a:lnTo>
                      <a:pt x="46" y="273"/>
                    </a:lnTo>
                    <a:lnTo>
                      <a:pt x="40" y="273"/>
                    </a:lnTo>
                    <a:lnTo>
                      <a:pt x="34" y="273"/>
                    </a:lnTo>
                    <a:lnTo>
                      <a:pt x="29" y="273"/>
                    </a:lnTo>
                    <a:lnTo>
                      <a:pt x="23" y="278"/>
                    </a:lnTo>
                    <a:lnTo>
                      <a:pt x="17" y="284"/>
                    </a:lnTo>
                    <a:lnTo>
                      <a:pt x="12" y="284"/>
                    </a:lnTo>
                    <a:lnTo>
                      <a:pt x="6" y="290"/>
                    </a:lnTo>
                    <a:lnTo>
                      <a:pt x="0" y="290"/>
                    </a:lnTo>
                    <a:lnTo>
                      <a:pt x="0" y="284"/>
                    </a:lnTo>
                    <a:lnTo>
                      <a:pt x="6" y="284"/>
                    </a:lnTo>
                    <a:lnTo>
                      <a:pt x="6" y="278"/>
                    </a:lnTo>
                    <a:lnTo>
                      <a:pt x="0" y="273"/>
                    </a:lnTo>
                    <a:lnTo>
                      <a:pt x="6" y="273"/>
                    </a:lnTo>
                    <a:lnTo>
                      <a:pt x="12" y="267"/>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4" name="Freeform 60">
                <a:extLst>
                  <a:ext uri="{FF2B5EF4-FFF2-40B4-BE49-F238E27FC236}">
                    <a16:creationId xmlns:a16="http://schemas.microsoft.com/office/drawing/2014/main" id="{7EF72F5C-280A-3100-4500-300EBBDE04AA}"/>
                  </a:ext>
                </a:extLst>
              </p:cNvPr>
              <p:cNvSpPr>
                <a:spLocks/>
              </p:cNvSpPr>
              <p:nvPr>
                <p:custDataLst>
                  <p:tags r:id="rId197"/>
                </p:custDataLst>
              </p:nvPr>
            </p:nvSpPr>
            <p:spPr bwMode="auto">
              <a:xfrm rot="582343">
                <a:off x="4268819" y="3717519"/>
                <a:ext cx="568862" cy="514678"/>
              </a:xfrm>
              <a:custGeom>
                <a:avLst/>
                <a:gdLst>
                  <a:gd name="T0" fmla="*/ 181 w 357"/>
                  <a:gd name="T1" fmla="*/ 23 h 323"/>
                  <a:gd name="T2" fmla="*/ 306 w 357"/>
                  <a:gd name="T3" fmla="*/ 46 h 323"/>
                  <a:gd name="T4" fmla="*/ 306 w 357"/>
                  <a:gd name="T5" fmla="*/ 57 h 323"/>
                  <a:gd name="T6" fmla="*/ 306 w 357"/>
                  <a:gd name="T7" fmla="*/ 63 h 323"/>
                  <a:gd name="T8" fmla="*/ 323 w 357"/>
                  <a:gd name="T9" fmla="*/ 51 h 323"/>
                  <a:gd name="T10" fmla="*/ 340 w 357"/>
                  <a:gd name="T11" fmla="*/ 46 h 323"/>
                  <a:gd name="T12" fmla="*/ 351 w 357"/>
                  <a:gd name="T13" fmla="*/ 40 h 323"/>
                  <a:gd name="T14" fmla="*/ 346 w 357"/>
                  <a:gd name="T15" fmla="*/ 68 h 323"/>
                  <a:gd name="T16" fmla="*/ 340 w 357"/>
                  <a:gd name="T17" fmla="*/ 108 h 323"/>
                  <a:gd name="T18" fmla="*/ 323 w 357"/>
                  <a:gd name="T19" fmla="*/ 142 h 323"/>
                  <a:gd name="T20" fmla="*/ 317 w 357"/>
                  <a:gd name="T21" fmla="*/ 182 h 323"/>
                  <a:gd name="T22" fmla="*/ 295 w 357"/>
                  <a:gd name="T23" fmla="*/ 227 h 323"/>
                  <a:gd name="T24" fmla="*/ 278 w 357"/>
                  <a:gd name="T25" fmla="*/ 261 h 323"/>
                  <a:gd name="T26" fmla="*/ 266 w 357"/>
                  <a:gd name="T27" fmla="*/ 289 h 323"/>
                  <a:gd name="T28" fmla="*/ 261 w 357"/>
                  <a:gd name="T29" fmla="*/ 301 h 323"/>
                  <a:gd name="T30" fmla="*/ 244 w 357"/>
                  <a:gd name="T31" fmla="*/ 323 h 323"/>
                  <a:gd name="T32" fmla="*/ 164 w 357"/>
                  <a:gd name="T33" fmla="*/ 306 h 323"/>
                  <a:gd name="T34" fmla="*/ 79 w 357"/>
                  <a:gd name="T35" fmla="*/ 261 h 323"/>
                  <a:gd name="T36" fmla="*/ 45 w 357"/>
                  <a:gd name="T37" fmla="*/ 261 h 323"/>
                  <a:gd name="T38" fmla="*/ 28 w 357"/>
                  <a:gd name="T39" fmla="*/ 267 h 323"/>
                  <a:gd name="T40" fmla="*/ 0 w 357"/>
                  <a:gd name="T41" fmla="*/ 272 h 323"/>
                  <a:gd name="T42" fmla="*/ 11 w 357"/>
                  <a:gd name="T43" fmla="*/ 261 h 323"/>
                  <a:gd name="T44" fmla="*/ 17 w 357"/>
                  <a:gd name="T45" fmla="*/ 250 h 323"/>
                  <a:gd name="T46" fmla="*/ 23 w 357"/>
                  <a:gd name="T47" fmla="*/ 238 h 323"/>
                  <a:gd name="T48" fmla="*/ 34 w 357"/>
                  <a:gd name="T49" fmla="*/ 233 h 323"/>
                  <a:gd name="T50" fmla="*/ 34 w 357"/>
                  <a:gd name="T51" fmla="*/ 227 h 323"/>
                  <a:gd name="T52" fmla="*/ 40 w 357"/>
                  <a:gd name="T53" fmla="*/ 216 h 323"/>
                  <a:gd name="T54" fmla="*/ 34 w 357"/>
                  <a:gd name="T55" fmla="*/ 216 h 323"/>
                  <a:gd name="T56" fmla="*/ 40 w 357"/>
                  <a:gd name="T57" fmla="*/ 204 h 323"/>
                  <a:gd name="T58" fmla="*/ 40 w 357"/>
                  <a:gd name="T59" fmla="*/ 199 h 323"/>
                  <a:gd name="T60" fmla="*/ 45 w 357"/>
                  <a:gd name="T61" fmla="*/ 187 h 323"/>
                  <a:gd name="T62" fmla="*/ 45 w 357"/>
                  <a:gd name="T63" fmla="*/ 170 h 323"/>
                  <a:gd name="T64" fmla="*/ 45 w 357"/>
                  <a:gd name="T65" fmla="*/ 165 h 323"/>
                  <a:gd name="T66" fmla="*/ 51 w 357"/>
                  <a:gd name="T67" fmla="*/ 153 h 323"/>
                  <a:gd name="T68" fmla="*/ 57 w 357"/>
                  <a:gd name="T69" fmla="*/ 142 h 323"/>
                  <a:gd name="T70" fmla="*/ 57 w 357"/>
                  <a:gd name="T71" fmla="*/ 136 h 323"/>
                  <a:gd name="T72" fmla="*/ 51 w 357"/>
                  <a:gd name="T73" fmla="*/ 125 h 323"/>
                  <a:gd name="T74" fmla="*/ 51 w 357"/>
                  <a:gd name="T75" fmla="*/ 119 h 323"/>
                  <a:gd name="T76" fmla="*/ 57 w 357"/>
                  <a:gd name="T77" fmla="*/ 108 h 323"/>
                  <a:gd name="T78" fmla="*/ 62 w 357"/>
                  <a:gd name="T79" fmla="*/ 97 h 323"/>
                  <a:gd name="T80" fmla="*/ 62 w 357"/>
                  <a:gd name="T81" fmla="*/ 91 h 323"/>
                  <a:gd name="T82" fmla="*/ 57 w 357"/>
                  <a:gd name="T83" fmla="*/ 80 h 323"/>
                  <a:gd name="T84" fmla="*/ 62 w 357"/>
                  <a:gd name="T85" fmla="*/ 68 h 323"/>
                  <a:gd name="T86" fmla="*/ 68 w 357"/>
                  <a:gd name="T87" fmla="*/ 68 h 323"/>
                  <a:gd name="T88" fmla="*/ 74 w 357"/>
                  <a:gd name="T89" fmla="*/ 57 h 323"/>
                  <a:gd name="T90" fmla="*/ 79 w 357"/>
                  <a:gd name="T91" fmla="*/ 46 h 323"/>
                  <a:gd name="T92" fmla="*/ 85 w 357"/>
                  <a:gd name="T93" fmla="*/ 34 h 323"/>
                  <a:gd name="T94" fmla="*/ 96 w 357"/>
                  <a:gd name="T95" fmla="*/ 29 h 323"/>
                  <a:gd name="T96" fmla="*/ 102 w 357"/>
                  <a:gd name="T97" fmla="*/ 17 h 323"/>
                  <a:gd name="T98" fmla="*/ 102 w 357"/>
                  <a:gd name="T99" fmla="*/ 12 h 323"/>
                  <a:gd name="T100" fmla="*/ 108 w 357"/>
                  <a:gd name="T101" fmla="*/ 12 h 323"/>
                  <a:gd name="T102" fmla="*/ 119 w 357"/>
                  <a:gd name="T103"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 h="323">
                    <a:moveTo>
                      <a:pt x="125" y="0"/>
                    </a:moveTo>
                    <a:lnTo>
                      <a:pt x="147" y="12"/>
                    </a:lnTo>
                    <a:lnTo>
                      <a:pt x="181" y="23"/>
                    </a:lnTo>
                    <a:lnTo>
                      <a:pt x="278" y="29"/>
                    </a:lnTo>
                    <a:lnTo>
                      <a:pt x="312" y="40"/>
                    </a:lnTo>
                    <a:lnTo>
                      <a:pt x="306" y="46"/>
                    </a:lnTo>
                    <a:lnTo>
                      <a:pt x="300" y="46"/>
                    </a:lnTo>
                    <a:lnTo>
                      <a:pt x="306" y="51"/>
                    </a:lnTo>
                    <a:lnTo>
                      <a:pt x="306" y="57"/>
                    </a:lnTo>
                    <a:lnTo>
                      <a:pt x="300" y="57"/>
                    </a:lnTo>
                    <a:lnTo>
                      <a:pt x="300" y="63"/>
                    </a:lnTo>
                    <a:lnTo>
                      <a:pt x="306" y="63"/>
                    </a:lnTo>
                    <a:lnTo>
                      <a:pt x="312" y="57"/>
                    </a:lnTo>
                    <a:lnTo>
                      <a:pt x="317" y="57"/>
                    </a:lnTo>
                    <a:lnTo>
                      <a:pt x="323" y="51"/>
                    </a:lnTo>
                    <a:lnTo>
                      <a:pt x="329" y="46"/>
                    </a:lnTo>
                    <a:lnTo>
                      <a:pt x="334" y="46"/>
                    </a:lnTo>
                    <a:lnTo>
                      <a:pt x="340" y="46"/>
                    </a:lnTo>
                    <a:lnTo>
                      <a:pt x="346" y="46"/>
                    </a:lnTo>
                    <a:lnTo>
                      <a:pt x="351" y="46"/>
                    </a:lnTo>
                    <a:lnTo>
                      <a:pt x="351" y="40"/>
                    </a:lnTo>
                    <a:lnTo>
                      <a:pt x="357" y="46"/>
                    </a:lnTo>
                    <a:lnTo>
                      <a:pt x="357" y="57"/>
                    </a:lnTo>
                    <a:lnTo>
                      <a:pt x="346" y="68"/>
                    </a:lnTo>
                    <a:lnTo>
                      <a:pt x="340" y="80"/>
                    </a:lnTo>
                    <a:lnTo>
                      <a:pt x="334" y="102"/>
                    </a:lnTo>
                    <a:lnTo>
                      <a:pt x="340" y="108"/>
                    </a:lnTo>
                    <a:lnTo>
                      <a:pt x="334" y="131"/>
                    </a:lnTo>
                    <a:lnTo>
                      <a:pt x="329" y="142"/>
                    </a:lnTo>
                    <a:lnTo>
                      <a:pt x="323" y="142"/>
                    </a:lnTo>
                    <a:lnTo>
                      <a:pt x="317" y="148"/>
                    </a:lnTo>
                    <a:lnTo>
                      <a:pt x="329" y="153"/>
                    </a:lnTo>
                    <a:lnTo>
                      <a:pt x="317" y="182"/>
                    </a:lnTo>
                    <a:lnTo>
                      <a:pt x="317" y="187"/>
                    </a:lnTo>
                    <a:lnTo>
                      <a:pt x="312" y="199"/>
                    </a:lnTo>
                    <a:lnTo>
                      <a:pt x="295" y="227"/>
                    </a:lnTo>
                    <a:lnTo>
                      <a:pt x="283" y="238"/>
                    </a:lnTo>
                    <a:lnTo>
                      <a:pt x="283" y="244"/>
                    </a:lnTo>
                    <a:lnTo>
                      <a:pt x="278" y="261"/>
                    </a:lnTo>
                    <a:lnTo>
                      <a:pt x="272" y="267"/>
                    </a:lnTo>
                    <a:lnTo>
                      <a:pt x="272" y="278"/>
                    </a:lnTo>
                    <a:lnTo>
                      <a:pt x="266" y="289"/>
                    </a:lnTo>
                    <a:lnTo>
                      <a:pt x="266" y="295"/>
                    </a:lnTo>
                    <a:lnTo>
                      <a:pt x="266" y="301"/>
                    </a:lnTo>
                    <a:lnTo>
                      <a:pt x="261" y="301"/>
                    </a:lnTo>
                    <a:lnTo>
                      <a:pt x="255" y="301"/>
                    </a:lnTo>
                    <a:lnTo>
                      <a:pt x="249" y="318"/>
                    </a:lnTo>
                    <a:lnTo>
                      <a:pt x="244" y="323"/>
                    </a:lnTo>
                    <a:lnTo>
                      <a:pt x="221" y="306"/>
                    </a:lnTo>
                    <a:lnTo>
                      <a:pt x="198" y="295"/>
                    </a:lnTo>
                    <a:lnTo>
                      <a:pt x="164" y="306"/>
                    </a:lnTo>
                    <a:lnTo>
                      <a:pt x="113" y="306"/>
                    </a:lnTo>
                    <a:lnTo>
                      <a:pt x="108" y="301"/>
                    </a:lnTo>
                    <a:lnTo>
                      <a:pt x="79" y="261"/>
                    </a:lnTo>
                    <a:lnTo>
                      <a:pt x="74" y="261"/>
                    </a:lnTo>
                    <a:lnTo>
                      <a:pt x="51" y="267"/>
                    </a:lnTo>
                    <a:lnTo>
                      <a:pt x="45" y="261"/>
                    </a:lnTo>
                    <a:lnTo>
                      <a:pt x="40" y="261"/>
                    </a:lnTo>
                    <a:lnTo>
                      <a:pt x="34" y="261"/>
                    </a:lnTo>
                    <a:lnTo>
                      <a:pt x="28" y="267"/>
                    </a:lnTo>
                    <a:lnTo>
                      <a:pt x="23" y="272"/>
                    </a:lnTo>
                    <a:lnTo>
                      <a:pt x="23" y="278"/>
                    </a:lnTo>
                    <a:lnTo>
                      <a:pt x="0" y="272"/>
                    </a:lnTo>
                    <a:lnTo>
                      <a:pt x="6" y="272"/>
                    </a:lnTo>
                    <a:lnTo>
                      <a:pt x="6" y="267"/>
                    </a:lnTo>
                    <a:lnTo>
                      <a:pt x="11" y="261"/>
                    </a:lnTo>
                    <a:lnTo>
                      <a:pt x="11" y="255"/>
                    </a:lnTo>
                    <a:lnTo>
                      <a:pt x="17" y="255"/>
                    </a:lnTo>
                    <a:lnTo>
                      <a:pt x="17" y="250"/>
                    </a:lnTo>
                    <a:lnTo>
                      <a:pt x="23" y="250"/>
                    </a:lnTo>
                    <a:lnTo>
                      <a:pt x="23" y="244"/>
                    </a:lnTo>
                    <a:lnTo>
                      <a:pt x="23" y="238"/>
                    </a:lnTo>
                    <a:lnTo>
                      <a:pt x="28" y="238"/>
                    </a:lnTo>
                    <a:lnTo>
                      <a:pt x="28" y="233"/>
                    </a:lnTo>
                    <a:lnTo>
                      <a:pt x="34" y="233"/>
                    </a:lnTo>
                    <a:lnTo>
                      <a:pt x="28" y="233"/>
                    </a:lnTo>
                    <a:lnTo>
                      <a:pt x="28" y="227"/>
                    </a:lnTo>
                    <a:lnTo>
                      <a:pt x="34" y="227"/>
                    </a:lnTo>
                    <a:lnTo>
                      <a:pt x="34" y="221"/>
                    </a:lnTo>
                    <a:lnTo>
                      <a:pt x="34" y="216"/>
                    </a:lnTo>
                    <a:lnTo>
                      <a:pt x="40" y="216"/>
                    </a:lnTo>
                    <a:lnTo>
                      <a:pt x="34" y="216"/>
                    </a:lnTo>
                    <a:lnTo>
                      <a:pt x="40" y="216"/>
                    </a:lnTo>
                    <a:lnTo>
                      <a:pt x="34" y="216"/>
                    </a:lnTo>
                    <a:lnTo>
                      <a:pt x="34" y="210"/>
                    </a:lnTo>
                    <a:lnTo>
                      <a:pt x="40" y="210"/>
                    </a:lnTo>
                    <a:lnTo>
                      <a:pt x="40" y="204"/>
                    </a:lnTo>
                    <a:lnTo>
                      <a:pt x="40" y="199"/>
                    </a:lnTo>
                    <a:lnTo>
                      <a:pt x="45" y="199"/>
                    </a:lnTo>
                    <a:lnTo>
                      <a:pt x="40" y="199"/>
                    </a:lnTo>
                    <a:lnTo>
                      <a:pt x="40" y="193"/>
                    </a:lnTo>
                    <a:lnTo>
                      <a:pt x="45" y="193"/>
                    </a:lnTo>
                    <a:lnTo>
                      <a:pt x="45" y="187"/>
                    </a:lnTo>
                    <a:lnTo>
                      <a:pt x="45" y="182"/>
                    </a:lnTo>
                    <a:lnTo>
                      <a:pt x="45" y="176"/>
                    </a:lnTo>
                    <a:lnTo>
                      <a:pt x="45" y="170"/>
                    </a:lnTo>
                    <a:lnTo>
                      <a:pt x="45" y="165"/>
                    </a:lnTo>
                    <a:lnTo>
                      <a:pt x="51" y="165"/>
                    </a:lnTo>
                    <a:lnTo>
                      <a:pt x="45" y="165"/>
                    </a:lnTo>
                    <a:lnTo>
                      <a:pt x="45" y="159"/>
                    </a:lnTo>
                    <a:lnTo>
                      <a:pt x="51" y="159"/>
                    </a:lnTo>
                    <a:lnTo>
                      <a:pt x="51" y="153"/>
                    </a:lnTo>
                    <a:lnTo>
                      <a:pt x="57" y="153"/>
                    </a:lnTo>
                    <a:lnTo>
                      <a:pt x="57" y="148"/>
                    </a:lnTo>
                    <a:lnTo>
                      <a:pt x="57" y="142"/>
                    </a:lnTo>
                    <a:lnTo>
                      <a:pt x="62" y="142"/>
                    </a:lnTo>
                    <a:lnTo>
                      <a:pt x="62" y="136"/>
                    </a:lnTo>
                    <a:lnTo>
                      <a:pt x="57" y="136"/>
                    </a:lnTo>
                    <a:lnTo>
                      <a:pt x="51" y="136"/>
                    </a:lnTo>
                    <a:lnTo>
                      <a:pt x="51" y="131"/>
                    </a:lnTo>
                    <a:lnTo>
                      <a:pt x="51" y="125"/>
                    </a:lnTo>
                    <a:lnTo>
                      <a:pt x="51" y="119"/>
                    </a:lnTo>
                    <a:lnTo>
                      <a:pt x="45" y="119"/>
                    </a:lnTo>
                    <a:lnTo>
                      <a:pt x="51" y="119"/>
                    </a:lnTo>
                    <a:lnTo>
                      <a:pt x="51" y="114"/>
                    </a:lnTo>
                    <a:lnTo>
                      <a:pt x="57" y="114"/>
                    </a:lnTo>
                    <a:lnTo>
                      <a:pt x="57" y="108"/>
                    </a:lnTo>
                    <a:lnTo>
                      <a:pt x="57" y="102"/>
                    </a:lnTo>
                    <a:lnTo>
                      <a:pt x="62" y="102"/>
                    </a:lnTo>
                    <a:lnTo>
                      <a:pt x="62" y="97"/>
                    </a:lnTo>
                    <a:lnTo>
                      <a:pt x="62" y="91"/>
                    </a:lnTo>
                    <a:lnTo>
                      <a:pt x="57" y="91"/>
                    </a:lnTo>
                    <a:lnTo>
                      <a:pt x="62" y="91"/>
                    </a:lnTo>
                    <a:lnTo>
                      <a:pt x="62" y="85"/>
                    </a:lnTo>
                    <a:lnTo>
                      <a:pt x="57" y="85"/>
                    </a:lnTo>
                    <a:lnTo>
                      <a:pt x="57" y="80"/>
                    </a:lnTo>
                    <a:lnTo>
                      <a:pt x="57" y="74"/>
                    </a:lnTo>
                    <a:lnTo>
                      <a:pt x="62" y="74"/>
                    </a:lnTo>
                    <a:lnTo>
                      <a:pt x="62" y="68"/>
                    </a:lnTo>
                    <a:lnTo>
                      <a:pt x="62" y="74"/>
                    </a:lnTo>
                    <a:lnTo>
                      <a:pt x="62" y="68"/>
                    </a:lnTo>
                    <a:lnTo>
                      <a:pt x="68" y="68"/>
                    </a:lnTo>
                    <a:lnTo>
                      <a:pt x="68" y="63"/>
                    </a:lnTo>
                    <a:lnTo>
                      <a:pt x="74" y="63"/>
                    </a:lnTo>
                    <a:lnTo>
                      <a:pt x="74" y="57"/>
                    </a:lnTo>
                    <a:lnTo>
                      <a:pt x="74" y="51"/>
                    </a:lnTo>
                    <a:lnTo>
                      <a:pt x="79" y="51"/>
                    </a:lnTo>
                    <a:lnTo>
                      <a:pt x="79" y="46"/>
                    </a:lnTo>
                    <a:lnTo>
                      <a:pt x="85" y="46"/>
                    </a:lnTo>
                    <a:lnTo>
                      <a:pt x="85" y="40"/>
                    </a:lnTo>
                    <a:lnTo>
                      <a:pt x="85" y="34"/>
                    </a:lnTo>
                    <a:lnTo>
                      <a:pt x="91" y="34"/>
                    </a:lnTo>
                    <a:lnTo>
                      <a:pt x="91" y="29"/>
                    </a:lnTo>
                    <a:lnTo>
                      <a:pt x="96" y="29"/>
                    </a:lnTo>
                    <a:lnTo>
                      <a:pt x="96" y="23"/>
                    </a:lnTo>
                    <a:lnTo>
                      <a:pt x="102" y="23"/>
                    </a:lnTo>
                    <a:lnTo>
                      <a:pt x="102" y="17"/>
                    </a:lnTo>
                    <a:lnTo>
                      <a:pt x="102" y="12"/>
                    </a:lnTo>
                    <a:lnTo>
                      <a:pt x="102" y="17"/>
                    </a:lnTo>
                    <a:lnTo>
                      <a:pt x="102" y="12"/>
                    </a:lnTo>
                    <a:lnTo>
                      <a:pt x="108" y="12"/>
                    </a:lnTo>
                    <a:lnTo>
                      <a:pt x="108" y="17"/>
                    </a:lnTo>
                    <a:lnTo>
                      <a:pt x="108" y="12"/>
                    </a:lnTo>
                    <a:lnTo>
                      <a:pt x="113" y="12"/>
                    </a:lnTo>
                    <a:lnTo>
                      <a:pt x="113" y="6"/>
                    </a:lnTo>
                    <a:lnTo>
                      <a:pt x="119" y="6"/>
                    </a:lnTo>
                    <a:lnTo>
                      <a:pt x="119" y="0"/>
                    </a:lnTo>
                    <a:lnTo>
                      <a:pt x="125" y="0"/>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5" name="Freeform 61">
                <a:extLst>
                  <a:ext uri="{FF2B5EF4-FFF2-40B4-BE49-F238E27FC236}">
                    <a16:creationId xmlns:a16="http://schemas.microsoft.com/office/drawing/2014/main" id="{5A96583D-0169-65AD-9FB1-AD94629287DB}"/>
                  </a:ext>
                </a:extLst>
              </p:cNvPr>
              <p:cNvSpPr>
                <a:spLocks/>
              </p:cNvSpPr>
              <p:nvPr>
                <p:custDataLst>
                  <p:tags r:id="rId198"/>
                </p:custDataLst>
              </p:nvPr>
            </p:nvSpPr>
            <p:spPr bwMode="auto">
              <a:xfrm rot="582343">
                <a:off x="5470247" y="4308473"/>
                <a:ext cx="570457" cy="595942"/>
              </a:xfrm>
              <a:custGeom>
                <a:avLst/>
                <a:gdLst>
                  <a:gd name="T0" fmla="*/ 335 w 358"/>
                  <a:gd name="T1" fmla="*/ 165 h 374"/>
                  <a:gd name="T2" fmla="*/ 261 w 358"/>
                  <a:gd name="T3" fmla="*/ 363 h 374"/>
                  <a:gd name="T4" fmla="*/ 250 w 358"/>
                  <a:gd name="T5" fmla="*/ 363 h 374"/>
                  <a:gd name="T6" fmla="*/ 244 w 358"/>
                  <a:gd name="T7" fmla="*/ 369 h 374"/>
                  <a:gd name="T8" fmla="*/ 227 w 358"/>
                  <a:gd name="T9" fmla="*/ 369 h 374"/>
                  <a:gd name="T10" fmla="*/ 233 w 358"/>
                  <a:gd name="T11" fmla="*/ 363 h 374"/>
                  <a:gd name="T12" fmla="*/ 210 w 358"/>
                  <a:gd name="T13" fmla="*/ 363 h 374"/>
                  <a:gd name="T14" fmla="*/ 205 w 358"/>
                  <a:gd name="T15" fmla="*/ 357 h 374"/>
                  <a:gd name="T16" fmla="*/ 199 w 358"/>
                  <a:gd name="T17" fmla="*/ 352 h 374"/>
                  <a:gd name="T18" fmla="*/ 199 w 358"/>
                  <a:gd name="T19" fmla="*/ 352 h 374"/>
                  <a:gd name="T20" fmla="*/ 193 w 358"/>
                  <a:gd name="T21" fmla="*/ 352 h 374"/>
                  <a:gd name="T22" fmla="*/ 182 w 358"/>
                  <a:gd name="T23" fmla="*/ 340 h 374"/>
                  <a:gd name="T24" fmla="*/ 182 w 358"/>
                  <a:gd name="T25" fmla="*/ 329 h 374"/>
                  <a:gd name="T26" fmla="*/ 171 w 358"/>
                  <a:gd name="T27" fmla="*/ 335 h 374"/>
                  <a:gd name="T28" fmla="*/ 159 w 358"/>
                  <a:gd name="T29" fmla="*/ 340 h 374"/>
                  <a:gd name="T30" fmla="*/ 148 w 358"/>
                  <a:gd name="T31" fmla="*/ 340 h 374"/>
                  <a:gd name="T32" fmla="*/ 148 w 358"/>
                  <a:gd name="T33" fmla="*/ 323 h 374"/>
                  <a:gd name="T34" fmla="*/ 137 w 358"/>
                  <a:gd name="T35" fmla="*/ 318 h 374"/>
                  <a:gd name="T36" fmla="*/ 114 w 358"/>
                  <a:gd name="T37" fmla="*/ 312 h 374"/>
                  <a:gd name="T38" fmla="*/ 69 w 358"/>
                  <a:gd name="T39" fmla="*/ 272 h 374"/>
                  <a:gd name="T40" fmla="*/ 17 w 358"/>
                  <a:gd name="T41" fmla="*/ 221 h 374"/>
                  <a:gd name="T42" fmla="*/ 6 w 358"/>
                  <a:gd name="T43" fmla="*/ 210 h 374"/>
                  <a:gd name="T44" fmla="*/ 12 w 358"/>
                  <a:gd name="T45" fmla="*/ 187 h 374"/>
                  <a:gd name="T46" fmla="*/ 0 w 358"/>
                  <a:gd name="T47" fmla="*/ 176 h 374"/>
                  <a:gd name="T48" fmla="*/ 6 w 358"/>
                  <a:gd name="T49" fmla="*/ 165 h 374"/>
                  <a:gd name="T50" fmla="*/ 23 w 358"/>
                  <a:gd name="T51" fmla="*/ 153 h 374"/>
                  <a:gd name="T52" fmla="*/ 34 w 358"/>
                  <a:gd name="T53" fmla="*/ 159 h 374"/>
                  <a:gd name="T54" fmla="*/ 57 w 358"/>
                  <a:gd name="T55" fmla="*/ 153 h 374"/>
                  <a:gd name="T56" fmla="*/ 69 w 358"/>
                  <a:gd name="T57" fmla="*/ 148 h 374"/>
                  <a:gd name="T58" fmla="*/ 63 w 358"/>
                  <a:gd name="T59" fmla="*/ 131 h 374"/>
                  <a:gd name="T60" fmla="*/ 74 w 358"/>
                  <a:gd name="T61" fmla="*/ 119 h 374"/>
                  <a:gd name="T62" fmla="*/ 74 w 358"/>
                  <a:gd name="T63" fmla="*/ 102 h 374"/>
                  <a:gd name="T64" fmla="*/ 91 w 358"/>
                  <a:gd name="T65" fmla="*/ 102 h 374"/>
                  <a:gd name="T66" fmla="*/ 103 w 358"/>
                  <a:gd name="T67" fmla="*/ 114 h 374"/>
                  <a:gd name="T68" fmla="*/ 103 w 358"/>
                  <a:gd name="T69" fmla="*/ 97 h 374"/>
                  <a:gd name="T70" fmla="*/ 97 w 358"/>
                  <a:gd name="T71" fmla="*/ 80 h 374"/>
                  <a:gd name="T72" fmla="*/ 103 w 358"/>
                  <a:gd name="T73" fmla="*/ 63 h 374"/>
                  <a:gd name="T74" fmla="*/ 114 w 358"/>
                  <a:gd name="T75" fmla="*/ 46 h 374"/>
                  <a:gd name="T76" fmla="*/ 148 w 358"/>
                  <a:gd name="T77" fmla="*/ 34 h 374"/>
                  <a:gd name="T78" fmla="*/ 176 w 358"/>
                  <a:gd name="T79" fmla="*/ 34 h 374"/>
                  <a:gd name="T80" fmla="*/ 188 w 358"/>
                  <a:gd name="T81" fmla="*/ 23 h 374"/>
                  <a:gd name="T82" fmla="*/ 188 w 358"/>
                  <a:gd name="T83" fmla="*/ 0 h 374"/>
                  <a:gd name="T84" fmla="*/ 210 w 358"/>
                  <a:gd name="T85" fmla="*/ 29 h 374"/>
                  <a:gd name="T86" fmla="*/ 222 w 358"/>
                  <a:gd name="T87" fmla="*/ 34 h 374"/>
                  <a:gd name="T88" fmla="*/ 244 w 358"/>
                  <a:gd name="T89" fmla="*/ 40 h 374"/>
                  <a:gd name="T90" fmla="*/ 261 w 358"/>
                  <a:gd name="T91" fmla="*/ 40 h 374"/>
                  <a:gd name="T92" fmla="*/ 278 w 358"/>
                  <a:gd name="T93" fmla="*/ 40 h 374"/>
                  <a:gd name="T94" fmla="*/ 301 w 358"/>
                  <a:gd name="T95" fmla="*/ 46 h 374"/>
                  <a:gd name="T96" fmla="*/ 329 w 358"/>
                  <a:gd name="T97" fmla="*/ 51 h 374"/>
                  <a:gd name="T98" fmla="*/ 352 w 358"/>
                  <a:gd name="T99" fmla="*/ 5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374">
                    <a:moveTo>
                      <a:pt x="358" y="57"/>
                    </a:moveTo>
                    <a:lnTo>
                      <a:pt x="358" y="102"/>
                    </a:lnTo>
                    <a:lnTo>
                      <a:pt x="335" y="165"/>
                    </a:lnTo>
                    <a:lnTo>
                      <a:pt x="335" y="170"/>
                    </a:lnTo>
                    <a:lnTo>
                      <a:pt x="267" y="363"/>
                    </a:lnTo>
                    <a:lnTo>
                      <a:pt x="261" y="363"/>
                    </a:lnTo>
                    <a:lnTo>
                      <a:pt x="261" y="369"/>
                    </a:lnTo>
                    <a:lnTo>
                      <a:pt x="256" y="369"/>
                    </a:lnTo>
                    <a:lnTo>
                      <a:pt x="250" y="363"/>
                    </a:lnTo>
                    <a:lnTo>
                      <a:pt x="250" y="369"/>
                    </a:lnTo>
                    <a:lnTo>
                      <a:pt x="250" y="374"/>
                    </a:lnTo>
                    <a:lnTo>
                      <a:pt x="244" y="369"/>
                    </a:lnTo>
                    <a:lnTo>
                      <a:pt x="239" y="374"/>
                    </a:lnTo>
                    <a:lnTo>
                      <a:pt x="233" y="369"/>
                    </a:lnTo>
                    <a:lnTo>
                      <a:pt x="227" y="369"/>
                    </a:lnTo>
                    <a:lnTo>
                      <a:pt x="227" y="363"/>
                    </a:lnTo>
                    <a:lnTo>
                      <a:pt x="233" y="369"/>
                    </a:lnTo>
                    <a:lnTo>
                      <a:pt x="233" y="363"/>
                    </a:lnTo>
                    <a:lnTo>
                      <a:pt x="227" y="363"/>
                    </a:lnTo>
                    <a:lnTo>
                      <a:pt x="216" y="363"/>
                    </a:lnTo>
                    <a:lnTo>
                      <a:pt x="210" y="363"/>
                    </a:lnTo>
                    <a:lnTo>
                      <a:pt x="210" y="357"/>
                    </a:lnTo>
                    <a:lnTo>
                      <a:pt x="205" y="363"/>
                    </a:lnTo>
                    <a:lnTo>
                      <a:pt x="205" y="357"/>
                    </a:lnTo>
                    <a:lnTo>
                      <a:pt x="199" y="357"/>
                    </a:lnTo>
                    <a:lnTo>
                      <a:pt x="205" y="352"/>
                    </a:lnTo>
                    <a:lnTo>
                      <a:pt x="199" y="352"/>
                    </a:lnTo>
                    <a:lnTo>
                      <a:pt x="199" y="346"/>
                    </a:lnTo>
                    <a:lnTo>
                      <a:pt x="193" y="346"/>
                    </a:lnTo>
                    <a:lnTo>
                      <a:pt x="199" y="352"/>
                    </a:lnTo>
                    <a:lnTo>
                      <a:pt x="193" y="352"/>
                    </a:lnTo>
                    <a:lnTo>
                      <a:pt x="188" y="352"/>
                    </a:lnTo>
                    <a:lnTo>
                      <a:pt x="193" y="352"/>
                    </a:lnTo>
                    <a:lnTo>
                      <a:pt x="188" y="346"/>
                    </a:lnTo>
                    <a:lnTo>
                      <a:pt x="182" y="346"/>
                    </a:lnTo>
                    <a:lnTo>
                      <a:pt x="182" y="340"/>
                    </a:lnTo>
                    <a:lnTo>
                      <a:pt x="182" y="335"/>
                    </a:lnTo>
                    <a:lnTo>
                      <a:pt x="188" y="335"/>
                    </a:lnTo>
                    <a:lnTo>
                      <a:pt x="182" y="329"/>
                    </a:lnTo>
                    <a:lnTo>
                      <a:pt x="176" y="329"/>
                    </a:lnTo>
                    <a:lnTo>
                      <a:pt x="171" y="329"/>
                    </a:lnTo>
                    <a:lnTo>
                      <a:pt x="171" y="335"/>
                    </a:lnTo>
                    <a:lnTo>
                      <a:pt x="165" y="335"/>
                    </a:lnTo>
                    <a:lnTo>
                      <a:pt x="165" y="340"/>
                    </a:lnTo>
                    <a:lnTo>
                      <a:pt x="159" y="340"/>
                    </a:lnTo>
                    <a:lnTo>
                      <a:pt x="154" y="346"/>
                    </a:lnTo>
                    <a:lnTo>
                      <a:pt x="154" y="340"/>
                    </a:lnTo>
                    <a:lnTo>
                      <a:pt x="148" y="340"/>
                    </a:lnTo>
                    <a:lnTo>
                      <a:pt x="148" y="335"/>
                    </a:lnTo>
                    <a:lnTo>
                      <a:pt x="148" y="329"/>
                    </a:lnTo>
                    <a:lnTo>
                      <a:pt x="148" y="323"/>
                    </a:lnTo>
                    <a:lnTo>
                      <a:pt x="148" y="318"/>
                    </a:lnTo>
                    <a:lnTo>
                      <a:pt x="142" y="318"/>
                    </a:lnTo>
                    <a:lnTo>
                      <a:pt x="137" y="318"/>
                    </a:lnTo>
                    <a:lnTo>
                      <a:pt x="131" y="318"/>
                    </a:lnTo>
                    <a:lnTo>
                      <a:pt x="125" y="318"/>
                    </a:lnTo>
                    <a:lnTo>
                      <a:pt x="114" y="312"/>
                    </a:lnTo>
                    <a:lnTo>
                      <a:pt x="108" y="301"/>
                    </a:lnTo>
                    <a:lnTo>
                      <a:pt x="97" y="295"/>
                    </a:lnTo>
                    <a:lnTo>
                      <a:pt x="69" y="272"/>
                    </a:lnTo>
                    <a:lnTo>
                      <a:pt x="12" y="233"/>
                    </a:lnTo>
                    <a:lnTo>
                      <a:pt x="12" y="227"/>
                    </a:lnTo>
                    <a:lnTo>
                      <a:pt x="17" y="221"/>
                    </a:lnTo>
                    <a:lnTo>
                      <a:pt x="17" y="216"/>
                    </a:lnTo>
                    <a:lnTo>
                      <a:pt x="12" y="216"/>
                    </a:lnTo>
                    <a:lnTo>
                      <a:pt x="6" y="210"/>
                    </a:lnTo>
                    <a:lnTo>
                      <a:pt x="0" y="199"/>
                    </a:lnTo>
                    <a:lnTo>
                      <a:pt x="12" y="193"/>
                    </a:lnTo>
                    <a:lnTo>
                      <a:pt x="12" y="187"/>
                    </a:lnTo>
                    <a:lnTo>
                      <a:pt x="12" y="182"/>
                    </a:lnTo>
                    <a:lnTo>
                      <a:pt x="6" y="176"/>
                    </a:lnTo>
                    <a:lnTo>
                      <a:pt x="0" y="176"/>
                    </a:lnTo>
                    <a:lnTo>
                      <a:pt x="0" y="170"/>
                    </a:lnTo>
                    <a:lnTo>
                      <a:pt x="0" y="165"/>
                    </a:lnTo>
                    <a:lnTo>
                      <a:pt x="6" y="165"/>
                    </a:lnTo>
                    <a:lnTo>
                      <a:pt x="12" y="159"/>
                    </a:lnTo>
                    <a:lnTo>
                      <a:pt x="17" y="153"/>
                    </a:lnTo>
                    <a:lnTo>
                      <a:pt x="23" y="153"/>
                    </a:lnTo>
                    <a:lnTo>
                      <a:pt x="29" y="159"/>
                    </a:lnTo>
                    <a:lnTo>
                      <a:pt x="34" y="153"/>
                    </a:lnTo>
                    <a:lnTo>
                      <a:pt x="34" y="159"/>
                    </a:lnTo>
                    <a:lnTo>
                      <a:pt x="46" y="159"/>
                    </a:lnTo>
                    <a:lnTo>
                      <a:pt x="51" y="159"/>
                    </a:lnTo>
                    <a:lnTo>
                      <a:pt x="57" y="153"/>
                    </a:lnTo>
                    <a:lnTo>
                      <a:pt x="63" y="153"/>
                    </a:lnTo>
                    <a:lnTo>
                      <a:pt x="69" y="153"/>
                    </a:lnTo>
                    <a:lnTo>
                      <a:pt x="69" y="148"/>
                    </a:lnTo>
                    <a:lnTo>
                      <a:pt x="69" y="142"/>
                    </a:lnTo>
                    <a:lnTo>
                      <a:pt x="63" y="142"/>
                    </a:lnTo>
                    <a:lnTo>
                      <a:pt x="63" y="131"/>
                    </a:lnTo>
                    <a:lnTo>
                      <a:pt x="63" y="125"/>
                    </a:lnTo>
                    <a:lnTo>
                      <a:pt x="69" y="125"/>
                    </a:lnTo>
                    <a:lnTo>
                      <a:pt x="74" y="119"/>
                    </a:lnTo>
                    <a:lnTo>
                      <a:pt x="80" y="114"/>
                    </a:lnTo>
                    <a:lnTo>
                      <a:pt x="74" y="108"/>
                    </a:lnTo>
                    <a:lnTo>
                      <a:pt x="74" y="102"/>
                    </a:lnTo>
                    <a:lnTo>
                      <a:pt x="80" y="97"/>
                    </a:lnTo>
                    <a:lnTo>
                      <a:pt x="86" y="102"/>
                    </a:lnTo>
                    <a:lnTo>
                      <a:pt x="91" y="102"/>
                    </a:lnTo>
                    <a:lnTo>
                      <a:pt x="91" y="114"/>
                    </a:lnTo>
                    <a:lnTo>
                      <a:pt x="97" y="114"/>
                    </a:lnTo>
                    <a:lnTo>
                      <a:pt x="103" y="114"/>
                    </a:lnTo>
                    <a:lnTo>
                      <a:pt x="108" y="108"/>
                    </a:lnTo>
                    <a:lnTo>
                      <a:pt x="108" y="102"/>
                    </a:lnTo>
                    <a:lnTo>
                      <a:pt x="103" y="97"/>
                    </a:lnTo>
                    <a:lnTo>
                      <a:pt x="97" y="97"/>
                    </a:lnTo>
                    <a:lnTo>
                      <a:pt x="97" y="91"/>
                    </a:lnTo>
                    <a:lnTo>
                      <a:pt x="97" y="80"/>
                    </a:lnTo>
                    <a:lnTo>
                      <a:pt x="97" y="74"/>
                    </a:lnTo>
                    <a:lnTo>
                      <a:pt x="97" y="68"/>
                    </a:lnTo>
                    <a:lnTo>
                      <a:pt x="103" y="63"/>
                    </a:lnTo>
                    <a:lnTo>
                      <a:pt x="103" y="57"/>
                    </a:lnTo>
                    <a:lnTo>
                      <a:pt x="108" y="57"/>
                    </a:lnTo>
                    <a:lnTo>
                      <a:pt x="114" y="46"/>
                    </a:lnTo>
                    <a:lnTo>
                      <a:pt x="131" y="46"/>
                    </a:lnTo>
                    <a:lnTo>
                      <a:pt x="142" y="40"/>
                    </a:lnTo>
                    <a:lnTo>
                      <a:pt x="148" y="34"/>
                    </a:lnTo>
                    <a:lnTo>
                      <a:pt x="154" y="34"/>
                    </a:lnTo>
                    <a:lnTo>
                      <a:pt x="171" y="34"/>
                    </a:lnTo>
                    <a:lnTo>
                      <a:pt x="176" y="34"/>
                    </a:lnTo>
                    <a:lnTo>
                      <a:pt x="182" y="29"/>
                    </a:lnTo>
                    <a:lnTo>
                      <a:pt x="188" y="29"/>
                    </a:lnTo>
                    <a:lnTo>
                      <a:pt x="188" y="23"/>
                    </a:lnTo>
                    <a:lnTo>
                      <a:pt x="182" y="6"/>
                    </a:lnTo>
                    <a:lnTo>
                      <a:pt x="182" y="0"/>
                    </a:lnTo>
                    <a:lnTo>
                      <a:pt x="188" y="0"/>
                    </a:lnTo>
                    <a:lnTo>
                      <a:pt x="193" y="12"/>
                    </a:lnTo>
                    <a:lnTo>
                      <a:pt x="205" y="23"/>
                    </a:lnTo>
                    <a:lnTo>
                      <a:pt x="210" y="29"/>
                    </a:lnTo>
                    <a:lnTo>
                      <a:pt x="216" y="29"/>
                    </a:lnTo>
                    <a:lnTo>
                      <a:pt x="216" y="34"/>
                    </a:lnTo>
                    <a:lnTo>
                      <a:pt x="222" y="34"/>
                    </a:lnTo>
                    <a:lnTo>
                      <a:pt x="227" y="34"/>
                    </a:lnTo>
                    <a:lnTo>
                      <a:pt x="239" y="40"/>
                    </a:lnTo>
                    <a:lnTo>
                      <a:pt x="244" y="40"/>
                    </a:lnTo>
                    <a:lnTo>
                      <a:pt x="250" y="40"/>
                    </a:lnTo>
                    <a:lnTo>
                      <a:pt x="256" y="40"/>
                    </a:lnTo>
                    <a:lnTo>
                      <a:pt x="261" y="40"/>
                    </a:lnTo>
                    <a:lnTo>
                      <a:pt x="267" y="40"/>
                    </a:lnTo>
                    <a:lnTo>
                      <a:pt x="273" y="40"/>
                    </a:lnTo>
                    <a:lnTo>
                      <a:pt x="278" y="40"/>
                    </a:lnTo>
                    <a:lnTo>
                      <a:pt x="284" y="46"/>
                    </a:lnTo>
                    <a:lnTo>
                      <a:pt x="290" y="46"/>
                    </a:lnTo>
                    <a:lnTo>
                      <a:pt x="301" y="46"/>
                    </a:lnTo>
                    <a:lnTo>
                      <a:pt x="312" y="51"/>
                    </a:lnTo>
                    <a:lnTo>
                      <a:pt x="324" y="51"/>
                    </a:lnTo>
                    <a:lnTo>
                      <a:pt x="329" y="51"/>
                    </a:lnTo>
                    <a:lnTo>
                      <a:pt x="335" y="57"/>
                    </a:lnTo>
                    <a:lnTo>
                      <a:pt x="341" y="57"/>
                    </a:lnTo>
                    <a:lnTo>
                      <a:pt x="352" y="57"/>
                    </a:lnTo>
                    <a:lnTo>
                      <a:pt x="358" y="57"/>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7" name="Freeform 62">
                <a:extLst>
                  <a:ext uri="{FF2B5EF4-FFF2-40B4-BE49-F238E27FC236}">
                    <a16:creationId xmlns:a16="http://schemas.microsoft.com/office/drawing/2014/main" id="{41D80CCB-F87D-2CA6-A801-1A5B85A9F896}"/>
                  </a:ext>
                </a:extLst>
              </p:cNvPr>
              <p:cNvSpPr>
                <a:spLocks/>
              </p:cNvSpPr>
              <p:nvPr>
                <p:custDataLst>
                  <p:tags r:id="rId199"/>
                </p:custDataLst>
              </p:nvPr>
            </p:nvSpPr>
            <p:spPr bwMode="auto">
              <a:xfrm rot="582343">
                <a:off x="5890628" y="4358638"/>
                <a:ext cx="315504" cy="605502"/>
              </a:xfrm>
              <a:custGeom>
                <a:avLst/>
                <a:gdLst>
                  <a:gd name="T0" fmla="*/ 136 w 198"/>
                  <a:gd name="T1" fmla="*/ 318 h 380"/>
                  <a:gd name="T2" fmla="*/ 125 w 198"/>
                  <a:gd name="T3" fmla="*/ 323 h 380"/>
                  <a:gd name="T4" fmla="*/ 125 w 198"/>
                  <a:gd name="T5" fmla="*/ 335 h 380"/>
                  <a:gd name="T6" fmla="*/ 113 w 198"/>
                  <a:gd name="T7" fmla="*/ 335 h 380"/>
                  <a:gd name="T8" fmla="*/ 113 w 198"/>
                  <a:gd name="T9" fmla="*/ 346 h 380"/>
                  <a:gd name="T10" fmla="*/ 108 w 198"/>
                  <a:gd name="T11" fmla="*/ 357 h 380"/>
                  <a:gd name="T12" fmla="*/ 96 w 198"/>
                  <a:gd name="T13" fmla="*/ 363 h 380"/>
                  <a:gd name="T14" fmla="*/ 85 w 198"/>
                  <a:gd name="T15" fmla="*/ 374 h 380"/>
                  <a:gd name="T16" fmla="*/ 85 w 198"/>
                  <a:gd name="T17" fmla="*/ 369 h 380"/>
                  <a:gd name="T18" fmla="*/ 79 w 198"/>
                  <a:gd name="T19" fmla="*/ 363 h 380"/>
                  <a:gd name="T20" fmla="*/ 74 w 198"/>
                  <a:gd name="T21" fmla="*/ 374 h 380"/>
                  <a:gd name="T22" fmla="*/ 68 w 198"/>
                  <a:gd name="T23" fmla="*/ 374 h 380"/>
                  <a:gd name="T24" fmla="*/ 57 w 198"/>
                  <a:gd name="T25" fmla="*/ 380 h 380"/>
                  <a:gd name="T26" fmla="*/ 45 w 198"/>
                  <a:gd name="T27" fmla="*/ 380 h 380"/>
                  <a:gd name="T28" fmla="*/ 34 w 198"/>
                  <a:gd name="T29" fmla="*/ 374 h 380"/>
                  <a:gd name="T30" fmla="*/ 28 w 198"/>
                  <a:gd name="T31" fmla="*/ 369 h 380"/>
                  <a:gd name="T32" fmla="*/ 17 w 198"/>
                  <a:gd name="T33" fmla="*/ 369 h 380"/>
                  <a:gd name="T34" fmla="*/ 11 w 198"/>
                  <a:gd name="T35" fmla="*/ 369 h 380"/>
                  <a:gd name="T36" fmla="*/ 11 w 198"/>
                  <a:gd name="T37" fmla="*/ 363 h 380"/>
                  <a:gd name="T38" fmla="*/ 0 w 198"/>
                  <a:gd name="T39" fmla="*/ 363 h 380"/>
                  <a:gd name="T40" fmla="*/ 68 w 198"/>
                  <a:gd name="T41" fmla="*/ 165 h 380"/>
                  <a:gd name="T42" fmla="*/ 91 w 198"/>
                  <a:gd name="T43" fmla="*/ 57 h 380"/>
                  <a:gd name="T44" fmla="*/ 96 w 198"/>
                  <a:gd name="T45" fmla="*/ 40 h 380"/>
                  <a:gd name="T46" fmla="*/ 113 w 198"/>
                  <a:gd name="T47" fmla="*/ 17 h 380"/>
                  <a:gd name="T48" fmla="*/ 119 w 198"/>
                  <a:gd name="T49" fmla="*/ 6 h 380"/>
                  <a:gd name="T50" fmla="*/ 130 w 198"/>
                  <a:gd name="T51" fmla="*/ 0 h 380"/>
                  <a:gd name="T52" fmla="*/ 147 w 198"/>
                  <a:gd name="T53" fmla="*/ 6 h 380"/>
                  <a:gd name="T54" fmla="*/ 164 w 198"/>
                  <a:gd name="T55" fmla="*/ 17 h 380"/>
                  <a:gd name="T56" fmla="*/ 176 w 198"/>
                  <a:gd name="T57" fmla="*/ 29 h 380"/>
                  <a:gd name="T58" fmla="*/ 176 w 198"/>
                  <a:gd name="T59" fmla="*/ 46 h 380"/>
                  <a:gd name="T60" fmla="*/ 170 w 198"/>
                  <a:gd name="T61" fmla="*/ 57 h 380"/>
                  <a:gd name="T62" fmla="*/ 181 w 198"/>
                  <a:gd name="T63" fmla="*/ 57 h 380"/>
                  <a:gd name="T64" fmla="*/ 193 w 198"/>
                  <a:gd name="T65" fmla="*/ 63 h 380"/>
                  <a:gd name="T66" fmla="*/ 193 w 198"/>
                  <a:gd name="T67" fmla="*/ 68 h 380"/>
                  <a:gd name="T68" fmla="*/ 193 w 198"/>
                  <a:gd name="T69" fmla="*/ 80 h 380"/>
                  <a:gd name="T70" fmla="*/ 193 w 198"/>
                  <a:gd name="T71" fmla="*/ 85 h 380"/>
                  <a:gd name="T72" fmla="*/ 193 w 198"/>
                  <a:gd name="T73" fmla="*/ 91 h 380"/>
                  <a:gd name="T74" fmla="*/ 187 w 198"/>
                  <a:gd name="T75" fmla="*/ 233 h 380"/>
                  <a:gd name="T76" fmla="*/ 181 w 198"/>
                  <a:gd name="T77" fmla="*/ 238 h 380"/>
                  <a:gd name="T78" fmla="*/ 170 w 198"/>
                  <a:gd name="T79" fmla="*/ 244 h 380"/>
                  <a:gd name="T80" fmla="*/ 159 w 198"/>
                  <a:gd name="T81" fmla="*/ 250 h 380"/>
                  <a:gd name="T82" fmla="*/ 159 w 198"/>
                  <a:gd name="T83" fmla="*/ 261 h 380"/>
                  <a:gd name="T84" fmla="*/ 147 w 198"/>
                  <a:gd name="T85" fmla="*/ 267 h 380"/>
                  <a:gd name="T86" fmla="*/ 147 w 198"/>
                  <a:gd name="T87" fmla="*/ 272 h 380"/>
                  <a:gd name="T88" fmla="*/ 147 w 198"/>
                  <a:gd name="T89" fmla="*/ 284 h 380"/>
                  <a:gd name="T90" fmla="*/ 142 w 198"/>
                  <a:gd name="T91" fmla="*/ 301 h 380"/>
                  <a:gd name="T92" fmla="*/ 136 w 198"/>
                  <a:gd name="T93" fmla="*/ 306 h 380"/>
                  <a:gd name="T94" fmla="*/ 136 w 198"/>
                  <a:gd name="T95" fmla="*/ 3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380">
                    <a:moveTo>
                      <a:pt x="136" y="312"/>
                    </a:moveTo>
                    <a:lnTo>
                      <a:pt x="136" y="318"/>
                    </a:lnTo>
                    <a:lnTo>
                      <a:pt x="130" y="323"/>
                    </a:lnTo>
                    <a:lnTo>
                      <a:pt x="125" y="323"/>
                    </a:lnTo>
                    <a:lnTo>
                      <a:pt x="125" y="329"/>
                    </a:lnTo>
                    <a:lnTo>
                      <a:pt x="125" y="335"/>
                    </a:lnTo>
                    <a:lnTo>
                      <a:pt x="119" y="335"/>
                    </a:lnTo>
                    <a:lnTo>
                      <a:pt x="113" y="335"/>
                    </a:lnTo>
                    <a:lnTo>
                      <a:pt x="113" y="340"/>
                    </a:lnTo>
                    <a:lnTo>
                      <a:pt x="113" y="346"/>
                    </a:lnTo>
                    <a:lnTo>
                      <a:pt x="108" y="346"/>
                    </a:lnTo>
                    <a:lnTo>
                      <a:pt x="108" y="357"/>
                    </a:lnTo>
                    <a:lnTo>
                      <a:pt x="102" y="357"/>
                    </a:lnTo>
                    <a:lnTo>
                      <a:pt x="96" y="363"/>
                    </a:lnTo>
                    <a:lnTo>
                      <a:pt x="91" y="369"/>
                    </a:lnTo>
                    <a:lnTo>
                      <a:pt x="85" y="374"/>
                    </a:lnTo>
                    <a:lnTo>
                      <a:pt x="79" y="369"/>
                    </a:lnTo>
                    <a:lnTo>
                      <a:pt x="85" y="369"/>
                    </a:lnTo>
                    <a:lnTo>
                      <a:pt x="79" y="369"/>
                    </a:lnTo>
                    <a:lnTo>
                      <a:pt x="79" y="363"/>
                    </a:lnTo>
                    <a:lnTo>
                      <a:pt x="74" y="369"/>
                    </a:lnTo>
                    <a:lnTo>
                      <a:pt x="74" y="374"/>
                    </a:lnTo>
                    <a:lnTo>
                      <a:pt x="74" y="380"/>
                    </a:lnTo>
                    <a:lnTo>
                      <a:pt x="68" y="374"/>
                    </a:lnTo>
                    <a:lnTo>
                      <a:pt x="62" y="374"/>
                    </a:lnTo>
                    <a:lnTo>
                      <a:pt x="57" y="380"/>
                    </a:lnTo>
                    <a:lnTo>
                      <a:pt x="51" y="380"/>
                    </a:lnTo>
                    <a:lnTo>
                      <a:pt x="45" y="380"/>
                    </a:lnTo>
                    <a:lnTo>
                      <a:pt x="40" y="374"/>
                    </a:lnTo>
                    <a:lnTo>
                      <a:pt x="34" y="374"/>
                    </a:lnTo>
                    <a:lnTo>
                      <a:pt x="34" y="369"/>
                    </a:lnTo>
                    <a:lnTo>
                      <a:pt x="28" y="369"/>
                    </a:lnTo>
                    <a:lnTo>
                      <a:pt x="23" y="369"/>
                    </a:lnTo>
                    <a:lnTo>
                      <a:pt x="17" y="369"/>
                    </a:lnTo>
                    <a:lnTo>
                      <a:pt x="17" y="374"/>
                    </a:lnTo>
                    <a:lnTo>
                      <a:pt x="11" y="369"/>
                    </a:lnTo>
                    <a:lnTo>
                      <a:pt x="17" y="369"/>
                    </a:lnTo>
                    <a:lnTo>
                      <a:pt x="11" y="363"/>
                    </a:lnTo>
                    <a:lnTo>
                      <a:pt x="6" y="363"/>
                    </a:lnTo>
                    <a:lnTo>
                      <a:pt x="0" y="363"/>
                    </a:lnTo>
                    <a:lnTo>
                      <a:pt x="68" y="170"/>
                    </a:lnTo>
                    <a:lnTo>
                      <a:pt x="68" y="165"/>
                    </a:lnTo>
                    <a:lnTo>
                      <a:pt x="91" y="102"/>
                    </a:lnTo>
                    <a:lnTo>
                      <a:pt x="91" y="57"/>
                    </a:lnTo>
                    <a:lnTo>
                      <a:pt x="96" y="51"/>
                    </a:lnTo>
                    <a:lnTo>
                      <a:pt x="96" y="40"/>
                    </a:lnTo>
                    <a:lnTo>
                      <a:pt x="102" y="29"/>
                    </a:lnTo>
                    <a:lnTo>
                      <a:pt x="113" y="17"/>
                    </a:lnTo>
                    <a:lnTo>
                      <a:pt x="113" y="12"/>
                    </a:lnTo>
                    <a:lnTo>
                      <a:pt x="119" y="6"/>
                    </a:lnTo>
                    <a:lnTo>
                      <a:pt x="125" y="6"/>
                    </a:lnTo>
                    <a:lnTo>
                      <a:pt x="130" y="0"/>
                    </a:lnTo>
                    <a:lnTo>
                      <a:pt x="130" y="6"/>
                    </a:lnTo>
                    <a:lnTo>
                      <a:pt x="147" y="6"/>
                    </a:lnTo>
                    <a:lnTo>
                      <a:pt x="153" y="12"/>
                    </a:lnTo>
                    <a:lnTo>
                      <a:pt x="164" y="17"/>
                    </a:lnTo>
                    <a:lnTo>
                      <a:pt x="170" y="23"/>
                    </a:lnTo>
                    <a:lnTo>
                      <a:pt x="176" y="29"/>
                    </a:lnTo>
                    <a:lnTo>
                      <a:pt x="181" y="34"/>
                    </a:lnTo>
                    <a:lnTo>
                      <a:pt x="176" y="46"/>
                    </a:lnTo>
                    <a:lnTo>
                      <a:pt x="170" y="51"/>
                    </a:lnTo>
                    <a:lnTo>
                      <a:pt x="170" y="57"/>
                    </a:lnTo>
                    <a:lnTo>
                      <a:pt x="176" y="57"/>
                    </a:lnTo>
                    <a:lnTo>
                      <a:pt x="181" y="57"/>
                    </a:lnTo>
                    <a:lnTo>
                      <a:pt x="187" y="57"/>
                    </a:lnTo>
                    <a:lnTo>
                      <a:pt x="193" y="63"/>
                    </a:lnTo>
                    <a:lnTo>
                      <a:pt x="198" y="68"/>
                    </a:lnTo>
                    <a:lnTo>
                      <a:pt x="193" y="68"/>
                    </a:lnTo>
                    <a:lnTo>
                      <a:pt x="193" y="74"/>
                    </a:lnTo>
                    <a:lnTo>
                      <a:pt x="193" y="80"/>
                    </a:lnTo>
                    <a:lnTo>
                      <a:pt x="187" y="80"/>
                    </a:lnTo>
                    <a:lnTo>
                      <a:pt x="193" y="85"/>
                    </a:lnTo>
                    <a:lnTo>
                      <a:pt x="187" y="91"/>
                    </a:lnTo>
                    <a:lnTo>
                      <a:pt x="193" y="91"/>
                    </a:lnTo>
                    <a:lnTo>
                      <a:pt x="193" y="97"/>
                    </a:lnTo>
                    <a:lnTo>
                      <a:pt x="187" y="233"/>
                    </a:lnTo>
                    <a:lnTo>
                      <a:pt x="181" y="233"/>
                    </a:lnTo>
                    <a:lnTo>
                      <a:pt x="181" y="238"/>
                    </a:lnTo>
                    <a:lnTo>
                      <a:pt x="176" y="238"/>
                    </a:lnTo>
                    <a:lnTo>
                      <a:pt x="170" y="244"/>
                    </a:lnTo>
                    <a:lnTo>
                      <a:pt x="164" y="250"/>
                    </a:lnTo>
                    <a:lnTo>
                      <a:pt x="159" y="250"/>
                    </a:lnTo>
                    <a:lnTo>
                      <a:pt x="159" y="255"/>
                    </a:lnTo>
                    <a:lnTo>
                      <a:pt x="159" y="261"/>
                    </a:lnTo>
                    <a:lnTo>
                      <a:pt x="153" y="261"/>
                    </a:lnTo>
                    <a:lnTo>
                      <a:pt x="147" y="267"/>
                    </a:lnTo>
                    <a:lnTo>
                      <a:pt x="153" y="272"/>
                    </a:lnTo>
                    <a:lnTo>
                      <a:pt x="147" y="272"/>
                    </a:lnTo>
                    <a:lnTo>
                      <a:pt x="147" y="278"/>
                    </a:lnTo>
                    <a:lnTo>
                      <a:pt x="147" y="284"/>
                    </a:lnTo>
                    <a:lnTo>
                      <a:pt x="142" y="295"/>
                    </a:lnTo>
                    <a:lnTo>
                      <a:pt x="142" y="301"/>
                    </a:lnTo>
                    <a:lnTo>
                      <a:pt x="136" y="301"/>
                    </a:lnTo>
                    <a:lnTo>
                      <a:pt x="136" y="306"/>
                    </a:lnTo>
                    <a:lnTo>
                      <a:pt x="130" y="306"/>
                    </a:lnTo>
                    <a:lnTo>
                      <a:pt x="136" y="312"/>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9" name="Freeform 63">
                <a:extLst>
                  <a:ext uri="{FF2B5EF4-FFF2-40B4-BE49-F238E27FC236}">
                    <a16:creationId xmlns:a16="http://schemas.microsoft.com/office/drawing/2014/main" id="{EAE983D8-A280-C7D9-47C8-D903392E5F43}"/>
                  </a:ext>
                </a:extLst>
              </p:cNvPr>
              <p:cNvSpPr>
                <a:spLocks/>
              </p:cNvSpPr>
              <p:nvPr>
                <p:custDataLst>
                  <p:tags r:id="rId200"/>
                </p:custDataLst>
              </p:nvPr>
            </p:nvSpPr>
            <p:spPr bwMode="auto">
              <a:xfrm rot="582343">
                <a:off x="5824975" y="4051304"/>
                <a:ext cx="406330" cy="388796"/>
              </a:xfrm>
              <a:custGeom>
                <a:avLst/>
                <a:gdLst>
                  <a:gd name="T0" fmla="*/ 91 w 255"/>
                  <a:gd name="T1" fmla="*/ 0 h 244"/>
                  <a:gd name="T2" fmla="*/ 108 w 255"/>
                  <a:gd name="T3" fmla="*/ 12 h 244"/>
                  <a:gd name="T4" fmla="*/ 142 w 255"/>
                  <a:gd name="T5" fmla="*/ 17 h 244"/>
                  <a:gd name="T6" fmla="*/ 159 w 255"/>
                  <a:gd name="T7" fmla="*/ 29 h 244"/>
                  <a:gd name="T8" fmla="*/ 164 w 255"/>
                  <a:gd name="T9" fmla="*/ 29 h 244"/>
                  <a:gd name="T10" fmla="*/ 164 w 255"/>
                  <a:gd name="T11" fmla="*/ 34 h 244"/>
                  <a:gd name="T12" fmla="*/ 176 w 255"/>
                  <a:gd name="T13" fmla="*/ 29 h 244"/>
                  <a:gd name="T14" fmla="*/ 193 w 255"/>
                  <a:gd name="T15" fmla="*/ 34 h 244"/>
                  <a:gd name="T16" fmla="*/ 255 w 255"/>
                  <a:gd name="T17" fmla="*/ 57 h 244"/>
                  <a:gd name="T18" fmla="*/ 227 w 255"/>
                  <a:gd name="T19" fmla="*/ 136 h 244"/>
                  <a:gd name="T20" fmla="*/ 215 w 255"/>
                  <a:gd name="T21" fmla="*/ 170 h 244"/>
                  <a:gd name="T22" fmla="*/ 215 w 255"/>
                  <a:gd name="T23" fmla="*/ 187 h 244"/>
                  <a:gd name="T24" fmla="*/ 215 w 255"/>
                  <a:gd name="T25" fmla="*/ 193 h 244"/>
                  <a:gd name="T26" fmla="*/ 215 w 255"/>
                  <a:gd name="T27" fmla="*/ 187 h 244"/>
                  <a:gd name="T28" fmla="*/ 210 w 255"/>
                  <a:gd name="T29" fmla="*/ 193 h 244"/>
                  <a:gd name="T30" fmla="*/ 204 w 255"/>
                  <a:gd name="T31" fmla="*/ 193 h 244"/>
                  <a:gd name="T32" fmla="*/ 198 w 255"/>
                  <a:gd name="T33" fmla="*/ 199 h 244"/>
                  <a:gd name="T34" fmla="*/ 198 w 255"/>
                  <a:gd name="T35" fmla="*/ 204 h 244"/>
                  <a:gd name="T36" fmla="*/ 187 w 255"/>
                  <a:gd name="T37" fmla="*/ 216 h 244"/>
                  <a:gd name="T38" fmla="*/ 181 w 255"/>
                  <a:gd name="T39" fmla="*/ 227 h 244"/>
                  <a:gd name="T40" fmla="*/ 181 w 255"/>
                  <a:gd name="T41" fmla="*/ 238 h 244"/>
                  <a:gd name="T42" fmla="*/ 176 w 255"/>
                  <a:gd name="T43" fmla="*/ 244 h 244"/>
                  <a:gd name="T44" fmla="*/ 170 w 255"/>
                  <a:gd name="T45" fmla="*/ 244 h 244"/>
                  <a:gd name="T46" fmla="*/ 159 w 255"/>
                  <a:gd name="T47" fmla="*/ 244 h 244"/>
                  <a:gd name="T48" fmla="*/ 153 w 255"/>
                  <a:gd name="T49" fmla="*/ 244 h 244"/>
                  <a:gd name="T50" fmla="*/ 147 w 255"/>
                  <a:gd name="T51" fmla="*/ 238 h 244"/>
                  <a:gd name="T52" fmla="*/ 142 w 255"/>
                  <a:gd name="T53" fmla="*/ 238 h 244"/>
                  <a:gd name="T54" fmla="*/ 130 w 255"/>
                  <a:gd name="T55" fmla="*/ 238 h 244"/>
                  <a:gd name="T56" fmla="*/ 119 w 255"/>
                  <a:gd name="T57" fmla="*/ 233 h 244"/>
                  <a:gd name="T58" fmla="*/ 108 w 255"/>
                  <a:gd name="T59" fmla="*/ 233 h 244"/>
                  <a:gd name="T60" fmla="*/ 102 w 255"/>
                  <a:gd name="T61" fmla="*/ 233 h 244"/>
                  <a:gd name="T62" fmla="*/ 96 w 255"/>
                  <a:gd name="T63" fmla="*/ 227 h 244"/>
                  <a:gd name="T64" fmla="*/ 91 w 255"/>
                  <a:gd name="T65" fmla="*/ 227 h 244"/>
                  <a:gd name="T66" fmla="*/ 85 w 255"/>
                  <a:gd name="T67" fmla="*/ 227 h 244"/>
                  <a:gd name="T68" fmla="*/ 79 w 255"/>
                  <a:gd name="T69" fmla="*/ 227 h 244"/>
                  <a:gd name="T70" fmla="*/ 74 w 255"/>
                  <a:gd name="T71" fmla="*/ 227 h 244"/>
                  <a:gd name="T72" fmla="*/ 68 w 255"/>
                  <a:gd name="T73" fmla="*/ 227 h 244"/>
                  <a:gd name="T74" fmla="*/ 62 w 255"/>
                  <a:gd name="T75" fmla="*/ 227 h 244"/>
                  <a:gd name="T76" fmla="*/ 57 w 255"/>
                  <a:gd name="T77" fmla="*/ 227 h 244"/>
                  <a:gd name="T78" fmla="*/ 45 w 255"/>
                  <a:gd name="T79" fmla="*/ 221 h 244"/>
                  <a:gd name="T80" fmla="*/ 40 w 255"/>
                  <a:gd name="T81" fmla="*/ 221 h 244"/>
                  <a:gd name="T82" fmla="*/ 34 w 255"/>
                  <a:gd name="T83" fmla="*/ 221 h 244"/>
                  <a:gd name="T84" fmla="*/ 34 w 255"/>
                  <a:gd name="T85" fmla="*/ 216 h 244"/>
                  <a:gd name="T86" fmla="*/ 28 w 255"/>
                  <a:gd name="T87" fmla="*/ 216 h 244"/>
                  <a:gd name="T88" fmla="*/ 23 w 255"/>
                  <a:gd name="T89" fmla="*/ 210 h 244"/>
                  <a:gd name="T90" fmla="*/ 11 w 255"/>
                  <a:gd name="T91" fmla="*/ 199 h 244"/>
                  <a:gd name="T92" fmla="*/ 6 w 255"/>
                  <a:gd name="T93" fmla="*/ 187 h 244"/>
                  <a:gd name="T94" fmla="*/ 0 w 255"/>
                  <a:gd name="T95" fmla="*/ 187 h 244"/>
                  <a:gd name="T96" fmla="*/ 11 w 255"/>
                  <a:gd name="T97" fmla="*/ 165 h 244"/>
                  <a:gd name="T98" fmla="*/ 34 w 255"/>
                  <a:gd name="T99" fmla="*/ 119 h 244"/>
                  <a:gd name="T100" fmla="*/ 62 w 255"/>
                  <a:gd name="T101" fmla="*/ 63 h 244"/>
                  <a:gd name="T102" fmla="*/ 91 w 255"/>
                  <a:gd name="T10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244">
                    <a:moveTo>
                      <a:pt x="91" y="0"/>
                    </a:moveTo>
                    <a:lnTo>
                      <a:pt x="108" y="12"/>
                    </a:lnTo>
                    <a:lnTo>
                      <a:pt x="142" y="17"/>
                    </a:lnTo>
                    <a:lnTo>
                      <a:pt x="159" y="29"/>
                    </a:lnTo>
                    <a:lnTo>
                      <a:pt x="164" y="29"/>
                    </a:lnTo>
                    <a:lnTo>
                      <a:pt x="164" y="34"/>
                    </a:lnTo>
                    <a:lnTo>
                      <a:pt x="176" y="29"/>
                    </a:lnTo>
                    <a:lnTo>
                      <a:pt x="193" y="34"/>
                    </a:lnTo>
                    <a:lnTo>
                      <a:pt x="255" y="57"/>
                    </a:lnTo>
                    <a:lnTo>
                      <a:pt x="227" y="136"/>
                    </a:lnTo>
                    <a:lnTo>
                      <a:pt x="215" y="170"/>
                    </a:lnTo>
                    <a:lnTo>
                      <a:pt x="215" y="187"/>
                    </a:lnTo>
                    <a:lnTo>
                      <a:pt x="215" y="193"/>
                    </a:lnTo>
                    <a:lnTo>
                      <a:pt x="215" y="187"/>
                    </a:lnTo>
                    <a:lnTo>
                      <a:pt x="210" y="193"/>
                    </a:lnTo>
                    <a:lnTo>
                      <a:pt x="204" y="193"/>
                    </a:lnTo>
                    <a:lnTo>
                      <a:pt x="198" y="199"/>
                    </a:lnTo>
                    <a:lnTo>
                      <a:pt x="198" y="204"/>
                    </a:lnTo>
                    <a:lnTo>
                      <a:pt x="187" y="216"/>
                    </a:lnTo>
                    <a:lnTo>
                      <a:pt x="181" y="227"/>
                    </a:lnTo>
                    <a:lnTo>
                      <a:pt x="181" y="238"/>
                    </a:lnTo>
                    <a:lnTo>
                      <a:pt x="176" y="244"/>
                    </a:lnTo>
                    <a:lnTo>
                      <a:pt x="170" y="244"/>
                    </a:lnTo>
                    <a:lnTo>
                      <a:pt x="159" y="244"/>
                    </a:lnTo>
                    <a:lnTo>
                      <a:pt x="153" y="244"/>
                    </a:lnTo>
                    <a:lnTo>
                      <a:pt x="147" y="238"/>
                    </a:lnTo>
                    <a:lnTo>
                      <a:pt x="142" y="238"/>
                    </a:lnTo>
                    <a:lnTo>
                      <a:pt x="130" y="238"/>
                    </a:lnTo>
                    <a:lnTo>
                      <a:pt x="119" y="233"/>
                    </a:lnTo>
                    <a:lnTo>
                      <a:pt x="108" y="233"/>
                    </a:lnTo>
                    <a:lnTo>
                      <a:pt x="102" y="233"/>
                    </a:lnTo>
                    <a:lnTo>
                      <a:pt x="96" y="227"/>
                    </a:lnTo>
                    <a:lnTo>
                      <a:pt x="91" y="227"/>
                    </a:lnTo>
                    <a:lnTo>
                      <a:pt x="85" y="227"/>
                    </a:lnTo>
                    <a:lnTo>
                      <a:pt x="79" y="227"/>
                    </a:lnTo>
                    <a:lnTo>
                      <a:pt x="74" y="227"/>
                    </a:lnTo>
                    <a:lnTo>
                      <a:pt x="68" y="227"/>
                    </a:lnTo>
                    <a:lnTo>
                      <a:pt x="62" y="227"/>
                    </a:lnTo>
                    <a:lnTo>
                      <a:pt x="57" y="227"/>
                    </a:lnTo>
                    <a:lnTo>
                      <a:pt x="45" y="221"/>
                    </a:lnTo>
                    <a:lnTo>
                      <a:pt x="40" y="221"/>
                    </a:lnTo>
                    <a:lnTo>
                      <a:pt x="34" y="221"/>
                    </a:lnTo>
                    <a:lnTo>
                      <a:pt x="34" y="216"/>
                    </a:lnTo>
                    <a:lnTo>
                      <a:pt x="28" y="216"/>
                    </a:lnTo>
                    <a:lnTo>
                      <a:pt x="23" y="210"/>
                    </a:lnTo>
                    <a:lnTo>
                      <a:pt x="11" y="199"/>
                    </a:lnTo>
                    <a:lnTo>
                      <a:pt x="6" y="187"/>
                    </a:lnTo>
                    <a:lnTo>
                      <a:pt x="0" y="187"/>
                    </a:lnTo>
                    <a:lnTo>
                      <a:pt x="11" y="165"/>
                    </a:lnTo>
                    <a:lnTo>
                      <a:pt x="34" y="119"/>
                    </a:lnTo>
                    <a:lnTo>
                      <a:pt x="62" y="63"/>
                    </a:lnTo>
                    <a:lnTo>
                      <a:pt x="91"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0" name="Freeform 64">
                <a:extLst>
                  <a:ext uri="{FF2B5EF4-FFF2-40B4-BE49-F238E27FC236}">
                    <a16:creationId xmlns:a16="http://schemas.microsoft.com/office/drawing/2014/main" id="{89CD1DE2-DF32-96CA-E2D5-5F5B8159EC0E}"/>
                  </a:ext>
                </a:extLst>
              </p:cNvPr>
              <p:cNvSpPr>
                <a:spLocks/>
              </p:cNvSpPr>
              <p:nvPr>
                <p:custDataLst>
                  <p:tags r:id="rId201"/>
                </p:custDataLst>
              </p:nvPr>
            </p:nvSpPr>
            <p:spPr bwMode="auto">
              <a:xfrm rot="582343">
                <a:off x="5128149" y="3984284"/>
                <a:ext cx="559302" cy="650118"/>
              </a:xfrm>
              <a:custGeom>
                <a:avLst/>
                <a:gdLst>
                  <a:gd name="T0" fmla="*/ 215 w 351"/>
                  <a:gd name="T1" fmla="*/ 402 h 408"/>
                  <a:gd name="T2" fmla="*/ 158 w 351"/>
                  <a:gd name="T3" fmla="*/ 329 h 408"/>
                  <a:gd name="T4" fmla="*/ 147 w 351"/>
                  <a:gd name="T5" fmla="*/ 306 h 408"/>
                  <a:gd name="T6" fmla="*/ 136 w 351"/>
                  <a:gd name="T7" fmla="*/ 295 h 408"/>
                  <a:gd name="T8" fmla="*/ 119 w 351"/>
                  <a:gd name="T9" fmla="*/ 295 h 408"/>
                  <a:gd name="T10" fmla="*/ 90 w 351"/>
                  <a:gd name="T11" fmla="*/ 289 h 408"/>
                  <a:gd name="T12" fmla="*/ 79 w 351"/>
                  <a:gd name="T13" fmla="*/ 278 h 408"/>
                  <a:gd name="T14" fmla="*/ 73 w 351"/>
                  <a:gd name="T15" fmla="*/ 244 h 408"/>
                  <a:gd name="T16" fmla="*/ 56 w 351"/>
                  <a:gd name="T17" fmla="*/ 238 h 408"/>
                  <a:gd name="T18" fmla="*/ 39 w 351"/>
                  <a:gd name="T19" fmla="*/ 232 h 408"/>
                  <a:gd name="T20" fmla="*/ 28 w 351"/>
                  <a:gd name="T21" fmla="*/ 221 h 408"/>
                  <a:gd name="T22" fmla="*/ 5 w 351"/>
                  <a:gd name="T23" fmla="*/ 221 h 408"/>
                  <a:gd name="T24" fmla="*/ 5 w 351"/>
                  <a:gd name="T25" fmla="*/ 210 h 408"/>
                  <a:gd name="T26" fmla="*/ 11 w 351"/>
                  <a:gd name="T27" fmla="*/ 198 h 408"/>
                  <a:gd name="T28" fmla="*/ 5 w 351"/>
                  <a:gd name="T29" fmla="*/ 176 h 408"/>
                  <a:gd name="T30" fmla="*/ 5 w 351"/>
                  <a:gd name="T31" fmla="*/ 164 h 408"/>
                  <a:gd name="T32" fmla="*/ 17 w 351"/>
                  <a:gd name="T33" fmla="*/ 153 h 408"/>
                  <a:gd name="T34" fmla="*/ 34 w 351"/>
                  <a:gd name="T35" fmla="*/ 147 h 408"/>
                  <a:gd name="T36" fmla="*/ 45 w 351"/>
                  <a:gd name="T37" fmla="*/ 130 h 408"/>
                  <a:gd name="T38" fmla="*/ 68 w 351"/>
                  <a:gd name="T39" fmla="*/ 136 h 408"/>
                  <a:gd name="T40" fmla="*/ 85 w 351"/>
                  <a:gd name="T41" fmla="*/ 142 h 408"/>
                  <a:gd name="T42" fmla="*/ 107 w 351"/>
                  <a:gd name="T43" fmla="*/ 136 h 408"/>
                  <a:gd name="T44" fmla="*/ 119 w 351"/>
                  <a:gd name="T45" fmla="*/ 113 h 408"/>
                  <a:gd name="T46" fmla="*/ 136 w 351"/>
                  <a:gd name="T47" fmla="*/ 96 h 408"/>
                  <a:gd name="T48" fmla="*/ 153 w 351"/>
                  <a:gd name="T49" fmla="*/ 79 h 408"/>
                  <a:gd name="T50" fmla="*/ 141 w 351"/>
                  <a:gd name="T51" fmla="*/ 62 h 408"/>
                  <a:gd name="T52" fmla="*/ 153 w 351"/>
                  <a:gd name="T53" fmla="*/ 51 h 408"/>
                  <a:gd name="T54" fmla="*/ 158 w 351"/>
                  <a:gd name="T55" fmla="*/ 28 h 408"/>
                  <a:gd name="T56" fmla="*/ 170 w 351"/>
                  <a:gd name="T57" fmla="*/ 17 h 408"/>
                  <a:gd name="T58" fmla="*/ 266 w 351"/>
                  <a:gd name="T59" fmla="*/ 136 h 408"/>
                  <a:gd name="T60" fmla="*/ 306 w 351"/>
                  <a:gd name="T61" fmla="*/ 198 h 408"/>
                  <a:gd name="T62" fmla="*/ 323 w 351"/>
                  <a:gd name="T63" fmla="*/ 215 h 408"/>
                  <a:gd name="T64" fmla="*/ 317 w 351"/>
                  <a:gd name="T65" fmla="*/ 232 h 408"/>
                  <a:gd name="T66" fmla="*/ 334 w 351"/>
                  <a:gd name="T67" fmla="*/ 232 h 408"/>
                  <a:gd name="T68" fmla="*/ 340 w 351"/>
                  <a:gd name="T69" fmla="*/ 255 h 408"/>
                  <a:gd name="T70" fmla="*/ 351 w 351"/>
                  <a:gd name="T71" fmla="*/ 272 h 408"/>
                  <a:gd name="T72" fmla="*/ 334 w 351"/>
                  <a:gd name="T73" fmla="*/ 266 h 408"/>
                  <a:gd name="T74" fmla="*/ 317 w 351"/>
                  <a:gd name="T75" fmla="*/ 272 h 408"/>
                  <a:gd name="T76" fmla="*/ 306 w 351"/>
                  <a:gd name="T77" fmla="*/ 289 h 408"/>
                  <a:gd name="T78" fmla="*/ 312 w 351"/>
                  <a:gd name="T79" fmla="*/ 312 h 408"/>
                  <a:gd name="T80" fmla="*/ 294 w 351"/>
                  <a:gd name="T81" fmla="*/ 323 h 408"/>
                  <a:gd name="T82" fmla="*/ 272 w 351"/>
                  <a:gd name="T83" fmla="*/ 323 h 408"/>
                  <a:gd name="T84" fmla="*/ 249 w 351"/>
                  <a:gd name="T85" fmla="*/ 329 h 408"/>
                  <a:gd name="T86" fmla="*/ 249 w 351"/>
                  <a:gd name="T87" fmla="*/ 340 h 408"/>
                  <a:gd name="T88" fmla="*/ 243 w 351"/>
                  <a:gd name="T89" fmla="*/ 363 h 408"/>
                  <a:gd name="T90" fmla="*/ 260 w 351"/>
                  <a:gd name="T91" fmla="*/ 385 h 408"/>
                  <a:gd name="T92" fmla="*/ 255 w 351"/>
                  <a:gd name="T93" fmla="*/ 408 h 408"/>
                  <a:gd name="T94" fmla="*/ 226 w 351"/>
                  <a:gd name="T9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1" h="408">
                    <a:moveTo>
                      <a:pt x="226" y="408"/>
                    </a:moveTo>
                    <a:lnTo>
                      <a:pt x="226" y="402"/>
                    </a:lnTo>
                    <a:lnTo>
                      <a:pt x="221" y="402"/>
                    </a:lnTo>
                    <a:lnTo>
                      <a:pt x="215" y="402"/>
                    </a:lnTo>
                    <a:lnTo>
                      <a:pt x="215" y="408"/>
                    </a:lnTo>
                    <a:lnTo>
                      <a:pt x="209" y="408"/>
                    </a:lnTo>
                    <a:lnTo>
                      <a:pt x="175" y="357"/>
                    </a:lnTo>
                    <a:lnTo>
                      <a:pt x="158" y="329"/>
                    </a:lnTo>
                    <a:lnTo>
                      <a:pt x="153" y="317"/>
                    </a:lnTo>
                    <a:lnTo>
                      <a:pt x="147" y="317"/>
                    </a:lnTo>
                    <a:lnTo>
                      <a:pt x="147" y="312"/>
                    </a:lnTo>
                    <a:lnTo>
                      <a:pt x="147" y="306"/>
                    </a:lnTo>
                    <a:lnTo>
                      <a:pt x="141" y="312"/>
                    </a:lnTo>
                    <a:lnTo>
                      <a:pt x="136" y="306"/>
                    </a:lnTo>
                    <a:lnTo>
                      <a:pt x="136" y="300"/>
                    </a:lnTo>
                    <a:lnTo>
                      <a:pt x="136" y="295"/>
                    </a:lnTo>
                    <a:lnTo>
                      <a:pt x="130" y="295"/>
                    </a:lnTo>
                    <a:lnTo>
                      <a:pt x="124" y="295"/>
                    </a:lnTo>
                    <a:lnTo>
                      <a:pt x="119" y="300"/>
                    </a:lnTo>
                    <a:lnTo>
                      <a:pt x="119" y="295"/>
                    </a:lnTo>
                    <a:lnTo>
                      <a:pt x="113" y="295"/>
                    </a:lnTo>
                    <a:lnTo>
                      <a:pt x="107" y="295"/>
                    </a:lnTo>
                    <a:lnTo>
                      <a:pt x="102" y="295"/>
                    </a:lnTo>
                    <a:lnTo>
                      <a:pt x="90" y="289"/>
                    </a:lnTo>
                    <a:lnTo>
                      <a:pt x="85" y="289"/>
                    </a:lnTo>
                    <a:lnTo>
                      <a:pt x="79" y="289"/>
                    </a:lnTo>
                    <a:lnTo>
                      <a:pt x="79" y="283"/>
                    </a:lnTo>
                    <a:lnTo>
                      <a:pt x="79" y="278"/>
                    </a:lnTo>
                    <a:lnTo>
                      <a:pt x="79" y="261"/>
                    </a:lnTo>
                    <a:lnTo>
                      <a:pt x="73" y="255"/>
                    </a:lnTo>
                    <a:lnTo>
                      <a:pt x="73" y="249"/>
                    </a:lnTo>
                    <a:lnTo>
                      <a:pt x="73" y="244"/>
                    </a:lnTo>
                    <a:lnTo>
                      <a:pt x="68" y="238"/>
                    </a:lnTo>
                    <a:lnTo>
                      <a:pt x="62" y="238"/>
                    </a:lnTo>
                    <a:lnTo>
                      <a:pt x="56" y="232"/>
                    </a:lnTo>
                    <a:lnTo>
                      <a:pt x="56" y="238"/>
                    </a:lnTo>
                    <a:lnTo>
                      <a:pt x="51" y="238"/>
                    </a:lnTo>
                    <a:lnTo>
                      <a:pt x="45" y="238"/>
                    </a:lnTo>
                    <a:lnTo>
                      <a:pt x="39" y="238"/>
                    </a:lnTo>
                    <a:lnTo>
                      <a:pt x="39" y="232"/>
                    </a:lnTo>
                    <a:lnTo>
                      <a:pt x="39" y="227"/>
                    </a:lnTo>
                    <a:lnTo>
                      <a:pt x="34" y="227"/>
                    </a:lnTo>
                    <a:lnTo>
                      <a:pt x="28" y="227"/>
                    </a:lnTo>
                    <a:lnTo>
                      <a:pt x="28" y="221"/>
                    </a:lnTo>
                    <a:lnTo>
                      <a:pt x="22" y="221"/>
                    </a:lnTo>
                    <a:lnTo>
                      <a:pt x="5" y="232"/>
                    </a:lnTo>
                    <a:lnTo>
                      <a:pt x="5" y="227"/>
                    </a:lnTo>
                    <a:lnTo>
                      <a:pt x="5" y="221"/>
                    </a:lnTo>
                    <a:lnTo>
                      <a:pt x="11" y="221"/>
                    </a:lnTo>
                    <a:lnTo>
                      <a:pt x="11" y="215"/>
                    </a:lnTo>
                    <a:lnTo>
                      <a:pt x="11" y="210"/>
                    </a:lnTo>
                    <a:lnTo>
                      <a:pt x="5" y="210"/>
                    </a:lnTo>
                    <a:lnTo>
                      <a:pt x="11" y="210"/>
                    </a:lnTo>
                    <a:lnTo>
                      <a:pt x="11" y="204"/>
                    </a:lnTo>
                    <a:lnTo>
                      <a:pt x="5" y="198"/>
                    </a:lnTo>
                    <a:lnTo>
                      <a:pt x="11" y="198"/>
                    </a:lnTo>
                    <a:lnTo>
                      <a:pt x="11" y="193"/>
                    </a:lnTo>
                    <a:lnTo>
                      <a:pt x="11" y="187"/>
                    </a:lnTo>
                    <a:lnTo>
                      <a:pt x="17" y="181"/>
                    </a:lnTo>
                    <a:lnTo>
                      <a:pt x="5" y="176"/>
                    </a:lnTo>
                    <a:lnTo>
                      <a:pt x="11" y="176"/>
                    </a:lnTo>
                    <a:lnTo>
                      <a:pt x="11" y="170"/>
                    </a:lnTo>
                    <a:lnTo>
                      <a:pt x="5" y="170"/>
                    </a:lnTo>
                    <a:lnTo>
                      <a:pt x="5" y="164"/>
                    </a:lnTo>
                    <a:lnTo>
                      <a:pt x="0" y="159"/>
                    </a:lnTo>
                    <a:lnTo>
                      <a:pt x="5" y="159"/>
                    </a:lnTo>
                    <a:lnTo>
                      <a:pt x="11" y="159"/>
                    </a:lnTo>
                    <a:lnTo>
                      <a:pt x="17" y="153"/>
                    </a:lnTo>
                    <a:lnTo>
                      <a:pt x="22" y="153"/>
                    </a:lnTo>
                    <a:lnTo>
                      <a:pt x="22" y="147"/>
                    </a:lnTo>
                    <a:lnTo>
                      <a:pt x="28" y="142"/>
                    </a:lnTo>
                    <a:lnTo>
                      <a:pt x="34" y="147"/>
                    </a:lnTo>
                    <a:lnTo>
                      <a:pt x="34" y="142"/>
                    </a:lnTo>
                    <a:lnTo>
                      <a:pt x="39" y="136"/>
                    </a:lnTo>
                    <a:lnTo>
                      <a:pt x="45" y="136"/>
                    </a:lnTo>
                    <a:lnTo>
                      <a:pt x="45" y="130"/>
                    </a:lnTo>
                    <a:lnTo>
                      <a:pt x="51" y="130"/>
                    </a:lnTo>
                    <a:lnTo>
                      <a:pt x="56" y="130"/>
                    </a:lnTo>
                    <a:lnTo>
                      <a:pt x="62" y="130"/>
                    </a:lnTo>
                    <a:lnTo>
                      <a:pt x="68" y="136"/>
                    </a:lnTo>
                    <a:lnTo>
                      <a:pt x="68" y="142"/>
                    </a:lnTo>
                    <a:lnTo>
                      <a:pt x="73" y="147"/>
                    </a:lnTo>
                    <a:lnTo>
                      <a:pt x="79" y="147"/>
                    </a:lnTo>
                    <a:lnTo>
                      <a:pt x="85" y="142"/>
                    </a:lnTo>
                    <a:lnTo>
                      <a:pt x="90" y="142"/>
                    </a:lnTo>
                    <a:lnTo>
                      <a:pt x="90" y="147"/>
                    </a:lnTo>
                    <a:lnTo>
                      <a:pt x="96" y="153"/>
                    </a:lnTo>
                    <a:lnTo>
                      <a:pt x="107" y="136"/>
                    </a:lnTo>
                    <a:lnTo>
                      <a:pt x="107" y="130"/>
                    </a:lnTo>
                    <a:lnTo>
                      <a:pt x="113" y="125"/>
                    </a:lnTo>
                    <a:lnTo>
                      <a:pt x="124" y="119"/>
                    </a:lnTo>
                    <a:lnTo>
                      <a:pt x="119" y="113"/>
                    </a:lnTo>
                    <a:lnTo>
                      <a:pt x="119" y="108"/>
                    </a:lnTo>
                    <a:lnTo>
                      <a:pt x="124" y="108"/>
                    </a:lnTo>
                    <a:lnTo>
                      <a:pt x="130" y="96"/>
                    </a:lnTo>
                    <a:lnTo>
                      <a:pt x="136" y="96"/>
                    </a:lnTo>
                    <a:lnTo>
                      <a:pt x="141" y="91"/>
                    </a:lnTo>
                    <a:lnTo>
                      <a:pt x="147" y="91"/>
                    </a:lnTo>
                    <a:lnTo>
                      <a:pt x="153" y="85"/>
                    </a:lnTo>
                    <a:lnTo>
                      <a:pt x="153" y="79"/>
                    </a:lnTo>
                    <a:lnTo>
                      <a:pt x="153" y="74"/>
                    </a:lnTo>
                    <a:lnTo>
                      <a:pt x="153" y="62"/>
                    </a:lnTo>
                    <a:lnTo>
                      <a:pt x="147" y="68"/>
                    </a:lnTo>
                    <a:lnTo>
                      <a:pt x="141" y="62"/>
                    </a:lnTo>
                    <a:lnTo>
                      <a:pt x="147" y="57"/>
                    </a:lnTo>
                    <a:lnTo>
                      <a:pt x="141" y="57"/>
                    </a:lnTo>
                    <a:lnTo>
                      <a:pt x="147" y="51"/>
                    </a:lnTo>
                    <a:lnTo>
                      <a:pt x="153" y="51"/>
                    </a:lnTo>
                    <a:lnTo>
                      <a:pt x="153" y="45"/>
                    </a:lnTo>
                    <a:lnTo>
                      <a:pt x="158" y="40"/>
                    </a:lnTo>
                    <a:lnTo>
                      <a:pt x="153" y="28"/>
                    </a:lnTo>
                    <a:lnTo>
                      <a:pt x="158" y="28"/>
                    </a:lnTo>
                    <a:lnTo>
                      <a:pt x="158" y="23"/>
                    </a:lnTo>
                    <a:lnTo>
                      <a:pt x="158" y="17"/>
                    </a:lnTo>
                    <a:lnTo>
                      <a:pt x="158" y="23"/>
                    </a:lnTo>
                    <a:lnTo>
                      <a:pt x="170" y="17"/>
                    </a:lnTo>
                    <a:lnTo>
                      <a:pt x="170" y="11"/>
                    </a:lnTo>
                    <a:lnTo>
                      <a:pt x="175" y="0"/>
                    </a:lnTo>
                    <a:lnTo>
                      <a:pt x="243" y="102"/>
                    </a:lnTo>
                    <a:lnTo>
                      <a:pt x="266" y="136"/>
                    </a:lnTo>
                    <a:lnTo>
                      <a:pt x="306" y="187"/>
                    </a:lnTo>
                    <a:lnTo>
                      <a:pt x="306" y="193"/>
                    </a:lnTo>
                    <a:lnTo>
                      <a:pt x="312" y="198"/>
                    </a:lnTo>
                    <a:lnTo>
                      <a:pt x="306" y="198"/>
                    </a:lnTo>
                    <a:lnTo>
                      <a:pt x="306" y="204"/>
                    </a:lnTo>
                    <a:lnTo>
                      <a:pt x="312" y="204"/>
                    </a:lnTo>
                    <a:lnTo>
                      <a:pt x="317" y="210"/>
                    </a:lnTo>
                    <a:lnTo>
                      <a:pt x="323" y="215"/>
                    </a:lnTo>
                    <a:lnTo>
                      <a:pt x="317" y="215"/>
                    </a:lnTo>
                    <a:lnTo>
                      <a:pt x="312" y="215"/>
                    </a:lnTo>
                    <a:lnTo>
                      <a:pt x="317" y="221"/>
                    </a:lnTo>
                    <a:lnTo>
                      <a:pt x="317" y="232"/>
                    </a:lnTo>
                    <a:lnTo>
                      <a:pt x="329" y="238"/>
                    </a:lnTo>
                    <a:lnTo>
                      <a:pt x="334" y="244"/>
                    </a:lnTo>
                    <a:lnTo>
                      <a:pt x="334" y="238"/>
                    </a:lnTo>
                    <a:lnTo>
                      <a:pt x="334" y="232"/>
                    </a:lnTo>
                    <a:lnTo>
                      <a:pt x="340" y="232"/>
                    </a:lnTo>
                    <a:lnTo>
                      <a:pt x="340" y="238"/>
                    </a:lnTo>
                    <a:lnTo>
                      <a:pt x="340" y="244"/>
                    </a:lnTo>
                    <a:lnTo>
                      <a:pt x="340" y="255"/>
                    </a:lnTo>
                    <a:lnTo>
                      <a:pt x="340" y="261"/>
                    </a:lnTo>
                    <a:lnTo>
                      <a:pt x="346" y="261"/>
                    </a:lnTo>
                    <a:lnTo>
                      <a:pt x="351" y="266"/>
                    </a:lnTo>
                    <a:lnTo>
                      <a:pt x="351" y="272"/>
                    </a:lnTo>
                    <a:lnTo>
                      <a:pt x="346" y="278"/>
                    </a:lnTo>
                    <a:lnTo>
                      <a:pt x="340" y="278"/>
                    </a:lnTo>
                    <a:lnTo>
                      <a:pt x="334" y="278"/>
                    </a:lnTo>
                    <a:lnTo>
                      <a:pt x="334" y="266"/>
                    </a:lnTo>
                    <a:lnTo>
                      <a:pt x="329" y="266"/>
                    </a:lnTo>
                    <a:lnTo>
                      <a:pt x="323" y="261"/>
                    </a:lnTo>
                    <a:lnTo>
                      <a:pt x="317" y="266"/>
                    </a:lnTo>
                    <a:lnTo>
                      <a:pt x="317" y="272"/>
                    </a:lnTo>
                    <a:lnTo>
                      <a:pt x="323" y="278"/>
                    </a:lnTo>
                    <a:lnTo>
                      <a:pt x="317" y="283"/>
                    </a:lnTo>
                    <a:lnTo>
                      <a:pt x="312" y="289"/>
                    </a:lnTo>
                    <a:lnTo>
                      <a:pt x="306" y="289"/>
                    </a:lnTo>
                    <a:lnTo>
                      <a:pt x="306" y="295"/>
                    </a:lnTo>
                    <a:lnTo>
                      <a:pt x="306" y="306"/>
                    </a:lnTo>
                    <a:lnTo>
                      <a:pt x="312" y="306"/>
                    </a:lnTo>
                    <a:lnTo>
                      <a:pt x="312" y="312"/>
                    </a:lnTo>
                    <a:lnTo>
                      <a:pt x="312" y="317"/>
                    </a:lnTo>
                    <a:lnTo>
                      <a:pt x="306" y="317"/>
                    </a:lnTo>
                    <a:lnTo>
                      <a:pt x="300" y="317"/>
                    </a:lnTo>
                    <a:lnTo>
                      <a:pt x="294" y="323"/>
                    </a:lnTo>
                    <a:lnTo>
                      <a:pt x="289" y="323"/>
                    </a:lnTo>
                    <a:lnTo>
                      <a:pt x="277" y="323"/>
                    </a:lnTo>
                    <a:lnTo>
                      <a:pt x="277" y="317"/>
                    </a:lnTo>
                    <a:lnTo>
                      <a:pt x="272" y="323"/>
                    </a:lnTo>
                    <a:lnTo>
                      <a:pt x="266" y="317"/>
                    </a:lnTo>
                    <a:lnTo>
                      <a:pt x="260" y="317"/>
                    </a:lnTo>
                    <a:lnTo>
                      <a:pt x="255" y="323"/>
                    </a:lnTo>
                    <a:lnTo>
                      <a:pt x="249" y="329"/>
                    </a:lnTo>
                    <a:lnTo>
                      <a:pt x="243" y="329"/>
                    </a:lnTo>
                    <a:lnTo>
                      <a:pt x="243" y="334"/>
                    </a:lnTo>
                    <a:lnTo>
                      <a:pt x="243" y="340"/>
                    </a:lnTo>
                    <a:lnTo>
                      <a:pt x="249" y="340"/>
                    </a:lnTo>
                    <a:lnTo>
                      <a:pt x="255" y="346"/>
                    </a:lnTo>
                    <a:lnTo>
                      <a:pt x="255" y="351"/>
                    </a:lnTo>
                    <a:lnTo>
                      <a:pt x="255" y="357"/>
                    </a:lnTo>
                    <a:lnTo>
                      <a:pt x="243" y="363"/>
                    </a:lnTo>
                    <a:lnTo>
                      <a:pt x="249" y="374"/>
                    </a:lnTo>
                    <a:lnTo>
                      <a:pt x="255" y="380"/>
                    </a:lnTo>
                    <a:lnTo>
                      <a:pt x="260" y="380"/>
                    </a:lnTo>
                    <a:lnTo>
                      <a:pt x="260" y="385"/>
                    </a:lnTo>
                    <a:lnTo>
                      <a:pt x="255" y="391"/>
                    </a:lnTo>
                    <a:lnTo>
                      <a:pt x="255" y="397"/>
                    </a:lnTo>
                    <a:lnTo>
                      <a:pt x="255" y="402"/>
                    </a:lnTo>
                    <a:lnTo>
                      <a:pt x="255" y="408"/>
                    </a:lnTo>
                    <a:lnTo>
                      <a:pt x="249" y="408"/>
                    </a:lnTo>
                    <a:lnTo>
                      <a:pt x="243" y="408"/>
                    </a:lnTo>
                    <a:lnTo>
                      <a:pt x="232" y="402"/>
                    </a:lnTo>
                    <a:lnTo>
                      <a:pt x="226" y="408"/>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1" name="Freeform 65">
                <a:extLst>
                  <a:ext uri="{FF2B5EF4-FFF2-40B4-BE49-F238E27FC236}">
                    <a16:creationId xmlns:a16="http://schemas.microsoft.com/office/drawing/2014/main" id="{90B1D0EA-B9D1-A4E4-40D8-8F7D0E200B60}"/>
                  </a:ext>
                </a:extLst>
              </p:cNvPr>
              <p:cNvSpPr>
                <a:spLocks/>
              </p:cNvSpPr>
              <p:nvPr>
                <p:custDataLst>
                  <p:tags r:id="rId202"/>
                </p:custDataLst>
              </p:nvPr>
            </p:nvSpPr>
            <p:spPr bwMode="auto">
              <a:xfrm rot="582343">
                <a:off x="5626166" y="4829547"/>
                <a:ext cx="470068" cy="406324"/>
              </a:xfrm>
              <a:custGeom>
                <a:avLst/>
                <a:gdLst>
                  <a:gd name="T0" fmla="*/ 295 w 295"/>
                  <a:gd name="T1" fmla="*/ 199 h 255"/>
                  <a:gd name="T2" fmla="*/ 278 w 295"/>
                  <a:gd name="T3" fmla="*/ 216 h 255"/>
                  <a:gd name="T4" fmla="*/ 261 w 295"/>
                  <a:gd name="T5" fmla="*/ 221 h 255"/>
                  <a:gd name="T6" fmla="*/ 250 w 295"/>
                  <a:gd name="T7" fmla="*/ 227 h 255"/>
                  <a:gd name="T8" fmla="*/ 238 w 295"/>
                  <a:gd name="T9" fmla="*/ 227 h 255"/>
                  <a:gd name="T10" fmla="*/ 221 w 295"/>
                  <a:gd name="T11" fmla="*/ 227 h 255"/>
                  <a:gd name="T12" fmla="*/ 210 w 295"/>
                  <a:gd name="T13" fmla="*/ 238 h 255"/>
                  <a:gd name="T14" fmla="*/ 193 w 295"/>
                  <a:gd name="T15" fmla="*/ 244 h 255"/>
                  <a:gd name="T16" fmla="*/ 165 w 295"/>
                  <a:gd name="T17" fmla="*/ 250 h 255"/>
                  <a:gd name="T18" fmla="*/ 142 w 295"/>
                  <a:gd name="T19" fmla="*/ 250 h 255"/>
                  <a:gd name="T20" fmla="*/ 131 w 295"/>
                  <a:gd name="T21" fmla="*/ 233 h 255"/>
                  <a:gd name="T22" fmla="*/ 114 w 295"/>
                  <a:gd name="T23" fmla="*/ 216 h 255"/>
                  <a:gd name="T24" fmla="*/ 97 w 295"/>
                  <a:gd name="T25" fmla="*/ 210 h 255"/>
                  <a:gd name="T26" fmla="*/ 80 w 295"/>
                  <a:gd name="T27" fmla="*/ 216 h 255"/>
                  <a:gd name="T28" fmla="*/ 68 w 295"/>
                  <a:gd name="T29" fmla="*/ 221 h 255"/>
                  <a:gd name="T30" fmla="*/ 57 w 295"/>
                  <a:gd name="T31" fmla="*/ 216 h 255"/>
                  <a:gd name="T32" fmla="*/ 40 w 295"/>
                  <a:gd name="T33" fmla="*/ 204 h 255"/>
                  <a:gd name="T34" fmla="*/ 29 w 295"/>
                  <a:gd name="T35" fmla="*/ 187 h 255"/>
                  <a:gd name="T36" fmla="*/ 6 w 295"/>
                  <a:gd name="T37" fmla="*/ 187 h 255"/>
                  <a:gd name="T38" fmla="*/ 0 w 295"/>
                  <a:gd name="T39" fmla="*/ 170 h 255"/>
                  <a:gd name="T40" fmla="*/ 0 w 295"/>
                  <a:gd name="T41" fmla="*/ 142 h 255"/>
                  <a:gd name="T42" fmla="*/ 6 w 295"/>
                  <a:gd name="T43" fmla="*/ 119 h 255"/>
                  <a:gd name="T44" fmla="*/ 17 w 295"/>
                  <a:gd name="T45" fmla="*/ 102 h 255"/>
                  <a:gd name="T46" fmla="*/ 23 w 295"/>
                  <a:gd name="T47" fmla="*/ 79 h 255"/>
                  <a:gd name="T48" fmla="*/ 34 w 295"/>
                  <a:gd name="T49" fmla="*/ 68 h 255"/>
                  <a:gd name="T50" fmla="*/ 40 w 295"/>
                  <a:gd name="T51" fmla="*/ 57 h 255"/>
                  <a:gd name="T52" fmla="*/ 40 w 295"/>
                  <a:gd name="T53" fmla="*/ 17 h 255"/>
                  <a:gd name="T54" fmla="*/ 40 w 295"/>
                  <a:gd name="T55" fmla="*/ 28 h 255"/>
                  <a:gd name="T56" fmla="*/ 51 w 295"/>
                  <a:gd name="T57" fmla="*/ 40 h 255"/>
                  <a:gd name="T58" fmla="*/ 57 w 295"/>
                  <a:gd name="T59" fmla="*/ 40 h 255"/>
                  <a:gd name="T60" fmla="*/ 57 w 295"/>
                  <a:gd name="T61" fmla="*/ 40 h 255"/>
                  <a:gd name="T62" fmla="*/ 63 w 295"/>
                  <a:gd name="T63" fmla="*/ 45 h 255"/>
                  <a:gd name="T64" fmla="*/ 68 w 295"/>
                  <a:gd name="T65" fmla="*/ 51 h 255"/>
                  <a:gd name="T66" fmla="*/ 91 w 295"/>
                  <a:gd name="T67" fmla="*/ 51 h 255"/>
                  <a:gd name="T68" fmla="*/ 85 w 295"/>
                  <a:gd name="T69" fmla="*/ 57 h 255"/>
                  <a:gd name="T70" fmla="*/ 102 w 295"/>
                  <a:gd name="T71" fmla="*/ 57 h 255"/>
                  <a:gd name="T72" fmla="*/ 108 w 295"/>
                  <a:gd name="T73" fmla="*/ 51 h 255"/>
                  <a:gd name="T74" fmla="*/ 119 w 295"/>
                  <a:gd name="T75" fmla="*/ 51 h 255"/>
                  <a:gd name="T76" fmla="*/ 136 w 295"/>
                  <a:gd name="T77" fmla="*/ 51 h 255"/>
                  <a:gd name="T78" fmla="*/ 142 w 295"/>
                  <a:gd name="T79" fmla="*/ 62 h 255"/>
                  <a:gd name="T80" fmla="*/ 153 w 295"/>
                  <a:gd name="T81" fmla="*/ 57 h 255"/>
                  <a:gd name="T82" fmla="*/ 165 w 295"/>
                  <a:gd name="T83" fmla="*/ 62 h 255"/>
                  <a:gd name="T84" fmla="*/ 182 w 295"/>
                  <a:gd name="T85" fmla="*/ 68 h 255"/>
                  <a:gd name="T86" fmla="*/ 199 w 295"/>
                  <a:gd name="T87" fmla="*/ 68 h 255"/>
                  <a:gd name="T88" fmla="*/ 204 w 295"/>
                  <a:gd name="T89" fmla="*/ 51 h 255"/>
                  <a:gd name="T90" fmla="*/ 204 w 295"/>
                  <a:gd name="T91" fmla="*/ 57 h 255"/>
                  <a:gd name="T92" fmla="*/ 221 w 295"/>
                  <a:gd name="T93" fmla="*/ 51 h 255"/>
                  <a:gd name="T94" fmla="*/ 233 w 295"/>
                  <a:gd name="T95" fmla="*/ 34 h 255"/>
                  <a:gd name="T96" fmla="*/ 238 w 295"/>
                  <a:gd name="T97" fmla="*/ 23 h 255"/>
                  <a:gd name="T98" fmla="*/ 250 w 295"/>
                  <a:gd name="T99" fmla="*/ 17 h 255"/>
                  <a:gd name="T100" fmla="*/ 261 w 295"/>
                  <a:gd name="T101" fmla="*/ 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 h="255">
                    <a:moveTo>
                      <a:pt x="272" y="57"/>
                    </a:moveTo>
                    <a:lnTo>
                      <a:pt x="284" y="142"/>
                    </a:lnTo>
                    <a:lnTo>
                      <a:pt x="295" y="199"/>
                    </a:lnTo>
                    <a:lnTo>
                      <a:pt x="289" y="204"/>
                    </a:lnTo>
                    <a:lnTo>
                      <a:pt x="278" y="210"/>
                    </a:lnTo>
                    <a:lnTo>
                      <a:pt x="278" y="216"/>
                    </a:lnTo>
                    <a:lnTo>
                      <a:pt x="272" y="221"/>
                    </a:lnTo>
                    <a:lnTo>
                      <a:pt x="267" y="221"/>
                    </a:lnTo>
                    <a:lnTo>
                      <a:pt x="261" y="221"/>
                    </a:lnTo>
                    <a:lnTo>
                      <a:pt x="255" y="221"/>
                    </a:lnTo>
                    <a:lnTo>
                      <a:pt x="255" y="227"/>
                    </a:lnTo>
                    <a:lnTo>
                      <a:pt x="250" y="227"/>
                    </a:lnTo>
                    <a:lnTo>
                      <a:pt x="250" y="221"/>
                    </a:lnTo>
                    <a:lnTo>
                      <a:pt x="244" y="221"/>
                    </a:lnTo>
                    <a:lnTo>
                      <a:pt x="238" y="227"/>
                    </a:lnTo>
                    <a:lnTo>
                      <a:pt x="233" y="227"/>
                    </a:lnTo>
                    <a:lnTo>
                      <a:pt x="227" y="227"/>
                    </a:lnTo>
                    <a:lnTo>
                      <a:pt x="221" y="227"/>
                    </a:lnTo>
                    <a:lnTo>
                      <a:pt x="216" y="227"/>
                    </a:lnTo>
                    <a:lnTo>
                      <a:pt x="216" y="233"/>
                    </a:lnTo>
                    <a:lnTo>
                      <a:pt x="210" y="238"/>
                    </a:lnTo>
                    <a:lnTo>
                      <a:pt x="204" y="244"/>
                    </a:lnTo>
                    <a:lnTo>
                      <a:pt x="199" y="244"/>
                    </a:lnTo>
                    <a:lnTo>
                      <a:pt x="193" y="244"/>
                    </a:lnTo>
                    <a:lnTo>
                      <a:pt x="187" y="250"/>
                    </a:lnTo>
                    <a:lnTo>
                      <a:pt x="170" y="255"/>
                    </a:lnTo>
                    <a:lnTo>
                      <a:pt x="165" y="250"/>
                    </a:lnTo>
                    <a:lnTo>
                      <a:pt x="153" y="255"/>
                    </a:lnTo>
                    <a:lnTo>
                      <a:pt x="148" y="255"/>
                    </a:lnTo>
                    <a:lnTo>
                      <a:pt x="142" y="250"/>
                    </a:lnTo>
                    <a:lnTo>
                      <a:pt x="136" y="244"/>
                    </a:lnTo>
                    <a:lnTo>
                      <a:pt x="131" y="238"/>
                    </a:lnTo>
                    <a:lnTo>
                      <a:pt x="131" y="233"/>
                    </a:lnTo>
                    <a:lnTo>
                      <a:pt x="125" y="221"/>
                    </a:lnTo>
                    <a:lnTo>
                      <a:pt x="119" y="221"/>
                    </a:lnTo>
                    <a:lnTo>
                      <a:pt x="114" y="216"/>
                    </a:lnTo>
                    <a:lnTo>
                      <a:pt x="108" y="216"/>
                    </a:lnTo>
                    <a:lnTo>
                      <a:pt x="102" y="216"/>
                    </a:lnTo>
                    <a:lnTo>
                      <a:pt x="97" y="210"/>
                    </a:lnTo>
                    <a:lnTo>
                      <a:pt x="91" y="210"/>
                    </a:lnTo>
                    <a:lnTo>
                      <a:pt x="85" y="216"/>
                    </a:lnTo>
                    <a:lnTo>
                      <a:pt x="80" y="216"/>
                    </a:lnTo>
                    <a:lnTo>
                      <a:pt x="80" y="221"/>
                    </a:lnTo>
                    <a:lnTo>
                      <a:pt x="74" y="221"/>
                    </a:lnTo>
                    <a:lnTo>
                      <a:pt x="68" y="221"/>
                    </a:lnTo>
                    <a:lnTo>
                      <a:pt x="68" y="216"/>
                    </a:lnTo>
                    <a:lnTo>
                      <a:pt x="63" y="216"/>
                    </a:lnTo>
                    <a:lnTo>
                      <a:pt x="57" y="216"/>
                    </a:lnTo>
                    <a:lnTo>
                      <a:pt x="51" y="210"/>
                    </a:lnTo>
                    <a:lnTo>
                      <a:pt x="46" y="204"/>
                    </a:lnTo>
                    <a:lnTo>
                      <a:pt x="40" y="204"/>
                    </a:lnTo>
                    <a:lnTo>
                      <a:pt x="34" y="193"/>
                    </a:lnTo>
                    <a:lnTo>
                      <a:pt x="34" y="187"/>
                    </a:lnTo>
                    <a:lnTo>
                      <a:pt x="29" y="187"/>
                    </a:lnTo>
                    <a:lnTo>
                      <a:pt x="23" y="187"/>
                    </a:lnTo>
                    <a:lnTo>
                      <a:pt x="17" y="187"/>
                    </a:lnTo>
                    <a:lnTo>
                      <a:pt x="6" y="187"/>
                    </a:lnTo>
                    <a:lnTo>
                      <a:pt x="0" y="181"/>
                    </a:lnTo>
                    <a:lnTo>
                      <a:pt x="0" y="176"/>
                    </a:lnTo>
                    <a:lnTo>
                      <a:pt x="0" y="170"/>
                    </a:lnTo>
                    <a:lnTo>
                      <a:pt x="0" y="159"/>
                    </a:lnTo>
                    <a:lnTo>
                      <a:pt x="0" y="147"/>
                    </a:lnTo>
                    <a:lnTo>
                      <a:pt x="0" y="142"/>
                    </a:lnTo>
                    <a:lnTo>
                      <a:pt x="0" y="136"/>
                    </a:lnTo>
                    <a:lnTo>
                      <a:pt x="0" y="130"/>
                    </a:lnTo>
                    <a:lnTo>
                      <a:pt x="6" y="119"/>
                    </a:lnTo>
                    <a:lnTo>
                      <a:pt x="12" y="108"/>
                    </a:lnTo>
                    <a:lnTo>
                      <a:pt x="17" y="108"/>
                    </a:lnTo>
                    <a:lnTo>
                      <a:pt x="17" y="102"/>
                    </a:lnTo>
                    <a:lnTo>
                      <a:pt x="17" y="96"/>
                    </a:lnTo>
                    <a:lnTo>
                      <a:pt x="23" y="85"/>
                    </a:lnTo>
                    <a:lnTo>
                      <a:pt x="23" y="79"/>
                    </a:lnTo>
                    <a:lnTo>
                      <a:pt x="29" y="74"/>
                    </a:lnTo>
                    <a:lnTo>
                      <a:pt x="34" y="74"/>
                    </a:lnTo>
                    <a:lnTo>
                      <a:pt x="34" y="68"/>
                    </a:lnTo>
                    <a:lnTo>
                      <a:pt x="40" y="68"/>
                    </a:lnTo>
                    <a:lnTo>
                      <a:pt x="40" y="62"/>
                    </a:lnTo>
                    <a:lnTo>
                      <a:pt x="40" y="57"/>
                    </a:lnTo>
                    <a:lnTo>
                      <a:pt x="34" y="57"/>
                    </a:lnTo>
                    <a:lnTo>
                      <a:pt x="34" y="17"/>
                    </a:lnTo>
                    <a:lnTo>
                      <a:pt x="40" y="17"/>
                    </a:lnTo>
                    <a:lnTo>
                      <a:pt x="46" y="23"/>
                    </a:lnTo>
                    <a:lnTo>
                      <a:pt x="40" y="23"/>
                    </a:lnTo>
                    <a:lnTo>
                      <a:pt x="40" y="28"/>
                    </a:lnTo>
                    <a:lnTo>
                      <a:pt x="40" y="34"/>
                    </a:lnTo>
                    <a:lnTo>
                      <a:pt x="46" y="34"/>
                    </a:lnTo>
                    <a:lnTo>
                      <a:pt x="51" y="40"/>
                    </a:lnTo>
                    <a:lnTo>
                      <a:pt x="46" y="40"/>
                    </a:lnTo>
                    <a:lnTo>
                      <a:pt x="51" y="40"/>
                    </a:lnTo>
                    <a:lnTo>
                      <a:pt x="57" y="40"/>
                    </a:lnTo>
                    <a:lnTo>
                      <a:pt x="51" y="34"/>
                    </a:lnTo>
                    <a:lnTo>
                      <a:pt x="57" y="34"/>
                    </a:lnTo>
                    <a:lnTo>
                      <a:pt x="57" y="40"/>
                    </a:lnTo>
                    <a:lnTo>
                      <a:pt x="63" y="40"/>
                    </a:lnTo>
                    <a:lnTo>
                      <a:pt x="57" y="45"/>
                    </a:lnTo>
                    <a:lnTo>
                      <a:pt x="63" y="45"/>
                    </a:lnTo>
                    <a:lnTo>
                      <a:pt x="63" y="51"/>
                    </a:lnTo>
                    <a:lnTo>
                      <a:pt x="68" y="45"/>
                    </a:lnTo>
                    <a:lnTo>
                      <a:pt x="68" y="51"/>
                    </a:lnTo>
                    <a:lnTo>
                      <a:pt x="74" y="51"/>
                    </a:lnTo>
                    <a:lnTo>
                      <a:pt x="85" y="51"/>
                    </a:lnTo>
                    <a:lnTo>
                      <a:pt x="91" y="51"/>
                    </a:lnTo>
                    <a:lnTo>
                      <a:pt x="91" y="57"/>
                    </a:lnTo>
                    <a:lnTo>
                      <a:pt x="85" y="51"/>
                    </a:lnTo>
                    <a:lnTo>
                      <a:pt x="85" y="57"/>
                    </a:lnTo>
                    <a:lnTo>
                      <a:pt x="91" y="57"/>
                    </a:lnTo>
                    <a:lnTo>
                      <a:pt x="97" y="62"/>
                    </a:lnTo>
                    <a:lnTo>
                      <a:pt x="102" y="57"/>
                    </a:lnTo>
                    <a:lnTo>
                      <a:pt x="108" y="62"/>
                    </a:lnTo>
                    <a:lnTo>
                      <a:pt x="108" y="57"/>
                    </a:lnTo>
                    <a:lnTo>
                      <a:pt x="108" y="51"/>
                    </a:lnTo>
                    <a:lnTo>
                      <a:pt x="114" y="57"/>
                    </a:lnTo>
                    <a:lnTo>
                      <a:pt x="119" y="57"/>
                    </a:lnTo>
                    <a:lnTo>
                      <a:pt x="119" y="51"/>
                    </a:lnTo>
                    <a:lnTo>
                      <a:pt x="125" y="51"/>
                    </a:lnTo>
                    <a:lnTo>
                      <a:pt x="131" y="51"/>
                    </a:lnTo>
                    <a:lnTo>
                      <a:pt x="136" y="51"/>
                    </a:lnTo>
                    <a:lnTo>
                      <a:pt x="142" y="57"/>
                    </a:lnTo>
                    <a:lnTo>
                      <a:pt x="136" y="57"/>
                    </a:lnTo>
                    <a:lnTo>
                      <a:pt x="142" y="62"/>
                    </a:lnTo>
                    <a:lnTo>
                      <a:pt x="142" y="57"/>
                    </a:lnTo>
                    <a:lnTo>
                      <a:pt x="148" y="57"/>
                    </a:lnTo>
                    <a:lnTo>
                      <a:pt x="153" y="57"/>
                    </a:lnTo>
                    <a:lnTo>
                      <a:pt x="159" y="57"/>
                    </a:lnTo>
                    <a:lnTo>
                      <a:pt x="159" y="62"/>
                    </a:lnTo>
                    <a:lnTo>
                      <a:pt x="165" y="62"/>
                    </a:lnTo>
                    <a:lnTo>
                      <a:pt x="170" y="68"/>
                    </a:lnTo>
                    <a:lnTo>
                      <a:pt x="176" y="68"/>
                    </a:lnTo>
                    <a:lnTo>
                      <a:pt x="182" y="68"/>
                    </a:lnTo>
                    <a:lnTo>
                      <a:pt x="187" y="62"/>
                    </a:lnTo>
                    <a:lnTo>
                      <a:pt x="193" y="62"/>
                    </a:lnTo>
                    <a:lnTo>
                      <a:pt x="199" y="68"/>
                    </a:lnTo>
                    <a:lnTo>
                      <a:pt x="199" y="62"/>
                    </a:lnTo>
                    <a:lnTo>
                      <a:pt x="199" y="57"/>
                    </a:lnTo>
                    <a:lnTo>
                      <a:pt x="204" y="51"/>
                    </a:lnTo>
                    <a:lnTo>
                      <a:pt x="204" y="57"/>
                    </a:lnTo>
                    <a:lnTo>
                      <a:pt x="210" y="57"/>
                    </a:lnTo>
                    <a:lnTo>
                      <a:pt x="204" y="57"/>
                    </a:lnTo>
                    <a:lnTo>
                      <a:pt x="210" y="62"/>
                    </a:lnTo>
                    <a:lnTo>
                      <a:pt x="216" y="57"/>
                    </a:lnTo>
                    <a:lnTo>
                      <a:pt x="221" y="51"/>
                    </a:lnTo>
                    <a:lnTo>
                      <a:pt x="227" y="45"/>
                    </a:lnTo>
                    <a:lnTo>
                      <a:pt x="233" y="45"/>
                    </a:lnTo>
                    <a:lnTo>
                      <a:pt x="233" y="34"/>
                    </a:lnTo>
                    <a:lnTo>
                      <a:pt x="238" y="34"/>
                    </a:lnTo>
                    <a:lnTo>
                      <a:pt x="238" y="28"/>
                    </a:lnTo>
                    <a:lnTo>
                      <a:pt x="238" y="23"/>
                    </a:lnTo>
                    <a:lnTo>
                      <a:pt x="244" y="23"/>
                    </a:lnTo>
                    <a:lnTo>
                      <a:pt x="250" y="23"/>
                    </a:lnTo>
                    <a:lnTo>
                      <a:pt x="250" y="17"/>
                    </a:lnTo>
                    <a:lnTo>
                      <a:pt x="250" y="11"/>
                    </a:lnTo>
                    <a:lnTo>
                      <a:pt x="255" y="11"/>
                    </a:lnTo>
                    <a:lnTo>
                      <a:pt x="261" y="6"/>
                    </a:lnTo>
                    <a:lnTo>
                      <a:pt x="261" y="0"/>
                    </a:lnTo>
                    <a:lnTo>
                      <a:pt x="272" y="57"/>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2" name="Freeform 66">
                <a:extLst>
                  <a:ext uri="{FF2B5EF4-FFF2-40B4-BE49-F238E27FC236}">
                    <a16:creationId xmlns:a16="http://schemas.microsoft.com/office/drawing/2014/main" id="{C76281FE-1AB1-A29E-D4A1-B3436040BAE0}"/>
                  </a:ext>
                </a:extLst>
              </p:cNvPr>
              <p:cNvSpPr>
                <a:spLocks/>
              </p:cNvSpPr>
              <p:nvPr>
                <p:custDataLst>
                  <p:tags r:id="rId203"/>
                </p:custDataLst>
              </p:nvPr>
            </p:nvSpPr>
            <p:spPr bwMode="auto">
              <a:xfrm rot="582343">
                <a:off x="4917455" y="4350385"/>
                <a:ext cx="54177" cy="89232"/>
              </a:xfrm>
              <a:custGeom>
                <a:avLst/>
                <a:gdLst>
                  <a:gd name="T0" fmla="*/ 0 w 34"/>
                  <a:gd name="T1" fmla="*/ 22 h 56"/>
                  <a:gd name="T2" fmla="*/ 5 w 34"/>
                  <a:gd name="T3" fmla="*/ 17 h 56"/>
                  <a:gd name="T4" fmla="*/ 11 w 34"/>
                  <a:gd name="T5" fmla="*/ 17 h 56"/>
                  <a:gd name="T6" fmla="*/ 11 w 34"/>
                  <a:gd name="T7" fmla="*/ 11 h 56"/>
                  <a:gd name="T8" fmla="*/ 17 w 34"/>
                  <a:gd name="T9" fmla="*/ 11 h 56"/>
                  <a:gd name="T10" fmla="*/ 22 w 34"/>
                  <a:gd name="T11" fmla="*/ 5 h 56"/>
                  <a:gd name="T12" fmla="*/ 28 w 34"/>
                  <a:gd name="T13" fmla="*/ 5 h 56"/>
                  <a:gd name="T14" fmla="*/ 28 w 34"/>
                  <a:gd name="T15" fmla="*/ 0 h 56"/>
                  <a:gd name="T16" fmla="*/ 28 w 34"/>
                  <a:gd name="T17" fmla="*/ 5 h 56"/>
                  <a:gd name="T18" fmla="*/ 34 w 34"/>
                  <a:gd name="T19" fmla="*/ 17 h 56"/>
                  <a:gd name="T20" fmla="*/ 28 w 34"/>
                  <a:gd name="T21" fmla="*/ 17 h 56"/>
                  <a:gd name="T22" fmla="*/ 34 w 34"/>
                  <a:gd name="T23" fmla="*/ 22 h 56"/>
                  <a:gd name="T24" fmla="*/ 28 w 34"/>
                  <a:gd name="T25" fmla="*/ 22 h 56"/>
                  <a:gd name="T26" fmla="*/ 28 w 34"/>
                  <a:gd name="T27" fmla="*/ 28 h 56"/>
                  <a:gd name="T28" fmla="*/ 34 w 34"/>
                  <a:gd name="T29" fmla="*/ 28 h 56"/>
                  <a:gd name="T30" fmla="*/ 28 w 34"/>
                  <a:gd name="T31" fmla="*/ 28 h 56"/>
                  <a:gd name="T32" fmla="*/ 22 w 34"/>
                  <a:gd name="T33" fmla="*/ 39 h 56"/>
                  <a:gd name="T34" fmla="*/ 22 w 34"/>
                  <a:gd name="T35" fmla="*/ 45 h 56"/>
                  <a:gd name="T36" fmla="*/ 28 w 34"/>
                  <a:gd name="T37" fmla="*/ 51 h 56"/>
                  <a:gd name="T38" fmla="*/ 22 w 34"/>
                  <a:gd name="T39" fmla="*/ 45 h 56"/>
                  <a:gd name="T40" fmla="*/ 22 w 34"/>
                  <a:gd name="T41" fmla="*/ 51 h 56"/>
                  <a:gd name="T42" fmla="*/ 17 w 34"/>
                  <a:gd name="T43" fmla="*/ 51 h 56"/>
                  <a:gd name="T44" fmla="*/ 11 w 34"/>
                  <a:gd name="T45" fmla="*/ 56 h 56"/>
                  <a:gd name="T46" fmla="*/ 5 w 34"/>
                  <a:gd name="T47" fmla="*/ 51 h 56"/>
                  <a:gd name="T48" fmla="*/ 5 w 34"/>
                  <a:gd name="T49" fmla="*/ 45 h 56"/>
                  <a:gd name="T50" fmla="*/ 5 w 34"/>
                  <a:gd name="T51" fmla="*/ 39 h 56"/>
                  <a:gd name="T52" fmla="*/ 11 w 34"/>
                  <a:gd name="T53" fmla="*/ 34 h 56"/>
                  <a:gd name="T54" fmla="*/ 5 w 34"/>
                  <a:gd name="T55" fmla="*/ 34 h 56"/>
                  <a:gd name="T56" fmla="*/ 5 w 34"/>
                  <a:gd name="T57" fmla="*/ 28 h 56"/>
                  <a:gd name="T58" fmla="*/ 5 w 34"/>
                  <a:gd name="T59" fmla="*/ 22 h 56"/>
                  <a:gd name="T60" fmla="*/ 0 w 34"/>
                  <a:gd name="T6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56">
                    <a:moveTo>
                      <a:pt x="0" y="22"/>
                    </a:moveTo>
                    <a:lnTo>
                      <a:pt x="5" y="17"/>
                    </a:lnTo>
                    <a:lnTo>
                      <a:pt x="11" y="17"/>
                    </a:lnTo>
                    <a:lnTo>
                      <a:pt x="11" y="11"/>
                    </a:lnTo>
                    <a:lnTo>
                      <a:pt x="17" y="11"/>
                    </a:lnTo>
                    <a:lnTo>
                      <a:pt x="22" y="5"/>
                    </a:lnTo>
                    <a:lnTo>
                      <a:pt x="28" y="5"/>
                    </a:lnTo>
                    <a:lnTo>
                      <a:pt x="28" y="0"/>
                    </a:lnTo>
                    <a:lnTo>
                      <a:pt x="28" y="5"/>
                    </a:lnTo>
                    <a:lnTo>
                      <a:pt x="34" y="17"/>
                    </a:lnTo>
                    <a:lnTo>
                      <a:pt x="28" y="17"/>
                    </a:lnTo>
                    <a:lnTo>
                      <a:pt x="34" y="22"/>
                    </a:lnTo>
                    <a:lnTo>
                      <a:pt x="28" y="22"/>
                    </a:lnTo>
                    <a:lnTo>
                      <a:pt x="28" y="28"/>
                    </a:lnTo>
                    <a:lnTo>
                      <a:pt x="34" y="28"/>
                    </a:lnTo>
                    <a:lnTo>
                      <a:pt x="28" y="28"/>
                    </a:lnTo>
                    <a:lnTo>
                      <a:pt x="22" y="39"/>
                    </a:lnTo>
                    <a:lnTo>
                      <a:pt x="22" y="45"/>
                    </a:lnTo>
                    <a:lnTo>
                      <a:pt x="28" y="51"/>
                    </a:lnTo>
                    <a:lnTo>
                      <a:pt x="22" y="45"/>
                    </a:lnTo>
                    <a:lnTo>
                      <a:pt x="22" y="51"/>
                    </a:lnTo>
                    <a:lnTo>
                      <a:pt x="17" y="51"/>
                    </a:lnTo>
                    <a:lnTo>
                      <a:pt x="11" y="56"/>
                    </a:lnTo>
                    <a:lnTo>
                      <a:pt x="5" y="51"/>
                    </a:lnTo>
                    <a:lnTo>
                      <a:pt x="5" y="45"/>
                    </a:lnTo>
                    <a:lnTo>
                      <a:pt x="5" y="39"/>
                    </a:lnTo>
                    <a:lnTo>
                      <a:pt x="11" y="34"/>
                    </a:lnTo>
                    <a:lnTo>
                      <a:pt x="5" y="34"/>
                    </a:lnTo>
                    <a:lnTo>
                      <a:pt x="5" y="28"/>
                    </a:lnTo>
                    <a:lnTo>
                      <a:pt x="5" y="22"/>
                    </a:lnTo>
                    <a:lnTo>
                      <a:pt x="0" y="22"/>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3" name="Freeform 67">
                <a:extLst>
                  <a:ext uri="{FF2B5EF4-FFF2-40B4-BE49-F238E27FC236}">
                    <a16:creationId xmlns:a16="http://schemas.microsoft.com/office/drawing/2014/main" id="{741276E0-93D4-77EB-18E8-E5907CD03856}"/>
                  </a:ext>
                </a:extLst>
              </p:cNvPr>
              <p:cNvSpPr>
                <a:spLocks/>
              </p:cNvSpPr>
              <p:nvPr>
                <p:custDataLst>
                  <p:tags r:id="rId204"/>
                </p:custDataLst>
              </p:nvPr>
            </p:nvSpPr>
            <p:spPr bwMode="auto">
              <a:xfrm rot="582343">
                <a:off x="4835654" y="4315796"/>
                <a:ext cx="44617" cy="36649"/>
              </a:xfrm>
              <a:custGeom>
                <a:avLst/>
                <a:gdLst>
                  <a:gd name="T0" fmla="*/ 0 w 28"/>
                  <a:gd name="T1" fmla="*/ 12 h 23"/>
                  <a:gd name="T2" fmla="*/ 0 w 28"/>
                  <a:gd name="T3" fmla="*/ 6 h 23"/>
                  <a:gd name="T4" fmla="*/ 6 w 28"/>
                  <a:gd name="T5" fmla="*/ 0 h 23"/>
                  <a:gd name="T6" fmla="*/ 11 w 28"/>
                  <a:gd name="T7" fmla="*/ 0 h 23"/>
                  <a:gd name="T8" fmla="*/ 17 w 28"/>
                  <a:gd name="T9" fmla="*/ 0 h 23"/>
                  <a:gd name="T10" fmla="*/ 28 w 28"/>
                  <a:gd name="T11" fmla="*/ 0 h 23"/>
                  <a:gd name="T12" fmla="*/ 23 w 28"/>
                  <a:gd name="T13" fmla="*/ 0 h 23"/>
                  <a:gd name="T14" fmla="*/ 23 w 28"/>
                  <a:gd name="T15" fmla="*/ 6 h 23"/>
                  <a:gd name="T16" fmla="*/ 28 w 28"/>
                  <a:gd name="T17" fmla="*/ 6 h 23"/>
                  <a:gd name="T18" fmla="*/ 23 w 28"/>
                  <a:gd name="T19" fmla="*/ 6 h 23"/>
                  <a:gd name="T20" fmla="*/ 23 w 28"/>
                  <a:gd name="T21" fmla="*/ 12 h 23"/>
                  <a:gd name="T22" fmla="*/ 17 w 28"/>
                  <a:gd name="T23" fmla="*/ 12 h 23"/>
                  <a:gd name="T24" fmla="*/ 11 w 28"/>
                  <a:gd name="T25" fmla="*/ 17 h 23"/>
                  <a:gd name="T26" fmla="*/ 11 w 28"/>
                  <a:gd name="T27" fmla="*/ 23 h 23"/>
                  <a:gd name="T28" fmla="*/ 6 w 28"/>
                  <a:gd name="T29" fmla="*/ 23 h 23"/>
                  <a:gd name="T30" fmla="*/ 6 w 28"/>
                  <a:gd name="T31" fmla="*/ 17 h 23"/>
                  <a:gd name="T32" fmla="*/ 6 w 28"/>
                  <a:gd name="T33" fmla="*/ 12 h 23"/>
                  <a:gd name="T34" fmla="*/ 0 w 28"/>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3">
                    <a:moveTo>
                      <a:pt x="0" y="12"/>
                    </a:moveTo>
                    <a:lnTo>
                      <a:pt x="0" y="6"/>
                    </a:lnTo>
                    <a:lnTo>
                      <a:pt x="6" y="0"/>
                    </a:lnTo>
                    <a:lnTo>
                      <a:pt x="11" y="0"/>
                    </a:lnTo>
                    <a:lnTo>
                      <a:pt x="17" y="0"/>
                    </a:lnTo>
                    <a:lnTo>
                      <a:pt x="28" y="0"/>
                    </a:lnTo>
                    <a:lnTo>
                      <a:pt x="23" y="0"/>
                    </a:lnTo>
                    <a:lnTo>
                      <a:pt x="23" y="6"/>
                    </a:lnTo>
                    <a:lnTo>
                      <a:pt x="28" y="6"/>
                    </a:lnTo>
                    <a:lnTo>
                      <a:pt x="23" y="6"/>
                    </a:lnTo>
                    <a:lnTo>
                      <a:pt x="23" y="12"/>
                    </a:lnTo>
                    <a:lnTo>
                      <a:pt x="17" y="12"/>
                    </a:lnTo>
                    <a:lnTo>
                      <a:pt x="11" y="17"/>
                    </a:lnTo>
                    <a:lnTo>
                      <a:pt x="11" y="23"/>
                    </a:lnTo>
                    <a:lnTo>
                      <a:pt x="6" y="23"/>
                    </a:lnTo>
                    <a:lnTo>
                      <a:pt x="6" y="17"/>
                    </a:lnTo>
                    <a:lnTo>
                      <a:pt x="6" y="12"/>
                    </a:lnTo>
                    <a:lnTo>
                      <a:pt x="0" y="12"/>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4" name="Freeform 68">
                <a:extLst>
                  <a:ext uri="{FF2B5EF4-FFF2-40B4-BE49-F238E27FC236}">
                    <a16:creationId xmlns:a16="http://schemas.microsoft.com/office/drawing/2014/main" id="{F2324663-F4A7-D7C0-E485-B1275FEEF59B}"/>
                  </a:ext>
                </a:extLst>
              </p:cNvPr>
              <p:cNvSpPr>
                <a:spLocks/>
              </p:cNvSpPr>
              <p:nvPr>
                <p:custDataLst>
                  <p:tags r:id="rId205"/>
                </p:custDataLst>
              </p:nvPr>
            </p:nvSpPr>
            <p:spPr bwMode="auto">
              <a:xfrm rot="582343">
                <a:off x="8433017" y="3909207"/>
                <a:ext cx="560896" cy="831769"/>
              </a:xfrm>
              <a:custGeom>
                <a:avLst/>
                <a:gdLst>
                  <a:gd name="T0" fmla="*/ 0 w 352"/>
                  <a:gd name="T1" fmla="*/ 437 h 522"/>
                  <a:gd name="T2" fmla="*/ 6 w 352"/>
                  <a:gd name="T3" fmla="*/ 414 h 522"/>
                  <a:gd name="T4" fmla="*/ 17 w 352"/>
                  <a:gd name="T5" fmla="*/ 374 h 522"/>
                  <a:gd name="T6" fmla="*/ 28 w 352"/>
                  <a:gd name="T7" fmla="*/ 357 h 522"/>
                  <a:gd name="T8" fmla="*/ 40 w 352"/>
                  <a:gd name="T9" fmla="*/ 323 h 522"/>
                  <a:gd name="T10" fmla="*/ 51 w 352"/>
                  <a:gd name="T11" fmla="*/ 278 h 522"/>
                  <a:gd name="T12" fmla="*/ 40 w 352"/>
                  <a:gd name="T13" fmla="*/ 255 h 522"/>
                  <a:gd name="T14" fmla="*/ 63 w 352"/>
                  <a:gd name="T15" fmla="*/ 238 h 522"/>
                  <a:gd name="T16" fmla="*/ 91 w 352"/>
                  <a:gd name="T17" fmla="*/ 250 h 522"/>
                  <a:gd name="T18" fmla="*/ 91 w 352"/>
                  <a:gd name="T19" fmla="*/ 221 h 522"/>
                  <a:gd name="T20" fmla="*/ 97 w 352"/>
                  <a:gd name="T21" fmla="*/ 193 h 522"/>
                  <a:gd name="T22" fmla="*/ 108 w 352"/>
                  <a:gd name="T23" fmla="*/ 176 h 522"/>
                  <a:gd name="T24" fmla="*/ 85 w 352"/>
                  <a:gd name="T25" fmla="*/ 165 h 522"/>
                  <a:gd name="T26" fmla="*/ 63 w 352"/>
                  <a:gd name="T27" fmla="*/ 148 h 522"/>
                  <a:gd name="T28" fmla="*/ 63 w 352"/>
                  <a:gd name="T29" fmla="*/ 125 h 522"/>
                  <a:gd name="T30" fmla="*/ 80 w 352"/>
                  <a:gd name="T31" fmla="*/ 113 h 522"/>
                  <a:gd name="T32" fmla="*/ 97 w 352"/>
                  <a:gd name="T33" fmla="*/ 113 h 522"/>
                  <a:gd name="T34" fmla="*/ 114 w 352"/>
                  <a:gd name="T35" fmla="*/ 113 h 522"/>
                  <a:gd name="T36" fmla="*/ 114 w 352"/>
                  <a:gd name="T37" fmla="*/ 102 h 522"/>
                  <a:gd name="T38" fmla="*/ 114 w 352"/>
                  <a:gd name="T39" fmla="*/ 85 h 522"/>
                  <a:gd name="T40" fmla="*/ 119 w 352"/>
                  <a:gd name="T41" fmla="*/ 85 h 522"/>
                  <a:gd name="T42" fmla="*/ 125 w 352"/>
                  <a:gd name="T43" fmla="*/ 74 h 522"/>
                  <a:gd name="T44" fmla="*/ 142 w 352"/>
                  <a:gd name="T45" fmla="*/ 68 h 522"/>
                  <a:gd name="T46" fmla="*/ 159 w 352"/>
                  <a:gd name="T47" fmla="*/ 62 h 522"/>
                  <a:gd name="T48" fmla="*/ 176 w 352"/>
                  <a:gd name="T49" fmla="*/ 57 h 522"/>
                  <a:gd name="T50" fmla="*/ 193 w 352"/>
                  <a:gd name="T51" fmla="*/ 51 h 522"/>
                  <a:gd name="T52" fmla="*/ 204 w 352"/>
                  <a:gd name="T53" fmla="*/ 45 h 522"/>
                  <a:gd name="T54" fmla="*/ 216 w 352"/>
                  <a:gd name="T55" fmla="*/ 40 h 522"/>
                  <a:gd name="T56" fmla="*/ 233 w 352"/>
                  <a:gd name="T57" fmla="*/ 34 h 522"/>
                  <a:gd name="T58" fmla="*/ 250 w 352"/>
                  <a:gd name="T59" fmla="*/ 34 h 522"/>
                  <a:gd name="T60" fmla="*/ 261 w 352"/>
                  <a:gd name="T61" fmla="*/ 28 h 522"/>
                  <a:gd name="T62" fmla="*/ 272 w 352"/>
                  <a:gd name="T63" fmla="*/ 23 h 522"/>
                  <a:gd name="T64" fmla="*/ 335 w 352"/>
                  <a:gd name="T65" fmla="*/ 6 h 522"/>
                  <a:gd name="T66" fmla="*/ 352 w 352"/>
                  <a:gd name="T67" fmla="*/ 0 h 522"/>
                  <a:gd name="T68" fmla="*/ 318 w 352"/>
                  <a:gd name="T69" fmla="*/ 113 h 522"/>
                  <a:gd name="T70" fmla="*/ 301 w 352"/>
                  <a:gd name="T71" fmla="*/ 148 h 522"/>
                  <a:gd name="T72" fmla="*/ 284 w 352"/>
                  <a:gd name="T73" fmla="*/ 142 h 522"/>
                  <a:gd name="T74" fmla="*/ 272 w 352"/>
                  <a:gd name="T75" fmla="*/ 136 h 522"/>
                  <a:gd name="T76" fmla="*/ 255 w 352"/>
                  <a:gd name="T77" fmla="*/ 148 h 522"/>
                  <a:gd name="T78" fmla="*/ 244 w 352"/>
                  <a:gd name="T79" fmla="*/ 159 h 522"/>
                  <a:gd name="T80" fmla="*/ 227 w 352"/>
                  <a:gd name="T81" fmla="*/ 199 h 522"/>
                  <a:gd name="T82" fmla="*/ 216 w 352"/>
                  <a:gd name="T83" fmla="*/ 244 h 522"/>
                  <a:gd name="T84" fmla="*/ 210 w 352"/>
                  <a:gd name="T85" fmla="*/ 278 h 522"/>
                  <a:gd name="T86" fmla="*/ 204 w 352"/>
                  <a:gd name="T87" fmla="*/ 306 h 522"/>
                  <a:gd name="T88" fmla="*/ 204 w 352"/>
                  <a:gd name="T89" fmla="*/ 329 h 522"/>
                  <a:gd name="T90" fmla="*/ 199 w 352"/>
                  <a:gd name="T91" fmla="*/ 374 h 522"/>
                  <a:gd name="T92" fmla="*/ 199 w 352"/>
                  <a:gd name="T93" fmla="*/ 403 h 522"/>
                  <a:gd name="T94" fmla="*/ 210 w 352"/>
                  <a:gd name="T95" fmla="*/ 408 h 522"/>
                  <a:gd name="T96" fmla="*/ 187 w 352"/>
                  <a:gd name="T97" fmla="*/ 471 h 522"/>
                  <a:gd name="T98" fmla="*/ 187 w 352"/>
                  <a:gd name="T99" fmla="*/ 493 h 522"/>
                  <a:gd name="T100" fmla="*/ 176 w 352"/>
                  <a:gd name="T101" fmla="*/ 505 h 522"/>
                  <a:gd name="T102" fmla="*/ 153 w 352"/>
                  <a:gd name="T103" fmla="*/ 510 h 522"/>
                  <a:gd name="T104" fmla="*/ 119 w 352"/>
                  <a:gd name="T105" fmla="*/ 522 h 522"/>
                  <a:gd name="T106" fmla="*/ 102 w 352"/>
                  <a:gd name="T107" fmla="*/ 516 h 522"/>
                  <a:gd name="T108" fmla="*/ 91 w 352"/>
                  <a:gd name="T109" fmla="*/ 505 h 522"/>
                  <a:gd name="T110" fmla="*/ 102 w 352"/>
                  <a:gd name="T111" fmla="*/ 493 h 522"/>
                  <a:gd name="T112" fmla="*/ 97 w 352"/>
                  <a:gd name="T113" fmla="*/ 482 h 522"/>
                  <a:gd name="T114" fmla="*/ 97 w 352"/>
                  <a:gd name="T115" fmla="*/ 476 h 522"/>
                  <a:gd name="T116" fmla="*/ 97 w 352"/>
                  <a:gd name="T117" fmla="*/ 465 h 522"/>
                  <a:gd name="T118" fmla="*/ 51 w 352"/>
                  <a:gd name="T119" fmla="*/ 448 h 522"/>
                  <a:gd name="T120" fmla="*/ 34 w 352"/>
                  <a:gd name="T121" fmla="*/ 459 h 522"/>
                  <a:gd name="T122" fmla="*/ 23 w 352"/>
                  <a:gd name="T123" fmla="*/ 454 h 522"/>
                  <a:gd name="T124" fmla="*/ 6 w 352"/>
                  <a:gd name="T125" fmla="*/ 46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522">
                    <a:moveTo>
                      <a:pt x="0" y="465"/>
                    </a:moveTo>
                    <a:lnTo>
                      <a:pt x="0" y="454"/>
                    </a:lnTo>
                    <a:lnTo>
                      <a:pt x="0" y="437"/>
                    </a:lnTo>
                    <a:lnTo>
                      <a:pt x="0" y="425"/>
                    </a:lnTo>
                    <a:lnTo>
                      <a:pt x="0" y="420"/>
                    </a:lnTo>
                    <a:lnTo>
                      <a:pt x="6" y="414"/>
                    </a:lnTo>
                    <a:lnTo>
                      <a:pt x="11" y="397"/>
                    </a:lnTo>
                    <a:lnTo>
                      <a:pt x="17" y="380"/>
                    </a:lnTo>
                    <a:lnTo>
                      <a:pt x="17" y="374"/>
                    </a:lnTo>
                    <a:lnTo>
                      <a:pt x="17" y="369"/>
                    </a:lnTo>
                    <a:lnTo>
                      <a:pt x="28" y="363"/>
                    </a:lnTo>
                    <a:lnTo>
                      <a:pt x="28" y="357"/>
                    </a:lnTo>
                    <a:lnTo>
                      <a:pt x="34" y="352"/>
                    </a:lnTo>
                    <a:lnTo>
                      <a:pt x="34" y="340"/>
                    </a:lnTo>
                    <a:lnTo>
                      <a:pt x="40" y="323"/>
                    </a:lnTo>
                    <a:lnTo>
                      <a:pt x="40" y="301"/>
                    </a:lnTo>
                    <a:lnTo>
                      <a:pt x="51" y="284"/>
                    </a:lnTo>
                    <a:lnTo>
                      <a:pt x="51" y="278"/>
                    </a:lnTo>
                    <a:lnTo>
                      <a:pt x="40" y="267"/>
                    </a:lnTo>
                    <a:lnTo>
                      <a:pt x="34" y="255"/>
                    </a:lnTo>
                    <a:lnTo>
                      <a:pt x="40" y="255"/>
                    </a:lnTo>
                    <a:lnTo>
                      <a:pt x="51" y="244"/>
                    </a:lnTo>
                    <a:lnTo>
                      <a:pt x="57" y="238"/>
                    </a:lnTo>
                    <a:lnTo>
                      <a:pt x="63" y="238"/>
                    </a:lnTo>
                    <a:lnTo>
                      <a:pt x="80" y="250"/>
                    </a:lnTo>
                    <a:lnTo>
                      <a:pt x="85" y="250"/>
                    </a:lnTo>
                    <a:lnTo>
                      <a:pt x="91" y="250"/>
                    </a:lnTo>
                    <a:lnTo>
                      <a:pt x="91" y="244"/>
                    </a:lnTo>
                    <a:lnTo>
                      <a:pt x="91" y="238"/>
                    </a:lnTo>
                    <a:lnTo>
                      <a:pt x="91" y="221"/>
                    </a:lnTo>
                    <a:lnTo>
                      <a:pt x="91" y="216"/>
                    </a:lnTo>
                    <a:lnTo>
                      <a:pt x="91" y="204"/>
                    </a:lnTo>
                    <a:lnTo>
                      <a:pt x="97" y="193"/>
                    </a:lnTo>
                    <a:lnTo>
                      <a:pt x="102" y="193"/>
                    </a:lnTo>
                    <a:lnTo>
                      <a:pt x="102" y="182"/>
                    </a:lnTo>
                    <a:lnTo>
                      <a:pt x="108" y="176"/>
                    </a:lnTo>
                    <a:lnTo>
                      <a:pt x="108" y="170"/>
                    </a:lnTo>
                    <a:lnTo>
                      <a:pt x="102" y="165"/>
                    </a:lnTo>
                    <a:lnTo>
                      <a:pt x="85" y="165"/>
                    </a:lnTo>
                    <a:lnTo>
                      <a:pt x="57" y="165"/>
                    </a:lnTo>
                    <a:lnTo>
                      <a:pt x="57" y="159"/>
                    </a:lnTo>
                    <a:lnTo>
                      <a:pt x="63" y="148"/>
                    </a:lnTo>
                    <a:lnTo>
                      <a:pt x="63" y="136"/>
                    </a:lnTo>
                    <a:lnTo>
                      <a:pt x="57" y="125"/>
                    </a:lnTo>
                    <a:lnTo>
                      <a:pt x="63" y="125"/>
                    </a:lnTo>
                    <a:lnTo>
                      <a:pt x="68" y="119"/>
                    </a:lnTo>
                    <a:lnTo>
                      <a:pt x="74" y="119"/>
                    </a:lnTo>
                    <a:lnTo>
                      <a:pt x="80" y="113"/>
                    </a:lnTo>
                    <a:lnTo>
                      <a:pt x="85" y="113"/>
                    </a:lnTo>
                    <a:lnTo>
                      <a:pt x="91" y="113"/>
                    </a:lnTo>
                    <a:lnTo>
                      <a:pt x="97" y="113"/>
                    </a:lnTo>
                    <a:lnTo>
                      <a:pt x="102" y="113"/>
                    </a:lnTo>
                    <a:lnTo>
                      <a:pt x="108" y="113"/>
                    </a:lnTo>
                    <a:lnTo>
                      <a:pt x="114" y="113"/>
                    </a:lnTo>
                    <a:lnTo>
                      <a:pt x="119" y="113"/>
                    </a:lnTo>
                    <a:lnTo>
                      <a:pt x="114" y="108"/>
                    </a:lnTo>
                    <a:lnTo>
                      <a:pt x="114" y="102"/>
                    </a:lnTo>
                    <a:lnTo>
                      <a:pt x="114" y="96"/>
                    </a:lnTo>
                    <a:lnTo>
                      <a:pt x="114" y="91"/>
                    </a:lnTo>
                    <a:lnTo>
                      <a:pt x="114" y="85"/>
                    </a:lnTo>
                    <a:lnTo>
                      <a:pt x="119" y="85"/>
                    </a:lnTo>
                    <a:lnTo>
                      <a:pt x="125" y="85"/>
                    </a:lnTo>
                    <a:lnTo>
                      <a:pt x="119" y="85"/>
                    </a:lnTo>
                    <a:lnTo>
                      <a:pt x="119" y="79"/>
                    </a:lnTo>
                    <a:lnTo>
                      <a:pt x="125" y="79"/>
                    </a:lnTo>
                    <a:lnTo>
                      <a:pt x="125" y="74"/>
                    </a:lnTo>
                    <a:lnTo>
                      <a:pt x="131" y="68"/>
                    </a:lnTo>
                    <a:lnTo>
                      <a:pt x="136" y="68"/>
                    </a:lnTo>
                    <a:lnTo>
                      <a:pt x="142" y="68"/>
                    </a:lnTo>
                    <a:lnTo>
                      <a:pt x="148" y="62"/>
                    </a:lnTo>
                    <a:lnTo>
                      <a:pt x="153" y="62"/>
                    </a:lnTo>
                    <a:lnTo>
                      <a:pt x="159" y="62"/>
                    </a:lnTo>
                    <a:lnTo>
                      <a:pt x="165" y="57"/>
                    </a:lnTo>
                    <a:lnTo>
                      <a:pt x="170" y="57"/>
                    </a:lnTo>
                    <a:lnTo>
                      <a:pt x="176" y="57"/>
                    </a:lnTo>
                    <a:lnTo>
                      <a:pt x="182" y="51"/>
                    </a:lnTo>
                    <a:lnTo>
                      <a:pt x="187" y="51"/>
                    </a:lnTo>
                    <a:lnTo>
                      <a:pt x="193" y="51"/>
                    </a:lnTo>
                    <a:lnTo>
                      <a:pt x="199" y="51"/>
                    </a:lnTo>
                    <a:lnTo>
                      <a:pt x="199" y="45"/>
                    </a:lnTo>
                    <a:lnTo>
                      <a:pt x="204" y="45"/>
                    </a:lnTo>
                    <a:lnTo>
                      <a:pt x="210" y="45"/>
                    </a:lnTo>
                    <a:lnTo>
                      <a:pt x="216" y="45"/>
                    </a:lnTo>
                    <a:lnTo>
                      <a:pt x="216" y="40"/>
                    </a:lnTo>
                    <a:lnTo>
                      <a:pt x="221" y="40"/>
                    </a:lnTo>
                    <a:lnTo>
                      <a:pt x="227" y="40"/>
                    </a:lnTo>
                    <a:lnTo>
                      <a:pt x="233" y="34"/>
                    </a:lnTo>
                    <a:lnTo>
                      <a:pt x="238" y="34"/>
                    </a:lnTo>
                    <a:lnTo>
                      <a:pt x="244" y="34"/>
                    </a:lnTo>
                    <a:lnTo>
                      <a:pt x="250" y="34"/>
                    </a:lnTo>
                    <a:lnTo>
                      <a:pt x="250" y="28"/>
                    </a:lnTo>
                    <a:lnTo>
                      <a:pt x="255" y="28"/>
                    </a:lnTo>
                    <a:lnTo>
                      <a:pt x="261" y="28"/>
                    </a:lnTo>
                    <a:lnTo>
                      <a:pt x="267" y="28"/>
                    </a:lnTo>
                    <a:lnTo>
                      <a:pt x="267" y="23"/>
                    </a:lnTo>
                    <a:lnTo>
                      <a:pt x="272" y="23"/>
                    </a:lnTo>
                    <a:lnTo>
                      <a:pt x="306" y="11"/>
                    </a:lnTo>
                    <a:lnTo>
                      <a:pt x="329" y="6"/>
                    </a:lnTo>
                    <a:lnTo>
                      <a:pt x="335" y="6"/>
                    </a:lnTo>
                    <a:lnTo>
                      <a:pt x="340" y="0"/>
                    </a:lnTo>
                    <a:lnTo>
                      <a:pt x="346" y="0"/>
                    </a:lnTo>
                    <a:lnTo>
                      <a:pt x="352" y="0"/>
                    </a:lnTo>
                    <a:lnTo>
                      <a:pt x="329" y="57"/>
                    </a:lnTo>
                    <a:lnTo>
                      <a:pt x="329" y="62"/>
                    </a:lnTo>
                    <a:lnTo>
                      <a:pt x="318" y="113"/>
                    </a:lnTo>
                    <a:lnTo>
                      <a:pt x="312" y="136"/>
                    </a:lnTo>
                    <a:lnTo>
                      <a:pt x="306" y="142"/>
                    </a:lnTo>
                    <a:lnTo>
                      <a:pt x="301" y="148"/>
                    </a:lnTo>
                    <a:lnTo>
                      <a:pt x="295" y="148"/>
                    </a:lnTo>
                    <a:lnTo>
                      <a:pt x="289" y="142"/>
                    </a:lnTo>
                    <a:lnTo>
                      <a:pt x="284" y="142"/>
                    </a:lnTo>
                    <a:lnTo>
                      <a:pt x="278" y="136"/>
                    </a:lnTo>
                    <a:lnTo>
                      <a:pt x="284" y="136"/>
                    </a:lnTo>
                    <a:lnTo>
                      <a:pt x="272" y="136"/>
                    </a:lnTo>
                    <a:lnTo>
                      <a:pt x="267" y="136"/>
                    </a:lnTo>
                    <a:lnTo>
                      <a:pt x="261" y="142"/>
                    </a:lnTo>
                    <a:lnTo>
                      <a:pt x="255" y="148"/>
                    </a:lnTo>
                    <a:lnTo>
                      <a:pt x="250" y="153"/>
                    </a:lnTo>
                    <a:lnTo>
                      <a:pt x="250" y="159"/>
                    </a:lnTo>
                    <a:lnTo>
                      <a:pt x="244" y="159"/>
                    </a:lnTo>
                    <a:lnTo>
                      <a:pt x="244" y="165"/>
                    </a:lnTo>
                    <a:lnTo>
                      <a:pt x="233" y="182"/>
                    </a:lnTo>
                    <a:lnTo>
                      <a:pt x="227" y="199"/>
                    </a:lnTo>
                    <a:lnTo>
                      <a:pt x="221" y="216"/>
                    </a:lnTo>
                    <a:lnTo>
                      <a:pt x="221" y="233"/>
                    </a:lnTo>
                    <a:lnTo>
                      <a:pt x="216" y="244"/>
                    </a:lnTo>
                    <a:lnTo>
                      <a:pt x="216" y="250"/>
                    </a:lnTo>
                    <a:lnTo>
                      <a:pt x="210" y="261"/>
                    </a:lnTo>
                    <a:lnTo>
                      <a:pt x="210" y="278"/>
                    </a:lnTo>
                    <a:lnTo>
                      <a:pt x="204" y="289"/>
                    </a:lnTo>
                    <a:lnTo>
                      <a:pt x="204" y="295"/>
                    </a:lnTo>
                    <a:lnTo>
                      <a:pt x="204" y="306"/>
                    </a:lnTo>
                    <a:lnTo>
                      <a:pt x="199" y="312"/>
                    </a:lnTo>
                    <a:lnTo>
                      <a:pt x="204" y="323"/>
                    </a:lnTo>
                    <a:lnTo>
                      <a:pt x="204" y="329"/>
                    </a:lnTo>
                    <a:lnTo>
                      <a:pt x="199" y="340"/>
                    </a:lnTo>
                    <a:lnTo>
                      <a:pt x="199" y="352"/>
                    </a:lnTo>
                    <a:lnTo>
                      <a:pt x="199" y="374"/>
                    </a:lnTo>
                    <a:lnTo>
                      <a:pt x="193" y="380"/>
                    </a:lnTo>
                    <a:lnTo>
                      <a:pt x="199" y="397"/>
                    </a:lnTo>
                    <a:lnTo>
                      <a:pt x="199" y="403"/>
                    </a:lnTo>
                    <a:lnTo>
                      <a:pt x="204" y="403"/>
                    </a:lnTo>
                    <a:lnTo>
                      <a:pt x="210" y="403"/>
                    </a:lnTo>
                    <a:lnTo>
                      <a:pt x="210" y="408"/>
                    </a:lnTo>
                    <a:lnTo>
                      <a:pt x="204" y="414"/>
                    </a:lnTo>
                    <a:lnTo>
                      <a:pt x="193" y="448"/>
                    </a:lnTo>
                    <a:lnTo>
                      <a:pt x="187" y="471"/>
                    </a:lnTo>
                    <a:lnTo>
                      <a:pt x="182" y="488"/>
                    </a:lnTo>
                    <a:lnTo>
                      <a:pt x="182" y="493"/>
                    </a:lnTo>
                    <a:lnTo>
                      <a:pt x="187" y="493"/>
                    </a:lnTo>
                    <a:lnTo>
                      <a:pt x="182" y="493"/>
                    </a:lnTo>
                    <a:lnTo>
                      <a:pt x="176" y="499"/>
                    </a:lnTo>
                    <a:lnTo>
                      <a:pt x="176" y="505"/>
                    </a:lnTo>
                    <a:lnTo>
                      <a:pt x="176" y="510"/>
                    </a:lnTo>
                    <a:lnTo>
                      <a:pt x="159" y="516"/>
                    </a:lnTo>
                    <a:lnTo>
                      <a:pt x="153" y="510"/>
                    </a:lnTo>
                    <a:lnTo>
                      <a:pt x="142" y="510"/>
                    </a:lnTo>
                    <a:lnTo>
                      <a:pt x="125" y="510"/>
                    </a:lnTo>
                    <a:lnTo>
                      <a:pt x="119" y="522"/>
                    </a:lnTo>
                    <a:lnTo>
                      <a:pt x="114" y="516"/>
                    </a:lnTo>
                    <a:lnTo>
                      <a:pt x="108" y="510"/>
                    </a:lnTo>
                    <a:lnTo>
                      <a:pt x="102" y="516"/>
                    </a:lnTo>
                    <a:lnTo>
                      <a:pt x="97" y="516"/>
                    </a:lnTo>
                    <a:lnTo>
                      <a:pt x="91" y="510"/>
                    </a:lnTo>
                    <a:lnTo>
                      <a:pt x="91" y="505"/>
                    </a:lnTo>
                    <a:lnTo>
                      <a:pt x="97" y="505"/>
                    </a:lnTo>
                    <a:lnTo>
                      <a:pt x="97" y="499"/>
                    </a:lnTo>
                    <a:lnTo>
                      <a:pt x="102" y="493"/>
                    </a:lnTo>
                    <a:lnTo>
                      <a:pt x="97" y="488"/>
                    </a:lnTo>
                    <a:lnTo>
                      <a:pt x="102" y="482"/>
                    </a:lnTo>
                    <a:lnTo>
                      <a:pt x="97" y="482"/>
                    </a:lnTo>
                    <a:lnTo>
                      <a:pt x="91" y="482"/>
                    </a:lnTo>
                    <a:lnTo>
                      <a:pt x="91" y="476"/>
                    </a:lnTo>
                    <a:lnTo>
                      <a:pt x="97" y="476"/>
                    </a:lnTo>
                    <a:lnTo>
                      <a:pt x="91" y="471"/>
                    </a:lnTo>
                    <a:lnTo>
                      <a:pt x="97" y="471"/>
                    </a:lnTo>
                    <a:lnTo>
                      <a:pt x="97" y="465"/>
                    </a:lnTo>
                    <a:lnTo>
                      <a:pt x="63" y="448"/>
                    </a:lnTo>
                    <a:lnTo>
                      <a:pt x="57" y="454"/>
                    </a:lnTo>
                    <a:lnTo>
                      <a:pt x="51" y="448"/>
                    </a:lnTo>
                    <a:lnTo>
                      <a:pt x="51" y="454"/>
                    </a:lnTo>
                    <a:lnTo>
                      <a:pt x="40" y="454"/>
                    </a:lnTo>
                    <a:lnTo>
                      <a:pt x="34" y="459"/>
                    </a:lnTo>
                    <a:lnTo>
                      <a:pt x="28" y="459"/>
                    </a:lnTo>
                    <a:lnTo>
                      <a:pt x="28" y="454"/>
                    </a:lnTo>
                    <a:lnTo>
                      <a:pt x="23" y="454"/>
                    </a:lnTo>
                    <a:lnTo>
                      <a:pt x="17" y="459"/>
                    </a:lnTo>
                    <a:lnTo>
                      <a:pt x="6" y="459"/>
                    </a:lnTo>
                    <a:lnTo>
                      <a:pt x="6" y="465"/>
                    </a:lnTo>
                    <a:lnTo>
                      <a:pt x="0" y="465"/>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5" name="Freeform 69">
                <a:extLst>
                  <a:ext uri="{FF2B5EF4-FFF2-40B4-BE49-F238E27FC236}">
                    <a16:creationId xmlns:a16="http://schemas.microsoft.com/office/drawing/2014/main" id="{0043C70F-F068-6BB6-08B8-6D8BFC15F205}"/>
                  </a:ext>
                </a:extLst>
              </p:cNvPr>
              <p:cNvSpPr>
                <a:spLocks/>
              </p:cNvSpPr>
              <p:nvPr>
                <p:custDataLst>
                  <p:tags r:id="rId206"/>
                </p:custDataLst>
              </p:nvPr>
            </p:nvSpPr>
            <p:spPr bwMode="auto">
              <a:xfrm rot="582343">
                <a:off x="6063733" y="4715003"/>
                <a:ext cx="623040" cy="352148"/>
              </a:xfrm>
              <a:custGeom>
                <a:avLst/>
                <a:gdLst>
                  <a:gd name="T0" fmla="*/ 227 w 391"/>
                  <a:gd name="T1" fmla="*/ 46 h 221"/>
                  <a:gd name="T2" fmla="*/ 227 w 391"/>
                  <a:gd name="T3" fmla="*/ 63 h 221"/>
                  <a:gd name="T4" fmla="*/ 227 w 391"/>
                  <a:gd name="T5" fmla="*/ 74 h 221"/>
                  <a:gd name="T6" fmla="*/ 244 w 391"/>
                  <a:gd name="T7" fmla="*/ 91 h 221"/>
                  <a:gd name="T8" fmla="*/ 261 w 391"/>
                  <a:gd name="T9" fmla="*/ 108 h 221"/>
                  <a:gd name="T10" fmla="*/ 284 w 391"/>
                  <a:gd name="T11" fmla="*/ 114 h 221"/>
                  <a:gd name="T12" fmla="*/ 284 w 391"/>
                  <a:gd name="T13" fmla="*/ 119 h 221"/>
                  <a:gd name="T14" fmla="*/ 295 w 391"/>
                  <a:gd name="T15" fmla="*/ 131 h 221"/>
                  <a:gd name="T16" fmla="*/ 312 w 391"/>
                  <a:gd name="T17" fmla="*/ 142 h 221"/>
                  <a:gd name="T18" fmla="*/ 329 w 391"/>
                  <a:gd name="T19" fmla="*/ 153 h 221"/>
                  <a:gd name="T20" fmla="*/ 329 w 391"/>
                  <a:gd name="T21" fmla="*/ 136 h 221"/>
                  <a:gd name="T22" fmla="*/ 340 w 391"/>
                  <a:gd name="T23" fmla="*/ 131 h 221"/>
                  <a:gd name="T24" fmla="*/ 352 w 391"/>
                  <a:gd name="T25" fmla="*/ 125 h 221"/>
                  <a:gd name="T26" fmla="*/ 363 w 391"/>
                  <a:gd name="T27" fmla="*/ 136 h 221"/>
                  <a:gd name="T28" fmla="*/ 374 w 391"/>
                  <a:gd name="T29" fmla="*/ 125 h 221"/>
                  <a:gd name="T30" fmla="*/ 386 w 391"/>
                  <a:gd name="T31" fmla="*/ 142 h 221"/>
                  <a:gd name="T32" fmla="*/ 386 w 391"/>
                  <a:gd name="T33" fmla="*/ 153 h 221"/>
                  <a:gd name="T34" fmla="*/ 374 w 391"/>
                  <a:gd name="T35" fmla="*/ 165 h 221"/>
                  <a:gd name="T36" fmla="*/ 369 w 391"/>
                  <a:gd name="T37" fmla="*/ 176 h 221"/>
                  <a:gd name="T38" fmla="*/ 363 w 391"/>
                  <a:gd name="T39" fmla="*/ 182 h 221"/>
                  <a:gd name="T40" fmla="*/ 352 w 391"/>
                  <a:gd name="T41" fmla="*/ 199 h 221"/>
                  <a:gd name="T42" fmla="*/ 340 w 391"/>
                  <a:gd name="T43" fmla="*/ 204 h 221"/>
                  <a:gd name="T44" fmla="*/ 323 w 391"/>
                  <a:gd name="T45" fmla="*/ 216 h 221"/>
                  <a:gd name="T46" fmla="*/ 306 w 391"/>
                  <a:gd name="T47" fmla="*/ 221 h 221"/>
                  <a:gd name="T48" fmla="*/ 210 w 391"/>
                  <a:gd name="T49" fmla="*/ 204 h 221"/>
                  <a:gd name="T50" fmla="*/ 6 w 391"/>
                  <a:gd name="T51" fmla="*/ 125 h 221"/>
                  <a:gd name="T52" fmla="*/ 6 w 391"/>
                  <a:gd name="T53" fmla="*/ 114 h 221"/>
                  <a:gd name="T54" fmla="*/ 17 w 391"/>
                  <a:gd name="T55" fmla="*/ 97 h 221"/>
                  <a:gd name="T56" fmla="*/ 23 w 391"/>
                  <a:gd name="T57" fmla="*/ 85 h 221"/>
                  <a:gd name="T58" fmla="*/ 29 w 391"/>
                  <a:gd name="T59" fmla="*/ 74 h 221"/>
                  <a:gd name="T60" fmla="*/ 34 w 391"/>
                  <a:gd name="T61" fmla="*/ 63 h 221"/>
                  <a:gd name="T62" fmla="*/ 51 w 391"/>
                  <a:gd name="T63" fmla="*/ 51 h 221"/>
                  <a:gd name="T64" fmla="*/ 63 w 391"/>
                  <a:gd name="T65" fmla="*/ 46 h 221"/>
                  <a:gd name="T66" fmla="*/ 80 w 391"/>
                  <a:gd name="T67" fmla="*/ 51 h 221"/>
                  <a:gd name="T68" fmla="*/ 85 w 391"/>
                  <a:gd name="T69" fmla="*/ 40 h 221"/>
                  <a:gd name="T70" fmla="*/ 102 w 391"/>
                  <a:gd name="T71" fmla="*/ 34 h 221"/>
                  <a:gd name="T72" fmla="*/ 114 w 391"/>
                  <a:gd name="T73" fmla="*/ 23 h 221"/>
                  <a:gd name="T74" fmla="*/ 125 w 391"/>
                  <a:gd name="T75" fmla="*/ 23 h 221"/>
                  <a:gd name="T76" fmla="*/ 131 w 391"/>
                  <a:gd name="T77" fmla="*/ 6 h 221"/>
                  <a:gd name="T78" fmla="*/ 131 w 391"/>
                  <a:gd name="T79" fmla="*/ 0 h 221"/>
                  <a:gd name="T80" fmla="*/ 159 w 391"/>
                  <a:gd name="T81" fmla="*/ 6 h 221"/>
                  <a:gd name="T82" fmla="*/ 176 w 391"/>
                  <a:gd name="T83" fmla="*/ 6 h 221"/>
                  <a:gd name="T84" fmla="*/ 187 w 391"/>
                  <a:gd name="T85" fmla="*/ 0 h 221"/>
                  <a:gd name="T86" fmla="*/ 204 w 391"/>
                  <a:gd name="T87" fmla="*/ 6 h 221"/>
                  <a:gd name="T88" fmla="*/ 210 w 391"/>
                  <a:gd name="T89" fmla="*/ 23 h 221"/>
                  <a:gd name="T90" fmla="*/ 227 w 391"/>
                  <a:gd name="T91" fmla="*/ 17 h 221"/>
                  <a:gd name="T92" fmla="*/ 233 w 391"/>
                  <a:gd name="T93" fmla="*/ 3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21">
                    <a:moveTo>
                      <a:pt x="238" y="46"/>
                    </a:moveTo>
                    <a:lnTo>
                      <a:pt x="238" y="51"/>
                    </a:lnTo>
                    <a:lnTo>
                      <a:pt x="227" y="46"/>
                    </a:lnTo>
                    <a:lnTo>
                      <a:pt x="227" y="51"/>
                    </a:lnTo>
                    <a:lnTo>
                      <a:pt x="227" y="57"/>
                    </a:lnTo>
                    <a:lnTo>
                      <a:pt x="227" y="63"/>
                    </a:lnTo>
                    <a:lnTo>
                      <a:pt x="233" y="68"/>
                    </a:lnTo>
                    <a:lnTo>
                      <a:pt x="227" y="68"/>
                    </a:lnTo>
                    <a:lnTo>
                      <a:pt x="227" y="74"/>
                    </a:lnTo>
                    <a:lnTo>
                      <a:pt x="227" y="80"/>
                    </a:lnTo>
                    <a:lnTo>
                      <a:pt x="233" y="91"/>
                    </a:lnTo>
                    <a:lnTo>
                      <a:pt x="244" y="91"/>
                    </a:lnTo>
                    <a:lnTo>
                      <a:pt x="250" y="97"/>
                    </a:lnTo>
                    <a:lnTo>
                      <a:pt x="250" y="102"/>
                    </a:lnTo>
                    <a:lnTo>
                      <a:pt x="261" y="108"/>
                    </a:lnTo>
                    <a:lnTo>
                      <a:pt x="272" y="108"/>
                    </a:lnTo>
                    <a:lnTo>
                      <a:pt x="284" y="108"/>
                    </a:lnTo>
                    <a:lnTo>
                      <a:pt x="284" y="114"/>
                    </a:lnTo>
                    <a:lnTo>
                      <a:pt x="289" y="114"/>
                    </a:lnTo>
                    <a:lnTo>
                      <a:pt x="284" y="114"/>
                    </a:lnTo>
                    <a:lnTo>
                      <a:pt x="284" y="119"/>
                    </a:lnTo>
                    <a:lnTo>
                      <a:pt x="284" y="131"/>
                    </a:lnTo>
                    <a:lnTo>
                      <a:pt x="289" y="136"/>
                    </a:lnTo>
                    <a:lnTo>
                      <a:pt x="295" y="131"/>
                    </a:lnTo>
                    <a:lnTo>
                      <a:pt x="295" y="136"/>
                    </a:lnTo>
                    <a:lnTo>
                      <a:pt x="306" y="142"/>
                    </a:lnTo>
                    <a:lnTo>
                      <a:pt x="312" y="142"/>
                    </a:lnTo>
                    <a:lnTo>
                      <a:pt x="312" y="148"/>
                    </a:lnTo>
                    <a:lnTo>
                      <a:pt x="318" y="153"/>
                    </a:lnTo>
                    <a:lnTo>
                      <a:pt x="329" y="153"/>
                    </a:lnTo>
                    <a:lnTo>
                      <a:pt x="329" y="148"/>
                    </a:lnTo>
                    <a:lnTo>
                      <a:pt x="329" y="142"/>
                    </a:lnTo>
                    <a:lnTo>
                      <a:pt x="329" y="136"/>
                    </a:lnTo>
                    <a:lnTo>
                      <a:pt x="335" y="136"/>
                    </a:lnTo>
                    <a:lnTo>
                      <a:pt x="340" y="136"/>
                    </a:lnTo>
                    <a:lnTo>
                      <a:pt x="340" y="131"/>
                    </a:lnTo>
                    <a:lnTo>
                      <a:pt x="340" y="125"/>
                    </a:lnTo>
                    <a:lnTo>
                      <a:pt x="346" y="125"/>
                    </a:lnTo>
                    <a:lnTo>
                      <a:pt x="352" y="125"/>
                    </a:lnTo>
                    <a:lnTo>
                      <a:pt x="352" y="131"/>
                    </a:lnTo>
                    <a:lnTo>
                      <a:pt x="357" y="136"/>
                    </a:lnTo>
                    <a:lnTo>
                      <a:pt x="363" y="136"/>
                    </a:lnTo>
                    <a:lnTo>
                      <a:pt x="363" y="125"/>
                    </a:lnTo>
                    <a:lnTo>
                      <a:pt x="369" y="125"/>
                    </a:lnTo>
                    <a:lnTo>
                      <a:pt x="374" y="125"/>
                    </a:lnTo>
                    <a:lnTo>
                      <a:pt x="380" y="136"/>
                    </a:lnTo>
                    <a:lnTo>
                      <a:pt x="380" y="142"/>
                    </a:lnTo>
                    <a:lnTo>
                      <a:pt x="386" y="142"/>
                    </a:lnTo>
                    <a:lnTo>
                      <a:pt x="386" y="148"/>
                    </a:lnTo>
                    <a:lnTo>
                      <a:pt x="391" y="153"/>
                    </a:lnTo>
                    <a:lnTo>
                      <a:pt x="386" y="153"/>
                    </a:lnTo>
                    <a:lnTo>
                      <a:pt x="386" y="159"/>
                    </a:lnTo>
                    <a:lnTo>
                      <a:pt x="386" y="165"/>
                    </a:lnTo>
                    <a:lnTo>
                      <a:pt x="374" y="165"/>
                    </a:lnTo>
                    <a:lnTo>
                      <a:pt x="374" y="170"/>
                    </a:lnTo>
                    <a:lnTo>
                      <a:pt x="369" y="170"/>
                    </a:lnTo>
                    <a:lnTo>
                      <a:pt x="369" y="176"/>
                    </a:lnTo>
                    <a:lnTo>
                      <a:pt x="374" y="176"/>
                    </a:lnTo>
                    <a:lnTo>
                      <a:pt x="369" y="182"/>
                    </a:lnTo>
                    <a:lnTo>
                      <a:pt x="363" y="182"/>
                    </a:lnTo>
                    <a:lnTo>
                      <a:pt x="357" y="187"/>
                    </a:lnTo>
                    <a:lnTo>
                      <a:pt x="352" y="193"/>
                    </a:lnTo>
                    <a:lnTo>
                      <a:pt x="352" y="199"/>
                    </a:lnTo>
                    <a:lnTo>
                      <a:pt x="346" y="199"/>
                    </a:lnTo>
                    <a:lnTo>
                      <a:pt x="346" y="204"/>
                    </a:lnTo>
                    <a:lnTo>
                      <a:pt x="340" y="204"/>
                    </a:lnTo>
                    <a:lnTo>
                      <a:pt x="335" y="216"/>
                    </a:lnTo>
                    <a:lnTo>
                      <a:pt x="329" y="216"/>
                    </a:lnTo>
                    <a:lnTo>
                      <a:pt x="323" y="216"/>
                    </a:lnTo>
                    <a:lnTo>
                      <a:pt x="312" y="216"/>
                    </a:lnTo>
                    <a:lnTo>
                      <a:pt x="306" y="216"/>
                    </a:lnTo>
                    <a:lnTo>
                      <a:pt x="306" y="221"/>
                    </a:lnTo>
                    <a:lnTo>
                      <a:pt x="289" y="216"/>
                    </a:lnTo>
                    <a:lnTo>
                      <a:pt x="267" y="210"/>
                    </a:lnTo>
                    <a:lnTo>
                      <a:pt x="210" y="204"/>
                    </a:lnTo>
                    <a:lnTo>
                      <a:pt x="91" y="193"/>
                    </a:lnTo>
                    <a:lnTo>
                      <a:pt x="17" y="182"/>
                    </a:lnTo>
                    <a:lnTo>
                      <a:pt x="6" y="125"/>
                    </a:lnTo>
                    <a:lnTo>
                      <a:pt x="0" y="119"/>
                    </a:lnTo>
                    <a:lnTo>
                      <a:pt x="6" y="119"/>
                    </a:lnTo>
                    <a:lnTo>
                      <a:pt x="6" y="114"/>
                    </a:lnTo>
                    <a:lnTo>
                      <a:pt x="12" y="114"/>
                    </a:lnTo>
                    <a:lnTo>
                      <a:pt x="12" y="108"/>
                    </a:lnTo>
                    <a:lnTo>
                      <a:pt x="17" y="97"/>
                    </a:lnTo>
                    <a:lnTo>
                      <a:pt x="17" y="91"/>
                    </a:lnTo>
                    <a:lnTo>
                      <a:pt x="17" y="85"/>
                    </a:lnTo>
                    <a:lnTo>
                      <a:pt x="23" y="85"/>
                    </a:lnTo>
                    <a:lnTo>
                      <a:pt x="17" y="80"/>
                    </a:lnTo>
                    <a:lnTo>
                      <a:pt x="23" y="74"/>
                    </a:lnTo>
                    <a:lnTo>
                      <a:pt x="29" y="74"/>
                    </a:lnTo>
                    <a:lnTo>
                      <a:pt x="29" y="68"/>
                    </a:lnTo>
                    <a:lnTo>
                      <a:pt x="29" y="63"/>
                    </a:lnTo>
                    <a:lnTo>
                      <a:pt x="34" y="63"/>
                    </a:lnTo>
                    <a:lnTo>
                      <a:pt x="40" y="57"/>
                    </a:lnTo>
                    <a:lnTo>
                      <a:pt x="46" y="51"/>
                    </a:lnTo>
                    <a:lnTo>
                      <a:pt x="51" y="51"/>
                    </a:lnTo>
                    <a:lnTo>
                      <a:pt x="51" y="46"/>
                    </a:lnTo>
                    <a:lnTo>
                      <a:pt x="57" y="46"/>
                    </a:lnTo>
                    <a:lnTo>
                      <a:pt x="63" y="46"/>
                    </a:lnTo>
                    <a:lnTo>
                      <a:pt x="63" y="51"/>
                    </a:lnTo>
                    <a:lnTo>
                      <a:pt x="68" y="51"/>
                    </a:lnTo>
                    <a:lnTo>
                      <a:pt x="80" y="51"/>
                    </a:lnTo>
                    <a:lnTo>
                      <a:pt x="80" y="57"/>
                    </a:lnTo>
                    <a:lnTo>
                      <a:pt x="85" y="51"/>
                    </a:lnTo>
                    <a:lnTo>
                      <a:pt x="85" y="40"/>
                    </a:lnTo>
                    <a:lnTo>
                      <a:pt x="97" y="40"/>
                    </a:lnTo>
                    <a:lnTo>
                      <a:pt x="102" y="40"/>
                    </a:lnTo>
                    <a:lnTo>
                      <a:pt x="102" y="34"/>
                    </a:lnTo>
                    <a:lnTo>
                      <a:pt x="108" y="29"/>
                    </a:lnTo>
                    <a:lnTo>
                      <a:pt x="108" y="23"/>
                    </a:lnTo>
                    <a:lnTo>
                      <a:pt x="114" y="23"/>
                    </a:lnTo>
                    <a:lnTo>
                      <a:pt x="119" y="23"/>
                    </a:lnTo>
                    <a:lnTo>
                      <a:pt x="125" y="17"/>
                    </a:lnTo>
                    <a:lnTo>
                      <a:pt x="125" y="23"/>
                    </a:lnTo>
                    <a:lnTo>
                      <a:pt x="131" y="23"/>
                    </a:lnTo>
                    <a:lnTo>
                      <a:pt x="125" y="12"/>
                    </a:lnTo>
                    <a:lnTo>
                      <a:pt x="131" y="6"/>
                    </a:lnTo>
                    <a:lnTo>
                      <a:pt x="125" y="6"/>
                    </a:lnTo>
                    <a:lnTo>
                      <a:pt x="131" y="6"/>
                    </a:lnTo>
                    <a:lnTo>
                      <a:pt x="131" y="0"/>
                    </a:lnTo>
                    <a:lnTo>
                      <a:pt x="136" y="0"/>
                    </a:lnTo>
                    <a:lnTo>
                      <a:pt x="148" y="6"/>
                    </a:lnTo>
                    <a:lnTo>
                      <a:pt x="159" y="6"/>
                    </a:lnTo>
                    <a:lnTo>
                      <a:pt x="165" y="6"/>
                    </a:lnTo>
                    <a:lnTo>
                      <a:pt x="170" y="6"/>
                    </a:lnTo>
                    <a:lnTo>
                      <a:pt x="176" y="6"/>
                    </a:lnTo>
                    <a:lnTo>
                      <a:pt x="176" y="12"/>
                    </a:lnTo>
                    <a:lnTo>
                      <a:pt x="182" y="6"/>
                    </a:lnTo>
                    <a:lnTo>
                      <a:pt x="187" y="0"/>
                    </a:lnTo>
                    <a:lnTo>
                      <a:pt x="193" y="6"/>
                    </a:lnTo>
                    <a:lnTo>
                      <a:pt x="199" y="6"/>
                    </a:lnTo>
                    <a:lnTo>
                      <a:pt x="204" y="6"/>
                    </a:lnTo>
                    <a:lnTo>
                      <a:pt x="204" y="12"/>
                    </a:lnTo>
                    <a:lnTo>
                      <a:pt x="204" y="17"/>
                    </a:lnTo>
                    <a:lnTo>
                      <a:pt x="210" y="23"/>
                    </a:lnTo>
                    <a:lnTo>
                      <a:pt x="216" y="23"/>
                    </a:lnTo>
                    <a:lnTo>
                      <a:pt x="221" y="17"/>
                    </a:lnTo>
                    <a:lnTo>
                      <a:pt x="227" y="17"/>
                    </a:lnTo>
                    <a:lnTo>
                      <a:pt x="227" y="23"/>
                    </a:lnTo>
                    <a:lnTo>
                      <a:pt x="227" y="29"/>
                    </a:lnTo>
                    <a:lnTo>
                      <a:pt x="233" y="34"/>
                    </a:lnTo>
                    <a:lnTo>
                      <a:pt x="233" y="46"/>
                    </a:lnTo>
                    <a:lnTo>
                      <a:pt x="238" y="46"/>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6" name="Freeform 70">
                <a:extLst>
                  <a:ext uri="{FF2B5EF4-FFF2-40B4-BE49-F238E27FC236}">
                    <a16:creationId xmlns:a16="http://schemas.microsoft.com/office/drawing/2014/main" id="{01E6DABB-F4D7-CCC6-B77E-543525AD48ED}"/>
                  </a:ext>
                </a:extLst>
              </p:cNvPr>
              <p:cNvSpPr>
                <a:spLocks/>
              </p:cNvSpPr>
              <p:nvPr>
                <p:custDataLst>
                  <p:tags r:id="rId207"/>
                </p:custDataLst>
              </p:nvPr>
            </p:nvSpPr>
            <p:spPr bwMode="auto">
              <a:xfrm rot="582343">
                <a:off x="6407481" y="4987003"/>
                <a:ext cx="532214" cy="506710"/>
              </a:xfrm>
              <a:custGeom>
                <a:avLst/>
                <a:gdLst>
                  <a:gd name="T0" fmla="*/ 62 w 334"/>
                  <a:gd name="T1" fmla="*/ 80 h 318"/>
                  <a:gd name="T2" fmla="*/ 85 w 334"/>
                  <a:gd name="T3" fmla="*/ 80 h 318"/>
                  <a:gd name="T4" fmla="*/ 96 w 334"/>
                  <a:gd name="T5" fmla="*/ 63 h 318"/>
                  <a:gd name="T6" fmla="*/ 107 w 334"/>
                  <a:gd name="T7" fmla="*/ 51 h 318"/>
                  <a:gd name="T8" fmla="*/ 124 w 334"/>
                  <a:gd name="T9" fmla="*/ 40 h 318"/>
                  <a:gd name="T10" fmla="*/ 124 w 334"/>
                  <a:gd name="T11" fmla="*/ 34 h 318"/>
                  <a:gd name="T12" fmla="*/ 136 w 334"/>
                  <a:gd name="T13" fmla="*/ 23 h 318"/>
                  <a:gd name="T14" fmla="*/ 136 w 334"/>
                  <a:gd name="T15" fmla="*/ 12 h 318"/>
                  <a:gd name="T16" fmla="*/ 147 w 334"/>
                  <a:gd name="T17" fmla="*/ 6 h 318"/>
                  <a:gd name="T18" fmla="*/ 158 w 334"/>
                  <a:gd name="T19" fmla="*/ 6 h 318"/>
                  <a:gd name="T20" fmla="*/ 170 w 334"/>
                  <a:gd name="T21" fmla="*/ 12 h 318"/>
                  <a:gd name="T22" fmla="*/ 181 w 334"/>
                  <a:gd name="T23" fmla="*/ 17 h 318"/>
                  <a:gd name="T24" fmla="*/ 192 w 334"/>
                  <a:gd name="T25" fmla="*/ 17 h 318"/>
                  <a:gd name="T26" fmla="*/ 198 w 334"/>
                  <a:gd name="T27" fmla="*/ 29 h 318"/>
                  <a:gd name="T28" fmla="*/ 221 w 334"/>
                  <a:gd name="T29" fmla="*/ 29 h 318"/>
                  <a:gd name="T30" fmla="*/ 232 w 334"/>
                  <a:gd name="T31" fmla="*/ 29 h 318"/>
                  <a:gd name="T32" fmla="*/ 249 w 334"/>
                  <a:gd name="T33" fmla="*/ 23 h 318"/>
                  <a:gd name="T34" fmla="*/ 272 w 334"/>
                  <a:gd name="T35" fmla="*/ 17 h 318"/>
                  <a:gd name="T36" fmla="*/ 272 w 334"/>
                  <a:gd name="T37" fmla="*/ 34 h 318"/>
                  <a:gd name="T38" fmla="*/ 277 w 334"/>
                  <a:gd name="T39" fmla="*/ 46 h 318"/>
                  <a:gd name="T40" fmla="*/ 294 w 334"/>
                  <a:gd name="T41" fmla="*/ 51 h 318"/>
                  <a:gd name="T42" fmla="*/ 300 w 334"/>
                  <a:gd name="T43" fmla="*/ 63 h 318"/>
                  <a:gd name="T44" fmla="*/ 317 w 334"/>
                  <a:gd name="T45" fmla="*/ 102 h 318"/>
                  <a:gd name="T46" fmla="*/ 334 w 334"/>
                  <a:gd name="T47" fmla="*/ 199 h 318"/>
                  <a:gd name="T48" fmla="*/ 209 w 334"/>
                  <a:gd name="T49" fmla="*/ 312 h 318"/>
                  <a:gd name="T50" fmla="*/ 198 w 334"/>
                  <a:gd name="T51" fmla="*/ 312 h 318"/>
                  <a:gd name="T52" fmla="*/ 198 w 334"/>
                  <a:gd name="T53" fmla="*/ 318 h 318"/>
                  <a:gd name="T54" fmla="*/ 192 w 334"/>
                  <a:gd name="T55" fmla="*/ 301 h 318"/>
                  <a:gd name="T56" fmla="*/ 181 w 334"/>
                  <a:gd name="T57" fmla="*/ 307 h 318"/>
                  <a:gd name="T58" fmla="*/ 164 w 334"/>
                  <a:gd name="T59" fmla="*/ 301 h 318"/>
                  <a:gd name="T60" fmla="*/ 147 w 334"/>
                  <a:gd name="T61" fmla="*/ 295 h 318"/>
                  <a:gd name="T62" fmla="*/ 141 w 334"/>
                  <a:gd name="T63" fmla="*/ 284 h 318"/>
                  <a:gd name="T64" fmla="*/ 130 w 334"/>
                  <a:gd name="T65" fmla="*/ 267 h 318"/>
                  <a:gd name="T66" fmla="*/ 119 w 334"/>
                  <a:gd name="T67" fmla="*/ 267 h 318"/>
                  <a:gd name="T68" fmla="*/ 102 w 334"/>
                  <a:gd name="T69" fmla="*/ 250 h 318"/>
                  <a:gd name="T70" fmla="*/ 96 w 334"/>
                  <a:gd name="T71" fmla="*/ 250 h 318"/>
                  <a:gd name="T72" fmla="*/ 73 w 334"/>
                  <a:gd name="T73" fmla="*/ 250 h 318"/>
                  <a:gd name="T74" fmla="*/ 68 w 334"/>
                  <a:gd name="T75" fmla="*/ 250 h 318"/>
                  <a:gd name="T76" fmla="*/ 56 w 334"/>
                  <a:gd name="T77" fmla="*/ 244 h 318"/>
                  <a:gd name="T78" fmla="*/ 45 w 334"/>
                  <a:gd name="T79" fmla="*/ 256 h 318"/>
                  <a:gd name="T80" fmla="*/ 34 w 334"/>
                  <a:gd name="T81" fmla="*/ 250 h 318"/>
                  <a:gd name="T82" fmla="*/ 0 w 334"/>
                  <a:gd name="T83" fmla="*/ 131 h 318"/>
                  <a:gd name="T84" fmla="*/ 22 w 334"/>
                  <a:gd name="T85" fmla="*/ 114 h 318"/>
                  <a:gd name="T86" fmla="*/ 39 w 334"/>
                  <a:gd name="T87" fmla="*/ 102 h 318"/>
                  <a:gd name="T88" fmla="*/ 51 w 334"/>
                  <a:gd name="T89" fmla="*/ 97 h 318"/>
                  <a:gd name="T90" fmla="*/ 56 w 334"/>
                  <a:gd name="T91" fmla="*/ 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4" h="318">
                    <a:moveTo>
                      <a:pt x="56" y="85"/>
                    </a:moveTo>
                    <a:lnTo>
                      <a:pt x="56" y="80"/>
                    </a:lnTo>
                    <a:lnTo>
                      <a:pt x="62" y="80"/>
                    </a:lnTo>
                    <a:lnTo>
                      <a:pt x="73" y="80"/>
                    </a:lnTo>
                    <a:lnTo>
                      <a:pt x="79" y="80"/>
                    </a:lnTo>
                    <a:lnTo>
                      <a:pt x="85" y="80"/>
                    </a:lnTo>
                    <a:lnTo>
                      <a:pt x="90" y="68"/>
                    </a:lnTo>
                    <a:lnTo>
                      <a:pt x="96" y="68"/>
                    </a:lnTo>
                    <a:lnTo>
                      <a:pt x="96" y="63"/>
                    </a:lnTo>
                    <a:lnTo>
                      <a:pt x="102" y="63"/>
                    </a:lnTo>
                    <a:lnTo>
                      <a:pt x="102" y="57"/>
                    </a:lnTo>
                    <a:lnTo>
                      <a:pt x="107" y="51"/>
                    </a:lnTo>
                    <a:lnTo>
                      <a:pt x="113" y="46"/>
                    </a:lnTo>
                    <a:lnTo>
                      <a:pt x="119" y="46"/>
                    </a:lnTo>
                    <a:lnTo>
                      <a:pt x="124" y="40"/>
                    </a:lnTo>
                    <a:lnTo>
                      <a:pt x="119" y="40"/>
                    </a:lnTo>
                    <a:lnTo>
                      <a:pt x="119" y="34"/>
                    </a:lnTo>
                    <a:lnTo>
                      <a:pt x="124" y="34"/>
                    </a:lnTo>
                    <a:lnTo>
                      <a:pt x="124" y="29"/>
                    </a:lnTo>
                    <a:lnTo>
                      <a:pt x="136" y="29"/>
                    </a:lnTo>
                    <a:lnTo>
                      <a:pt x="136" y="23"/>
                    </a:lnTo>
                    <a:lnTo>
                      <a:pt x="136" y="17"/>
                    </a:lnTo>
                    <a:lnTo>
                      <a:pt x="141" y="17"/>
                    </a:lnTo>
                    <a:lnTo>
                      <a:pt x="136" y="12"/>
                    </a:lnTo>
                    <a:lnTo>
                      <a:pt x="136" y="6"/>
                    </a:lnTo>
                    <a:lnTo>
                      <a:pt x="141" y="6"/>
                    </a:lnTo>
                    <a:lnTo>
                      <a:pt x="147" y="6"/>
                    </a:lnTo>
                    <a:lnTo>
                      <a:pt x="147" y="0"/>
                    </a:lnTo>
                    <a:lnTo>
                      <a:pt x="153" y="6"/>
                    </a:lnTo>
                    <a:lnTo>
                      <a:pt x="158" y="6"/>
                    </a:lnTo>
                    <a:lnTo>
                      <a:pt x="158" y="0"/>
                    </a:lnTo>
                    <a:lnTo>
                      <a:pt x="164" y="6"/>
                    </a:lnTo>
                    <a:lnTo>
                      <a:pt x="170" y="12"/>
                    </a:lnTo>
                    <a:lnTo>
                      <a:pt x="175" y="12"/>
                    </a:lnTo>
                    <a:lnTo>
                      <a:pt x="175" y="17"/>
                    </a:lnTo>
                    <a:lnTo>
                      <a:pt x="181" y="17"/>
                    </a:lnTo>
                    <a:lnTo>
                      <a:pt x="187" y="17"/>
                    </a:lnTo>
                    <a:lnTo>
                      <a:pt x="187" y="23"/>
                    </a:lnTo>
                    <a:lnTo>
                      <a:pt x="192" y="17"/>
                    </a:lnTo>
                    <a:lnTo>
                      <a:pt x="192" y="23"/>
                    </a:lnTo>
                    <a:lnTo>
                      <a:pt x="198" y="23"/>
                    </a:lnTo>
                    <a:lnTo>
                      <a:pt x="198" y="29"/>
                    </a:lnTo>
                    <a:lnTo>
                      <a:pt x="209" y="29"/>
                    </a:lnTo>
                    <a:lnTo>
                      <a:pt x="215" y="29"/>
                    </a:lnTo>
                    <a:lnTo>
                      <a:pt x="221" y="29"/>
                    </a:lnTo>
                    <a:lnTo>
                      <a:pt x="221" y="34"/>
                    </a:lnTo>
                    <a:lnTo>
                      <a:pt x="226" y="34"/>
                    </a:lnTo>
                    <a:lnTo>
                      <a:pt x="232" y="29"/>
                    </a:lnTo>
                    <a:lnTo>
                      <a:pt x="238" y="29"/>
                    </a:lnTo>
                    <a:lnTo>
                      <a:pt x="243" y="23"/>
                    </a:lnTo>
                    <a:lnTo>
                      <a:pt x="249" y="23"/>
                    </a:lnTo>
                    <a:lnTo>
                      <a:pt x="255" y="17"/>
                    </a:lnTo>
                    <a:lnTo>
                      <a:pt x="260" y="17"/>
                    </a:lnTo>
                    <a:lnTo>
                      <a:pt x="272" y="17"/>
                    </a:lnTo>
                    <a:lnTo>
                      <a:pt x="272" y="23"/>
                    </a:lnTo>
                    <a:lnTo>
                      <a:pt x="277" y="29"/>
                    </a:lnTo>
                    <a:lnTo>
                      <a:pt x="272" y="34"/>
                    </a:lnTo>
                    <a:lnTo>
                      <a:pt x="277" y="40"/>
                    </a:lnTo>
                    <a:lnTo>
                      <a:pt x="272" y="46"/>
                    </a:lnTo>
                    <a:lnTo>
                      <a:pt x="277" y="46"/>
                    </a:lnTo>
                    <a:lnTo>
                      <a:pt x="289" y="46"/>
                    </a:lnTo>
                    <a:lnTo>
                      <a:pt x="289" y="51"/>
                    </a:lnTo>
                    <a:lnTo>
                      <a:pt x="294" y="51"/>
                    </a:lnTo>
                    <a:lnTo>
                      <a:pt x="294" y="57"/>
                    </a:lnTo>
                    <a:lnTo>
                      <a:pt x="294" y="63"/>
                    </a:lnTo>
                    <a:lnTo>
                      <a:pt x="300" y="63"/>
                    </a:lnTo>
                    <a:lnTo>
                      <a:pt x="306" y="57"/>
                    </a:lnTo>
                    <a:lnTo>
                      <a:pt x="312" y="68"/>
                    </a:lnTo>
                    <a:lnTo>
                      <a:pt x="317" y="102"/>
                    </a:lnTo>
                    <a:lnTo>
                      <a:pt x="329" y="142"/>
                    </a:lnTo>
                    <a:lnTo>
                      <a:pt x="329" y="165"/>
                    </a:lnTo>
                    <a:lnTo>
                      <a:pt x="334" y="199"/>
                    </a:lnTo>
                    <a:lnTo>
                      <a:pt x="306" y="222"/>
                    </a:lnTo>
                    <a:lnTo>
                      <a:pt x="215" y="312"/>
                    </a:lnTo>
                    <a:lnTo>
                      <a:pt x="209" y="312"/>
                    </a:lnTo>
                    <a:lnTo>
                      <a:pt x="204" y="307"/>
                    </a:lnTo>
                    <a:lnTo>
                      <a:pt x="198" y="307"/>
                    </a:lnTo>
                    <a:lnTo>
                      <a:pt x="198" y="312"/>
                    </a:lnTo>
                    <a:lnTo>
                      <a:pt x="204" y="312"/>
                    </a:lnTo>
                    <a:lnTo>
                      <a:pt x="204" y="318"/>
                    </a:lnTo>
                    <a:lnTo>
                      <a:pt x="198" y="318"/>
                    </a:lnTo>
                    <a:lnTo>
                      <a:pt x="192" y="312"/>
                    </a:lnTo>
                    <a:lnTo>
                      <a:pt x="192" y="307"/>
                    </a:lnTo>
                    <a:lnTo>
                      <a:pt x="192" y="301"/>
                    </a:lnTo>
                    <a:lnTo>
                      <a:pt x="187" y="301"/>
                    </a:lnTo>
                    <a:lnTo>
                      <a:pt x="187" y="307"/>
                    </a:lnTo>
                    <a:lnTo>
                      <a:pt x="181" y="307"/>
                    </a:lnTo>
                    <a:lnTo>
                      <a:pt x="175" y="301"/>
                    </a:lnTo>
                    <a:lnTo>
                      <a:pt x="170" y="301"/>
                    </a:lnTo>
                    <a:lnTo>
                      <a:pt x="164" y="301"/>
                    </a:lnTo>
                    <a:lnTo>
                      <a:pt x="158" y="290"/>
                    </a:lnTo>
                    <a:lnTo>
                      <a:pt x="153" y="290"/>
                    </a:lnTo>
                    <a:lnTo>
                      <a:pt x="147" y="295"/>
                    </a:lnTo>
                    <a:lnTo>
                      <a:pt x="147" y="290"/>
                    </a:lnTo>
                    <a:lnTo>
                      <a:pt x="147" y="284"/>
                    </a:lnTo>
                    <a:lnTo>
                      <a:pt x="141" y="284"/>
                    </a:lnTo>
                    <a:lnTo>
                      <a:pt x="136" y="273"/>
                    </a:lnTo>
                    <a:lnTo>
                      <a:pt x="130" y="273"/>
                    </a:lnTo>
                    <a:lnTo>
                      <a:pt x="130" y="267"/>
                    </a:lnTo>
                    <a:lnTo>
                      <a:pt x="124" y="267"/>
                    </a:lnTo>
                    <a:lnTo>
                      <a:pt x="124" y="261"/>
                    </a:lnTo>
                    <a:lnTo>
                      <a:pt x="119" y="267"/>
                    </a:lnTo>
                    <a:lnTo>
                      <a:pt x="113" y="261"/>
                    </a:lnTo>
                    <a:lnTo>
                      <a:pt x="107" y="256"/>
                    </a:lnTo>
                    <a:lnTo>
                      <a:pt x="102" y="250"/>
                    </a:lnTo>
                    <a:lnTo>
                      <a:pt x="102" y="256"/>
                    </a:lnTo>
                    <a:lnTo>
                      <a:pt x="96" y="256"/>
                    </a:lnTo>
                    <a:lnTo>
                      <a:pt x="96" y="250"/>
                    </a:lnTo>
                    <a:lnTo>
                      <a:pt x="90" y="250"/>
                    </a:lnTo>
                    <a:lnTo>
                      <a:pt x="79" y="250"/>
                    </a:lnTo>
                    <a:lnTo>
                      <a:pt x="73" y="250"/>
                    </a:lnTo>
                    <a:lnTo>
                      <a:pt x="73" y="244"/>
                    </a:lnTo>
                    <a:lnTo>
                      <a:pt x="68" y="244"/>
                    </a:lnTo>
                    <a:lnTo>
                      <a:pt x="68" y="250"/>
                    </a:lnTo>
                    <a:lnTo>
                      <a:pt x="62" y="250"/>
                    </a:lnTo>
                    <a:lnTo>
                      <a:pt x="62" y="244"/>
                    </a:lnTo>
                    <a:lnTo>
                      <a:pt x="56" y="244"/>
                    </a:lnTo>
                    <a:lnTo>
                      <a:pt x="51" y="250"/>
                    </a:lnTo>
                    <a:lnTo>
                      <a:pt x="45" y="250"/>
                    </a:lnTo>
                    <a:lnTo>
                      <a:pt x="45" y="256"/>
                    </a:lnTo>
                    <a:lnTo>
                      <a:pt x="39" y="250"/>
                    </a:lnTo>
                    <a:lnTo>
                      <a:pt x="34" y="256"/>
                    </a:lnTo>
                    <a:lnTo>
                      <a:pt x="34" y="250"/>
                    </a:lnTo>
                    <a:lnTo>
                      <a:pt x="28" y="256"/>
                    </a:lnTo>
                    <a:lnTo>
                      <a:pt x="11" y="188"/>
                    </a:lnTo>
                    <a:lnTo>
                      <a:pt x="0" y="131"/>
                    </a:lnTo>
                    <a:lnTo>
                      <a:pt x="5" y="131"/>
                    </a:lnTo>
                    <a:lnTo>
                      <a:pt x="17" y="125"/>
                    </a:lnTo>
                    <a:lnTo>
                      <a:pt x="22" y="114"/>
                    </a:lnTo>
                    <a:lnTo>
                      <a:pt x="28" y="108"/>
                    </a:lnTo>
                    <a:lnTo>
                      <a:pt x="34" y="108"/>
                    </a:lnTo>
                    <a:lnTo>
                      <a:pt x="39" y="102"/>
                    </a:lnTo>
                    <a:lnTo>
                      <a:pt x="45" y="108"/>
                    </a:lnTo>
                    <a:lnTo>
                      <a:pt x="45" y="102"/>
                    </a:lnTo>
                    <a:lnTo>
                      <a:pt x="51" y="97"/>
                    </a:lnTo>
                    <a:lnTo>
                      <a:pt x="51" y="91"/>
                    </a:lnTo>
                    <a:lnTo>
                      <a:pt x="56" y="91"/>
                    </a:lnTo>
                    <a:lnTo>
                      <a:pt x="56" y="85"/>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7" name="Freeform 71">
                <a:extLst>
                  <a:ext uri="{FF2B5EF4-FFF2-40B4-BE49-F238E27FC236}">
                    <a16:creationId xmlns:a16="http://schemas.microsoft.com/office/drawing/2014/main" id="{FED0DDC5-FE7A-EB62-3B62-D96BF79A67C6}"/>
                  </a:ext>
                </a:extLst>
              </p:cNvPr>
              <p:cNvSpPr>
                <a:spLocks/>
              </p:cNvSpPr>
              <p:nvPr>
                <p:custDataLst>
                  <p:tags r:id="rId208"/>
                </p:custDataLst>
              </p:nvPr>
            </p:nvSpPr>
            <p:spPr bwMode="auto">
              <a:xfrm rot="582343">
                <a:off x="7610033" y="4573654"/>
                <a:ext cx="369681" cy="433412"/>
              </a:xfrm>
              <a:custGeom>
                <a:avLst/>
                <a:gdLst>
                  <a:gd name="T0" fmla="*/ 17 w 232"/>
                  <a:gd name="T1" fmla="*/ 0 h 272"/>
                  <a:gd name="T2" fmla="*/ 28 w 232"/>
                  <a:gd name="T3" fmla="*/ 6 h 272"/>
                  <a:gd name="T4" fmla="*/ 40 w 232"/>
                  <a:gd name="T5" fmla="*/ 6 h 272"/>
                  <a:gd name="T6" fmla="*/ 40 w 232"/>
                  <a:gd name="T7" fmla="*/ 12 h 272"/>
                  <a:gd name="T8" fmla="*/ 45 w 232"/>
                  <a:gd name="T9" fmla="*/ 6 h 272"/>
                  <a:gd name="T10" fmla="*/ 51 w 232"/>
                  <a:gd name="T11" fmla="*/ 12 h 272"/>
                  <a:gd name="T12" fmla="*/ 62 w 232"/>
                  <a:gd name="T13" fmla="*/ 12 h 272"/>
                  <a:gd name="T14" fmla="*/ 68 w 232"/>
                  <a:gd name="T15" fmla="*/ 23 h 272"/>
                  <a:gd name="T16" fmla="*/ 79 w 232"/>
                  <a:gd name="T17" fmla="*/ 23 h 272"/>
                  <a:gd name="T18" fmla="*/ 79 w 232"/>
                  <a:gd name="T19" fmla="*/ 12 h 272"/>
                  <a:gd name="T20" fmla="*/ 85 w 232"/>
                  <a:gd name="T21" fmla="*/ 17 h 272"/>
                  <a:gd name="T22" fmla="*/ 96 w 232"/>
                  <a:gd name="T23" fmla="*/ 23 h 272"/>
                  <a:gd name="T24" fmla="*/ 108 w 232"/>
                  <a:gd name="T25" fmla="*/ 23 h 272"/>
                  <a:gd name="T26" fmla="*/ 113 w 232"/>
                  <a:gd name="T27" fmla="*/ 34 h 272"/>
                  <a:gd name="T28" fmla="*/ 130 w 232"/>
                  <a:gd name="T29" fmla="*/ 34 h 272"/>
                  <a:gd name="T30" fmla="*/ 142 w 232"/>
                  <a:gd name="T31" fmla="*/ 34 h 272"/>
                  <a:gd name="T32" fmla="*/ 153 w 232"/>
                  <a:gd name="T33" fmla="*/ 40 h 272"/>
                  <a:gd name="T34" fmla="*/ 159 w 232"/>
                  <a:gd name="T35" fmla="*/ 51 h 272"/>
                  <a:gd name="T36" fmla="*/ 153 w 232"/>
                  <a:gd name="T37" fmla="*/ 68 h 272"/>
                  <a:gd name="T38" fmla="*/ 159 w 232"/>
                  <a:gd name="T39" fmla="*/ 80 h 272"/>
                  <a:gd name="T40" fmla="*/ 164 w 232"/>
                  <a:gd name="T41" fmla="*/ 85 h 272"/>
                  <a:gd name="T42" fmla="*/ 159 w 232"/>
                  <a:gd name="T43" fmla="*/ 97 h 272"/>
                  <a:gd name="T44" fmla="*/ 164 w 232"/>
                  <a:gd name="T45" fmla="*/ 102 h 272"/>
                  <a:gd name="T46" fmla="*/ 164 w 232"/>
                  <a:gd name="T47" fmla="*/ 119 h 272"/>
                  <a:gd name="T48" fmla="*/ 193 w 232"/>
                  <a:gd name="T49" fmla="*/ 119 h 272"/>
                  <a:gd name="T50" fmla="*/ 198 w 232"/>
                  <a:gd name="T51" fmla="*/ 142 h 272"/>
                  <a:gd name="T52" fmla="*/ 198 w 232"/>
                  <a:gd name="T53" fmla="*/ 153 h 272"/>
                  <a:gd name="T54" fmla="*/ 215 w 232"/>
                  <a:gd name="T55" fmla="*/ 193 h 272"/>
                  <a:gd name="T56" fmla="*/ 227 w 232"/>
                  <a:gd name="T57" fmla="*/ 216 h 272"/>
                  <a:gd name="T58" fmla="*/ 227 w 232"/>
                  <a:gd name="T59" fmla="*/ 238 h 272"/>
                  <a:gd name="T60" fmla="*/ 221 w 232"/>
                  <a:gd name="T61" fmla="*/ 255 h 272"/>
                  <a:gd name="T62" fmla="*/ 193 w 232"/>
                  <a:gd name="T63" fmla="*/ 267 h 272"/>
                  <a:gd name="T64" fmla="*/ 170 w 232"/>
                  <a:gd name="T65" fmla="*/ 267 h 272"/>
                  <a:gd name="T66" fmla="*/ 147 w 232"/>
                  <a:gd name="T67" fmla="*/ 261 h 272"/>
                  <a:gd name="T68" fmla="*/ 125 w 232"/>
                  <a:gd name="T69" fmla="*/ 244 h 272"/>
                  <a:gd name="T70" fmla="*/ 102 w 232"/>
                  <a:gd name="T71" fmla="*/ 233 h 272"/>
                  <a:gd name="T72" fmla="*/ 79 w 232"/>
                  <a:gd name="T73" fmla="*/ 216 h 272"/>
                  <a:gd name="T74" fmla="*/ 68 w 232"/>
                  <a:gd name="T75" fmla="*/ 204 h 272"/>
                  <a:gd name="T76" fmla="*/ 45 w 232"/>
                  <a:gd name="T77" fmla="*/ 182 h 272"/>
                  <a:gd name="T78" fmla="*/ 28 w 232"/>
                  <a:gd name="T79" fmla="*/ 165 h 272"/>
                  <a:gd name="T80" fmla="*/ 6 w 232"/>
                  <a:gd name="T81" fmla="*/ 136 h 272"/>
                  <a:gd name="T82" fmla="*/ 0 w 232"/>
                  <a:gd name="T83" fmla="*/ 125 h 272"/>
                  <a:gd name="T84" fmla="*/ 11 w 232"/>
                  <a:gd name="T85" fmla="*/ 125 h 272"/>
                  <a:gd name="T86" fmla="*/ 17 w 232"/>
                  <a:gd name="T87" fmla="*/ 114 h 272"/>
                  <a:gd name="T88" fmla="*/ 23 w 232"/>
                  <a:gd name="T89" fmla="*/ 119 h 272"/>
                  <a:gd name="T90" fmla="*/ 28 w 232"/>
                  <a:gd name="T91" fmla="*/ 102 h 272"/>
                  <a:gd name="T92" fmla="*/ 34 w 232"/>
                  <a:gd name="T93" fmla="*/ 97 h 272"/>
                  <a:gd name="T94" fmla="*/ 34 w 232"/>
                  <a:gd name="T95" fmla="*/ 97 h 272"/>
                  <a:gd name="T96" fmla="*/ 28 w 232"/>
                  <a:gd name="T97" fmla="*/ 91 h 272"/>
                  <a:gd name="T98" fmla="*/ 28 w 232"/>
                  <a:gd name="T99" fmla="*/ 85 h 272"/>
                  <a:gd name="T100" fmla="*/ 23 w 232"/>
                  <a:gd name="T101" fmla="*/ 74 h 272"/>
                  <a:gd name="T102" fmla="*/ 11 w 232"/>
                  <a:gd name="T103" fmla="*/ 57 h 272"/>
                  <a:gd name="T104" fmla="*/ 11 w 232"/>
                  <a:gd name="T105" fmla="*/ 34 h 272"/>
                  <a:gd name="T106" fmla="*/ 11 w 232"/>
                  <a:gd name="T10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72">
                    <a:moveTo>
                      <a:pt x="11" y="0"/>
                    </a:moveTo>
                    <a:lnTo>
                      <a:pt x="17" y="0"/>
                    </a:lnTo>
                    <a:lnTo>
                      <a:pt x="23" y="6"/>
                    </a:lnTo>
                    <a:lnTo>
                      <a:pt x="28" y="6"/>
                    </a:lnTo>
                    <a:lnTo>
                      <a:pt x="34" y="6"/>
                    </a:lnTo>
                    <a:lnTo>
                      <a:pt x="40" y="6"/>
                    </a:lnTo>
                    <a:lnTo>
                      <a:pt x="34" y="6"/>
                    </a:lnTo>
                    <a:lnTo>
                      <a:pt x="40" y="12"/>
                    </a:lnTo>
                    <a:lnTo>
                      <a:pt x="40" y="6"/>
                    </a:lnTo>
                    <a:lnTo>
                      <a:pt x="45" y="6"/>
                    </a:lnTo>
                    <a:lnTo>
                      <a:pt x="51" y="6"/>
                    </a:lnTo>
                    <a:lnTo>
                      <a:pt x="51" y="12"/>
                    </a:lnTo>
                    <a:lnTo>
                      <a:pt x="57" y="12"/>
                    </a:lnTo>
                    <a:lnTo>
                      <a:pt x="62" y="12"/>
                    </a:lnTo>
                    <a:lnTo>
                      <a:pt x="62" y="17"/>
                    </a:lnTo>
                    <a:lnTo>
                      <a:pt x="68" y="23"/>
                    </a:lnTo>
                    <a:lnTo>
                      <a:pt x="74" y="23"/>
                    </a:lnTo>
                    <a:lnTo>
                      <a:pt x="79" y="23"/>
                    </a:lnTo>
                    <a:lnTo>
                      <a:pt x="79" y="17"/>
                    </a:lnTo>
                    <a:lnTo>
                      <a:pt x="79" y="12"/>
                    </a:lnTo>
                    <a:lnTo>
                      <a:pt x="79" y="17"/>
                    </a:lnTo>
                    <a:lnTo>
                      <a:pt x="85" y="17"/>
                    </a:lnTo>
                    <a:lnTo>
                      <a:pt x="91" y="17"/>
                    </a:lnTo>
                    <a:lnTo>
                      <a:pt x="96" y="23"/>
                    </a:lnTo>
                    <a:lnTo>
                      <a:pt x="96" y="29"/>
                    </a:lnTo>
                    <a:lnTo>
                      <a:pt x="108" y="23"/>
                    </a:lnTo>
                    <a:lnTo>
                      <a:pt x="113" y="29"/>
                    </a:lnTo>
                    <a:lnTo>
                      <a:pt x="113" y="34"/>
                    </a:lnTo>
                    <a:lnTo>
                      <a:pt x="125" y="29"/>
                    </a:lnTo>
                    <a:lnTo>
                      <a:pt x="130" y="34"/>
                    </a:lnTo>
                    <a:lnTo>
                      <a:pt x="136" y="34"/>
                    </a:lnTo>
                    <a:lnTo>
                      <a:pt x="142" y="34"/>
                    </a:lnTo>
                    <a:lnTo>
                      <a:pt x="142" y="40"/>
                    </a:lnTo>
                    <a:lnTo>
                      <a:pt x="153" y="40"/>
                    </a:lnTo>
                    <a:lnTo>
                      <a:pt x="159" y="46"/>
                    </a:lnTo>
                    <a:lnTo>
                      <a:pt x="159" y="51"/>
                    </a:lnTo>
                    <a:lnTo>
                      <a:pt x="153" y="63"/>
                    </a:lnTo>
                    <a:lnTo>
                      <a:pt x="153" y="68"/>
                    </a:lnTo>
                    <a:lnTo>
                      <a:pt x="153" y="74"/>
                    </a:lnTo>
                    <a:lnTo>
                      <a:pt x="159" y="80"/>
                    </a:lnTo>
                    <a:lnTo>
                      <a:pt x="159" y="85"/>
                    </a:lnTo>
                    <a:lnTo>
                      <a:pt x="164" y="85"/>
                    </a:lnTo>
                    <a:lnTo>
                      <a:pt x="164" y="91"/>
                    </a:lnTo>
                    <a:lnTo>
                      <a:pt x="159" y="97"/>
                    </a:lnTo>
                    <a:lnTo>
                      <a:pt x="164" y="97"/>
                    </a:lnTo>
                    <a:lnTo>
                      <a:pt x="164" y="102"/>
                    </a:lnTo>
                    <a:lnTo>
                      <a:pt x="164" y="108"/>
                    </a:lnTo>
                    <a:lnTo>
                      <a:pt x="164" y="119"/>
                    </a:lnTo>
                    <a:lnTo>
                      <a:pt x="170" y="119"/>
                    </a:lnTo>
                    <a:lnTo>
                      <a:pt x="193" y="119"/>
                    </a:lnTo>
                    <a:lnTo>
                      <a:pt x="193" y="131"/>
                    </a:lnTo>
                    <a:lnTo>
                      <a:pt x="198" y="142"/>
                    </a:lnTo>
                    <a:lnTo>
                      <a:pt x="204" y="148"/>
                    </a:lnTo>
                    <a:lnTo>
                      <a:pt x="198" y="153"/>
                    </a:lnTo>
                    <a:lnTo>
                      <a:pt x="198" y="165"/>
                    </a:lnTo>
                    <a:lnTo>
                      <a:pt x="215" y="193"/>
                    </a:lnTo>
                    <a:lnTo>
                      <a:pt x="215" y="199"/>
                    </a:lnTo>
                    <a:lnTo>
                      <a:pt x="227" y="216"/>
                    </a:lnTo>
                    <a:lnTo>
                      <a:pt x="227" y="227"/>
                    </a:lnTo>
                    <a:lnTo>
                      <a:pt x="227" y="238"/>
                    </a:lnTo>
                    <a:lnTo>
                      <a:pt x="232" y="250"/>
                    </a:lnTo>
                    <a:lnTo>
                      <a:pt x="221" y="255"/>
                    </a:lnTo>
                    <a:lnTo>
                      <a:pt x="215" y="255"/>
                    </a:lnTo>
                    <a:lnTo>
                      <a:pt x="193" y="267"/>
                    </a:lnTo>
                    <a:lnTo>
                      <a:pt x="181" y="272"/>
                    </a:lnTo>
                    <a:lnTo>
                      <a:pt x="170" y="267"/>
                    </a:lnTo>
                    <a:lnTo>
                      <a:pt x="159" y="267"/>
                    </a:lnTo>
                    <a:lnTo>
                      <a:pt x="147" y="261"/>
                    </a:lnTo>
                    <a:lnTo>
                      <a:pt x="136" y="250"/>
                    </a:lnTo>
                    <a:lnTo>
                      <a:pt x="125" y="244"/>
                    </a:lnTo>
                    <a:lnTo>
                      <a:pt x="113" y="238"/>
                    </a:lnTo>
                    <a:lnTo>
                      <a:pt x="102" y="233"/>
                    </a:lnTo>
                    <a:lnTo>
                      <a:pt x="91" y="221"/>
                    </a:lnTo>
                    <a:lnTo>
                      <a:pt x="79" y="216"/>
                    </a:lnTo>
                    <a:lnTo>
                      <a:pt x="74" y="210"/>
                    </a:lnTo>
                    <a:lnTo>
                      <a:pt x="68" y="204"/>
                    </a:lnTo>
                    <a:lnTo>
                      <a:pt x="57" y="193"/>
                    </a:lnTo>
                    <a:lnTo>
                      <a:pt x="45" y="182"/>
                    </a:lnTo>
                    <a:lnTo>
                      <a:pt x="40" y="176"/>
                    </a:lnTo>
                    <a:lnTo>
                      <a:pt x="28" y="165"/>
                    </a:lnTo>
                    <a:lnTo>
                      <a:pt x="0" y="142"/>
                    </a:lnTo>
                    <a:lnTo>
                      <a:pt x="6" y="136"/>
                    </a:lnTo>
                    <a:lnTo>
                      <a:pt x="6" y="131"/>
                    </a:lnTo>
                    <a:lnTo>
                      <a:pt x="0" y="125"/>
                    </a:lnTo>
                    <a:lnTo>
                      <a:pt x="6" y="125"/>
                    </a:lnTo>
                    <a:lnTo>
                      <a:pt x="11" y="125"/>
                    </a:lnTo>
                    <a:lnTo>
                      <a:pt x="11" y="119"/>
                    </a:lnTo>
                    <a:lnTo>
                      <a:pt x="17" y="114"/>
                    </a:lnTo>
                    <a:lnTo>
                      <a:pt x="23" y="114"/>
                    </a:lnTo>
                    <a:lnTo>
                      <a:pt x="23" y="119"/>
                    </a:lnTo>
                    <a:lnTo>
                      <a:pt x="28" y="114"/>
                    </a:lnTo>
                    <a:lnTo>
                      <a:pt x="28" y="102"/>
                    </a:lnTo>
                    <a:lnTo>
                      <a:pt x="28" y="97"/>
                    </a:lnTo>
                    <a:lnTo>
                      <a:pt x="34" y="97"/>
                    </a:lnTo>
                    <a:lnTo>
                      <a:pt x="28" y="97"/>
                    </a:lnTo>
                    <a:lnTo>
                      <a:pt x="34" y="97"/>
                    </a:lnTo>
                    <a:lnTo>
                      <a:pt x="34" y="91"/>
                    </a:lnTo>
                    <a:lnTo>
                      <a:pt x="28" y="91"/>
                    </a:lnTo>
                    <a:lnTo>
                      <a:pt x="34" y="91"/>
                    </a:lnTo>
                    <a:lnTo>
                      <a:pt x="28" y="85"/>
                    </a:lnTo>
                    <a:lnTo>
                      <a:pt x="28" y="80"/>
                    </a:lnTo>
                    <a:lnTo>
                      <a:pt x="23" y="74"/>
                    </a:lnTo>
                    <a:lnTo>
                      <a:pt x="11" y="68"/>
                    </a:lnTo>
                    <a:lnTo>
                      <a:pt x="11" y="57"/>
                    </a:lnTo>
                    <a:lnTo>
                      <a:pt x="11" y="51"/>
                    </a:lnTo>
                    <a:lnTo>
                      <a:pt x="11" y="34"/>
                    </a:lnTo>
                    <a:lnTo>
                      <a:pt x="11" y="29"/>
                    </a:lnTo>
                    <a:lnTo>
                      <a:pt x="11" y="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8" name="Freeform 72">
                <a:extLst>
                  <a:ext uri="{FF2B5EF4-FFF2-40B4-BE49-F238E27FC236}">
                    <a16:creationId xmlns:a16="http://schemas.microsoft.com/office/drawing/2014/main" id="{A098E88D-05C7-8F35-8776-A3150580261B}"/>
                  </a:ext>
                </a:extLst>
              </p:cNvPr>
              <p:cNvSpPr>
                <a:spLocks/>
              </p:cNvSpPr>
              <p:nvPr>
                <p:custDataLst>
                  <p:tags r:id="rId209"/>
                </p:custDataLst>
              </p:nvPr>
            </p:nvSpPr>
            <p:spPr bwMode="auto">
              <a:xfrm rot="582343">
                <a:off x="6148403" y="4213287"/>
                <a:ext cx="578423" cy="361709"/>
              </a:xfrm>
              <a:custGeom>
                <a:avLst/>
                <a:gdLst>
                  <a:gd name="T0" fmla="*/ 340 w 363"/>
                  <a:gd name="T1" fmla="*/ 221 h 227"/>
                  <a:gd name="T2" fmla="*/ 306 w 363"/>
                  <a:gd name="T3" fmla="*/ 210 h 227"/>
                  <a:gd name="T4" fmla="*/ 289 w 363"/>
                  <a:gd name="T5" fmla="*/ 210 h 227"/>
                  <a:gd name="T6" fmla="*/ 267 w 363"/>
                  <a:gd name="T7" fmla="*/ 198 h 227"/>
                  <a:gd name="T8" fmla="*/ 244 w 363"/>
                  <a:gd name="T9" fmla="*/ 204 h 227"/>
                  <a:gd name="T10" fmla="*/ 233 w 363"/>
                  <a:gd name="T11" fmla="*/ 210 h 227"/>
                  <a:gd name="T12" fmla="*/ 227 w 363"/>
                  <a:gd name="T13" fmla="*/ 204 h 227"/>
                  <a:gd name="T14" fmla="*/ 227 w 363"/>
                  <a:gd name="T15" fmla="*/ 193 h 227"/>
                  <a:gd name="T16" fmla="*/ 216 w 363"/>
                  <a:gd name="T17" fmla="*/ 187 h 227"/>
                  <a:gd name="T18" fmla="*/ 204 w 363"/>
                  <a:gd name="T19" fmla="*/ 181 h 227"/>
                  <a:gd name="T20" fmla="*/ 176 w 363"/>
                  <a:gd name="T21" fmla="*/ 170 h 227"/>
                  <a:gd name="T22" fmla="*/ 165 w 363"/>
                  <a:gd name="T23" fmla="*/ 153 h 227"/>
                  <a:gd name="T24" fmla="*/ 153 w 363"/>
                  <a:gd name="T25" fmla="*/ 153 h 227"/>
                  <a:gd name="T26" fmla="*/ 142 w 363"/>
                  <a:gd name="T27" fmla="*/ 176 h 227"/>
                  <a:gd name="T28" fmla="*/ 142 w 363"/>
                  <a:gd name="T29" fmla="*/ 187 h 227"/>
                  <a:gd name="T30" fmla="*/ 148 w 363"/>
                  <a:gd name="T31" fmla="*/ 198 h 227"/>
                  <a:gd name="T32" fmla="*/ 142 w 363"/>
                  <a:gd name="T33" fmla="*/ 210 h 227"/>
                  <a:gd name="T34" fmla="*/ 125 w 363"/>
                  <a:gd name="T35" fmla="*/ 210 h 227"/>
                  <a:gd name="T36" fmla="*/ 108 w 363"/>
                  <a:gd name="T37" fmla="*/ 204 h 227"/>
                  <a:gd name="T38" fmla="*/ 97 w 363"/>
                  <a:gd name="T39" fmla="*/ 204 h 227"/>
                  <a:gd name="T40" fmla="*/ 74 w 363"/>
                  <a:gd name="T41" fmla="*/ 204 h 227"/>
                  <a:gd name="T42" fmla="*/ 63 w 363"/>
                  <a:gd name="T43" fmla="*/ 193 h 227"/>
                  <a:gd name="T44" fmla="*/ 51 w 363"/>
                  <a:gd name="T45" fmla="*/ 187 h 227"/>
                  <a:gd name="T46" fmla="*/ 40 w 363"/>
                  <a:gd name="T47" fmla="*/ 187 h 227"/>
                  <a:gd name="T48" fmla="*/ 46 w 363"/>
                  <a:gd name="T49" fmla="*/ 176 h 227"/>
                  <a:gd name="T50" fmla="*/ 46 w 363"/>
                  <a:gd name="T51" fmla="*/ 159 h 227"/>
                  <a:gd name="T52" fmla="*/ 34 w 363"/>
                  <a:gd name="T53" fmla="*/ 147 h 227"/>
                  <a:gd name="T54" fmla="*/ 17 w 363"/>
                  <a:gd name="T55" fmla="*/ 136 h 227"/>
                  <a:gd name="T56" fmla="*/ 0 w 363"/>
                  <a:gd name="T57" fmla="*/ 130 h 227"/>
                  <a:gd name="T58" fmla="*/ 12 w 363"/>
                  <a:gd name="T59" fmla="*/ 79 h 227"/>
                  <a:gd name="T60" fmla="*/ 68 w 363"/>
                  <a:gd name="T61" fmla="*/ 6 h 227"/>
                  <a:gd name="T62" fmla="*/ 91 w 363"/>
                  <a:gd name="T63" fmla="*/ 28 h 227"/>
                  <a:gd name="T64" fmla="*/ 131 w 363"/>
                  <a:gd name="T65" fmla="*/ 51 h 227"/>
                  <a:gd name="T66" fmla="*/ 142 w 363"/>
                  <a:gd name="T67" fmla="*/ 62 h 227"/>
                  <a:gd name="T68" fmla="*/ 165 w 363"/>
                  <a:gd name="T69" fmla="*/ 96 h 227"/>
                  <a:gd name="T70" fmla="*/ 204 w 363"/>
                  <a:gd name="T71" fmla="*/ 91 h 227"/>
                  <a:gd name="T72" fmla="*/ 238 w 363"/>
                  <a:gd name="T73" fmla="*/ 113 h 227"/>
                  <a:gd name="T74" fmla="*/ 261 w 363"/>
                  <a:gd name="T75" fmla="*/ 113 h 227"/>
                  <a:gd name="T76" fmla="*/ 295 w 363"/>
                  <a:gd name="T77" fmla="*/ 113 h 227"/>
                  <a:gd name="T78" fmla="*/ 312 w 363"/>
                  <a:gd name="T79" fmla="*/ 113 h 227"/>
                  <a:gd name="T80" fmla="*/ 335 w 363"/>
                  <a:gd name="T81" fmla="*/ 108 h 227"/>
                  <a:gd name="T82" fmla="*/ 329 w 363"/>
                  <a:gd name="T83" fmla="*/ 147 h 227"/>
                  <a:gd name="T84" fmla="*/ 329 w 363"/>
                  <a:gd name="T85" fmla="*/ 159 h 227"/>
                  <a:gd name="T86" fmla="*/ 335 w 363"/>
                  <a:gd name="T87" fmla="*/ 176 h 227"/>
                  <a:gd name="T88" fmla="*/ 340 w 363"/>
                  <a:gd name="T89" fmla="*/ 181 h 227"/>
                  <a:gd name="T90" fmla="*/ 346 w 363"/>
                  <a:gd name="T91" fmla="*/ 193 h 227"/>
                  <a:gd name="T92" fmla="*/ 352 w 363"/>
                  <a:gd name="T93" fmla="*/ 198 h 227"/>
                  <a:gd name="T94" fmla="*/ 357 w 363"/>
                  <a:gd name="T95" fmla="*/ 204 h 227"/>
                  <a:gd name="T96" fmla="*/ 357 w 363"/>
                  <a:gd name="T97" fmla="*/ 210 h 227"/>
                  <a:gd name="T98" fmla="*/ 352 w 363"/>
                  <a:gd name="T99" fmla="*/ 215 h 227"/>
                  <a:gd name="T100" fmla="*/ 346 w 363"/>
                  <a:gd name="T101" fmla="*/ 221 h 227"/>
                  <a:gd name="T102" fmla="*/ 340 w 363"/>
                  <a:gd name="T10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227">
                    <a:moveTo>
                      <a:pt x="340" y="227"/>
                    </a:moveTo>
                    <a:lnTo>
                      <a:pt x="340" y="221"/>
                    </a:lnTo>
                    <a:lnTo>
                      <a:pt x="318" y="215"/>
                    </a:lnTo>
                    <a:lnTo>
                      <a:pt x="306" y="210"/>
                    </a:lnTo>
                    <a:lnTo>
                      <a:pt x="295" y="215"/>
                    </a:lnTo>
                    <a:lnTo>
                      <a:pt x="289" y="210"/>
                    </a:lnTo>
                    <a:lnTo>
                      <a:pt x="272" y="204"/>
                    </a:lnTo>
                    <a:lnTo>
                      <a:pt x="267" y="198"/>
                    </a:lnTo>
                    <a:lnTo>
                      <a:pt x="250" y="198"/>
                    </a:lnTo>
                    <a:lnTo>
                      <a:pt x="244" y="204"/>
                    </a:lnTo>
                    <a:lnTo>
                      <a:pt x="238" y="204"/>
                    </a:lnTo>
                    <a:lnTo>
                      <a:pt x="233" y="210"/>
                    </a:lnTo>
                    <a:lnTo>
                      <a:pt x="233" y="204"/>
                    </a:lnTo>
                    <a:lnTo>
                      <a:pt x="227" y="204"/>
                    </a:lnTo>
                    <a:lnTo>
                      <a:pt x="227" y="198"/>
                    </a:lnTo>
                    <a:lnTo>
                      <a:pt x="227" y="193"/>
                    </a:lnTo>
                    <a:lnTo>
                      <a:pt x="221" y="193"/>
                    </a:lnTo>
                    <a:lnTo>
                      <a:pt x="216" y="187"/>
                    </a:lnTo>
                    <a:lnTo>
                      <a:pt x="210" y="181"/>
                    </a:lnTo>
                    <a:lnTo>
                      <a:pt x="204" y="181"/>
                    </a:lnTo>
                    <a:lnTo>
                      <a:pt x="193" y="176"/>
                    </a:lnTo>
                    <a:lnTo>
                      <a:pt x="176" y="170"/>
                    </a:lnTo>
                    <a:lnTo>
                      <a:pt x="170" y="164"/>
                    </a:lnTo>
                    <a:lnTo>
                      <a:pt x="165" y="153"/>
                    </a:lnTo>
                    <a:lnTo>
                      <a:pt x="159" y="153"/>
                    </a:lnTo>
                    <a:lnTo>
                      <a:pt x="153" y="153"/>
                    </a:lnTo>
                    <a:lnTo>
                      <a:pt x="142" y="164"/>
                    </a:lnTo>
                    <a:lnTo>
                      <a:pt x="142" y="176"/>
                    </a:lnTo>
                    <a:lnTo>
                      <a:pt x="142" y="181"/>
                    </a:lnTo>
                    <a:lnTo>
                      <a:pt x="142" y="187"/>
                    </a:lnTo>
                    <a:lnTo>
                      <a:pt x="148" y="193"/>
                    </a:lnTo>
                    <a:lnTo>
                      <a:pt x="148" y="198"/>
                    </a:lnTo>
                    <a:lnTo>
                      <a:pt x="148" y="204"/>
                    </a:lnTo>
                    <a:lnTo>
                      <a:pt x="142" y="210"/>
                    </a:lnTo>
                    <a:lnTo>
                      <a:pt x="131" y="210"/>
                    </a:lnTo>
                    <a:lnTo>
                      <a:pt x="125" y="210"/>
                    </a:lnTo>
                    <a:lnTo>
                      <a:pt x="114" y="210"/>
                    </a:lnTo>
                    <a:lnTo>
                      <a:pt x="108" y="204"/>
                    </a:lnTo>
                    <a:lnTo>
                      <a:pt x="102" y="204"/>
                    </a:lnTo>
                    <a:lnTo>
                      <a:pt x="97" y="204"/>
                    </a:lnTo>
                    <a:lnTo>
                      <a:pt x="85" y="204"/>
                    </a:lnTo>
                    <a:lnTo>
                      <a:pt x="74" y="204"/>
                    </a:lnTo>
                    <a:lnTo>
                      <a:pt x="68" y="198"/>
                    </a:lnTo>
                    <a:lnTo>
                      <a:pt x="63" y="193"/>
                    </a:lnTo>
                    <a:lnTo>
                      <a:pt x="57" y="187"/>
                    </a:lnTo>
                    <a:lnTo>
                      <a:pt x="51" y="187"/>
                    </a:lnTo>
                    <a:lnTo>
                      <a:pt x="46" y="187"/>
                    </a:lnTo>
                    <a:lnTo>
                      <a:pt x="40" y="187"/>
                    </a:lnTo>
                    <a:lnTo>
                      <a:pt x="40" y="181"/>
                    </a:lnTo>
                    <a:lnTo>
                      <a:pt x="46" y="176"/>
                    </a:lnTo>
                    <a:lnTo>
                      <a:pt x="51" y="164"/>
                    </a:lnTo>
                    <a:lnTo>
                      <a:pt x="46" y="159"/>
                    </a:lnTo>
                    <a:lnTo>
                      <a:pt x="40" y="153"/>
                    </a:lnTo>
                    <a:lnTo>
                      <a:pt x="34" y="147"/>
                    </a:lnTo>
                    <a:lnTo>
                      <a:pt x="23" y="142"/>
                    </a:lnTo>
                    <a:lnTo>
                      <a:pt x="17" y="136"/>
                    </a:lnTo>
                    <a:lnTo>
                      <a:pt x="0" y="136"/>
                    </a:lnTo>
                    <a:lnTo>
                      <a:pt x="0" y="130"/>
                    </a:lnTo>
                    <a:lnTo>
                      <a:pt x="0" y="113"/>
                    </a:lnTo>
                    <a:lnTo>
                      <a:pt x="12" y="79"/>
                    </a:lnTo>
                    <a:lnTo>
                      <a:pt x="40" y="0"/>
                    </a:lnTo>
                    <a:lnTo>
                      <a:pt x="68" y="6"/>
                    </a:lnTo>
                    <a:lnTo>
                      <a:pt x="85" y="23"/>
                    </a:lnTo>
                    <a:lnTo>
                      <a:pt x="91" y="28"/>
                    </a:lnTo>
                    <a:lnTo>
                      <a:pt x="119" y="34"/>
                    </a:lnTo>
                    <a:lnTo>
                      <a:pt x="131" y="51"/>
                    </a:lnTo>
                    <a:lnTo>
                      <a:pt x="136" y="57"/>
                    </a:lnTo>
                    <a:lnTo>
                      <a:pt x="142" y="62"/>
                    </a:lnTo>
                    <a:lnTo>
                      <a:pt x="159" y="91"/>
                    </a:lnTo>
                    <a:lnTo>
                      <a:pt x="165" y="96"/>
                    </a:lnTo>
                    <a:lnTo>
                      <a:pt x="176" y="96"/>
                    </a:lnTo>
                    <a:lnTo>
                      <a:pt x="204" y="91"/>
                    </a:lnTo>
                    <a:lnTo>
                      <a:pt x="227" y="108"/>
                    </a:lnTo>
                    <a:lnTo>
                      <a:pt x="238" y="113"/>
                    </a:lnTo>
                    <a:lnTo>
                      <a:pt x="244" y="113"/>
                    </a:lnTo>
                    <a:lnTo>
                      <a:pt x="261" y="113"/>
                    </a:lnTo>
                    <a:lnTo>
                      <a:pt x="284" y="119"/>
                    </a:lnTo>
                    <a:lnTo>
                      <a:pt x="295" y="113"/>
                    </a:lnTo>
                    <a:lnTo>
                      <a:pt x="301" y="113"/>
                    </a:lnTo>
                    <a:lnTo>
                      <a:pt x="312" y="113"/>
                    </a:lnTo>
                    <a:lnTo>
                      <a:pt x="318" y="108"/>
                    </a:lnTo>
                    <a:lnTo>
                      <a:pt x="335" y="108"/>
                    </a:lnTo>
                    <a:lnTo>
                      <a:pt x="329" y="142"/>
                    </a:lnTo>
                    <a:lnTo>
                      <a:pt x="329" y="147"/>
                    </a:lnTo>
                    <a:lnTo>
                      <a:pt x="329" y="153"/>
                    </a:lnTo>
                    <a:lnTo>
                      <a:pt x="329" y="159"/>
                    </a:lnTo>
                    <a:lnTo>
                      <a:pt x="329" y="164"/>
                    </a:lnTo>
                    <a:lnTo>
                      <a:pt x="335" y="176"/>
                    </a:lnTo>
                    <a:lnTo>
                      <a:pt x="335" y="181"/>
                    </a:lnTo>
                    <a:lnTo>
                      <a:pt x="340" y="181"/>
                    </a:lnTo>
                    <a:lnTo>
                      <a:pt x="340" y="187"/>
                    </a:lnTo>
                    <a:lnTo>
                      <a:pt x="346" y="193"/>
                    </a:lnTo>
                    <a:lnTo>
                      <a:pt x="352" y="193"/>
                    </a:lnTo>
                    <a:lnTo>
                      <a:pt x="352" y="198"/>
                    </a:lnTo>
                    <a:lnTo>
                      <a:pt x="357" y="198"/>
                    </a:lnTo>
                    <a:lnTo>
                      <a:pt x="357" y="204"/>
                    </a:lnTo>
                    <a:lnTo>
                      <a:pt x="363" y="210"/>
                    </a:lnTo>
                    <a:lnTo>
                      <a:pt x="357" y="210"/>
                    </a:lnTo>
                    <a:lnTo>
                      <a:pt x="352" y="210"/>
                    </a:lnTo>
                    <a:lnTo>
                      <a:pt x="352" y="215"/>
                    </a:lnTo>
                    <a:lnTo>
                      <a:pt x="352" y="221"/>
                    </a:lnTo>
                    <a:lnTo>
                      <a:pt x="346" y="221"/>
                    </a:lnTo>
                    <a:lnTo>
                      <a:pt x="340" y="221"/>
                    </a:lnTo>
                    <a:lnTo>
                      <a:pt x="340" y="227"/>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9" name="Freeform 73">
                <a:extLst>
                  <a:ext uri="{FF2B5EF4-FFF2-40B4-BE49-F238E27FC236}">
                    <a16:creationId xmlns:a16="http://schemas.microsoft.com/office/drawing/2014/main" id="{08A148A8-CE18-8AC6-6F29-EE9E2E2D6BB1}"/>
                  </a:ext>
                </a:extLst>
              </p:cNvPr>
              <p:cNvSpPr>
                <a:spLocks/>
              </p:cNvSpPr>
              <p:nvPr>
                <p:custDataLst>
                  <p:tags r:id="rId210"/>
                </p:custDataLst>
              </p:nvPr>
            </p:nvSpPr>
            <p:spPr bwMode="auto">
              <a:xfrm rot="582343">
                <a:off x="6524782" y="4086784"/>
                <a:ext cx="696339" cy="514678"/>
              </a:xfrm>
              <a:custGeom>
                <a:avLst/>
                <a:gdLst>
                  <a:gd name="T0" fmla="*/ 68 w 437"/>
                  <a:gd name="T1" fmla="*/ 29 h 323"/>
                  <a:gd name="T2" fmla="*/ 79 w 437"/>
                  <a:gd name="T3" fmla="*/ 40 h 323"/>
                  <a:gd name="T4" fmla="*/ 96 w 437"/>
                  <a:gd name="T5" fmla="*/ 34 h 323"/>
                  <a:gd name="T6" fmla="*/ 113 w 437"/>
                  <a:gd name="T7" fmla="*/ 34 h 323"/>
                  <a:gd name="T8" fmla="*/ 130 w 437"/>
                  <a:gd name="T9" fmla="*/ 46 h 323"/>
                  <a:gd name="T10" fmla="*/ 130 w 437"/>
                  <a:gd name="T11" fmla="*/ 57 h 323"/>
                  <a:gd name="T12" fmla="*/ 147 w 437"/>
                  <a:gd name="T13" fmla="*/ 63 h 323"/>
                  <a:gd name="T14" fmla="*/ 164 w 437"/>
                  <a:gd name="T15" fmla="*/ 74 h 323"/>
                  <a:gd name="T16" fmla="*/ 187 w 437"/>
                  <a:gd name="T17" fmla="*/ 68 h 323"/>
                  <a:gd name="T18" fmla="*/ 204 w 437"/>
                  <a:gd name="T19" fmla="*/ 74 h 323"/>
                  <a:gd name="T20" fmla="*/ 215 w 437"/>
                  <a:gd name="T21" fmla="*/ 85 h 323"/>
                  <a:gd name="T22" fmla="*/ 215 w 437"/>
                  <a:gd name="T23" fmla="*/ 97 h 323"/>
                  <a:gd name="T24" fmla="*/ 221 w 437"/>
                  <a:gd name="T25" fmla="*/ 114 h 323"/>
                  <a:gd name="T26" fmla="*/ 221 w 437"/>
                  <a:gd name="T27" fmla="*/ 125 h 323"/>
                  <a:gd name="T28" fmla="*/ 232 w 437"/>
                  <a:gd name="T29" fmla="*/ 131 h 323"/>
                  <a:gd name="T30" fmla="*/ 238 w 437"/>
                  <a:gd name="T31" fmla="*/ 142 h 323"/>
                  <a:gd name="T32" fmla="*/ 255 w 437"/>
                  <a:gd name="T33" fmla="*/ 148 h 323"/>
                  <a:gd name="T34" fmla="*/ 261 w 437"/>
                  <a:gd name="T35" fmla="*/ 131 h 323"/>
                  <a:gd name="T36" fmla="*/ 283 w 437"/>
                  <a:gd name="T37" fmla="*/ 136 h 323"/>
                  <a:gd name="T38" fmla="*/ 283 w 437"/>
                  <a:gd name="T39" fmla="*/ 159 h 323"/>
                  <a:gd name="T40" fmla="*/ 306 w 437"/>
                  <a:gd name="T41" fmla="*/ 165 h 323"/>
                  <a:gd name="T42" fmla="*/ 295 w 437"/>
                  <a:gd name="T43" fmla="*/ 176 h 323"/>
                  <a:gd name="T44" fmla="*/ 312 w 437"/>
                  <a:gd name="T45" fmla="*/ 176 h 323"/>
                  <a:gd name="T46" fmla="*/ 323 w 437"/>
                  <a:gd name="T47" fmla="*/ 187 h 323"/>
                  <a:gd name="T48" fmla="*/ 335 w 437"/>
                  <a:gd name="T49" fmla="*/ 182 h 323"/>
                  <a:gd name="T50" fmla="*/ 346 w 437"/>
                  <a:gd name="T51" fmla="*/ 182 h 323"/>
                  <a:gd name="T52" fmla="*/ 340 w 437"/>
                  <a:gd name="T53" fmla="*/ 176 h 323"/>
                  <a:gd name="T54" fmla="*/ 352 w 437"/>
                  <a:gd name="T55" fmla="*/ 170 h 323"/>
                  <a:gd name="T56" fmla="*/ 352 w 437"/>
                  <a:gd name="T57" fmla="*/ 182 h 323"/>
                  <a:gd name="T58" fmla="*/ 352 w 437"/>
                  <a:gd name="T59" fmla="*/ 204 h 323"/>
                  <a:gd name="T60" fmla="*/ 374 w 437"/>
                  <a:gd name="T61" fmla="*/ 204 h 323"/>
                  <a:gd name="T62" fmla="*/ 380 w 437"/>
                  <a:gd name="T63" fmla="*/ 204 h 323"/>
                  <a:gd name="T64" fmla="*/ 391 w 437"/>
                  <a:gd name="T65" fmla="*/ 199 h 323"/>
                  <a:gd name="T66" fmla="*/ 386 w 437"/>
                  <a:gd name="T67" fmla="*/ 216 h 323"/>
                  <a:gd name="T68" fmla="*/ 403 w 437"/>
                  <a:gd name="T69" fmla="*/ 210 h 323"/>
                  <a:gd name="T70" fmla="*/ 420 w 437"/>
                  <a:gd name="T71" fmla="*/ 210 h 323"/>
                  <a:gd name="T72" fmla="*/ 437 w 437"/>
                  <a:gd name="T73" fmla="*/ 216 h 323"/>
                  <a:gd name="T74" fmla="*/ 437 w 437"/>
                  <a:gd name="T75" fmla="*/ 238 h 323"/>
                  <a:gd name="T76" fmla="*/ 425 w 437"/>
                  <a:gd name="T77" fmla="*/ 250 h 323"/>
                  <a:gd name="T78" fmla="*/ 425 w 437"/>
                  <a:gd name="T79" fmla="*/ 267 h 323"/>
                  <a:gd name="T80" fmla="*/ 408 w 437"/>
                  <a:gd name="T81" fmla="*/ 267 h 323"/>
                  <a:gd name="T82" fmla="*/ 380 w 437"/>
                  <a:gd name="T83" fmla="*/ 318 h 323"/>
                  <a:gd name="T84" fmla="*/ 363 w 437"/>
                  <a:gd name="T85" fmla="*/ 318 h 323"/>
                  <a:gd name="T86" fmla="*/ 340 w 437"/>
                  <a:gd name="T87" fmla="*/ 312 h 323"/>
                  <a:gd name="T88" fmla="*/ 317 w 437"/>
                  <a:gd name="T89" fmla="*/ 306 h 323"/>
                  <a:gd name="T90" fmla="*/ 295 w 437"/>
                  <a:gd name="T91" fmla="*/ 301 h 323"/>
                  <a:gd name="T92" fmla="*/ 272 w 437"/>
                  <a:gd name="T93" fmla="*/ 289 h 323"/>
                  <a:gd name="T94" fmla="*/ 249 w 437"/>
                  <a:gd name="T95" fmla="*/ 267 h 323"/>
                  <a:gd name="T96" fmla="*/ 238 w 437"/>
                  <a:gd name="T97" fmla="*/ 250 h 323"/>
                  <a:gd name="T98" fmla="*/ 221 w 437"/>
                  <a:gd name="T99" fmla="*/ 233 h 323"/>
                  <a:gd name="T100" fmla="*/ 210 w 437"/>
                  <a:gd name="T101" fmla="*/ 233 h 323"/>
                  <a:gd name="T102" fmla="*/ 198 w 437"/>
                  <a:gd name="T103" fmla="*/ 227 h 323"/>
                  <a:gd name="T104" fmla="*/ 187 w 437"/>
                  <a:gd name="T105" fmla="*/ 221 h 323"/>
                  <a:gd name="T106" fmla="*/ 176 w 437"/>
                  <a:gd name="T107" fmla="*/ 227 h 323"/>
                  <a:gd name="T108" fmla="*/ 159 w 437"/>
                  <a:gd name="T109" fmla="*/ 238 h 323"/>
                  <a:gd name="T110" fmla="*/ 147 w 437"/>
                  <a:gd name="T111" fmla="*/ 238 h 323"/>
                  <a:gd name="T112" fmla="*/ 130 w 437"/>
                  <a:gd name="T113" fmla="*/ 233 h 323"/>
                  <a:gd name="T114" fmla="*/ 91 w 437"/>
                  <a:gd name="T115" fmla="*/ 233 h 323"/>
                  <a:gd name="T116" fmla="*/ 57 w 437"/>
                  <a:gd name="T117" fmla="*/ 244 h 323"/>
                  <a:gd name="T118" fmla="*/ 0 w 437"/>
                  <a:gd name="T119" fmla="*/ 233 h 323"/>
                  <a:gd name="T120" fmla="*/ 28 w 437"/>
                  <a:gd name="T121" fmla="*/ 0 h 323"/>
                  <a:gd name="T122" fmla="*/ 45 w 437"/>
                  <a:gd name="T123"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 h="323">
                    <a:moveTo>
                      <a:pt x="57" y="6"/>
                    </a:moveTo>
                    <a:lnTo>
                      <a:pt x="62" y="17"/>
                    </a:lnTo>
                    <a:lnTo>
                      <a:pt x="68" y="23"/>
                    </a:lnTo>
                    <a:lnTo>
                      <a:pt x="68" y="29"/>
                    </a:lnTo>
                    <a:lnTo>
                      <a:pt x="74" y="29"/>
                    </a:lnTo>
                    <a:lnTo>
                      <a:pt x="74" y="23"/>
                    </a:lnTo>
                    <a:lnTo>
                      <a:pt x="79" y="29"/>
                    </a:lnTo>
                    <a:lnTo>
                      <a:pt x="79" y="40"/>
                    </a:lnTo>
                    <a:lnTo>
                      <a:pt x="85" y="40"/>
                    </a:lnTo>
                    <a:lnTo>
                      <a:pt x="85" y="34"/>
                    </a:lnTo>
                    <a:lnTo>
                      <a:pt x="91" y="34"/>
                    </a:lnTo>
                    <a:lnTo>
                      <a:pt x="96" y="34"/>
                    </a:lnTo>
                    <a:lnTo>
                      <a:pt x="102" y="34"/>
                    </a:lnTo>
                    <a:lnTo>
                      <a:pt x="102" y="29"/>
                    </a:lnTo>
                    <a:lnTo>
                      <a:pt x="108" y="29"/>
                    </a:lnTo>
                    <a:lnTo>
                      <a:pt x="113" y="34"/>
                    </a:lnTo>
                    <a:lnTo>
                      <a:pt x="113" y="40"/>
                    </a:lnTo>
                    <a:lnTo>
                      <a:pt x="119" y="40"/>
                    </a:lnTo>
                    <a:lnTo>
                      <a:pt x="125" y="46"/>
                    </a:lnTo>
                    <a:lnTo>
                      <a:pt x="130" y="46"/>
                    </a:lnTo>
                    <a:lnTo>
                      <a:pt x="125" y="51"/>
                    </a:lnTo>
                    <a:lnTo>
                      <a:pt x="119" y="51"/>
                    </a:lnTo>
                    <a:lnTo>
                      <a:pt x="125" y="57"/>
                    </a:lnTo>
                    <a:lnTo>
                      <a:pt x="130" y="57"/>
                    </a:lnTo>
                    <a:lnTo>
                      <a:pt x="130" y="51"/>
                    </a:lnTo>
                    <a:lnTo>
                      <a:pt x="136" y="51"/>
                    </a:lnTo>
                    <a:lnTo>
                      <a:pt x="142" y="51"/>
                    </a:lnTo>
                    <a:lnTo>
                      <a:pt x="147" y="63"/>
                    </a:lnTo>
                    <a:lnTo>
                      <a:pt x="153" y="63"/>
                    </a:lnTo>
                    <a:lnTo>
                      <a:pt x="159" y="63"/>
                    </a:lnTo>
                    <a:lnTo>
                      <a:pt x="164" y="68"/>
                    </a:lnTo>
                    <a:lnTo>
                      <a:pt x="164" y="74"/>
                    </a:lnTo>
                    <a:lnTo>
                      <a:pt x="170" y="74"/>
                    </a:lnTo>
                    <a:lnTo>
                      <a:pt x="176" y="74"/>
                    </a:lnTo>
                    <a:lnTo>
                      <a:pt x="181" y="68"/>
                    </a:lnTo>
                    <a:lnTo>
                      <a:pt x="187" y="68"/>
                    </a:lnTo>
                    <a:lnTo>
                      <a:pt x="193" y="63"/>
                    </a:lnTo>
                    <a:lnTo>
                      <a:pt x="198" y="68"/>
                    </a:lnTo>
                    <a:lnTo>
                      <a:pt x="204" y="68"/>
                    </a:lnTo>
                    <a:lnTo>
                      <a:pt x="204" y="74"/>
                    </a:lnTo>
                    <a:lnTo>
                      <a:pt x="210" y="80"/>
                    </a:lnTo>
                    <a:lnTo>
                      <a:pt x="215" y="85"/>
                    </a:lnTo>
                    <a:lnTo>
                      <a:pt x="215" y="91"/>
                    </a:lnTo>
                    <a:lnTo>
                      <a:pt x="215" y="85"/>
                    </a:lnTo>
                    <a:lnTo>
                      <a:pt x="210" y="91"/>
                    </a:lnTo>
                    <a:lnTo>
                      <a:pt x="215" y="91"/>
                    </a:lnTo>
                    <a:lnTo>
                      <a:pt x="210" y="97"/>
                    </a:lnTo>
                    <a:lnTo>
                      <a:pt x="215" y="97"/>
                    </a:lnTo>
                    <a:lnTo>
                      <a:pt x="215" y="102"/>
                    </a:lnTo>
                    <a:lnTo>
                      <a:pt x="215" y="108"/>
                    </a:lnTo>
                    <a:lnTo>
                      <a:pt x="215" y="114"/>
                    </a:lnTo>
                    <a:lnTo>
                      <a:pt x="221" y="114"/>
                    </a:lnTo>
                    <a:lnTo>
                      <a:pt x="227" y="114"/>
                    </a:lnTo>
                    <a:lnTo>
                      <a:pt x="227" y="119"/>
                    </a:lnTo>
                    <a:lnTo>
                      <a:pt x="221" y="119"/>
                    </a:lnTo>
                    <a:lnTo>
                      <a:pt x="221" y="125"/>
                    </a:lnTo>
                    <a:lnTo>
                      <a:pt x="221" y="131"/>
                    </a:lnTo>
                    <a:lnTo>
                      <a:pt x="227" y="125"/>
                    </a:lnTo>
                    <a:lnTo>
                      <a:pt x="227" y="131"/>
                    </a:lnTo>
                    <a:lnTo>
                      <a:pt x="232" y="131"/>
                    </a:lnTo>
                    <a:lnTo>
                      <a:pt x="238" y="131"/>
                    </a:lnTo>
                    <a:lnTo>
                      <a:pt x="238" y="142"/>
                    </a:lnTo>
                    <a:lnTo>
                      <a:pt x="244" y="142"/>
                    </a:lnTo>
                    <a:lnTo>
                      <a:pt x="238" y="142"/>
                    </a:lnTo>
                    <a:lnTo>
                      <a:pt x="238" y="148"/>
                    </a:lnTo>
                    <a:lnTo>
                      <a:pt x="244" y="148"/>
                    </a:lnTo>
                    <a:lnTo>
                      <a:pt x="249" y="148"/>
                    </a:lnTo>
                    <a:lnTo>
                      <a:pt x="255" y="148"/>
                    </a:lnTo>
                    <a:lnTo>
                      <a:pt x="255" y="142"/>
                    </a:lnTo>
                    <a:lnTo>
                      <a:pt x="255" y="136"/>
                    </a:lnTo>
                    <a:lnTo>
                      <a:pt x="261" y="136"/>
                    </a:lnTo>
                    <a:lnTo>
                      <a:pt x="261" y="131"/>
                    </a:lnTo>
                    <a:lnTo>
                      <a:pt x="266" y="131"/>
                    </a:lnTo>
                    <a:lnTo>
                      <a:pt x="272" y="136"/>
                    </a:lnTo>
                    <a:lnTo>
                      <a:pt x="278" y="131"/>
                    </a:lnTo>
                    <a:lnTo>
                      <a:pt x="283" y="136"/>
                    </a:lnTo>
                    <a:lnTo>
                      <a:pt x="283" y="142"/>
                    </a:lnTo>
                    <a:lnTo>
                      <a:pt x="289" y="148"/>
                    </a:lnTo>
                    <a:lnTo>
                      <a:pt x="283" y="153"/>
                    </a:lnTo>
                    <a:lnTo>
                      <a:pt x="283" y="159"/>
                    </a:lnTo>
                    <a:lnTo>
                      <a:pt x="289" y="165"/>
                    </a:lnTo>
                    <a:lnTo>
                      <a:pt x="295" y="159"/>
                    </a:lnTo>
                    <a:lnTo>
                      <a:pt x="306" y="159"/>
                    </a:lnTo>
                    <a:lnTo>
                      <a:pt x="306" y="165"/>
                    </a:lnTo>
                    <a:lnTo>
                      <a:pt x="300" y="170"/>
                    </a:lnTo>
                    <a:lnTo>
                      <a:pt x="300" y="165"/>
                    </a:lnTo>
                    <a:lnTo>
                      <a:pt x="295" y="170"/>
                    </a:lnTo>
                    <a:lnTo>
                      <a:pt x="295" y="176"/>
                    </a:lnTo>
                    <a:lnTo>
                      <a:pt x="306" y="176"/>
                    </a:lnTo>
                    <a:lnTo>
                      <a:pt x="306" y="170"/>
                    </a:lnTo>
                    <a:lnTo>
                      <a:pt x="312" y="170"/>
                    </a:lnTo>
                    <a:lnTo>
                      <a:pt x="312" y="176"/>
                    </a:lnTo>
                    <a:lnTo>
                      <a:pt x="312" y="182"/>
                    </a:lnTo>
                    <a:lnTo>
                      <a:pt x="317" y="182"/>
                    </a:lnTo>
                    <a:lnTo>
                      <a:pt x="317" y="187"/>
                    </a:lnTo>
                    <a:lnTo>
                      <a:pt x="323" y="187"/>
                    </a:lnTo>
                    <a:lnTo>
                      <a:pt x="329" y="187"/>
                    </a:lnTo>
                    <a:lnTo>
                      <a:pt x="329" y="182"/>
                    </a:lnTo>
                    <a:lnTo>
                      <a:pt x="329" y="176"/>
                    </a:lnTo>
                    <a:lnTo>
                      <a:pt x="335" y="182"/>
                    </a:lnTo>
                    <a:lnTo>
                      <a:pt x="335" y="187"/>
                    </a:lnTo>
                    <a:lnTo>
                      <a:pt x="340" y="187"/>
                    </a:lnTo>
                    <a:lnTo>
                      <a:pt x="346" y="187"/>
                    </a:lnTo>
                    <a:lnTo>
                      <a:pt x="346" y="182"/>
                    </a:lnTo>
                    <a:lnTo>
                      <a:pt x="340" y="182"/>
                    </a:lnTo>
                    <a:lnTo>
                      <a:pt x="346" y="182"/>
                    </a:lnTo>
                    <a:lnTo>
                      <a:pt x="346" y="176"/>
                    </a:lnTo>
                    <a:lnTo>
                      <a:pt x="340" y="176"/>
                    </a:lnTo>
                    <a:lnTo>
                      <a:pt x="340" y="170"/>
                    </a:lnTo>
                    <a:lnTo>
                      <a:pt x="346" y="170"/>
                    </a:lnTo>
                    <a:lnTo>
                      <a:pt x="346" y="176"/>
                    </a:lnTo>
                    <a:lnTo>
                      <a:pt x="352" y="170"/>
                    </a:lnTo>
                    <a:lnTo>
                      <a:pt x="352" y="176"/>
                    </a:lnTo>
                    <a:lnTo>
                      <a:pt x="352" y="182"/>
                    </a:lnTo>
                    <a:lnTo>
                      <a:pt x="357" y="182"/>
                    </a:lnTo>
                    <a:lnTo>
                      <a:pt x="352" y="182"/>
                    </a:lnTo>
                    <a:lnTo>
                      <a:pt x="352" y="187"/>
                    </a:lnTo>
                    <a:lnTo>
                      <a:pt x="352" y="193"/>
                    </a:lnTo>
                    <a:lnTo>
                      <a:pt x="357" y="199"/>
                    </a:lnTo>
                    <a:lnTo>
                      <a:pt x="352" y="204"/>
                    </a:lnTo>
                    <a:lnTo>
                      <a:pt x="357" y="204"/>
                    </a:lnTo>
                    <a:lnTo>
                      <a:pt x="369" y="199"/>
                    </a:lnTo>
                    <a:lnTo>
                      <a:pt x="374" y="199"/>
                    </a:lnTo>
                    <a:lnTo>
                      <a:pt x="374" y="204"/>
                    </a:lnTo>
                    <a:lnTo>
                      <a:pt x="369" y="204"/>
                    </a:lnTo>
                    <a:lnTo>
                      <a:pt x="369" y="210"/>
                    </a:lnTo>
                    <a:lnTo>
                      <a:pt x="374" y="210"/>
                    </a:lnTo>
                    <a:lnTo>
                      <a:pt x="380" y="204"/>
                    </a:lnTo>
                    <a:lnTo>
                      <a:pt x="374" y="199"/>
                    </a:lnTo>
                    <a:lnTo>
                      <a:pt x="380" y="199"/>
                    </a:lnTo>
                    <a:lnTo>
                      <a:pt x="386" y="199"/>
                    </a:lnTo>
                    <a:lnTo>
                      <a:pt x="391" y="199"/>
                    </a:lnTo>
                    <a:lnTo>
                      <a:pt x="391" y="204"/>
                    </a:lnTo>
                    <a:lnTo>
                      <a:pt x="391" y="210"/>
                    </a:lnTo>
                    <a:lnTo>
                      <a:pt x="391" y="216"/>
                    </a:lnTo>
                    <a:lnTo>
                      <a:pt x="386" y="216"/>
                    </a:lnTo>
                    <a:lnTo>
                      <a:pt x="391" y="221"/>
                    </a:lnTo>
                    <a:lnTo>
                      <a:pt x="397" y="221"/>
                    </a:lnTo>
                    <a:lnTo>
                      <a:pt x="403" y="216"/>
                    </a:lnTo>
                    <a:lnTo>
                      <a:pt x="403" y="210"/>
                    </a:lnTo>
                    <a:lnTo>
                      <a:pt x="408" y="210"/>
                    </a:lnTo>
                    <a:lnTo>
                      <a:pt x="414" y="210"/>
                    </a:lnTo>
                    <a:lnTo>
                      <a:pt x="414" y="204"/>
                    </a:lnTo>
                    <a:lnTo>
                      <a:pt x="420" y="210"/>
                    </a:lnTo>
                    <a:lnTo>
                      <a:pt x="425" y="210"/>
                    </a:lnTo>
                    <a:lnTo>
                      <a:pt x="431" y="210"/>
                    </a:lnTo>
                    <a:lnTo>
                      <a:pt x="437" y="210"/>
                    </a:lnTo>
                    <a:lnTo>
                      <a:pt x="437" y="216"/>
                    </a:lnTo>
                    <a:lnTo>
                      <a:pt x="437" y="227"/>
                    </a:lnTo>
                    <a:lnTo>
                      <a:pt x="437" y="233"/>
                    </a:lnTo>
                    <a:lnTo>
                      <a:pt x="431" y="233"/>
                    </a:lnTo>
                    <a:lnTo>
                      <a:pt x="437" y="238"/>
                    </a:lnTo>
                    <a:lnTo>
                      <a:pt x="431" y="238"/>
                    </a:lnTo>
                    <a:lnTo>
                      <a:pt x="425" y="244"/>
                    </a:lnTo>
                    <a:lnTo>
                      <a:pt x="431" y="244"/>
                    </a:lnTo>
                    <a:lnTo>
                      <a:pt x="425" y="250"/>
                    </a:lnTo>
                    <a:lnTo>
                      <a:pt x="431" y="255"/>
                    </a:lnTo>
                    <a:lnTo>
                      <a:pt x="431" y="261"/>
                    </a:lnTo>
                    <a:lnTo>
                      <a:pt x="431" y="267"/>
                    </a:lnTo>
                    <a:lnTo>
                      <a:pt x="425" y="267"/>
                    </a:lnTo>
                    <a:lnTo>
                      <a:pt x="425" y="272"/>
                    </a:lnTo>
                    <a:lnTo>
                      <a:pt x="420" y="267"/>
                    </a:lnTo>
                    <a:lnTo>
                      <a:pt x="414" y="267"/>
                    </a:lnTo>
                    <a:lnTo>
                      <a:pt x="408" y="267"/>
                    </a:lnTo>
                    <a:lnTo>
                      <a:pt x="391" y="301"/>
                    </a:lnTo>
                    <a:lnTo>
                      <a:pt x="386" y="312"/>
                    </a:lnTo>
                    <a:lnTo>
                      <a:pt x="380" y="312"/>
                    </a:lnTo>
                    <a:lnTo>
                      <a:pt x="380" y="318"/>
                    </a:lnTo>
                    <a:lnTo>
                      <a:pt x="386" y="323"/>
                    </a:lnTo>
                    <a:lnTo>
                      <a:pt x="380" y="323"/>
                    </a:lnTo>
                    <a:lnTo>
                      <a:pt x="374" y="323"/>
                    </a:lnTo>
                    <a:lnTo>
                      <a:pt x="363" y="318"/>
                    </a:lnTo>
                    <a:lnTo>
                      <a:pt x="357" y="312"/>
                    </a:lnTo>
                    <a:lnTo>
                      <a:pt x="352" y="318"/>
                    </a:lnTo>
                    <a:lnTo>
                      <a:pt x="346" y="312"/>
                    </a:lnTo>
                    <a:lnTo>
                      <a:pt x="340" y="312"/>
                    </a:lnTo>
                    <a:lnTo>
                      <a:pt x="335" y="312"/>
                    </a:lnTo>
                    <a:lnTo>
                      <a:pt x="329" y="312"/>
                    </a:lnTo>
                    <a:lnTo>
                      <a:pt x="323" y="306"/>
                    </a:lnTo>
                    <a:lnTo>
                      <a:pt x="317" y="306"/>
                    </a:lnTo>
                    <a:lnTo>
                      <a:pt x="312" y="301"/>
                    </a:lnTo>
                    <a:lnTo>
                      <a:pt x="306" y="301"/>
                    </a:lnTo>
                    <a:lnTo>
                      <a:pt x="300" y="301"/>
                    </a:lnTo>
                    <a:lnTo>
                      <a:pt x="295" y="301"/>
                    </a:lnTo>
                    <a:lnTo>
                      <a:pt x="295" y="295"/>
                    </a:lnTo>
                    <a:lnTo>
                      <a:pt x="289" y="295"/>
                    </a:lnTo>
                    <a:lnTo>
                      <a:pt x="278" y="295"/>
                    </a:lnTo>
                    <a:lnTo>
                      <a:pt x="272" y="289"/>
                    </a:lnTo>
                    <a:lnTo>
                      <a:pt x="266" y="289"/>
                    </a:lnTo>
                    <a:lnTo>
                      <a:pt x="261" y="284"/>
                    </a:lnTo>
                    <a:lnTo>
                      <a:pt x="261" y="272"/>
                    </a:lnTo>
                    <a:lnTo>
                      <a:pt x="249" y="267"/>
                    </a:lnTo>
                    <a:lnTo>
                      <a:pt x="249" y="261"/>
                    </a:lnTo>
                    <a:lnTo>
                      <a:pt x="244" y="255"/>
                    </a:lnTo>
                    <a:lnTo>
                      <a:pt x="238" y="255"/>
                    </a:lnTo>
                    <a:lnTo>
                      <a:pt x="238" y="250"/>
                    </a:lnTo>
                    <a:lnTo>
                      <a:pt x="232" y="244"/>
                    </a:lnTo>
                    <a:lnTo>
                      <a:pt x="232" y="233"/>
                    </a:lnTo>
                    <a:lnTo>
                      <a:pt x="227" y="233"/>
                    </a:lnTo>
                    <a:lnTo>
                      <a:pt x="221" y="233"/>
                    </a:lnTo>
                    <a:lnTo>
                      <a:pt x="221" y="238"/>
                    </a:lnTo>
                    <a:lnTo>
                      <a:pt x="215" y="238"/>
                    </a:lnTo>
                    <a:lnTo>
                      <a:pt x="215" y="233"/>
                    </a:lnTo>
                    <a:lnTo>
                      <a:pt x="210" y="233"/>
                    </a:lnTo>
                    <a:lnTo>
                      <a:pt x="210" y="238"/>
                    </a:lnTo>
                    <a:lnTo>
                      <a:pt x="204" y="238"/>
                    </a:lnTo>
                    <a:lnTo>
                      <a:pt x="198" y="233"/>
                    </a:lnTo>
                    <a:lnTo>
                      <a:pt x="198" y="227"/>
                    </a:lnTo>
                    <a:lnTo>
                      <a:pt x="193" y="227"/>
                    </a:lnTo>
                    <a:lnTo>
                      <a:pt x="193" y="221"/>
                    </a:lnTo>
                    <a:lnTo>
                      <a:pt x="187" y="227"/>
                    </a:lnTo>
                    <a:lnTo>
                      <a:pt x="187" y="221"/>
                    </a:lnTo>
                    <a:lnTo>
                      <a:pt x="181" y="227"/>
                    </a:lnTo>
                    <a:lnTo>
                      <a:pt x="181" y="221"/>
                    </a:lnTo>
                    <a:lnTo>
                      <a:pt x="181" y="227"/>
                    </a:lnTo>
                    <a:lnTo>
                      <a:pt x="176" y="227"/>
                    </a:lnTo>
                    <a:lnTo>
                      <a:pt x="176" y="233"/>
                    </a:lnTo>
                    <a:lnTo>
                      <a:pt x="170" y="233"/>
                    </a:lnTo>
                    <a:lnTo>
                      <a:pt x="164" y="238"/>
                    </a:lnTo>
                    <a:lnTo>
                      <a:pt x="159" y="238"/>
                    </a:lnTo>
                    <a:lnTo>
                      <a:pt x="164" y="244"/>
                    </a:lnTo>
                    <a:lnTo>
                      <a:pt x="159" y="244"/>
                    </a:lnTo>
                    <a:lnTo>
                      <a:pt x="153" y="244"/>
                    </a:lnTo>
                    <a:lnTo>
                      <a:pt x="147" y="238"/>
                    </a:lnTo>
                    <a:lnTo>
                      <a:pt x="142" y="244"/>
                    </a:lnTo>
                    <a:lnTo>
                      <a:pt x="136" y="238"/>
                    </a:lnTo>
                    <a:lnTo>
                      <a:pt x="130" y="238"/>
                    </a:lnTo>
                    <a:lnTo>
                      <a:pt x="130" y="233"/>
                    </a:lnTo>
                    <a:lnTo>
                      <a:pt x="119" y="227"/>
                    </a:lnTo>
                    <a:lnTo>
                      <a:pt x="113" y="233"/>
                    </a:lnTo>
                    <a:lnTo>
                      <a:pt x="108" y="233"/>
                    </a:lnTo>
                    <a:lnTo>
                      <a:pt x="91" y="233"/>
                    </a:lnTo>
                    <a:lnTo>
                      <a:pt x="85" y="238"/>
                    </a:lnTo>
                    <a:lnTo>
                      <a:pt x="74" y="238"/>
                    </a:lnTo>
                    <a:lnTo>
                      <a:pt x="68" y="238"/>
                    </a:lnTo>
                    <a:lnTo>
                      <a:pt x="57" y="244"/>
                    </a:lnTo>
                    <a:lnTo>
                      <a:pt x="34" y="238"/>
                    </a:lnTo>
                    <a:lnTo>
                      <a:pt x="17" y="238"/>
                    </a:lnTo>
                    <a:lnTo>
                      <a:pt x="11" y="238"/>
                    </a:lnTo>
                    <a:lnTo>
                      <a:pt x="0" y="233"/>
                    </a:lnTo>
                    <a:lnTo>
                      <a:pt x="6" y="210"/>
                    </a:lnTo>
                    <a:lnTo>
                      <a:pt x="17" y="114"/>
                    </a:lnTo>
                    <a:lnTo>
                      <a:pt x="23" y="74"/>
                    </a:lnTo>
                    <a:lnTo>
                      <a:pt x="28" y="0"/>
                    </a:lnTo>
                    <a:lnTo>
                      <a:pt x="34" y="0"/>
                    </a:lnTo>
                    <a:lnTo>
                      <a:pt x="40" y="0"/>
                    </a:lnTo>
                    <a:lnTo>
                      <a:pt x="40" y="6"/>
                    </a:lnTo>
                    <a:lnTo>
                      <a:pt x="45" y="6"/>
                    </a:lnTo>
                    <a:lnTo>
                      <a:pt x="51" y="12"/>
                    </a:lnTo>
                    <a:lnTo>
                      <a:pt x="57" y="6"/>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0" name="Freeform 74">
                <a:extLst>
                  <a:ext uri="{FF2B5EF4-FFF2-40B4-BE49-F238E27FC236}">
                    <a16:creationId xmlns:a16="http://schemas.microsoft.com/office/drawing/2014/main" id="{6BA8D68D-0028-EE3F-3733-3BB3672F9641}"/>
                  </a:ext>
                </a:extLst>
              </p:cNvPr>
              <p:cNvSpPr>
                <a:spLocks/>
              </p:cNvSpPr>
              <p:nvPr>
                <p:custDataLst>
                  <p:tags r:id="rId211"/>
                </p:custDataLst>
              </p:nvPr>
            </p:nvSpPr>
            <p:spPr bwMode="auto">
              <a:xfrm rot="582343">
                <a:off x="6636109" y="4446084"/>
                <a:ext cx="506719" cy="406324"/>
              </a:xfrm>
              <a:custGeom>
                <a:avLst/>
                <a:gdLst>
                  <a:gd name="T0" fmla="*/ 28 w 318"/>
                  <a:gd name="T1" fmla="*/ 12 h 255"/>
                  <a:gd name="T2" fmla="*/ 45 w 318"/>
                  <a:gd name="T3" fmla="*/ 17 h 255"/>
                  <a:gd name="T4" fmla="*/ 57 w 318"/>
                  <a:gd name="T5" fmla="*/ 17 h 255"/>
                  <a:gd name="T6" fmla="*/ 74 w 318"/>
                  <a:gd name="T7" fmla="*/ 6 h 255"/>
                  <a:gd name="T8" fmla="*/ 85 w 318"/>
                  <a:gd name="T9" fmla="*/ 0 h 255"/>
                  <a:gd name="T10" fmla="*/ 96 w 318"/>
                  <a:gd name="T11" fmla="*/ 6 h 255"/>
                  <a:gd name="T12" fmla="*/ 108 w 318"/>
                  <a:gd name="T13" fmla="*/ 12 h 255"/>
                  <a:gd name="T14" fmla="*/ 119 w 318"/>
                  <a:gd name="T15" fmla="*/ 12 h 255"/>
                  <a:gd name="T16" fmla="*/ 136 w 318"/>
                  <a:gd name="T17" fmla="*/ 29 h 255"/>
                  <a:gd name="T18" fmla="*/ 147 w 318"/>
                  <a:gd name="T19" fmla="*/ 46 h 255"/>
                  <a:gd name="T20" fmla="*/ 170 w 318"/>
                  <a:gd name="T21" fmla="*/ 68 h 255"/>
                  <a:gd name="T22" fmla="*/ 193 w 318"/>
                  <a:gd name="T23" fmla="*/ 80 h 255"/>
                  <a:gd name="T24" fmla="*/ 215 w 318"/>
                  <a:gd name="T25" fmla="*/ 85 h 255"/>
                  <a:gd name="T26" fmla="*/ 238 w 318"/>
                  <a:gd name="T27" fmla="*/ 91 h 255"/>
                  <a:gd name="T28" fmla="*/ 261 w 318"/>
                  <a:gd name="T29" fmla="*/ 97 h 255"/>
                  <a:gd name="T30" fmla="*/ 289 w 318"/>
                  <a:gd name="T31" fmla="*/ 108 h 255"/>
                  <a:gd name="T32" fmla="*/ 318 w 318"/>
                  <a:gd name="T33" fmla="*/ 131 h 255"/>
                  <a:gd name="T34" fmla="*/ 312 w 318"/>
                  <a:gd name="T35" fmla="*/ 216 h 255"/>
                  <a:gd name="T36" fmla="*/ 301 w 318"/>
                  <a:gd name="T37" fmla="*/ 227 h 255"/>
                  <a:gd name="T38" fmla="*/ 289 w 318"/>
                  <a:gd name="T39" fmla="*/ 216 h 255"/>
                  <a:gd name="T40" fmla="*/ 289 w 318"/>
                  <a:gd name="T41" fmla="*/ 227 h 255"/>
                  <a:gd name="T42" fmla="*/ 278 w 318"/>
                  <a:gd name="T43" fmla="*/ 250 h 255"/>
                  <a:gd name="T44" fmla="*/ 255 w 318"/>
                  <a:gd name="T45" fmla="*/ 244 h 255"/>
                  <a:gd name="T46" fmla="*/ 250 w 318"/>
                  <a:gd name="T47" fmla="*/ 216 h 255"/>
                  <a:gd name="T48" fmla="*/ 227 w 318"/>
                  <a:gd name="T49" fmla="*/ 238 h 255"/>
                  <a:gd name="T50" fmla="*/ 215 w 318"/>
                  <a:gd name="T51" fmla="*/ 233 h 255"/>
                  <a:gd name="T52" fmla="*/ 204 w 318"/>
                  <a:gd name="T53" fmla="*/ 233 h 255"/>
                  <a:gd name="T54" fmla="*/ 181 w 318"/>
                  <a:gd name="T55" fmla="*/ 216 h 255"/>
                  <a:gd name="T56" fmla="*/ 176 w 318"/>
                  <a:gd name="T57" fmla="*/ 193 h 255"/>
                  <a:gd name="T58" fmla="*/ 170 w 318"/>
                  <a:gd name="T59" fmla="*/ 148 h 255"/>
                  <a:gd name="T60" fmla="*/ 176 w 318"/>
                  <a:gd name="T61" fmla="*/ 142 h 255"/>
                  <a:gd name="T62" fmla="*/ 181 w 318"/>
                  <a:gd name="T63" fmla="*/ 131 h 255"/>
                  <a:gd name="T64" fmla="*/ 176 w 318"/>
                  <a:gd name="T65" fmla="*/ 114 h 255"/>
                  <a:gd name="T66" fmla="*/ 159 w 318"/>
                  <a:gd name="T67" fmla="*/ 102 h 255"/>
                  <a:gd name="T68" fmla="*/ 153 w 318"/>
                  <a:gd name="T69" fmla="*/ 85 h 255"/>
                  <a:gd name="T70" fmla="*/ 142 w 318"/>
                  <a:gd name="T71" fmla="*/ 74 h 255"/>
                  <a:gd name="T72" fmla="*/ 125 w 318"/>
                  <a:gd name="T73" fmla="*/ 80 h 255"/>
                  <a:gd name="T74" fmla="*/ 119 w 318"/>
                  <a:gd name="T75" fmla="*/ 102 h 255"/>
                  <a:gd name="T76" fmla="*/ 96 w 318"/>
                  <a:gd name="T77" fmla="*/ 97 h 255"/>
                  <a:gd name="T78" fmla="*/ 85 w 318"/>
                  <a:gd name="T79" fmla="*/ 97 h 255"/>
                  <a:gd name="T80" fmla="*/ 85 w 318"/>
                  <a:gd name="T81" fmla="*/ 114 h 255"/>
                  <a:gd name="T82" fmla="*/ 79 w 318"/>
                  <a:gd name="T83" fmla="*/ 119 h 255"/>
                  <a:gd name="T84" fmla="*/ 51 w 318"/>
                  <a:gd name="T85" fmla="*/ 131 h 255"/>
                  <a:gd name="T86" fmla="*/ 11 w 318"/>
                  <a:gd name="T87" fmla="*/ 131 h 255"/>
                  <a:gd name="T88" fmla="*/ 23 w 318"/>
                  <a:gd name="T89" fmla="*/ 119 h 255"/>
                  <a:gd name="T90" fmla="*/ 28 w 318"/>
                  <a:gd name="T91" fmla="*/ 108 h 255"/>
                  <a:gd name="T92" fmla="*/ 17 w 318"/>
                  <a:gd name="T93" fmla="*/ 97 h 255"/>
                  <a:gd name="T94" fmla="*/ 6 w 318"/>
                  <a:gd name="T95" fmla="*/ 80 h 255"/>
                  <a:gd name="T96" fmla="*/ 0 w 318"/>
                  <a:gd name="T97"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255">
                    <a:moveTo>
                      <a:pt x="6" y="12"/>
                    </a:moveTo>
                    <a:lnTo>
                      <a:pt x="11" y="12"/>
                    </a:lnTo>
                    <a:lnTo>
                      <a:pt x="17" y="6"/>
                    </a:lnTo>
                    <a:lnTo>
                      <a:pt x="28" y="12"/>
                    </a:lnTo>
                    <a:lnTo>
                      <a:pt x="28" y="17"/>
                    </a:lnTo>
                    <a:lnTo>
                      <a:pt x="34" y="17"/>
                    </a:lnTo>
                    <a:lnTo>
                      <a:pt x="40" y="23"/>
                    </a:lnTo>
                    <a:lnTo>
                      <a:pt x="45" y="17"/>
                    </a:lnTo>
                    <a:lnTo>
                      <a:pt x="51" y="23"/>
                    </a:lnTo>
                    <a:lnTo>
                      <a:pt x="57" y="23"/>
                    </a:lnTo>
                    <a:lnTo>
                      <a:pt x="62" y="23"/>
                    </a:lnTo>
                    <a:lnTo>
                      <a:pt x="57" y="17"/>
                    </a:lnTo>
                    <a:lnTo>
                      <a:pt x="62" y="17"/>
                    </a:lnTo>
                    <a:lnTo>
                      <a:pt x="68" y="12"/>
                    </a:lnTo>
                    <a:lnTo>
                      <a:pt x="74" y="12"/>
                    </a:lnTo>
                    <a:lnTo>
                      <a:pt x="74" y="6"/>
                    </a:lnTo>
                    <a:lnTo>
                      <a:pt x="79" y="6"/>
                    </a:lnTo>
                    <a:lnTo>
                      <a:pt x="79" y="0"/>
                    </a:lnTo>
                    <a:lnTo>
                      <a:pt x="79" y="6"/>
                    </a:lnTo>
                    <a:lnTo>
                      <a:pt x="85" y="0"/>
                    </a:lnTo>
                    <a:lnTo>
                      <a:pt x="85" y="6"/>
                    </a:lnTo>
                    <a:lnTo>
                      <a:pt x="91" y="0"/>
                    </a:lnTo>
                    <a:lnTo>
                      <a:pt x="91" y="6"/>
                    </a:lnTo>
                    <a:lnTo>
                      <a:pt x="96" y="6"/>
                    </a:lnTo>
                    <a:lnTo>
                      <a:pt x="96" y="12"/>
                    </a:lnTo>
                    <a:lnTo>
                      <a:pt x="102" y="17"/>
                    </a:lnTo>
                    <a:lnTo>
                      <a:pt x="108" y="17"/>
                    </a:lnTo>
                    <a:lnTo>
                      <a:pt x="108" y="12"/>
                    </a:lnTo>
                    <a:lnTo>
                      <a:pt x="113" y="12"/>
                    </a:lnTo>
                    <a:lnTo>
                      <a:pt x="113" y="17"/>
                    </a:lnTo>
                    <a:lnTo>
                      <a:pt x="119" y="17"/>
                    </a:lnTo>
                    <a:lnTo>
                      <a:pt x="119" y="12"/>
                    </a:lnTo>
                    <a:lnTo>
                      <a:pt x="125" y="12"/>
                    </a:lnTo>
                    <a:lnTo>
                      <a:pt x="130" y="12"/>
                    </a:lnTo>
                    <a:lnTo>
                      <a:pt x="130" y="23"/>
                    </a:lnTo>
                    <a:lnTo>
                      <a:pt x="136" y="29"/>
                    </a:lnTo>
                    <a:lnTo>
                      <a:pt x="136" y="34"/>
                    </a:lnTo>
                    <a:lnTo>
                      <a:pt x="142" y="34"/>
                    </a:lnTo>
                    <a:lnTo>
                      <a:pt x="147" y="40"/>
                    </a:lnTo>
                    <a:lnTo>
                      <a:pt x="147" y="46"/>
                    </a:lnTo>
                    <a:lnTo>
                      <a:pt x="159" y="51"/>
                    </a:lnTo>
                    <a:lnTo>
                      <a:pt x="159" y="63"/>
                    </a:lnTo>
                    <a:lnTo>
                      <a:pt x="164" y="68"/>
                    </a:lnTo>
                    <a:lnTo>
                      <a:pt x="170" y="68"/>
                    </a:lnTo>
                    <a:lnTo>
                      <a:pt x="176" y="74"/>
                    </a:lnTo>
                    <a:lnTo>
                      <a:pt x="187" y="74"/>
                    </a:lnTo>
                    <a:lnTo>
                      <a:pt x="193" y="74"/>
                    </a:lnTo>
                    <a:lnTo>
                      <a:pt x="193" y="80"/>
                    </a:lnTo>
                    <a:lnTo>
                      <a:pt x="198" y="80"/>
                    </a:lnTo>
                    <a:lnTo>
                      <a:pt x="204" y="80"/>
                    </a:lnTo>
                    <a:lnTo>
                      <a:pt x="210" y="80"/>
                    </a:lnTo>
                    <a:lnTo>
                      <a:pt x="215" y="85"/>
                    </a:lnTo>
                    <a:lnTo>
                      <a:pt x="221" y="85"/>
                    </a:lnTo>
                    <a:lnTo>
                      <a:pt x="227" y="91"/>
                    </a:lnTo>
                    <a:lnTo>
                      <a:pt x="233" y="91"/>
                    </a:lnTo>
                    <a:lnTo>
                      <a:pt x="238" y="91"/>
                    </a:lnTo>
                    <a:lnTo>
                      <a:pt x="244" y="91"/>
                    </a:lnTo>
                    <a:lnTo>
                      <a:pt x="250" y="97"/>
                    </a:lnTo>
                    <a:lnTo>
                      <a:pt x="255" y="91"/>
                    </a:lnTo>
                    <a:lnTo>
                      <a:pt x="261" y="97"/>
                    </a:lnTo>
                    <a:lnTo>
                      <a:pt x="272" y="102"/>
                    </a:lnTo>
                    <a:lnTo>
                      <a:pt x="278" y="102"/>
                    </a:lnTo>
                    <a:lnTo>
                      <a:pt x="284" y="102"/>
                    </a:lnTo>
                    <a:lnTo>
                      <a:pt x="289" y="108"/>
                    </a:lnTo>
                    <a:lnTo>
                      <a:pt x="295" y="114"/>
                    </a:lnTo>
                    <a:lnTo>
                      <a:pt x="306" y="119"/>
                    </a:lnTo>
                    <a:lnTo>
                      <a:pt x="312" y="125"/>
                    </a:lnTo>
                    <a:lnTo>
                      <a:pt x="318" y="131"/>
                    </a:lnTo>
                    <a:lnTo>
                      <a:pt x="306" y="204"/>
                    </a:lnTo>
                    <a:lnTo>
                      <a:pt x="301" y="204"/>
                    </a:lnTo>
                    <a:lnTo>
                      <a:pt x="306" y="210"/>
                    </a:lnTo>
                    <a:lnTo>
                      <a:pt x="312" y="216"/>
                    </a:lnTo>
                    <a:lnTo>
                      <a:pt x="312" y="221"/>
                    </a:lnTo>
                    <a:lnTo>
                      <a:pt x="306" y="221"/>
                    </a:lnTo>
                    <a:lnTo>
                      <a:pt x="306" y="227"/>
                    </a:lnTo>
                    <a:lnTo>
                      <a:pt x="301" y="227"/>
                    </a:lnTo>
                    <a:lnTo>
                      <a:pt x="301" y="221"/>
                    </a:lnTo>
                    <a:lnTo>
                      <a:pt x="295" y="221"/>
                    </a:lnTo>
                    <a:lnTo>
                      <a:pt x="289" y="221"/>
                    </a:lnTo>
                    <a:lnTo>
                      <a:pt x="289" y="216"/>
                    </a:lnTo>
                    <a:lnTo>
                      <a:pt x="295" y="216"/>
                    </a:lnTo>
                    <a:lnTo>
                      <a:pt x="289" y="216"/>
                    </a:lnTo>
                    <a:lnTo>
                      <a:pt x="289" y="221"/>
                    </a:lnTo>
                    <a:lnTo>
                      <a:pt x="289" y="227"/>
                    </a:lnTo>
                    <a:lnTo>
                      <a:pt x="284" y="227"/>
                    </a:lnTo>
                    <a:lnTo>
                      <a:pt x="278" y="233"/>
                    </a:lnTo>
                    <a:lnTo>
                      <a:pt x="284" y="244"/>
                    </a:lnTo>
                    <a:lnTo>
                      <a:pt x="278" y="250"/>
                    </a:lnTo>
                    <a:lnTo>
                      <a:pt x="278" y="255"/>
                    </a:lnTo>
                    <a:lnTo>
                      <a:pt x="267" y="255"/>
                    </a:lnTo>
                    <a:lnTo>
                      <a:pt x="261" y="250"/>
                    </a:lnTo>
                    <a:lnTo>
                      <a:pt x="255" y="244"/>
                    </a:lnTo>
                    <a:lnTo>
                      <a:pt x="261" y="221"/>
                    </a:lnTo>
                    <a:lnTo>
                      <a:pt x="261" y="216"/>
                    </a:lnTo>
                    <a:lnTo>
                      <a:pt x="255" y="216"/>
                    </a:lnTo>
                    <a:lnTo>
                      <a:pt x="250" y="216"/>
                    </a:lnTo>
                    <a:lnTo>
                      <a:pt x="250" y="227"/>
                    </a:lnTo>
                    <a:lnTo>
                      <a:pt x="250" y="233"/>
                    </a:lnTo>
                    <a:lnTo>
                      <a:pt x="244" y="238"/>
                    </a:lnTo>
                    <a:lnTo>
                      <a:pt x="227" y="238"/>
                    </a:lnTo>
                    <a:lnTo>
                      <a:pt x="221" y="244"/>
                    </a:lnTo>
                    <a:lnTo>
                      <a:pt x="221" y="238"/>
                    </a:lnTo>
                    <a:lnTo>
                      <a:pt x="221" y="233"/>
                    </a:lnTo>
                    <a:lnTo>
                      <a:pt x="215" y="233"/>
                    </a:lnTo>
                    <a:lnTo>
                      <a:pt x="210" y="238"/>
                    </a:lnTo>
                    <a:lnTo>
                      <a:pt x="210" y="244"/>
                    </a:lnTo>
                    <a:lnTo>
                      <a:pt x="204" y="238"/>
                    </a:lnTo>
                    <a:lnTo>
                      <a:pt x="204" y="233"/>
                    </a:lnTo>
                    <a:lnTo>
                      <a:pt x="198" y="227"/>
                    </a:lnTo>
                    <a:lnTo>
                      <a:pt x="193" y="216"/>
                    </a:lnTo>
                    <a:lnTo>
                      <a:pt x="187" y="210"/>
                    </a:lnTo>
                    <a:lnTo>
                      <a:pt x="181" y="216"/>
                    </a:lnTo>
                    <a:lnTo>
                      <a:pt x="176" y="216"/>
                    </a:lnTo>
                    <a:lnTo>
                      <a:pt x="176" y="210"/>
                    </a:lnTo>
                    <a:lnTo>
                      <a:pt x="170" y="204"/>
                    </a:lnTo>
                    <a:lnTo>
                      <a:pt x="176" y="193"/>
                    </a:lnTo>
                    <a:lnTo>
                      <a:pt x="176" y="187"/>
                    </a:lnTo>
                    <a:lnTo>
                      <a:pt x="170" y="176"/>
                    </a:lnTo>
                    <a:lnTo>
                      <a:pt x="164" y="153"/>
                    </a:lnTo>
                    <a:lnTo>
                      <a:pt x="170" y="148"/>
                    </a:lnTo>
                    <a:lnTo>
                      <a:pt x="164" y="136"/>
                    </a:lnTo>
                    <a:lnTo>
                      <a:pt x="170" y="136"/>
                    </a:lnTo>
                    <a:lnTo>
                      <a:pt x="170" y="142"/>
                    </a:lnTo>
                    <a:lnTo>
                      <a:pt x="176" y="142"/>
                    </a:lnTo>
                    <a:lnTo>
                      <a:pt x="181" y="148"/>
                    </a:lnTo>
                    <a:lnTo>
                      <a:pt x="181" y="136"/>
                    </a:lnTo>
                    <a:lnTo>
                      <a:pt x="187" y="136"/>
                    </a:lnTo>
                    <a:lnTo>
                      <a:pt x="181" y="131"/>
                    </a:lnTo>
                    <a:lnTo>
                      <a:pt x="181" y="125"/>
                    </a:lnTo>
                    <a:lnTo>
                      <a:pt x="181" y="119"/>
                    </a:lnTo>
                    <a:lnTo>
                      <a:pt x="176" y="119"/>
                    </a:lnTo>
                    <a:lnTo>
                      <a:pt x="176" y="114"/>
                    </a:lnTo>
                    <a:lnTo>
                      <a:pt x="176" y="108"/>
                    </a:lnTo>
                    <a:lnTo>
                      <a:pt x="164" y="108"/>
                    </a:lnTo>
                    <a:lnTo>
                      <a:pt x="164" y="102"/>
                    </a:lnTo>
                    <a:lnTo>
                      <a:pt x="159" y="102"/>
                    </a:lnTo>
                    <a:lnTo>
                      <a:pt x="164" y="97"/>
                    </a:lnTo>
                    <a:lnTo>
                      <a:pt x="159" y="91"/>
                    </a:lnTo>
                    <a:lnTo>
                      <a:pt x="159" y="85"/>
                    </a:lnTo>
                    <a:lnTo>
                      <a:pt x="153" y="85"/>
                    </a:lnTo>
                    <a:lnTo>
                      <a:pt x="147" y="91"/>
                    </a:lnTo>
                    <a:lnTo>
                      <a:pt x="142" y="85"/>
                    </a:lnTo>
                    <a:lnTo>
                      <a:pt x="142" y="80"/>
                    </a:lnTo>
                    <a:lnTo>
                      <a:pt x="142" y="74"/>
                    </a:lnTo>
                    <a:lnTo>
                      <a:pt x="136" y="74"/>
                    </a:lnTo>
                    <a:lnTo>
                      <a:pt x="130" y="74"/>
                    </a:lnTo>
                    <a:lnTo>
                      <a:pt x="130" y="80"/>
                    </a:lnTo>
                    <a:lnTo>
                      <a:pt x="125" y="80"/>
                    </a:lnTo>
                    <a:lnTo>
                      <a:pt x="119" y="80"/>
                    </a:lnTo>
                    <a:lnTo>
                      <a:pt x="119" y="91"/>
                    </a:lnTo>
                    <a:lnTo>
                      <a:pt x="125" y="97"/>
                    </a:lnTo>
                    <a:lnTo>
                      <a:pt x="119" y="102"/>
                    </a:lnTo>
                    <a:lnTo>
                      <a:pt x="113" y="97"/>
                    </a:lnTo>
                    <a:lnTo>
                      <a:pt x="108" y="97"/>
                    </a:lnTo>
                    <a:lnTo>
                      <a:pt x="108" y="102"/>
                    </a:lnTo>
                    <a:lnTo>
                      <a:pt x="96" y="97"/>
                    </a:lnTo>
                    <a:lnTo>
                      <a:pt x="85" y="91"/>
                    </a:lnTo>
                    <a:lnTo>
                      <a:pt x="85" y="97"/>
                    </a:lnTo>
                    <a:lnTo>
                      <a:pt x="85" y="102"/>
                    </a:lnTo>
                    <a:lnTo>
                      <a:pt x="85" y="97"/>
                    </a:lnTo>
                    <a:lnTo>
                      <a:pt x="79" y="102"/>
                    </a:lnTo>
                    <a:lnTo>
                      <a:pt x="79" y="108"/>
                    </a:lnTo>
                    <a:lnTo>
                      <a:pt x="85" y="108"/>
                    </a:lnTo>
                    <a:lnTo>
                      <a:pt x="85" y="114"/>
                    </a:lnTo>
                    <a:lnTo>
                      <a:pt x="91" y="108"/>
                    </a:lnTo>
                    <a:lnTo>
                      <a:pt x="91" y="119"/>
                    </a:lnTo>
                    <a:lnTo>
                      <a:pt x="85" y="119"/>
                    </a:lnTo>
                    <a:lnTo>
                      <a:pt x="79" y="119"/>
                    </a:lnTo>
                    <a:lnTo>
                      <a:pt x="74" y="119"/>
                    </a:lnTo>
                    <a:lnTo>
                      <a:pt x="74" y="125"/>
                    </a:lnTo>
                    <a:lnTo>
                      <a:pt x="62" y="125"/>
                    </a:lnTo>
                    <a:lnTo>
                      <a:pt x="51" y="131"/>
                    </a:lnTo>
                    <a:lnTo>
                      <a:pt x="28" y="131"/>
                    </a:lnTo>
                    <a:lnTo>
                      <a:pt x="23" y="131"/>
                    </a:lnTo>
                    <a:lnTo>
                      <a:pt x="17" y="131"/>
                    </a:lnTo>
                    <a:lnTo>
                      <a:pt x="11" y="131"/>
                    </a:lnTo>
                    <a:lnTo>
                      <a:pt x="11" y="125"/>
                    </a:lnTo>
                    <a:lnTo>
                      <a:pt x="17" y="125"/>
                    </a:lnTo>
                    <a:lnTo>
                      <a:pt x="23" y="125"/>
                    </a:lnTo>
                    <a:lnTo>
                      <a:pt x="23" y="119"/>
                    </a:lnTo>
                    <a:lnTo>
                      <a:pt x="23" y="114"/>
                    </a:lnTo>
                    <a:lnTo>
                      <a:pt x="28" y="114"/>
                    </a:lnTo>
                    <a:lnTo>
                      <a:pt x="34" y="114"/>
                    </a:lnTo>
                    <a:lnTo>
                      <a:pt x="28" y="108"/>
                    </a:lnTo>
                    <a:lnTo>
                      <a:pt x="28" y="102"/>
                    </a:lnTo>
                    <a:lnTo>
                      <a:pt x="23" y="102"/>
                    </a:lnTo>
                    <a:lnTo>
                      <a:pt x="23" y="97"/>
                    </a:lnTo>
                    <a:lnTo>
                      <a:pt x="17" y="97"/>
                    </a:lnTo>
                    <a:lnTo>
                      <a:pt x="11" y="91"/>
                    </a:lnTo>
                    <a:lnTo>
                      <a:pt x="11" y="85"/>
                    </a:lnTo>
                    <a:lnTo>
                      <a:pt x="6" y="85"/>
                    </a:lnTo>
                    <a:lnTo>
                      <a:pt x="6" y="80"/>
                    </a:lnTo>
                    <a:lnTo>
                      <a:pt x="0" y="68"/>
                    </a:lnTo>
                    <a:lnTo>
                      <a:pt x="0" y="63"/>
                    </a:lnTo>
                    <a:lnTo>
                      <a:pt x="0" y="57"/>
                    </a:lnTo>
                    <a:lnTo>
                      <a:pt x="0" y="51"/>
                    </a:lnTo>
                    <a:lnTo>
                      <a:pt x="0" y="46"/>
                    </a:lnTo>
                    <a:lnTo>
                      <a:pt x="6" y="12"/>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1" name="Freeform 75">
                <a:extLst>
                  <a:ext uri="{FF2B5EF4-FFF2-40B4-BE49-F238E27FC236}">
                    <a16:creationId xmlns:a16="http://schemas.microsoft.com/office/drawing/2014/main" id="{66FA6260-D37C-324B-7561-C265E0852558}"/>
                  </a:ext>
                </a:extLst>
              </p:cNvPr>
              <p:cNvSpPr>
                <a:spLocks/>
              </p:cNvSpPr>
              <p:nvPr>
                <p:custDataLst>
                  <p:tags r:id="rId212"/>
                </p:custDataLst>
              </p:nvPr>
            </p:nvSpPr>
            <p:spPr bwMode="auto">
              <a:xfrm rot="582343">
                <a:off x="7449149" y="5120881"/>
                <a:ext cx="414299" cy="694735"/>
              </a:xfrm>
              <a:custGeom>
                <a:avLst/>
                <a:gdLst>
                  <a:gd name="T0" fmla="*/ 238 w 260"/>
                  <a:gd name="T1" fmla="*/ 175 h 436"/>
                  <a:gd name="T2" fmla="*/ 226 w 260"/>
                  <a:gd name="T3" fmla="*/ 181 h 436"/>
                  <a:gd name="T4" fmla="*/ 221 w 260"/>
                  <a:gd name="T5" fmla="*/ 181 h 436"/>
                  <a:gd name="T6" fmla="*/ 113 w 260"/>
                  <a:gd name="T7" fmla="*/ 329 h 436"/>
                  <a:gd name="T8" fmla="*/ 62 w 260"/>
                  <a:gd name="T9" fmla="*/ 402 h 436"/>
                  <a:gd name="T10" fmla="*/ 22 w 260"/>
                  <a:gd name="T11" fmla="*/ 436 h 436"/>
                  <a:gd name="T12" fmla="*/ 17 w 260"/>
                  <a:gd name="T13" fmla="*/ 425 h 436"/>
                  <a:gd name="T14" fmla="*/ 11 w 260"/>
                  <a:gd name="T15" fmla="*/ 419 h 436"/>
                  <a:gd name="T16" fmla="*/ 5 w 260"/>
                  <a:gd name="T17" fmla="*/ 408 h 436"/>
                  <a:gd name="T18" fmla="*/ 11 w 260"/>
                  <a:gd name="T19" fmla="*/ 402 h 436"/>
                  <a:gd name="T20" fmla="*/ 5 w 260"/>
                  <a:gd name="T21" fmla="*/ 397 h 436"/>
                  <a:gd name="T22" fmla="*/ 5 w 260"/>
                  <a:gd name="T23" fmla="*/ 385 h 436"/>
                  <a:gd name="T24" fmla="*/ 5 w 260"/>
                  <a:gd name="T25" fmla="*/ 380 h 436"/>
                  <a:gd name="T26" fmla="*/ 11 w 260"/>
                  <a:gd name="T27" fmla="*/ 374 h 436"/>
                  <a:gd name="T28" fmla="*/ 5 w 260"/>
                  <a:gd name="T29" fmla="*/ 368 h 436"/>
                  <a:gd name="T30" fmla="*/ 17 w 260"/>
                  <a:gd name="T31" fmla="*/ 357 h 436"/>
                  <a:gd name="T32" fmla="*/ 17 w 260"/>
                  <a:gd name="T33" fmla="*/ 346 h 436"/>
                  <a:gd name="T34" fmla="*/ 17 w 260"/>
                  <a:gd name="T35" fmla="*/ 329 h 436"/>
                  <a:gd name="T36" fmla="*/ 28 w 260"/>
                  <a:gd name="T37" fmla="*/ 312 h 436"/>
                  <a:gd name="T38" fmla="*/ 28 w 260"/>
                  <a:gd name="T39" fmla="*/ 300 h 436"/>
                  <a:gd name="T40" fmla="*/ 28 w 260"/>
                  <a:gd name="T41" fmla="*/ 283 h 436"/>
                  <a:gd name="T42" fmla="*/ 34 w 260"/>
                  <a:gd name="T43" fmla="*/ 272 h 436"/>
                  <a:gd name="T44" fmla="*/ 34 w 260"/>
                  <a:gd name="T45" fmla="*/ 266 h 436"/>
                  <a:gd name="T46" fmla="*/ 39 w 260"/>
                  <a:gd name="T47" fmla="*/ 255 h 436"/>
                  <a:gd name="T48" fmla="*/ 39 w 260"/>
                  <a:gd name="T49" fmla="*/ 249 h 436"/>
                  <a:gd name="T50" fmla="*/ 45 w 260"/>
                  <a:gd name="T51" fmla="*/ 238 h 436"/>
                  <a:gd name="T52" fmla="*/ 45 w 260"/>
                  <a:gd name="T53" fmla="*/ 232 h 436"/>
                  <a:gd name="T54" fmla="*/ 39 w 260"/>
                  <a:gd name="T55" fmla="*/ 221 h 436"/>
                  <a:gd name="T56" fmla="*/ 39 w 260"/>
                  <a:gd name="T57" fmla="*/ 210 h 436"/>
                  <a:gd name="T58" fmla="*/ 34 w 260"/>
                  <a:gd name="T59" fmla="*/ 215 h 436"/>
                  <a:gd name="T60" fmla="*/ 28 w 260"/>
                  <a:gd name="T61" fmla="*/ 204 h 436"/>
                  <a:gd name="T62" fmla="*/ 17 w 260"/>
                  <a:gd name="T63" fmla="*/ 198 h 436"/>
                  <a:gd name="T64" fmla="*/ 5 w 260"/>
                  <a:gd name="T65" fmla="*/ 181 h 436"/>
                  <a:gd name="T66" fmla="*/ 11 w 260"/>
                  <a:gd name="T67" fmla="*/ 170 h 436"/>
                  <a:gd name="T68" fmla="*/ 11 w 260"/>
                  <a:gd name="T69" fmla="*/ 153 h 436"/>
                  <a:gd name="T70" fmla="*/ 90 w 260"/>
                  <a:gd name="T71" fmla="*/ 90 h 436"/>
                  <a:gd name="T72" fmla="*/ 90 w 260"/>
                  <a:gd name="T73" fmla="*/ 79 h 436"/>
                  <a:gd name="T74" fmla="*/ 90 w 260"/>
                  <a:gd name="T75" fmla="*/ 62 h 436"/>
                  <a:gd name="T76" fmla="*/ 96 w 260"/>
                  <a:gd name="T77" fmla="*/ 51 h 436"/>
                  <a:gd name="T78" fmla="*/ 96 w 260"/>
                  <a:gd name="T79" fmla="*/ 39 h 436"/>
                  <a:gd name="T80" fmla="*/ 96 w 260"/>
                  <a:gd name="T81" fmla="*/ 22 h 436"/>
                  <a:gd name="T82" fmla="*/ 119 w 260"/>
                  <a:gd name="T83" fmla="*/ 28 h 436"/>
                  <a:gd name="T84" fmla="*/ 198 w 260"/>
                  <a:gd name="T85" fmla="*/ 90 h 436"/>
                  <a:gd name="T86" fmla="*/ 249 w 260"/>
                  <a:gd name="T87" fmla="*/ 124 h 436"/>
                  <a:gd name="T88" fmla="*/ 260 w 260"/>
                  <a:gd name="T89" fmla="*/ 1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36">
                    <a:moveTo>
                      <a:pt x="249" y="164"/>
                    </a:moveTo>
                    <a:lnTo>
                      <a:pt x="243" y="164"/>
                    </a:lnTo>
                    <a:lnTo>
                      <a:pt x="238" y="175"/>
                    </a:lnTo>
                    <a:lnTo>
                      <a:pt x="232" y="181"/>
                    </a:lnTo>
                    <a:lnTo>
                      <a:pt x="226" y="187"/>
                    </a:lnTo>
                    <a:lnTo>
                      <a:pt x="226" y="181"/>
                    </a:lnTo>
                    <a:lnTo>
                      <a:pt x="221" y="181"/>
                    </a:lnTo>
                    <a:lnTo>
                      <a:pt x="221" y="175"/>
                    </a:lnTo>
                    <a:lnTo>
                      <a:pt x="221" y="181"/>
                    </a:lnTo>
                    <a:lnTo>
                      <a:pt x="215" y="181"/>
                    </a:lnTo>
                    <a:lnTo>
                      <a:pt x="170" y="249"/>
                    </a:lnTo>
                    <a:lnTo>
                      <a:pt x="113" y="329"/>
                    </a:lnTo>
                    <a:lnTo>
                      <a:pt x="85" y="368"/>
                    </a:lnTo>
                    <a:lnTo>
                      <a:pt x="73" y="380"/>
                    </a:lnTo>
                    <a:lnTo>
                      <a:pt x="62" y="402"/>
                    </a:lnTo>
                    <a:lnTo>
                      <a:pt x="34" y="436"/>
                    </a:lnTo>
                    <a:lnTo>
                      <a:pt x="28" y="436"/>
                    </a:lnTo>
                    <a:lnTo>
                      <a:pt x="22" y="436"/>
                    </a:lnTo>
                    <a:lnTo>
                      <a:pt x="22" y="431"/>
                    </a:lnTo>
                    <a:lnTo>
                      <a:pt x="17" y="431"/>
                    </a:lnTo>
                    <a:lnTo>
                      <a:pt x="17" y="425"/>
                    </a:lnTo>
                    <a:lnTo>
                      <a:pt x="17" y="419"/>
                    </a:lnTo>
                    <a:lnTo>
                      <a:pt x="17" y="414"/>
                    </a:lnTo>
                    <a:lnTo>
                      <a:pt x="11" y="419"/>
                    </a:lnTo>
                    <a:lnTo>
                      <a:pt x="17" y="414"/>
                    </a:lnTo>
                    <a:lnTo>
                      <a:pt x="11" y="414"/>
                    </a:lnTo>
                    <a:lnTo>
                      <a:pt x="5" y="408"/>
                    </a:lnTo>
                    <a:lnTo>
                      <a:pt x="11" y="414"/>
                    </a:lnTo>
                    <a:lnTo>
                      <a:pt x="11" y="408"/>
                    </a:lnTo>
                    <a:lnTo>
                      <a:pt x="11" y="402"/>
                    </a:lnTo>
                    <a:lnTo>
                      <a:pt x="17" y="397"/>
                    </a:lnTo>
                    <a:lnTo>
                      <a:pt x="11" y="397"/>
                    </a:lnTo>
                    <a:lnTo>
                      <a:pt x="5" y="397"/>
                    </a:lnTo>
                    <a:lnTo>
                      <a:pt x="0" y="391"/>
                    </a:lnTo>
                    <a:lnTo>
                      <a:pt x="5" y="391"/>
                    </a:lnTo>
                    <a:lnTo>
                      <a:pt x="5" y="385"/>
                    </a:lnTo>
                    <a:lnTo>
                      <a:pt x="5" y="380"/>
                    </a:lnTo>
                    <a:lnTo>
                      <a:pt x="11" y="380"/>
                    </a:lnTo>
                    <a:lnTo>
                      <a:pt x="5" y="380"/>
                    </a:lnTo>
                    <a:lnTo>
                      <a:pt x="11" y="380"/>
                    </a:lnTo>
                    <a:lnTo>
                      <a:pt x="5" y="380"/>
                    </a:lnTo>
                    <a:lnTo>
                      <a:pt x="11" y="374"/>
                    </a:lnTo>
                    <a:lnTo>
                      <a:pt x="5" y="374"/>
                    </a:lnTo>
                    <a:lnTo>
                      <a:pt x="11" y="374"/>
                    </a:lnTo>
                    <a:lnTo>
                      <a:pt x="5" y="368"/>
                    </a:lnTo>
                    <a:lnTo>
                      <a:pt x="11" y="363"/>
                    </a:lnTo>
                    <a:lnTo>
                      <a:pt x="17" y="363"/>
                    </a:lnTo>
                    <a:lnTo>
                      <a:pt x="17" y="357"/>
                    </a:lnTo>
                    <a:lnTo>
                      <a:pt x="11" y="351"/>
                    </a:lnTo>
                    <a:lnTo>
                      <a:pt x="11" y="346"/>
                    </a:lnTo>
                    <a:lnTo>
                      <a:pt x="17" y="346"/>
                    </a:lnTo>
                    <a:lnTo>
                      <a:pt x="22" y="340"/>
                    </a:lnTo>
                    <a:lnTo>
                      <a:pt x="17" y="334"/>
                    </a:lnTo>
                    <a:lnTo>
                      <a:pt x="17" y="329"/>
                    </a:lnTo>
                    <a:lnTo>
                      <a:pt x="28" y="323"/>
                    </a:lnTo>
                    <a:lnTo>
                      <a:pt x="28" y="317"/>
                    </a:lnTo>
                    <a:lnTo>
                      <a:pt x="28" y="312"/>
                    </a:lnTo>
                    <a:lnTo>
                      <a:pt x="28" y="306"/>
                    </a:lnTo>
                    <a:lnTo>
                      <a:pt x="22" y="306"/>
                    </a:lnTo>
                    <a:lnTo>
                      <a:pt x="28" y="300"/>
                    </a:lnTo>
                    <a:lnTo>
                      <a:pt x="28" y="295"/>
                    </a:lnTo>
                    <a:lnTo>
                      <a:pt x="28" y="289"/>
                    </a:lnTo>
                    <a:lnTo>
                      <a:pt x="28" y="283"/>
                    </a:lnTo>
                    <a:lnTo>
                      <a:pt x="28" y="278"/>
                    </a:lnTo>
                    <a:lnTo>
                      <a:pt x="28" y="272"/>
                    </a:lnTo>
                    <a:lnTo>
                      <a:pt x="34" y="272"/>
                    </a:lnTo>
                    <a:lnTo>
                      <a:pt x="34" y="266"/>
                    </a:lnTo>
                    <a:lnTo>
                      <a:pt x="28" y="266"/>
                    </a:lnTo>
                    <a:lnTo>
                      <a:pt x="34" y="266"/>
                    </a:lnTo>
                    <a:lnTo>
                      <a:pt x="34" y="261"/>
                    </a:lnTo>
                    <a:lnTo>
                      <a:pt x="39" y="261"/>
                    </a:lnTo>
                    <a:lnTo>
                      <a:pt x="39" y="255"/>
                    </a:lnTo>
                    <a:lnTo>
                      <a:pt x="34" y="255"/>
                    </a:lnTo>
                    <a:lnTo>
                      <a:pt x="39" y="255"/>
                    </a:lnTo>
                    <a:lnTo>
                      <a:pt x="39" y="249"/>
                    </a:lnTo>
                    <a:lnTo>
                      <a:pt x="39" y="244"/>
                    </a:lnTo>
                    <a:lnTo>
                      <a:pt x="45" y="244"/>
                    </a:lnTo>
                    <a:lnTo>
                      <a:pt x="45" y="238"/>
                    </a:lnTo>
                    <a:lnTo>
                      <a:pt x="39" y="238"/>
                    </a:lnTo>
                    <a:lnTo>
                      <a:pt x="39" y="232"/>
                    </a:lnTo>
                    <a:lnTo>
                      <a:pt x="45" y="232"/>
                    </a:lnTo>
                    <a:lnTo>
                      <a:pt x="45" y="227"/>
                    </a:lnTo>
                    <a:lnTo>
                      <a:pt x="45" y="221"/>
                    </a:lnTo>
                    <a:lnTo>
                      <a:pt x="39" y="221"/>
                    </a:lnTo>
                    <a:lnTo>
                      <a:pt x="45" y="215"/>
                    </a:lnTo>
                    <a:lnTo>
                      <a:pt x="39" y="215"/>
                    </a:lnTo>
                    <a:lnTo>
                      <a:pt x="39" y="210"/>
                    </a:lnTo>
                    <a:lnTo>
                      <a:pt x="39" y="215"/>
                    </a:lnTo>
                    <a:lnTo>
                      <a:pt x="34" y="210"/>
                    </a:lnTo>
                    <a:lnTo>
                      <a:pt x="34" y="215"/>
                    </a:lnTo>
                    <a:lnTo>
                      <a:pt x="28" y="215"/>
                    </a:lnTo>
                    <a:lnTo>
                      <a:pt x="28" y="210"/>
                    </a:lnTo>
                    <a:lnTo>
                      <a:pt x="28" y="204"/>
                    </a:lnTo>
                    <a:lnTo>
                      <a:pt x="22" y="204"/>
                    </a:lnTo>
                    <a:lnTo>
                      <a:pt x="22" y="198"/>
                    </a:lnTo>
                    <a:lnTo>
                      <a:pt x="17" y="198"/>
                    </a:lnTo>
                    <a:lnTo>
                      <a:pt x="17" y="192"/>
                    </a:lnTo>
                    <a:lnTo>
                      <a:pt x="11" y="187"/>
                    </a:lnTo>
                    <a:lnTo>
                      <a:pt x="5" y="181"/>
                    </a:lnTo>
                    <a:lnTo>
                      <a:pt x="11" y="181"/>
                    </a:lnTo>
                    <a:lnTo>
                      <a:pt x="11" y="175"/>
                    </a:lnTo>
                    <a:lnTo>
                      <a:pt x="11" y="170"/>
                    </a:lnTo>
                    <a:lnTo>
                      <a:pt x="5" y="164"/>
                    </a:lnTo>
                    <a:lnTo>
                      <a:pt x="11" y="158"/>
                    </a:lnTo>
                    <a:lnTo>
                      <a:pt x="11" y="153"/>
                    </a:lnTo>
                    <a:lnTo>
                      <a:pt x="51" y="113"/>
                    </a:lnTo>
                    <a:lnTo>
                      <a:pt x="85" y="90"/>
                    </a:lnTo>
                    <a:lnTo>
                      <a:pt x="90" y="90"/>
                    </a:lnTo>
                    <a:lnTo>
                      <a:pt x="90" y="85"/>
                    </a:lnTo>
                    <a:lnTo>
                      <a:pt x="96" y="85"/>
                    </a:lnTo>
                    <a:lnTo>
                      <a:pt x="90" y="79"/>
                    </a:lnTo>
                    <a:lnTo>
                      <a:pt x="96" y="73"/>
                    </a:lnTo>
                    <a:lnTo>
                      <a:pt x="90" y="68"/>
                    </a:lnTo>
                    <a:lnTo>
                      <a:pt x="90" y="62"/>
                    </a:lnTo>
                    <a:lnTo>
                      <a:pt x="96" y="62"/>
                    </a:lnTo>
                    <a:lnTo>
                      <a:pt x="96" y="56"/>
                    </a:lnTo>
                    <a:lnTo>
                      <a:pt x="96" y="51"/>
                    </a:lnTo>
                    <a:lnTo>
                      <a:pt x="96" y="45"/>
                    </a:lnTo>
                    <a:lnTo>
                      <a:pt x="102" y="45"/>
                    </a:lnTo>
                    <a:lnTo>
                      <a:pt x="96" y="39"/>
                    </a:lnTo>
                    <a:lnTo>
                      <a:pt x="96" y="34"/>
                    </a:lnTo>
                    <a:lnTo>
                      <a:pt x="96" y="28"/>
                    </a:lnTo>
                    <a:lnTo>
                      <a:pt x="96" y="22"/>
                    </a:lnTo>
                    <a:lnTo>
                      <a:pt x="96" y="17"/>
                    </a:lnTo>
                    <a:lnTo>
                      <a:pt x="113" y="0"/>
                    </a:lnTo>
                    <a:lnTo>
                      <a:pt x="119" y="28"/>
                    </a:lnTo>
                    <a:lnTo>
                      <a:pt x="130" y="51"/>
                    </a:lnTo>
                    <a:lnTo>
                      <a:pt x="153" y="68"/>
                    </a:lnTo>
                    <a:lnTo>
                      <a:pt x="198" y="90"/>
                    </a:lnTo>
                    <a:lnTo>
                      <a:pt x="232" y="113"/>
                    </a:lnTo>
                    <a:lnTo>
                      <a:pt x="238" y="113"/>
                    </a:lnTo>
                    <a:lnTo>
                      <a:pt x="249" y="124"/>
                    </a:lnTo>
                    <a:lnTo>
                      <a:pt x="255" y="124"/>
                    </a:lnTo>
                    <a:lnTo>
                      <a:pt x="255" y="130"/>
                    </a:lnTo>
                    <a:lnTo>
                      <a:pt x="260" y="136"/>
                    </a:lnTo>
                    <a:lnTo>
                      <a:pt x="243" y="147"/>
                    </a:lnTo>
                    <a:lnTo>
                      <a:pt x="249" y="164"/>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2" name="Freeform 76">
                <a:extLst>
                  <a:ext uri="{FF2B5EF4-FFF2-40B4-BE49-F238E27FC236}">
                    <a16:creationId xmlns:a16="http://schemas.microsoft.com/office/drawing/2014/main" id="{34952FC8-5419-D80D-83DE-5D9C209EB401}"/>
                  </a:ext>
                </a:extLst>
              </p:cNvPr>
              <p:cNvSpPr>
                <a:spLocks/>
              </p:cNvSpPr>
              <p:nvPr>
                <p:custDataLst>
                  <p:tags r:id="rId213"/>
                </p:custDataLst>
              </p:nvPr>
            </p:nvSpPr>
            <p:spPr bwMode="auto">
              <a:xfrm rot="582343">
                <a:off x="7405821" y="4730646"/>
                <a:ext cx="369681" cy="371268"/>
              </a:xfrm>
              <a:custGeom>
                <a:avLst/>
                <a:gdLst>
                  <a:gd name="T0" fmla="*/ 192 w 232"/>
                  <a:gd name="T1" fmla="*/ 204 h 233"/>
                  <a:gd name="T2" fmla="*/ 164 w 232"/>
                  <a:gd name="T3" fmla="*/ 193 h 233"/>
                  <a:gd name="T4" fmla="*/ 147 w 232"/>
                  <a:gd name="T5" fmla="*/ 204 h 233"/>
                  <a:gd name="T6" fmla="*/ 136 w 232"/>
                  <a:gd name="T7" fmla="*/ 233 h 233"/>
                  <a:gd name="T8" fmla="*/ 113 w 232"/>
                  <a:gd name="T9" fmla="*/ 221 h 233"/>
                  <a:gd name="T10" fmla="*/ 73 w 232"/>
                  <a:gd name="T11" fmla="*/ 199 h 233"/>
                  <a:gd name="T12" fmla="*/ 34 w 232"/>
                  <a:gd name="T13" fmla="*/ 187 h 233"/>
                  <a:gd name="T14" fmla="*/ 28 w 232"/>
                  <a:gd name="T15" fmla="*/ 165 h 233"/>
                  <a:gd name="T16" fmla="*/ 34 w 232"/>
                  <a:gd name="T17" fmla="*/ 148 h 233"/>
                  <a:gd name="T18" fmla="*/ 28 w 232"/>
                  <a:gd name="T19" fmla="*/ 119 h 233"/>
                  <a:gd name="T20" fmla="*/ 22 w 232"/>
                  <a:gd name="T21" fmla="*/ 97 h 233"/>
                  <a:gd name="T22" fmla="*/ 11 w 232"/>
                  <a:gd name="T23" fmla="*/ 97 h 233"/>
                  <a:gd name="T24" fmla="*/ 0 w 232"/>
                  <a:gd name="T25" fmla="*/ 114 h 233"/>
                  <a:gd name="T26" fmla="*/ 0 w 232"/>
                  <a:gd name="T27" fmla="*/ 97 h 233"/>
                  <a:gd name="T28" fmla="*/ 0 w 232"/>
                  <a:gd name="T29" fmla="*/ 91 h 233"/>
                  <a:gd name="T30" fmla="*/ 5 w 232"/>
                  <a:gd name="T31" fmla="*/ 80 h 233"/>
                  <a:gd name="T32" fmla="*/ 5 w 232"/>
                  <a:gd name="T33" fmla="*/ 74 h 233"/>
                  <a:gd name="T34" fmla="*/ 5 w 232"/>
                  <a:gd name="T35" fmla="*/ 63 h 233"/>
                  <a:gd name="T36" fmla="*/ 5 w 232"/>
                  <a:gd name="T37" fmla="*/ 57 h 233"/>
                  <a:gd name="T38" fmla="*/ 0 w 232"/>
                  <a:gd name="T39" fmla="*/ 46 h 233"/>
                  <a:gd name="T40" fmla="*/ 17 w 232"/>
                  <a:gd name="T41" fmla="*/ 34 h 233"/>
                  <a:gd name="T42" fmla="*/ 28 w 232"/>
                  <a:gd name="T43" fmla="*/ 23 h 233"/>
                  <a:gd name="T44" fmla="*/ 56 w 232"/>
                  <a:gd name="T45" fmla="*/ 29 h 233"/>
                  <a:gd name="T46" fmla="*/ 73 w 232"/>
                  <a:gd name="T47" fmla="*/ 29 h 233"/>
                  <a:gd name="T48" fmla="*/ 79 w 232"/>
                  <a:gd name="T49" fmla="*/ 23 h 233"/>
                  <a:gd name="T50" fmla="*/ 73 w 232"/>
                  <a:gd name="T51" fmla="*/ 12 h 233"/>
                  <a:gd name="T52" fmla="*/ 90 w 232"/>
                  <a:gd name="T53" fmla="*/ 0 h 233"/>
                  <a:gd name="T54" fmla="*/ 113 w 232"/>
                  <a:gd name="T55" fmla="*/ 23 h 233"/>
                  <a:gd name="T56" fmla="*/ 147 w 232"/>
                  <a:gd name="T57" fmla="*/ 68 h 233"/>
                  <a:gd name="T58" fmla="*/ 136 w 232"/>
                  <a:gd name="T59" fmla="*/ 74 h 233"/>
                  <a:gd name="T60" fmla="*/ 130 w 232"/>
                  <a:gd name="T61" fmla="*/ 74 h 233"/>
                  <a:gd name="T62" fmla="*/ 113 w 232"/>
                  <a:gd name="T63" fmla="*/ 74 h 233"/>
                  <a:gd name="T64" fmla="*/ 102 w 232"/>
                  <a:gd name="T65" fmla="*/ 80 h 233"/>
                  <a:gd name="T66" fmla="*/ 102 w 232"/>
                  <a:gd name="T67" fmla="*/ 102 h 233"/>
                  <a:gd name="T68" fmla="*/ 119 w 232"/>
                  <a:gd name="T69" fmla="*/ 114 h 233"/>
                  <a:gd name="T70" fmla="*/ 119 w 232"/>
                  <a:gd name="T71" fmla="*/ 125 h 233"/>
                  <a:gd name="T72" fmla="*/ 113 w 232"/>
                  <a:gd name="T73" fmla="*/ 125 h 233"/>
                  <a:gd name="T74" fmla="*/ 124 w 232"/>
                  <a:gd name="T75" fmla="*/ 131 h 233"/>
                  <a:gd name="T76" fmla="*/ 119 w 232"/>
                  <a:gd name="T77" fmla="*/ 142 h 233"/>
                  <a:gd name="T78" fmla="*/ 119 w 232"/>
                  <a:gd name="T79" fmla="*/ 148 h 233"/>
                  <a:gd name="T80" fmla="*/ 124 w 232"/>
                  <a:gd name="T81" fmla="*/ 165 h 233"/>
                  <a:gd name="T82" fmla="*/ 136 w 232"/>
                  <a:gd name="T83" fmla="*/ 170 h 233"/>
                  <a:gd name="T84" fmla="*/ 164 w 232"/>
                  <a:gd name="T85" fmla="*/ 165 h 233"/>
                  <a:gd name="T86" fmla="*/ 164 w 232"/>
                  <a:gd name="T87" fmla="*/ 153 h 233"/>
                  <a:gd name="T88" fmla="*/ 170 w 232"/>
                  <a:gd name="T89" fmla="*/ 148 h 233"/>
                  <a:gd name="T90" fmla="*/ 175 w 232"/>
                  <a:gd name="T91" fmla="*/ 165 h 233"/>
                  <a:gd name="T92" fmla="*/ 198 w 232"/>
                  <a:gd name="T93" fmla="*/ 170 h 233"/>
                  <a:gd name="T94" fmla="*/ 215 w 232"/>
                  <a:gd name="T95" fmla="*/ 170 h 233"/>
                  <a:gd name="T96" fmla="*/ 221 w 232"/>
                  <a:gd name="T97" fmla="*/ 187 h 233"/>
                  <a:gd name="T98" fmla="*/ 232 w 232"/>
                  <a:gd name="T99" fmla="*/ 199 h 233"/>
                  <a:gd name="T100" fmla="*/ 226 w 232"/>
                  <a:gd name="T101" fmla="*/ 204 h 233"/>
                  <a:gd name="T102" fmla="*/ 221 w 232"/>
                  <a:gd name="T103" fmla="*/ 2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33">
                    <a:moveTo>
                      <a:pt x="198" y="233"/>
                    </a:moveTo>
                    <a:lnTo>
                      <a:pt x="192" y="210"/>
                    </a:lnTo>
                    <a:lnTo>
                      <a:pt x="192" y="204"/>
                    </a:lnTo>
                    <a:lnTo>
                      <a:pt x="181" y="199"/>
                    </a:lnTo>
                    <a:lnTo>
                      <a:pt x="170" y="193"/>
                    </a:lnTo>
                    <a:lnTo>
                      <a:pt x="164" y="193"/>
                    </a:lnTo>
                    <a:lnTo>
                      <a:pt x="158" y="193"/>
                    </a:lnTo>
                    <a:lnTo>
                      <a:pt x="153" y="199"/>
                    </a:lnTo>
                    <a:lnTo>
                      <a:pt x="147" y="204"/>
                    </a:lnTo>
                    <a:lnTo>
                      <a:pt x="147" y="210"/>
                    </a:lnTo>
                    <a:lnTo>
                      <a:pt x="141" y="227"/>
                    </a:lnTo>
                    <a:lnTo>
                      <a:pt x="136" y="233"/>
                    </a:lnTo>
                    <a:lnTo>
                      <a:pt x="130" y="233"/>
                    </a:lnTo>
                    <a:lnTo>
                      <a:pt x="124" y="233"/>
                    </a:lnTo>
                    <a:lnTo>
                      <a:pt x="113" y="221"/>
                    </a:lnTo>
                    <a:lnTo>
                      <a:pt x="90" y="204"/>
                    </a:lnTo>
                    <a:lnTo>
                      <a:pt x="85" y="199"/>
                    </a:lnTo>
                    <a:lnTo>
                      <a:pt x="73" y="199"/>
                    </a:lnTo>
                    <a:lnTo>
                      <a:pt x="39" y="210"/>
                    </a:lnTo>
                    <a:lnTo>
                      <a:pt x="34" y="193"/>
                    </a:lnTo>
                    <a:lnTo>
                      <a:pt x="34" y="187"/>
                    </a:lnTo>
                    <a:lnTo>
                      <a:pt x="39" y="182"/>
                    </a:lnTo>
                    <a:lnTo>
                      <a:pt x="34" y="170"/>
                    </a:lnTo>
                    <a:lnTo>
                      <a:pt x="28" y="165"/>
                    </a:lnTo>
                    <a:lnTo>
                      <a:pt x="28" y="159"/>
                    </a:lnTo>
                    <a:lnTo>
                      <a:pt x="34" y="153"/>
                    </a:lnTo>
                    <a:lnTo>
                      <a:pt x="34" y="148"/>
                    </a:lnTo>
                    <a:lnTo>
                      <a:pt x="28" y="142"/>
                    </a:lnTo>
                    <a:lnTo>
                      <a:pt x="28" y="131"/>
                    </a:lnTo>
                    <a:lnTo>
                      <a:pt x="28" y="119"/>
                    </a:lnTo>
                    <a:lnTo>
                      <a:pt x="28" y="114"/>
                    </a:lnTo>
                    <a:lnTo>
                      <a:pt x="22" y="108"/>
                    </a:lnTo>
                    <a:lnTo>
                      <a:pt x="22" y="97"/>
                    </a:lnTo>
                    <a:lnTo>
                      <a:pt x="22" y="91"/>
                    </a:lnTo>
                    <a:lnTo>
                      <a:pt x="17" y="91"/>
                    </a:lnTo>
                    <a:lnTo>
                      <a:pt x="11" y="97"/>
                    </a:lnTo>
                    <a:lnTo>
                      <a:pt x="5" y="102"/>
                    </a:lnTo>
                    <a:lnTo>
                      <a:pt x="5" y="108"/>
                    </a:lnTo>
                    <a:lnTo>
                      <a:pt x="0" y="114"/>
                    </a:lnTo>
                    <a:lnTo>
                      <a:pt x="0" y="108"/>
                    </a:lnTo>
                    <a:lnTo>
                      <a:pt x="0" y="102"/>
                    </a:lnTo>
                    <a:lnTo>
                      <a:pt x="0" y="97"/>
                    </a:lnTo>
                    <a:lnTo>
                      <a:pt x="5" y="97"/>
                    </a:lnTo>
                    <a:lnTo>
                      <a:pt x="5" y="91"/>
                    </a:lnTo>
                    <a:lnTo>
                      <a:pt x="0" y="91"/>
                    </a:lnTo>
                    <a:lnTo>
                      <a:pt x="5" y="80"/>
                    </a:lnTo>
                    <a:lnTo>
                      <a:pt x="5" y="85"/>
                    </a:lnTo>
                    <a:lnTo>
                      <a:pt x="5" y="80"/>
                    </a:lnTo>
                    <a:lnTo>
                      <a:pt x="5" y="74"/>
                    </a:lnTo>
                    <a:lnTo>
                      <a:pt x="0" y="74"/>
                    </a:lnTo>
                    <a:lnTo>
                      <a:pt x="5" y="74"/>
                    </a:lnTo>
                    <a:lnTo>
                      <a:pt x="0" y="68"/>
                    </a:lnTo>
                    <a:lnTo>
                      <a:pt x="5" y="68"/>
                    </a:lnTo>
                    <a:lnTo>
                      <a:pt x="5" y="63"/>
                    </a:lnTo>
                    <a:lnTo>
                      <a:pt x="5" y="57"/>
                    </a:lnTo>
                    <a:lnTo>
                      <a:pt x="0" y="57"/>
                    </a:lnTo>
                    <a:lnTo>
                      <a:pt x="5" y="57"/>
                    </a:lnTo>
                    <a:lnTo>
                      <a:pt x="0" y="51"/>
                    </a:lnTo>
                    <a:lnTo>
                      <a:pt x="5" y="51"/>
                    </a:lnTo>
                    <a:lnTo>
                      <a:pt x="0" y="46"/>
                    </a:lnTo>
                    <a:lnTo>
                      <a:pt x="5" y="40"/>
                    </a:lnTo>
                    <a:lnTo>
                      <a:pt x="11" y="34"/>
                    </a:lnTo>
                    <a:lnTo>
                      <a:pt x="17" y="34"/>
                    </a:lnTo>
                    <a:lnTo>
                      <a:pt x="17" y="29"/>
                    </a:lnTo>
                    <a:lnTo>
                      <a:pt x="22" y="29"/>
                    </a:lnTo>
                    <a:lnTo>
                      <a:pt x="28" y="23"/>
                    </a:lnTo>
                    <a:lnTo>
                      <a:pt x="39" y="23"/>
                    </a:lnTo>
                    <a:lnTo>
                      <a:pt x="51" y="23"/>
                    </a:lnTo>
                    <a:lnTo>
                      <a:pt x="56" y="29"/>
                    </a:lnTo>
                    <a:lnTo>
                      <a:pt x="62" y="29"/>
                    </a:lnTo>
                    <a:lnTo>
                      <a:pt x="68" y="29"/>
                    </a:lnTo>
                    <a:lnTo>
                      <a:pt x="73" y="29"/>
                    </a:lnTo>
                    <a:lnTo>
                      <a:pt x="73" y="23"/>
                    </a:lnTo>
                    <a:lnTo>
                      <a:pt x="73" y="29"/>
                    </a:lnTo>
                    <a:lnTo>
                      <a:pt x="79" y="23"/>
                    </a:lnTo>
                    <a:lnTo>
                      <a:pt x="79" y="17"/>
                    </a:lnTo>
                    <a:lnTo>
                      <a:pt x="79" y="12"/>
                    </a:lnTo>
                    <a:lnTo>
                      <a:pt x="73" y="12"/>
                    </a:lnTo>
                    <a:lnTo>
                      <a:pt x="79" y="12"/>
                    </a:lnTo>
                    <a:lnTo>
                      <a:pt x="79" y="6"/>
                    </a:lnTo>
                    <a:lnTo>
                      <a:pt x="90" y="0"/>
                    </a:lnTo>
                    <a:lnTo>
                      <a:pt x="96" y="12"/>
                    </a:lnTo>
                    <a:lnTo>
                      <a:pt x="102" y="17"/>
                    </a:lnTo>
                    <a:lnTo>
                      <a:pt x="113" y="23"/>
                    </a:lnTo>
                    <a:lnTo>
                      <a:pt x="141" y="46"/>
                    </a:lnTo>
                    <a:lnTo>
                      <a:pt x="153" y="57"/>
                    </a:lnTo>
                    <a:lnTo>
                      <a:pt x="147" y="68"/>
                    </a:lnTo>
                    <a:lnTo>
                      <a:pt x="141" y="68"/>
                    </a:lnTo>
                    <a:lnTo>
                      <a:pt x="136" y="68"/>
                    </a:lnTo>
                    <a:lnTo>
                      <a:pt x="136" y="74"/>
                    </a:lnTo>
                    <a:lnTo>
                      <a:pt x="136" y="68"/>
                    </a:lnTo>
                    <a:lnTo>
                      <a:pt x="136" y="74"/>
                    </a:lnTo>
                    <a:lnTo>
                      <a:pt x="130" y="74"/>
                    </a:lnTo>
                    <a:lnTo>
                      <a:pt x="124" y="74"/>
                    </a:lnTo>
                    <a:lnTo>
                      <a:pt x="119" y="74"/>
                    </a:lnTo>
                    <a:lnTo>
                      <a:pt x="113" y="74"/>
                    </a:lnTo>
                    <a:lnTo>
                      <a:pt x="107" y="74"/>
                    </a:lnTo>
                    <a:lnTo>
                      <a:pt x="102" y="74"/>
                    </a:lnTo>
                    <a:lnTo>
                      <a:pt x="102" y="80"/>
                    </a:lnTo>
                    <a:lnTo>
                      <a:pt x="96" y="91"/>
                    </a:lnTo>
                    <a:lnTo>
                      <a:pt x="102" y="97"/>
                    </a:lnTo>
                    <a:lnTo>
                      <a:pt x="102" y="102"/>
                    </a:lnTo>
                    <a:lnTo>
                      <a:pt x="113" y="102"/>
                    </a:lnTo>
                    <a:lnTo>
                      <a:pt x="113" y="114"/>
                    </a:lnTo>
                    <a:lnTo>
                      <a:pt x="119" y="114"/>
                    </a:lnTo>
                    <a:lnTo>
                      <a:pt x="119" y="119"/>
                    </a:lnTo>
                    <a:lnTo>
                      <a:pt x="124" y="125"/>
                    </a:lnTo>
                    <a:lnTo>
                      <a:pt x="119" y="125"/>
                    </a:lnTo>
                    <a:lnTo>
                      <a:pt x="119" y="119"/>
                    </a:lnTo>
                    <a:lnTo>
                      <a:pt x="119" y="125"/>
                    </a:lnTo>
                    <a:lnTo>
                      <a:pt x="113" y="125"/>
                    </a:lnTo>
                    <a:lnTo>
                      <a:pt x="113" y="131"/>
                    </a:lnTo>
                    <a:lnTo>
                      <a:pt x="119" y="131"/>
                    </a:lnTo>
                    <a:lnTo>
                      <a:pt x="124" y="131"/>
                    </a:lnTo>
                    <a:lnTo>
                      <a:pt x="124" y="136"/>
                    </a:lnTo>
                    <a:lnTo>
                      <a:pt x="119" y="136"/>
                    </a:lnTo>
                    <a:lnTo>
                      <a:pt x="119" y="142"/>
                    </a:lnTo>
                    <a:lnTo>
                      <a:pt x="124" y="142"/>
                    </a:lnTo>
                    <a:lnTo>
                      <a:pt x="124" y="148"/>
                    </a:lnTo>
                    <a:lnTo>
                      <a:pt x="119" y="148"/>
                    </a:lnTo>
                    <a:lnTo>
                      <a:pt x="119" y="153"/>
                    </a:lnTo>
                    <a:lnTo>
                      <a:pt x="119" y="159"/>
                    </a:lnTo>
                    <a:lnTo>
                      <a:pt x="124" y="165"/>
                    </a:lnTo>
                    <a:lnTo>
                      <a:pt x="130" y="165"/>
                    </a:lnTo>
                    <a:lnTo>
                      <a:pt x="130" y="170"/>
                    </a:lnTo>
                    <a:lnTo>
                      <a:pt x="136" y="170"/>
                    </a:lnTo>
                    <a:lnTo>
                      <a:pt x="147" y="165"/>
                    </a:lnTo>
                    <a:lnTo>
                      <a:pt x="158" y="165"/>
                    </a:lnTo>
                    <a:lnTo>
                      <a:pt x="164" y="165"/>
                    </a:lnTo>
                    <a:lnTo>
                      <a:pt x="170" y="159"/>
                    </a:lnTo>
                    <a:lnTo>
                      <a:pt x="164" y="159"/>
                    </a:lnTo>
                    <a:lnTo>
                      <a:pt x="164" y="153"/>
                    </a:lnTo>
                    <a:lnTo>
                      <a:pt x="158" y="153"/>
                    </a:lnTo>
                    <a:lnTo>
                      <a:pt x="164" y="148"/>
                    </a:lnTo>
                    <a:lnTo>
                      <a:pt x="170" y="148"/>
                    </a:lnTo>
                    <a:lnTo>
                      <a:pt x="170" y="159"/>
                    </a:lnTo>
                    <a:lnTo>
                      <a:pt x="175" y="159"/>
                    </a:lnTo>
                    <a:lnTo>
                      <a:pt x="175" y="165"/>
                    </a:lnTo>
                    <a:lnTo>
                      <a:pt x="181" y="170"/>
                    </a:lnTo>
                    <a:lnTo>
                      <a:pt x="192" y="170"/>
                    </a:lnTo>
                    <a:lnTo>
                      <a:pt x="198" y="170"/>
                    </a:lnTo>
                    <a:lnTo>
                      <a:pt x="209" y="165"/>
                    </a:lnTo>
                    <a:lnTo>
                      <a:pt x="215" y="165"/>
                    </a:lnTo>
                    <a:lnTo>
                      <a:pt x="215" y="170"/>
                    </a:lnTo>
                    <a:lnTo>
                      <a:pt x="221" y="176"/>
                    </a:lnTo>
                    <a:lnTo>
                      <a:pt x="221" y="182"/>
                    </a:lnTo>
                    <a:lnTo>
                      <a:pt x="221" y="187"/>
                    </a:lnTo>
                    <a:lnTo>
                      <a:pt x="226" y="193"/>
                    </a:lnTo>
                    <a:lnTo>
                      <a:pt x="232" y="193"/>
                    </a:lnTo>
                    <a:lnTo>
                      <a:pt x="232" y="199"/>
                    </a:lnTo>
                    <a:lnTo>
                      <a:pt x="232" y="204"/>
                    </a:lnTo>
                    <a:lnTo>
                      <a:pt x="232" y="210"/>
                    </a:lnTo>
                    <a:lnTo>
                      <a:pt x="226" y="204"/>
                    </a:lnTo>
                    <a:lnTo>
                      <a:pt x="226" y="210"/>
                    </a:lnTo>
                    <a:lnTo>
                      <a:pt x="221" y="210"/>
                    </a:lnTo>
                    <a:lnTo>
                      <a:pt x="221" y="216"/>
                    </a:lnTo>
                    <a:lnTo>
                      <a:pt x="221" y="221"/>
                    </a:lnTo>
                    <a:lnTo>
                      <a:pt x="198" y="233"/>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3" name="Freeform 77">
                <a:extLst>
                  <a:ext uri="{FF2B5EF4-FFF2-40B4-BE49-F238E27FC236}">
                    <a16:creationId xmlns:a16="http://schemas.microsoft.com/office/drawing/2014/main" id="{3348E081-40B7-50D4-56B7-24CC09AFFF86}"/>
                  </a:ext>
                </a:extLst>
              </p:cNvPr>
              <p:cNvSpPr>
                <a:spLocks/>
              </p:cNvSpPr>
              <p:nvPr>
                <p:custDataLst>
                  <p:tags r:id="rId214"/>
                </p:custDataLst>
              </p:nvPr>
            </p:nvSpPr>
            <p:spPr bwMode="auto">
              <a:xfrm rot="582343">
                <a:off x="5995369" y="3878151"/>
                <a:ext cx="603918" cy="479622"/>
              </a:xfrm>
              <a:custGeom>
                <a:avLst/>
                <a:gdLst>
                  <a:gd name="T0" fmla="*/ 328 w 379"/>
                  <a:gd name="T1" fmla="*/ 284 h 301"/>
                  <a:gd name="T2" fmla="*/ 289 w 379"/>
                  <a:gd name="T3" fmla="*/ 289 h 301"/>
                  <a:gd name="T4" fmla="*/ 266 w 379"/>
                  <a:gd name="T5" fmla="*/ 255 h 301"/>
                  <a:gd name="T6" fmla="*/ 255 w 379"/>
                  <a:gd name="T7" fmla="*/ 244 h 301"/>
                  <a:gd name="T8" fmla="*/ 215 w 379"/>
                  <a:gd name="T9" fmla="*/ 221 h 301"/>
                  <a:gd name="T10" fmla="*/ 192 w 379"/>
                  <a:gd name="T11" fmla="*/ 199 h 301"/>
                  <a:gd name="T12" fmla="*/ 102 w 379"/>
                  <a:gd name="T13" fmla="*/ 170 h 301"/>
                  <a:gd name="T14" fmla="*/ 73 w 379"/>
                  <a:gd name="T15" fmla="*/ 170 h 301"/>
                  <a:gd name="T16" fmla="*/ 68 w 379"/>
                  <a:gd name="T17" fmla="*/ 165 h 301"/>
                  <a:gd name="T18" fmla="*/ 17 w 379"/>
                  <a:gd name="T19" fmla="*/ 148 h 301"/>
                  <a:gd name="T20" fmla="*/ 22 w 379"/>
                  <a:gd name="T21" fmla="*/ 85 h 301"/>
                  <a:gd name="T22" fmla="*/ 51 w 379"/>
                  <a:gd name="T23" fmla="*/ 29 h 301"/>
                  <a:gd name="T24" fmla="*/ 62 w 379"/>
                  <a:gd name="T25" fmla="*/ 23 h 301"/>
                  <a:gd name="T26" fmla="*/ 73 w 379"/>
                  <a:gd name="T27" fmla="*/ 17 h 301"/>
                  <a:gd name="T28" fmla="*/ 79 w 379"/>
                  <a:gd name="T29" fmla="*/ 12 h 301"/>
                  <a:gd name="T30" fmla="*/ 96 w 379"/>
                  <a:gd name="T31" fmla="*/ 12 h 301"/>
                  <a:gd name="T32" fmla="*/ 102 w 379"/>
                  <a:gd name="T33" fmla="*/ 0 h 301"/>
                  <a:gd name="T34" fmla="*/ 113 w 379"/>
                  <a:gd name="T35" fmla="*/ 0 h 301"/>
                  <a:gd name="T36" fmla="*/ 119 w 379"/>
                  <a:gd name="T37" fmla="*/ 6 h 301"/>
                  <a:gd name="T38" fmla="*/ 130 w 379"/>
                  <a:gd name="T39" fmla="*/ 6 h 301"/>
                  <a:gd name="T40" fmla="*/ 141 w 379"/>
                  <a:gd name="T41" fmla="*/ 6 h 301"/>
                  <a:gd name="T42" fmla="*/ 147 w 379"/>
                  <a:gd name="T43" fmla="*/ 0 h 301"/>
                  <a:gd name="T44" fmla="*/ 158 w 379"/>
                  <a:gd name="T45" fmla="*/ 0 h 301"/>
                  <a:gd name="T46" fmla="*/ 170 w 379"/>
                  <a:gd name="T47" fmla="*/ 0 h 301"/>
                  <a:gd name="T48" fmla="*/ 181 w 379"/>
                  <a:gd name="T49" fmla="*/ 12 h 301"/>
                  <a:gd name="T50" fmla="*/ 187 w 379"/>
                  <a:gd name="T51" fmla="*/ 6 h 301"/>
                  <a:gd name="T52" fmla="*/ 198 w 379"/>
                  <a:gd name="T53" fmla="*/ 12 h 301"/>
                  <a:gd name="T54" fmla="*/ 204 w 379"/>
                  <a:gd name="T55" fmla="*/ 6 h 301"/>
                  <a:gd name="T56" fmla="*/ 209 w 379"/>
                  <a:gd name="T57" fmla="*/ 12 h 301"/>
                  <a:gd name="T58" fmla="*/ 221 w 379"/>
                  <a:gd name="T59" fmla="*/ 6 h 301"/>
                  <a:gd name="T60" fmla="*/ 226 w 379"/>
                  <a:gd name="T61" fmla="*/ 12 h 301"/>
                  <a:gd name="T62" fmla="*/ 232 w 379"/>
                  <a:gd name="T63" fmla="*/ 6 h 301"/>
                  <a:gd name="T64" fmla="*/ 238 w 379"/>
                  <a:gd name="T65" fmla="*/ 6 h 301"/>
                  <a:gd name="T66" fmla="*/ 249 w 379"/>
                  <a:gd name="T67" fmla="*/ 12 h 301"/>
                  <a:gd name="T68" fmla="*/ 266 w 379"/>
                  <a:gd name="T69" fmla="*/ 12 h 301"/>
                  <a:gd name="T70" fmla="*/ 266 w 379"/>
                  <a:gd name="T71" fmla="*/ 6 h 301"/>
                  <a:gd name="T72" fmla="*/ 272 w 379"/>
                  <a:gd name="T73" fmla="*/ 12 h 301"/>
                  <a:gd name="T74" fmla="*/ 283 w 379"/>
                  <a:gd name="T75" fmla="*/ 12 h 301"/>
                  <a:gd name="T76" fmla="*/ 289 w 379"/>
                  <a:gd name="T77" fmla="*/ 23 h 301"/>
                  <a:gd name="T78" fmla="*/ 294 w 379"/>
                  <a:gd name="T79" fmla="*/ 23 h 301"/>
                  <a:gd name="T80" fmla="*/ 311 w 379"/>
                  <a:gd name="T81" fmla="*/ 29 h 301"/>
                  <a:gd name="T82" fmla="*/ 317 w 379"/>
                  <a:gd name="T83" fmla="*/ 40 h 301"/>
                  <a:gd name="T84" fmla="*/ 328 w 379"/>
                  <a:gd name="T85" fmla="*/ 40 h 301"/>
                  <a:gd name="T86" fmla="*/ 334 w 379"/>
                  <a:gd name="T87" fmla="*/ 40 h 301"/>
                  <a:gd name="T88" fmla="*/ 334 w 379"/>
                  <a:gd name="T89" fmla="*/ 40 h 301"/>
                  <a:gd name="T90" fmla="*/ 340 w 379"/>
                  <a:gd name="T91" fmla="*/ 51 h 301"/>
                  <a:gd name="T92" fmla="*/ 345 w 379"/>
                  <a:gd name="T93" fmla="*/ 51 h 301"/>
                  <a:gd name="T94" fmla="*/ 351 w 379"/>
                  <a:gd name="T95" fmla="*/ 57 h 301"/>
                  <a:gd name="T96" fmla="*/ 357 w 379"/>
                  <a:gd name="T97" fmla="*/ 57 h 301"/>
                  <a:gd name="T98" fmla="*/ 362 w 379"/>
                  <a:gd name="T99" fmla="*/ 63 h 301"/>
                  <a:gd name="T100" fmla="*/ 368 w 379"/>
                  <a:gd name="T101" fmla="*/ 63 h 301"/>
                  <a:gd name="T102" fmla="*/ 379 w 379"/>
                  <a:gd name="T103" fmla="*/ 68 h 301"/>
                  <a:gd name="T104" fmla="*/ 368 w 379"/>
                  <a:gd name="T105" fmla="*/ 182 h 301"/>
                  <a:gd name="T106" fmla="*/ 351 w 379"/>
                  <a:gd name="T10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9" h="301">
                    <a:moveTo>
                      <a:pt x="351" y="301"/>
                    </a:moveTo>
                    <a:lnTo>
                      <a:pt x="328" y="284"/>
                    </a:lnTo>
                    <a:lnTo>
                      <a:pt x="300" y="289"/>
                    </a:lnTo>
                    <a:lnTo>
                      <a:pt x="289" y="289"/>
                    </a:lnTo>
                    <a:lnTo>
                      <a:pt x="283" y="284"/>
                    </a:lnTo>
                    <a:lnTo>
                      <a:pt x="266" y="255"/>
                    </a:lnTo>
                    <a:lnTo>
                      <a:pt x="260" y="250"/>
                    </a:lnTo>
                    <a:lnTo>
                      <a:pt x="255" y="244"/>
                    </a:lnTo>
                    <a:lnTo>
                      <a:pt x="243" y="227"/>
                    </a:lnTo>
                    <a:lnTo>
                      <a:pt x="215" y="221"/>
                    </a:lnTo>
                    <a:lnTo>
                      <a:pt x="209" y="216"/>
                    </a:lnTo>
                    <a:lnTo>
                      <a:pt x="192" y="199"/>
                    </a:lnTo>
                    <a:lnTo>
                      <a:pt x="164" y="193"/>
                    </a:lnTo>
                    <a:lnTo>
                      <a:pt x="102" y="170"/>
                    </a:lnTo>
                    <a:lnTo>
                      <a:pt x="85" y="165"/>
                    </a:lnTo>
                    <a:lnTo>
                      <a:pt x="73" y="170"/>
                    </a:lnTo>
                    <a:lnTo>
                      <a:pt x="73" y="165"/>
                    </a:lnTo>
                    <a:lnTo>
                      <a:pt x="68" y="165"/>
                    </a:lnTo>
                    <a:lnTo>
                      <a:pt x="51" y="153"/>
                    </a:lnTo>
                    <a:lnTo>
                      <a:pt x="17" y="148"/>
                    </a:lnTo>
                    <a:lnTo>
                      <a:pt x="0" y="136"/>
                    </a:lnTo>
                    <a:lnTo>
                      <a:pt x="22" y="85"/>
                    </a:lnTo>
                    <a:lnTo>
                      <a:pt x="39" y="23"/>
                    </a:lnTo>
                    <a:lnTo>
                      <a:pt x="51" y="29"/>
                    </a:lnTo>
                    <a:lnTo>
                      <a:pt x="56" y="23"/>
                    </a:lnTo>
                    <a:lnTo>
                      <a:pt x="62" y="23"/>
                    </a:lnTo>
                    <a:lnTo>
                      <a:pt x="68" y="17"/>
                    </a:lnTo>
                    <a:lnTo>
                      <a:pt x="73" y="17"/>
                    </a:lnTo>
                    <a:lnTo>
                      <a:pt x="73" y="12"/>
                    </a:lnTo>
                    <a:lnTo>
                      <a:pt x="79" y="12"/>
                    </a:lnTo>
                    <a:lnTo>
                      <a:pt x="85" y="12"/>
                    </a:lnTo>
                    <a:lnTo>
                      <a:pt x="96" y="12"/>
                    </a:lnTo>
                    <a:lnTo>
                      <a:pt x="96" y="6"/>
                    </a:lnTo>
                    <a:lnTo>
                      <a:pt x="102" y="0"/>
                    </a:lnTo>
                    <a:lnTo>
                      <a:pt x="107" y="0"/>
                    </a:lnTo>
                    <a:lnTo>
                      <a:pt x="113" y="0"/>
                    </a:lnTo>
                    <a:lnTo>
                      <a:pt x="119" y="0"/>
                    </a:lnTo>
                    <a:lnTo>
                      <a:pt x="119" y="6"/>
                    </a:lnTo>
                    <a:lnTo>
                      <a:pt x="124" y="0"/>
                    </a:lnTo>
                    <a:lnTo>
                      <a:pt x="130" y="6"/>
                    </a:lnTo>
                    <a:lnTo>
                      <a:pt x="136" y="6"/>
                    </a:lnTo>
                    <a:lnTo>
                      <a:pt x="141" y="6"/>
                    </a:lnTo>
                    <a:lnTo>
                      <a:pt x="147" y="6"/>
                    </a:lnTo>
                    <a:lnTo>
                      <a:pt x="147" y="0"/>
                    </a:lnTo>
                    <a:lnTo>
                      <a:pt x="153" y="0"/>
                    </a:lnTo>
                    <a:lnTo>
                      <a:pt x="158" y="0"/>
                    </a:lnTo>
                    <a:lnTo>
                      <a:pt x="164" y="0"/>
                    </a:lnTo>
                    <a:lnTo>
                      <a:pt x="170" y="0"/>
                    </a:lnTo>
                    <a:lnTo>
                      <a:pt x="175" y="6"/>
                    </a:lnTo>
                    <a:lnTo>
                      <a:pt x="181" y="12"/>
                    </a:lnTo>
                    <a:lnTo>
                      <a:pt x="187" y="12"/>
                    </a:lnTo>
                    <a:lnTo>
                      <a:pt x="187" y="6"/>
                    </a:lnTo>
                    <a:lnTo>
                      <a:pt x="192" y="12"/>
                    </a:lnTo>
                    <a:lnTo>
                      <a:pt x="198" y="12"/>
                    </a:lnTo>
                    <a:lnTo>
                      <a:pt x="204" y="12"/>
                    </a:lnTo>
                    <a:lnTo>
                      <a:pt x="204" y="6"/>
                    </a:lnTo>
                    <a:lnTo>
                      <a:pt x="209" y="6"/>
                    </a:lnTo>
                    <a:lnTo>
                      <a:pt x="209" y="12"/>
                    </a:lnTo>
                    <a:lnTo>
                      <a:pt x="221" y="12"/>
                    </a:lnTo>
                    <a:lnTo>
                      <a:pt x="221" y="6"/>
                    </a:lnTo>
                    <a:lnTo>
                      <a:pt x="226" y="6"/>
                    </a:lnTo>
                    <a:lnTo>
                      <a:pt x="226" y="12"/>
                    </a:lnTo>
                    <a:lnTo>
                      <a:pt x="232" y="12"/>
                    </a:lnTo>
                    <a:lnTo>
                      <a:pt x="232" y="6"/>
                    </a:lnTo>
                    <a:lnTo>
                      <a:pt x="238" y="12"/>
                    </a:lnTo>
                    <a:lnTo>
                      <a:pt x="238" y="6"/>
                    </a:lnTo>
                    <a:lnTo>
                      <a:pt x="243" y="12"/>
                    </a:lnTo>
                    <a:lnTo>
                      <a:pt x="249" y="12"/>
                    </a:lnTo>
                    <a:lnTo>
                      <a:pt x="260" y="12"/>
                    </a:lnTo>
                    <a:lnTo>
                      <a:pt x="266" y="12"/>
                    </a:lnTo>
                    <a:lnTo>
                      <a:pt x="272" y="12"/>
                    </a:lnTo>
                    <a:lnTo>
                      <a:pt x="266" y="6"/>
                    </a:lnTo>
                    <a:lnTo>
                      <a:pt x="272" y="6"/>
                    </a:lnTo>
                    <a:lnTo>
                      <a:pt x="272" y="12"/>
                    </a:lnTo>
                    <a:lnTo>
                      <a:pt x="277" y="12"/>
                    </a:lnTo>
                    <a:lnTo>
                      <a:pt x="283" y="12"/>
                    </a:lnTo>
                    <a:lnTo>
                      <a:pt x="283" y="17"/>
                    </a:lnTo>
                    <a:lnTo>
                      <a:pt x="289" y="23"/>
                    </a:lnTo>
                    <a:lnTo>
                      <a:pt x="289" y="17"/>
                    </a:lnTo>
                    <a:lnTo>
                      <a:pt x="294" y="23"/>
                    </a:lnTo>
                    <a:lnTo>
                      <a:pt x="306" y="23"/>
                    </a:lnTo>
                    <a:lnTo>
                      <a:pt x="311" y="29"/>
                    </a:lnTo>
                    <a:lnTo>
                      <a:pt x="311" y="34"/>
                    </a:lnTo>
                    <a:lnTo>
                      <a:pt x="317" y="40"/>
                    </a:lnTo>
                    <a:lnTo>
                      <a:pt x="323" y="40"/>
                    </a:lnTo>
                    <a:lnTo>
                      <a:pt x="328" y="40"/>
                    </a:lnTo>
                    <a:lnTo>
                      <a:pt x="334" y="46"/>
                    </a:lnTo>
                    <a:lnTo>
                      <a:pt x="334" y="40"/>
                    </a:lnTo>
                    <a:lnTo>
                      <a:pt x="340" y="40"/>
                    </a:lnTo>
                    <a:lnTo>
                      <a:pt x="334" y="40"/>
                    </a:lnTo>
                    <a:lnTo>
                      <a:pt x="340" y="46"/>
                    </a:lnTo>
                    <a:lnTo>
                      <a:pt x="340" y="51"/>
                    </a:lnTo>
                    <a:lnTo>
                      <a:pt x="340" y="63"/>
                    </a:lnTo>
                    <a:lnTo>
                      <a:pt x="345" y="51"/>
                    </a:lnTo>
                    <a:lnTo>
                      <a:pt x="351" y="51"/>
                    </a:lnTo>
                    <a:lnTo>
                      <a:pt x="351" y="57"/>
                    </a:lnTo>
                    <a:lnTo>
                      <a:pt x="351" y="63"/>
                    </a:lnTo>
                    <a:lnTo>
                      <a:pt x="357" y="57"/>
                    </a:lnTo>
                    <a:lnTo>
                      <a:pt x="357" y="63"/>
                    </a:lnTo>
                    <a:lnTo>
                      <a:pt x="362" y="63"/>
                    </a:lnTo>
                    <a:lnTo>
                      <a:pt x="362" y="68"/>
                    </a:lnTo>
                    <a:lnTo>
                      <a:pt x="368" y="63"/>
                    </a:lnTo>
                    <a:lnTo>
                      <a:pt x="374" y="68"/>
                    </a:lnTo>
                    <a:lnTo>
                      <a:pt x="379" y="68"/>
                    </a:lnTo>
                    <a:lnTo>
                      <a:pt x="374" y="142"/>
                    </a:lnTo>
                    <a:lnTo>
                      <a:pt x="368" y="182"/>
                    </a:lnTo>
                    <a:lnTo>
                      <a:pt x="357" y="278"/>
                    </a:lnTo>
                    <a:lnTo>
                      <a:pt x="351" y="301"/>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4" name="Freeform 78">
                <a:extLst>
                  <a:ext uri="{FF2B5EF4-FFF2-40B4-BE49-F238E27FC236}">
                    <a16:creationId xmlns:a16="http://schemas.microsoft.com/office/drawing/2014/main" id="{0F7E8CEC-6C42-E3A1-D3F1-B54F64CF4857}"/>
                  </a:ext>
                </a:extLst>
              </p:cNvPr>
              <p:cNvSpPr>
                <a:spLocks/>
              </p:cNvSpPr>
              <p:nvPr>
                <p:custDataLst>
                  <p:tags r:id="rId215"/>
                </p:custDataLst>
              </p:nvPr>
            </p:nvSpPr>
            <p:spPr bwMode="auto">
              <a:xfrm rot="582343">
                <a:off x="5831682" y="5188574"/>
                <a:ext cx="495564" cy="406324"/>
              </a:xfrm>
              <a:custGeom>
                <a:avLst/>
                <a:gdLst>
                  <a:gd name="T0" fmla="*/ 311 w 311"/>
                  <a:gd name="T1" fmla="*/ 243 h 255"/>
                  <a:gd name="T2" fmla="*/ 300 w 311"/>
                  <a:gd name="T3" fmla="*/ 249 h 255"/>
                  <a:gd name="T4" fmla="*/ 289 w 311"/>
                  <a:gd name="T5" fmla="*/ 255 h 255"/>
                  <a:gd name="T6" fmla="*/ 272 w 311"/>
                  <a:gd name="T7" fmla="*/ 243 h 255"/>
                  <a:gd name="T8" fmla="*/ 260 w 311"/>
                  <a:gd name="T9" fmla="*/ 249 h 255"/>
                  <a:gd name="T10" fmla="*/ 226 w 311"/>
                  <a:gd name="T11" fmla="*/ 249 h 255"/>
                  <a:gd name="T12" fmla="*/ 209 w 311"/>
                  <a:gd name="T13" fmla="*/ 249 h 255"/>
                  <a:gd name="T14" fmla="*/ 187 w 311"/>
                  <a:gd name="T15" fmla="*/ 249 h 255"/>
                  <a:gd name="T16" fmla="*/ 170 w 311"/>
                  <a:gd name="T17" fmla="*/ 249 h 255"/>
                  <a:gd name="T18" fmla="*/ 158 w 311"/>
                  <a:gd name="T19" fmla="*/ 243 h 255"/>
                  <a:gd name="T20" fmla="*/ 141 w 311"/>
                  <a:gd name="T21" fmla="*/ 243 h 255"/>
                  <a:gd name="T22" fmla="*/ 130 w 311"/>
                  <a:gd name="T23" fmla="*/ 232 h 255"/>
                  <a:gd name="T24" fmla="*/ 119 w 311"/>
                  <a:gd name="T25" fmla="*/ 226 h 255"/>
                  <a:gd name="T26" fmla="*/ 107 w 311"/>
                  <a:gd name="T27" fmla="*/ 221 h 255"/>
                  <a:gd name="T28" fmla="*/ 102 w 311"/>
                  <a:gd name="T29" fmla="*/ 226 h 255"/>
                  <a:gd name="T30" fmla="*/ 107 w 311"/>
                  <a:gd name="T31" fmla="*/ 226 h 255"/>
                  <a:gd name="T32" fmla="*/ 96 w 311"/>
                  <a:gd name="T33" fmla="*/ 232 h 255"/>
                  <a:gd name="T34" fmla="*/ 90 w 311"/>
                  <a:gd name="T35" fmla="*/ 221 h 255"/>
                  <a:gd name="T36" fmla="*/ 79 w 311"/>
                  <a:gd name="T37" fmla="*/ 226 h 255"/>
                  <a:gd name="T38" fmla="*/ 73 w 311"/>
                  <a:gd name="T39" fmla="*/ 226 h 255"/>
                  <a:gd name="T40" fmla="*/ 68 w 311"/>
                  <a:gd name="T41" fmla="*/ 226 h 255"/>
                  <a:gd name="T42" fmla="*/ 56 w 311"/>
                  <a:gd name="T43" fmla="*/ 232 h 255"/>
                  <a:gd name="T44" fmla="*/ 51 w 311"/>
                  <a:gd name="T45" fmla="*/ 226 h 255"/>
                  <a:gd name="T46" fmla="*/ 39 w 311"/>
                  <a:gd name="T47" fmla="*/ 221 h 255"/>
                  <a:gd name="T48" fmla="*/ 34 w 311"/>
                  <a:gd name="T49" fmla="*/ 221 h 255"/>
                  <a:gd name="T50" fmla="*/ 17 w 311"/>
                  <a:gd name="T51" fmla="*/ 221 h 255"/>
                  <a:gd name="T52" fmla="*/ 0 w 311"/>
                  <a:gd name="T53" fmla="*/ 209 h 255"/>
                  <a:gd name="T54" fmla="*/ 22 w 311"/>
                  <a:gd name="T55" fmla="*/ 51 h 255"/>
                  <a:gd name="T56" fmla="*/ 39 w 311"/>
                  <a:gd name="T57" fmla="*/ 45 h 255"/>
                  <a:gd name="T58" fmla="*/ 51 w 311"/>
                  <a:gd name="T59" fmla="*/ 28 h 255"/>
                  <a:gd name="T60" fmla="*/ 68 w 311"/>
                  <a:gd name="T61" fmla="*/ 28 h 255"/>
                  <a:gd name="T62" fmla="*/ 85 w 311"/>
                  <a:gd name="T63" fmla="*/ 22 h 255"/>
                  <a:gd name="T64" fmla="*/ 90 w 311"/>
                  <a:gd name="T65" fmla="*/ 22 h 255"/>
                  <a:gd name="T66" fmla="*/ 107 w 311"/>
                  <a:gd name="T67" fmla="*/ 22 h 255"/>
                  <a:gd name="T68" fmla="*/ 124 w 311"/>
                  <a:gd name="T69" fmla="*/ 5 h 255"/>
                  <a:gd name="T70" fmla="*/ 136 w 311"/>
                  <a:gd name="T71" fmla="*/ 5 h 255"/>
                  <a:gd name="T72" fmla="*/ 141 w 311"/>
                  <a:gd name="T73" fmla="*/ 17 h 255"/>
                  <a:gd name="T74" fmla="*/ 153 w 311"/>
                  <a:gd name="T75" fmla="*/ 28 h 255"/>
                  <a:gd name="T76" fmla="*/ 164 w 311"/>
                  <a:gd name="T77" fmla="*/ 34 h 255"/>
                  <a:gd name="T78" fmla="*/ 175 w 311"/>
                  <a:gd name="T79" fmla="*/ 28 h 255"/>
                  <a:gd name="T80" fmla="*/ 175 w 311"/>
                  <a:gd name="T81" fmla="*/ 34 h 255"/>
                  <a:gd name="T82" fmla="*/ 181 w 311"/>
                  <a:gd name="T83" fmla="*/ 45 h 255"/>
                  <a:gd name="T84" fmla="*/ 187 w 311"/>
                  <a:gd name="T85" fmla="*/ 51 h 255"/>
                  <a:gd name="T86" fmla="*/ 204 w 311"/>
                  <a:gd name="T87" fmla="*/ 51 h 255"/>
                  <a:gd name="T88" fmla="*/ 221 w 311"/>
                  <a:gd name="T89" fmla="*/ 56 h 255"/>
                  <a:gd name="T90" fmla="*/ 232 w 311"/>
                  <a:gd name="T91" fmla="*/ 62 h 255"/>
                  <a:gd name="T92" fmla="*/ 243 w 311"/>
                  <a:gd name="T93" fmla="*/ 68 h 255"/>
                  <a:gd name="T94" fmla="*/ 255 w 311"/>
                  <a:gd name="T95" fmla="*/ 68 h 255"/>
                  <a:gd name="T96" fmla="*/ 266 w 311"/>
                  <a:gd name="T97" fmla="*/ 62 h 255"/>
                  <a:gd name="T98" fmla="*/ 277 w 311"/>
                  <a:gd name="T99" fmla="*/ 56 h 255"/>
                  <a:gd name="T100" fmla="*/ 289 w 311"/>
                  <a:gd name="T101" fmla="*/ 5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255">
                    <a:moveTo>
                      <a:pt x="289" y="51"/>
                    </a:moveTo>
                    <a:lnTo>
                      <a:pt x="294" y="85"/>
                    </a:lnTo>
                    <a:lnTo>
                      <a:pt x="311" y="243"/>
                    </a:lnTo>
                    <a:lnTo>
                      <a:pt x="311" y="249"/>
                    </a:lnTo>
                    <a:lnTo>
                      <a:pt x="306" y="249"/>
                    </a:lnTo>
                    <a:lnTo>
                      <a:pt x="300" y="249"/>
                    </a:lnTo>
                    <a:lnTo>
                      <a:pt x="294" y="249"/>
                    </a:lnTo>
                    <a:lnTo>
                      <a:pt x="294" y="255"/>
                    </a:lnTo>
                    <a:lnTo>
                      <a:pt x="289" y="255"/>
                    </a:lnTo>
                    <a:lnTo>
                      <a:pt x="289" y="249"/>
                    </a:lnTo>
                    <a:lnTo>
                      <a:pt x="277" y="249"/>
                    </a:lnTo>
                    <a:lnTo>
                      <a:pt x="272" y="243"/>
                    </a:lnTo>
                    <a:lnTo>
                      <a:pt x="260" y="243"/>
                    </a:lnTo>
                    <a:lnTo>
                      <a:pt x="255" y="243"/>
                    </a:lnTo>
                    <a:lnTo>
                      <a:pt x="260" y="249"/>
                    </a:lnTo>
                    <a:lnTo>
                      <a:pt x="249" y="255"/>
                    </a:lnTo>
                    <a:lnTo>
                      <a:pt x="238" y="249"/>
                    </a:lnTo>
                    <a:lnTo>
                      <a:pt x="226" y="249"/>
                    </a:lnTo>
                    <a:lnTo>
                      <a:pt x="221" y="249"/>
                    </a:lnTo>
                    <a:lnTo>
                      <a:pt x="215" y="249"/>
                    </a:lnTo>
                    <a:lnTo>
                      <a:pt x="209" y="249"/>
                    </a:lnTo>
                    <a:lnTo>
                      <a:pt x="204" y="249"/>
                    </a:lnTo>
                    <a:lnTo>
                      <a:pt x="192" y="249"/>
                    </a:lnTo>
                    <a:lnTo>
                      <a:pt x="187" y="249"/>
                    </a:lnTo>
                    <a:lnTo>
                      <a:pt x="181" y="249"/>
                    </a:lnTo>
                    <a:lnTo>
                      <a:pt x="175" y="249"/>
                    </a:lnTo>
                    <a:lnTo>
                      <a:pt x="170" y="249"/>
                    </a:lnTo>
                    <a:lnTo>
                      <a:pt x="170" y="243"/>
                    </a:lnTo>
                    <a:lnTo>
                      <a:pt x="164" y="249"/>
                    </a:lnTo>
                    <a:lnTo>
                      <a:pt x="158" y="243"/>
                    </a:lnTo>
                    <a:lnTo>
                      <a:pt x="153" y="243"/>
                    </a:lnTo>
                    <a:lnTo>
                      <a:pt x="147" y="243"/>
                    </a:lnTo>
                    <a:lnTo>
                      <a:pt x="141" y="243"/>
                    </a:lnTo>
                    <a:lnTo>
                      <a:pt x="136" y="238"/>
                    </a:lnTo>
                    <a:lnTo>
                      <a:pt x="136" y="232"/>
                    </a:lnTo>
                    <a:lnTo>
                      <a:pt x="130" y="232"/>
                    </a:lnTo>
                    <a:lnTo>
                      <a:pt x="124" y="232"/>
                    </a:lnTo>
                    <a:lnTo>
                      <a:pt x="124" y="226"/>
                    </a:lnTo>
                    <a:lnTo>
                      <a:pt x="119" y="226"/>
                    </a:lnTo>
                    <a:lnTo>
                      <a:pt x="113" y="226"/>
                    </a:lnTo>
                    <a:lnTo>
                      <a:pt x="113" y="221"/>
                    </a:lnTo>
                    <a:lnTo>
                      <a:pt x="107" y="221"/>
                    </a:lnTo>
                    <a:lnTo>
                      <a:pt x="113" y="226"/>
                    </a:lnTo>
                    <a:lnTo>
                      <a:pt x="107" y="226"/>
                    </a:lnTo>
                    <a:lnTo>
                      <a:pt x="102" y="226"/>
                    </a:lnTo>
                    <a:lnTo>
                      <a:pt x="107" y="226"/>
                    </a:lnTo>
                    <a:lnTo>
                      <a:pt x="102" y="226"/>
                    </a:lnTo>
                    <a:lnTo>
                      <a:pt x="107" y="226"/>
                    </a:lnTo>
                    <a:lnTo>
                      <a:pt x="107" y="232"/>
                    </a:lnTo>
                    <a:lnTo>
                      <a:pt x="102" y="232"/>
                    </a:lnTo>
                    <a:lnTo>
                      <a:pt x="96" y="232"/>
                    </a:lnTo>
                    <a:lnTo>
                      <a:pt x="96" y="226"/>
                    </a:lnTo>
                    <a:lnTo>
                      <a:pt x="90" y="226"/>
                    </a:lnTo>
                    <a:lnTo>
                      <a:pt x="90" y="221"/>
                    </a:lnTo>
                    <a:lnTo>
                      <a:pt x="85" y="221"/>
                    </a:lnTo>
                    <a:lnTo>
                      <a:pt x="85" y="226"/>
                    </a:lnTo>
                    <a:lnTo>
                      <a:pt x="79" y="226"/>
                    </a:lnTo>
                    <a:lnTo>
                      <a:pt x="79" y="221"/>
                    </a:lnTo>
                    <a:lnTo>
                      <a:pt x="73" y="221"/>
                    </a:lnTo>
                    <a:lnTo>
                      <a:pt x="73" y="226"/>
                    </a:lnTo>
                    <a:lnTo>
                      <a:pt x="68" y="226"/>
                    </a:lnTo>
                    <a:lnTo>
                      <a:pt x="68" y="221"/>
                    </a:lnTo>
                    <a:lnTo>
                      <a:pt x="68" y="226"/>
                    </a:lnTo>
                    <a:lnTo>
                      <a:pt x="62" y="226"/>
                    </a:lnTo>
                    <a:lnTo>
                      <a:pt x="62" y="232"/>
                    </a:lnTo>
                    <a:lnTo>
                      <a:pt x="56" y="232"/>
                    </a:lnTo>
                    <a:lnTo>
                      <a:pt x="51" y="238"/>
                    </a:lnTo>
                    <a:lnTo>
                      <a:pt x="51" y="232"/>
                    </a:lnTo>
                    <a:lnTo>
                      <a:pt x="51" y="226"/>
                    </a:lnTo>
                    <a:lnTo>
                      <a:pt x="45" y="226"/>
                    </a:lnTo>
                    <a:lnTo>
                      <a:pt x="45" y="221"/>
                    </a:lnTo>
                    <a:lnTo>
                      <a:pt x="39" y="221"/>
                    </a:lnTo>
                    <a:lnTo>
                      <a:pt x="39" y="226"/>
                    </a:lnTo>
                    <a:lnTo>
                      <a:pt x="34" y="226"/>
                    </a:lnTo>
                    <a:lnTo>
                      <a:pt x="34" y="221"/>
                    </a:lnTo>
                    <a:lnTo>
                      <a:pt x="28" y="221"/>
                    </a:lnTo>
                    <a:lnTo>
                      <a:pt x="22" y="221"/>
                    </a:lnTo>
                    <a:lnTo>
                      <a:pt x="17" y="221"/>
                    </a:lnTo>
                    <a:lnTo>
                      <a:pt x="17" y="215"/>
                    </a:lnTo>
                    <a:lnTo>
                      <a:pt x="11" y="215"/>
                    </a:lnTo>
                    <a:lnTo>
                      <a:pt x="0" y="209"/>
                    </a:lnTo>
                    <a:lnTo>
                      <a:pt x="5" y="164"/>
                    </a:lnTo>
                    <a:lnTo>
                      <a:pt x="5" y="56"/>
                    </a:lnTo>
                    <a:lnTo>
                      <a:pt x="22" y="51"/>
                    </a:lnTo>
                    <a:lnTo>
                      <a:pt x="28" y="45"/>
                    </a:lnTo>
                    <a:lnTo>
                      <a:pt x="34" y="45"/>
                    </a:lnTo>
                    <a:lnTo>
                      <a:pt x="39" y="45"/>
                    </a:lnTo>
                    <a:lnTo>
                      <a:pt x="45" y="39"/>
                    </a:lnTo>
                    <a:lnTo>
                      <a:pt x="51" y="34"/>
                    </a:lnTo>
                    <a:lnTo>
                      <a:pt x="51" y="28"/>
                    </a:lnTo>
                    <a:lnTo>
                      <a:pt x="56" y="28"/>
                    </a:lnTo>
                    <a:lnTo>
                      <a:pt x="62" y="28"/>
                    </a:lnTo>
                    <a:lnTo>
                      <a:pt x="68" y="28"/>
                    </a:lnTo>
                    <a:lnTo>
                      <a:pt x="73" y="28"/>
                    </a:lnTo>
                    <a:lnTo>
                      <a:pt x="79" y="22"/>
                    </a:lnTo>
                    <a:lnTo>
                      <a:pt x="85" y="22"/>
                    </a:lnTo>
                    <a:lnTo>
                      <a:pt x="85" y="28"/>
                    </a:lnTo>
                    <a:lnTo>
                      <a:pt x="90" y="28"/>
                    </a:lnTo>
                    <a:lnTo>
                      <a:pt x="90" y="22"/>
                    </a:lnTo>
                    <a:lnTo>
                      <a:pt x="96" y="22"/>
                    </a:lnTo>
                    <a:lnTo>
                      <a:pt x="102" y="22"/>
                    </a:lnTo>
                    <a:lnTo>
                      <a:pt x="107" y="22"/>
                    </a:lnTo>
                    <a:lnTo>
                      <a:pt x="113" y="17"/>
                    </a:lnTo>
                    <a:lnTo>
                      <a:pt x="113" y="11"/>
                    </a:lnTo>
                    <a:lnTo>
                      <a:pt x="124" y="5"/>
                    </a:lnTo>
                    <a:lnTo>
                      <a:pt x="130" y="0"/>
                    </a:lnTo>
                    <a:lnTo>
                      <a:pt x="130" y="5"/>
                    </a:lnTo>
                    <a:lnTo>
                      <a:pt x="136" y="5"/>
                    </a:lnTo>
                    <a:lnTo>
                      <a:pt x="141" y="11"/>
                    </a:lnTo>
                    <a:lnTo>
                      <a:pt x="136" y="17"/>
                    </a:lnTo>
                    <a:lnTo>
                      <a:pt x="141" y="17"/>
                    </a:lnTo>
                    <a:lnTo>
                      <a:pt x="141" y="22"/>
                    </a:lnTo>
                    <a:lnTo>
                      <a:pt x="147" y="22"/>
                    </a:lnTo>
                    <a:lnTo>
                      <a:pt x="153" y="28"/>
                    </a:lnTo>
                    <a:lnTo>
                      <a:pt x="158" y="28"/>
                    </a:lnTo>
                    <a:lnTo>
                      <a:pt x="164" y="28"/>
                    </a:lnTo>
                    <a:lnTo>
                      <a:pt x="164" y="34"/>
                    </a:lnTo>
                    <a:lnTo>
                      <a:pt x="170" y="34"/>
                    </a:lnTo>
                    <a:lnTo>
                      <a:pt x="175" y="34"/>
                    </a:lnTo>
                    <a:lnTo>
                      <a:pt x="175" y="28"/>
                    </a:lnTo>
                    <a:lnTo>
                      <a:pt x="181" y="28"/>
                    </a:lnTo>
                    <a:lnTo>
                      <a:pt x="181" y="34"/>
                    </a:lnTo>
                    <a:lnTo>
                      <a:pt x="175" y="34"/>
                    </a:lnTo>
                    <a:lnTo>
                      <a:pt x="181" y="34"/>
                    </a:lnTo>
                    <a:lnTo>
                      <a:pt x="181" y="39"/>
                    </a:lnTo>
                    <a:lnTo>
                      <a:pt x="181" y="45"/>
                    </a:lnTo>
                    <a:lnTo>
                      <a:pt x="187" y="51"/>
                    </a:lnTo>
                    <a:lnTo>
                      <a:pt x="187" y="45"/>
                    </a:lnTo>
                    <a:lnTo>
                      <a:pt x="187" y="51"/>
                    </a:lnTo>
                    <a:lnTo>
                      <a:pt x="192" y="51"/>
                    </a:lnTo>
                    <a:lnTo>
                      <a:pt x="198" y="51"/>
                    </a:lnTo>
                    <a:lnTo>
                      <a:pt x="204" y="51"/>
                    </a:lnTo>
                    <a:lnTo>
                      <a:pt x="215" y="56"/>
                    </a:lnTo>
                    <a:lnTo>
                      <a:pt x="221" y="62"/>
                    </a:lnTo>
                    <a:lnTo>
                      <a:pt x="221" y="56"/>
                    </a:lnTo>
                    <a:lnTo>
                      <a:pt x="226" y="62"/>
                    </a:lnTo>
                    <a:lnTo>
                      <a:pt x="226" y="68"/>
                    </a:lnTo>
                    <a:lnTo>
                      <a:pt x="232" y="62"/>
                    </a:lnTo>
                    <a:lnTo>
                      <a:pt x="238" y="62"/>
                    </a:lnTo>
                    <a:lnTo>
                      <a:pt x="238" y="68"/>
                    </a:lnTo>
                    <a:lnTo>
                      <a:pt x="243" y="68"/>
                    </a:lnTo>
                    <a:lnTo>
                      <a:pt x="243" y="73"/>
                    </a:lnTo>
                    <a:lnTo>
                      <a:pt x="249" y="68"/>
                    </a:lnTo>
                    <a:lnTo>
                      <a:pt x="255" y="68"/>
                    </a:lnTo>
                    <a:lnTo>
                      <a:pt x="260" y="68"/>
                    </a:lnTo>
                    <a:lnTo>
                      <a:pt x="260" y="62"/>
                    </a:lnTo>
                    <a:lnTo>
                      <a:pt x="266" y="62"/>
                    </a:lnTo>
                    <a:lnTo>
                      <a:pt x="272" y="62"/>
                    </a:lnTo>
                    <a:lnTo>
                      <a:pt x="277" y="62"/>
                    </a:lnTo>
                    <a:lnTo>
                      <a:pt x="277" y="56"/>
                    </a:lnTo>
                    <a:lnTo>
                      <a:pt x="283" y="62"/>
                    </a:lnTo>
                    <a:lnTo>
                      <a:pt x="283" y="56"/>
                    </a:lnTo>
                    <a:lnTo>
                      <a:pt x="289" y="56"/>
                    </a:lnTo>
                    <a:lnTo>
                      <a:pt x="289" y="51"/>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5" name="Freeform 79">
                <a:extLst>
                  <a:ext uri="{FF2B5EF4-FFF2-40B4-BE49-F238E27FC236}">
                    <a16:creationId xmlns:a16="http://schemas.microsoft.com/office/drawing/2014/main" id="{3A54199D-E824-1991-1004-DF1E6B602BA6}"/>
                  </a:ext>
                </a:extLst>
              </p:cNvPr>
              <p:cNvSpPr>
                <a:spLocks/>
              </p:cNvSpPr>
              <p:nvPr>
                <p:custDataLst>
                  <p:tags r:id="rId216"/>
                </p:custDataLst>
              </p:nvPr>
            </p:nvSpPr>
            <p:spPr bwMode="auto">
              <a:xfrm rot="582343">
                <a:off x="7078806" y="4548230"/>
                <a:ext cx="505124" cy="280443"/>
              </a:xfrm>
              <a:custGeom>
                <a:avLst/>
                <a:gdLst>
                  <a:gd name="T0" fmla="*/ 74 w 317"/>
                  <a:gd name="T1" fmla="*/ 6 h 176"/>
                  <a:gd name="T2" fmla="*/ 79 w 317"/>
                  <a:gd name="T3" fmla="*/ 17 h 176"/>
                  <a:gd name="T4" fmla="*/ 91 w 317"/>
                  <a:gd name="T5" fmla="*/ 12 h 176"/>
                  <a:gd name="T6" fmla="*/ 119 w 317"/>
                  <a:gd name="T7" fmla="*/ 23 h 176"/>
                  <a:gd name="T8" fmla="*/ 130 w 317"/>
                  <a:gd name="T9" fmla="*/ 34 h 176"/>
                  <a:gd name="T10" fmla="*/ 153 w 317"/>
                  <a:gd name="T11" fmla="*/ 34 h 176"/>
                  <a:gd name="T12" fmla="*/ 142 w 317"/>
                  <a:gd name="T13" fmla="*/ 23 h 176"/>
                  <a:gd name="T14" fmla="*/ 164 w 317"/>
                  <a:gd name="T15" fmla="*/ 23 h 176"/>
                  <a:gd name="T16" fmla="*/ 170 w 317"/>
                  <a:gd name="T17" fmla="*/ 40 h 176"/>
                  <a:gd name="T18" fmla="*/ 164 w 317"/>
                  <a:gd name="T19" fmla="*/ 51 h 176"/>
                  <a:gd name="T20" fmla="*/ 181 w 317"/>
                  <a:gd name="T21" fmla="*/ 51 h 176"/>
                  <a:gd name="T22" fmla="*/ 181 w 317"/>
                  <a:gd name="T23" fmla="*/ 29 h 176"/>
                  <a:gd name="T24" fmla="*/ 204 w 317"/>
                  <a:gd name="T25" fmla="*/ 29 h 176"/>
                  <a:gd name="T26" fmla="*/ 210 w 317"/>
                  <a:gd name="T27" fmla="*/ 40 h 176"/>
                  <a:gd name="T28" fmla="*/ 210 w 317"/>
                  <a:gd name="T29" fmla="*/ 12 h 176"/>
                  <a:gd name="T30" fmla="*/ 227 w 317"/>
                  <a:gd name="T31" fmla="*/ 6 h 176"/>
                  <a:gd name="T32" fmla="*/ 221 w 317"/>
                  <a:gd name="T33" fmla="*/ 46 h 176"/>
                  <a:gd name="T34" fmla="*/ 238 w 317"/>
                  <a:gd name="T35" fmla="*/ 51 h 176"/>
                  <a:gd name="T36" fmla="*/ 249 w 317"/>
                  <a:gd name="T37" fmla="*/ 23 h 176"/>
                  <a:gd name="T38" fmla="*/ 272 w 317"/>
                  <a:gd name="T39" fmla="*/ 46 h 176"/>
                  <a:gd name="T40" fmla="*/ 295 w 317"/>
                  <a:gd name="T41" fmla="*/ 63 h 176"/>
                  <a:gd name="T42" fmla="*/ 317 w 317"/>
                  <a:gd name="T43" fmla="*/ 85 h 176"/>
                  <a:gd name="T44" fmla="*/ 300 w 317"/>
                  <a:gd name="T45" fmla="*/ 97 h 176"/>
                  <a:gd name="T46" fmla="*/ 306 w 317"/>
                  <a:gd name="T47" fmla="*/ 108 h 176"/>
                  <a:gd name="T48" fmla="*/ 300 w 317"/>
                  <a:gd name="T49" fmla="*/ 114 h 176"/>
                  <a:gd name="T50" fmla="*/ 283 w 317"/>
                  <a:gd name="T51" fmla="*/ 114 h 176"/>
                  <a:gd name="T52" fmla="*/ 255 w 317"/>
                  <a:gd name="T53" fmla="*/ 108 h 176"/>
                  <a:gd name="T54" fmla="*/ 244 w 317"/>
                  <a:gd name="T55" fmla="*/ 119 h 176"/>
                  <a:gd name="T56" fmla="*/ 227 w 317"/>
                  <a:gd name="T57" fmla="*/ 131 h 176"/>
                  <a:gd name="T58" fmla="*/ 232 w 317"/>
                  <a:gd name="T59" fmla="*/ 142 h 176"/>
                  <a:gd name="T60" fmla="*/ 232 w 317"/>
                  <a:gd name="T61" fmla="*/ 148 h 176"/>
                  <a:gd name="T62" fmla="*/ 232 w 317"/>
                  <a:gd name="T63" fmla="*/ 159 h 176"/>
                  <a:gd name="T64" fmla="*/ 232 w 317"/>
                  <a:gd name="T65" fmla="*/ 165 h 176"/>
                  <a:gd name="T66" fmla="*/ 227 w 317"/>
                  <a:gd name="T67" fmla="*/ 176 h 176"/>
                  <a:gd name="T68" fmla="*/ 221 w 317"/>
                  <a:gd name="T69" fmla="*/ 165 h 176"/>
                  <a:gd name="T70" fmla="*/ 227 w 317"/>
                  <a:gd name="T71" fmla="*/ 153 h 176"/>
                  <a:gd name="T72" fmla="*/ 215 w 317"/>
                  <a:gd name="T73" fmla="*/ 159 h 176"/>
                  <a:gd name="T74" fmla="*/ 204 w 317"/>
                  <a:gd name="T75" fmla="*/ 176 h 176"/>
                  <a:gd name="T76" fmla="*/ 204 w 317"/>
                  <a:gd name="T77" fmla="*/ 159 h 176"/>
                  <a:gd name="T78" fmla="*/ 181 w 317"/>
                  <a:gd name="T79" fmla="*/ 159 h 176"/>
                  <a:gd name="T80" fmla="*/ 176 w 317"/>
                  <a:gd name="T81" fmla="*/ 148 h 176"/>
                  <a:gd name="T82" fmla="*/ 159 w 317"/>
                  <a:gd name="T83" fmla="*/ 159 h 176"/>
                  <a:gd name="T84" fmla="*/ 153 w 317"/>
                  <a:gd name="T85" fmla="*/ 159 h 176"/>
                  <a:gd name="T86" fmla="*/ 142 w 317"/>
                  <a:gd name="T87" fmla="*/ 148 h 176"/>
                  <a:gd name="T88" fmla="*/ 125 w 317"/>
                  <a:gd name="T89" fmla="*/ 148 h 176"/>
                  <a:gd name="T90" fmla="*/ 125 w 317"/>
                  <a:gd name="T91" fmla="*/ 153 h 176"/>
                  <a:gd name="T92" fmla="*/ 119 w 317"/>
                  <a:gd name="T93" fmla="*/ 148 h 176"/>
                  <a:gd name="T94" fmla="*/ 108 w 317"/>
                  <a:gd name="T95" fmla="*/ 148 h 176"/>
                  <a:gd name="T96" fmla="*/ 102 w 317"/>
                  <a:gd name="T97" fmla="*/ 148 h 176"/>
                  <a:gd name="T98" fmla="*/ 91 w 317"/>
                  <a:gd name="T99" fmla="*/ 136 h 176"/>
                  <a:gd name="T100" fmla="*/ 79 w 317"/>
                  <a:gd name="T101" fmla="*/ 131 h 176"/>
                  <a:gd name="T102" fmla="*/ 68 w 317"/>
                  <a:gd name="T103" fmla="*/ 125 h 176"/>
                  <a:gd name="T104" fmla="*/ 62 w 317"/>
                  <a:gd name="T105" fmla="*/ 125 h 176"/>
                  <a:gd name="T106" fmla="*/ 51 w 317"/>
                  <a:gd name="T107" fmla="*/ 119 h 176"/>
                  <a:gd name="T108" fmla="*/ 45 w 317"/>
                  <a:gd name="T109" fmla="*/ 119 h 176"/>
                  <a:gd name="T110" fmla="*/ 28 w 317"/>
                  <a:gd name="T111" fmla="*/ 102 h 176"/>
                  <a:gd name="T112" fmla="*/ 6 w 317"/>
                  <a:gd name="T113" fmla="*/ 85 h 176"/>
                  <a:gd name="T114" fmla="*/ 6 w 317"/>
                  <a:gd name="T115" fmla="*/ 74 h 176"/>
                  <a:gd name="T116" fmla="*/ 34 w 317"/>
                  <a:gd name="T117" fmla="*/ 29 h 176"/>
                  <a:gd name="T118" fmla="*/ 45 w 317"/>
                  <a:gd name="T119" fmla="*/ 29 h 176"/>
                  <a:gd name="T120" fmla="*/ 51 w 317"/>
                  <a:gd name="T121" fmla="*/ 17 h 176"/>
                  <a:gd name="T122" fmla="*/ 45 w 317"/>
                  <a:gd name="T123"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76">
                    <a:moveTo>
                      <a:pt x="57" y="0"/>
                    </a:moveTo>
                    <a:lnTo>
                      <a:pt x="68" y="0"/>
                    </a:lnTo>
                    <a:lnTo>
                      <a:pt x="74" y="6"/>
                    </a:lnTo>
                    <a:lnTo>
                      <a:pt x="79" y="6"/>
                    </a:lnTo>
                    <a:lnTo>
                      <a:pt x="79" y="12"/>
                    </a:lnTo>
                    <a:lnTo>
                      <a:pt x="79" y="17"/>
                    </a:lnTo>
                    <a:lnTo>
                      <a:pt x="85" y="17"/>
                    </a:lnTo>
                    <a:lnTo>
                      <a:pt x="91" y="17"/>
                    </a:lnTo>
                    <a:lnTo>
                      <a:pt x="91" y="12"/>
                    </a:lnTo>
                    <a:lnTo>
                      <a:pt x="108" y="17"/>
                    </a:lnTo>
                    <a:lnTo>
                      <a:pt x="113" y="23"/>
                    </a:lnTo>
                    <a:lnTo>
                      <a:pt x="119" y="23"/>
                    </a:lnTo>
                    <a:lnTo>
                      <a:pt x="125" y="23"/>
                    </a:lnTo>
                    <a:lnTo>
                      <a:pt x="125" y="29"/>
                    </a:lnTo>
                    <a:lnTo>
                      <a:pt x="130" y="34"/>
                    </a:lnTo>
                    <a:lnTo>
                      <a:pt x="142" y="40"/>
                    </a:lnTo>
                    <a:lnTo>
                      <a:pt x="147" y="34"/>
                    </a:lnTo>
                    <a:lnTo>
                      <a:pt x="153" y="34"/>
                    </a:lnTo>
                    <a:lnTo>
                      <a:pt x="153" y="29"/>
                    </a:lnTo>
                    <a:lnTo>
                      <a:pt x="147" y="29"/>
                    </a:lnTo>
                    <a:lnTo>
                      <a:pt x="142" y="23"/>
                    </a:lnTo>
                    <a:lnTo>
                      <a:pt x="153" y="17"/>
                    </a:lnTo>
                    <a:lnTo>
                      <a:pt x="159" y="17"/>
                    </a:lnTo>
                    <a:lnTo>
                      <a:pt x="164" y="23"/>
                    </a:lnTo>
                    <a:lnTo>
                      <a:pt x="170" y="29"/>
                    </a:lnTo>
                    <a:lnTo>
                      <a:pt x="170" y="34"/>
                    </a:lnTo>
                    <a:lnTo>
                      <a:pt x="170" y="40"/>
                    </a:lnTo>
                    <a:lnTo>
                      <a:pt x="159" y="46"/>
                    </a:lnTo>
                    <a:lnTo>
                      <a:pt x="159" y="51"/>
                    </a:lnTo>
                    <a:lnTo>
                      <a:pt x="164" y="51"/>
                    </a:lnTo>
                    <a:lnTo>
                      <a:pt x="170" y="51"/>
                    </a:lnTo>
                    <a:lnTo>
                      <a:pt x="176" y="51"/>
                    </a:lnTo>
                    <a:lnTo>
                      <a:pt x="181" y="51"/>
                    </a:lnTo>
                    <a:lnTo>
                      <a:pt x="181" y="46"/>
                    </a:lnTo>
                    <a:lnTo>
                      <a:pt x="176" y="34"/>
                    </a:lnTo>
                    <a:lnTo>
                      <a:pt x="181" y="29"/>
                    </a:lnTo>
                    <a:lnTo>
                      <a:pt x="187" y="23"/>
                    </a:lnTo>
                    <a:lnTo>
                      <a:pt x="198" y="23"/>
                    </a:lnTo>
                    <a:lnTo>
                      <a:pt x="204" y="29"/>
                    </a:lnTo>
                    <a:lnTo>
                      <a:pt x="204" y="34"/>
                    </a:lnTo>
                    <a:lnTo>
                      <a:pt x="204" y="40"/>
                    </a:lnTo>
                    <a:lnTo>
                      <a:pt x="210" y="40"/>
                    </a:lnTo>
                    <a:lnTo>
                      <a:pt x="221" y="29"/>
                    </a:lnTo>
                    <a:lnTo>
                      <a:pt x="215" y="17"/>
                    </a:lnTo>
                    <a:lnTo>
                      <a:pt x="210" y="12"/>
                    </a:lnTo>
                    <a:lnTo>
                      <a:pt x="215" y="12"/>
                    </a:lnTo>
                    <a:lnTo>
                      <a:pt x="221" y="6"/>
                    </a:lnTo>
                    <a:lnTo>
                      <a:pt x="227" y="6"/>
                    </a:lnTo>
                    <a:lnTo>
                      <a:pt x="232" y="12"/>
                    </a:lnTo>
                    <a:lnTo>
                      <a:pt x="227" y="34"/>
                    </a:lnTo>
                    <a:lnTo>
                      <a:pt x="221" y="46"/>
                    </a:lnTo>
                    <a:lnTo>
                      <a:pt x="221" y="51"/>
                    </a:lnTo>
                    <a:lnTo>
                      <a:pt x="232" y="51"/>
                    </a:lnTo>
                    <a:lnTo>
                      <a:pt x="238" y="51"/>
                    </a:lnTo>
                    <a:lnTo>
                      <a:pt x="249" y="34"/>
                    </a:lnTo>
                    <a:lnTo>
                      <a:pt x="249" y="29"/>
                    </a:lnTo>
                    <a:lnTo>
                      <a:pt x="249" y="23"/>
                    </a:lnTo>
                    <a:lnTo>
                      <a:pt x="255" y="23"/>
                    </a:lnTo>
                    <a:lnTo>
                      <a:pt x="266" y="40"/>
                    </a:lnTo>
                    <a:lnTo>
                      <a:pt x="272" y="46"/>
                    </a:lnTo>
                    <a:lnTo>
                      <a:pt x="278" y="51"/>
                    </a:lnTo>
                    <a:lnTo>
                      <a:pt x="278" y="57"/>
                    </a:lnTo>
                    <a:lnTo>
                      <a:pt x="295" y="63"/>
                    </a:lnTo>
                    <a:lnTo>
                      <a:pt x="300" y="68"/>
                    </a:lnTo>
                    <a:lnTo>
                      <a:pt x="306" y="74"/>
                    </a:lnTo>
                    <a:lnTo>
                      <a:pt x="317" y="85"/>
                    </a:lnTo>
                    <a:lnTo>
                      <a:pt x="306" y="91"/>
                    </a:lnTo>
                    <a:lnTo>
                      <a:pt x="306" y="97"/>
                    </a:lnTo>
                    <a:lnTo>
                      <a:pt x="300" y="97"/>
                    </a:lnTo>
                    <a:lnTo>
                      <a:pt x="306" y="97"/>
                    </a:lnTo>
                    <a:lnTo>
                      <a:pt x="306" y="102"/>
                    </a:lnTo>
                    <a:lnTo>
                      <a:pt x="306" y="108"/>
                    </a:lnTo>
                    <a:lnTo>
                      <a:pt x="300" y="114"/>
                    </a:lnTo>
                    <a:lnTo>
                      <a:pt x="300" y="108"/>
                    </a:lnTo>
                    <a:lnTo>
                      <a:pt x="300" y="114"/>
                    </a:lnTo>
                    <a:lnTo>
                      <a:pt x="295" y="114"/>
                    </a:lnTo>
                    <a:lnTo>
                      <a:pt x="289" y="114"/>
                    </a:lnTo>
                    <a:lnTo>
                      <a:pt x="283" y="114"/>
                    </a:lnTo>
                    <a:lnTo>
                      <a:pt x="278" y="108"/>
                    </a:lnTo>
                    <a:lnTo>
                      <a:pt x="266" y="108"/>
                    </a:lnTo>
                    <a:lnTo>
                      <a:pt x="255" y="108"/>
                    </a:lnTo>
                    <a:lnTo>
                      <a:pt x="249" y="114"/>
                    </a:lnTo>
                    <a:lnTo>
                      <a:pt x="244" y="114"/>
                    </a:lnTo>
                    <a:lnTo>
                      <a:pt x="244" y="119"/>
                    </a:lnTo>
                    <a:lnTo>
                      <a:pt x="238" y="119"/>
                    </a:lnTo>
                    <a:lnTo>
                      <a:pt x="232" y="125"/>
                    </a:lnTo>
                    <a:lnTo>
                      <a:pt x="227" y="131"/>
                    </a:lnTo>
                    <a:lnTo>
                      <a:pt x="232" y="136"/>
                    </a:lnTo>
                    <a:lnTo>
                      <a:pt x="227" y="136"/>
                    </a:lnTo>
                    <a:lnTo>
                      <a:pt x="232" y="142"/>
                    </a:lnTo>
                    <a:lnTo>
                      <a:pt x="227" y="142"/>
                    </a:lnTo>
                    <a:lnTo>
                      <a:pt x="232" y="142"/>
                    </a:lnTo>
                    <a:lnTo>
                      <a:pt x="232" y="148"/>
                    </a:lnTo>
                    <a:lnTo>
                      <a:pt x="232" y="153"/>
                    </a:lnTo>
                    <a:lnTo>
                      <a:pt x="227" y="153"/>
                    </a:lnTo>
                    <a:lnTo>
                      <a:pt x="232" y="159"/>
                    </a:lnTo>
                    <a:lnTo>
                      <a:pt x="227" y="159"/>
                    </a:lnTo>
                    <a:lnTo>
                      <a:pt x="232" y="159"/>
                    </a:lnTo>
                    <a:lnTo>
                      <a:pt x="232" y="165"/>
                    </a:lnTo>
                    <a:lnTo>
                      <a:pt x="232" y="170"/>
                    </a:lnTo>
                    <a:lnTo>
                      <a:pt x="232" y="165"/>
                    </a:lnTo>
                    <a:lnTo>
                      <a:pt x="227" y="176"/>
                    </a:lnTo>
                    <a:lnTo>
                      <a:pt x="221" y="170"/>
                    </a:lnTo>
                    <a:lnTo>
                      <a:pt x="215" y="170"/>
                    </a:lnTo>
                    <a:lnTo>
                      <a:pt x="221" y="165"/>
                    </a:lnTo>
                    <a:lnTo>
                      <a:pt x="227" y="165"/>
                    </a:lnTo>
                    <a:lnTo>
                      <a:pt x="227" y="159"/>
                    </a:lnTo>
                    <a:lnTo>
                      <a:pt x="227" y="153"/>
                    </a:lnTo>
                    <a:lnTo>
                      <a:pt x="221" y="153"/>
                    </a:lnTo>
                    <a:lnTo>
                      <a:pt x="221" y="159"/>
                    </a:lnTo>
                    <a:lnTo>
                      <a:pt x="215" y="159"/>
                    </a:lnTo>
                    <a:lnTo>
                      <a:pt x="210" y="159"/>
                    </a:lnTo>
                    <a:lnTo>
                      <a:pt x="210" y="170"/>
                    </a:lnTo>
                    <a:lnTo>
                      <a:pt x="204" y="176"/>
                    </a:lnTo>
                    <a:lnTo>
                      <a:pt x="204" y="170"/>
                    </a:lnTo>
                    <a:lnTo>
                      <a:pt x="198" y="165"/>
                    </a:lnTo>
                    <a:lnTo>
                      <a:pt x="204" y="159"/>
                    </a:lnTo>
                    <a:lnTo>
                      <a:pt x="198" y="153"/>
                    </a:lnTo>
                    <a:lnTo>
                      <a:pt x="193" y="159"/>
                    </a:lnTo>
                    <a:lnTo>
                      <a:pt x="181" y="159"/>
                    </a:lnTo>
                    <a:lnTo>
                      <a:pt x="181" y="153"/>
                    </a:lnTo>
                    <a:lnTo>
                      <a:pt x="181" y="148"/>
                    </a:lnTo>
                    <a:lnTo>
                      <a:pt x="176" y="148"/>
                    </a:lnTo>
                    <a:lnTo>
                      <a:pt x="170" y="153"/>
                    </a:lnTo>
                    <a:lnTo>
                      <a:pt x="164" y="153"/>
                    </a:lnTo>
                    <a:lnTo>
                      <a:pt x="159" y="159"/>
                    </a:lnTo>
                    <a:lnTo>
                      <a:pt x="159" y="153"/>
                    </a:lnTo>
                    <a:lnTo>
                      <a:pt x="153" y="153"/>
                    </a:lnTo>
                    <a:lnTo>
                      <a:pt x="153" y="159"/>
                    </a:lnTo>
                    <a:lnTo>
                      <a:pt x="147" y="153"/>
                    </a:lnTo>
                    <a:lnTo>
                      <a:pt x="147" y="148"/>
                    </a:lnTo>
                    <a:lnTo>
                      <a:pt x="142" y="148"/>
                    </a:lnTo>
                    <a:lnTo>
                      <a:pt x="136" y="148"/>
                    </a:lnTo>
                    <a:lnTo>
                      <a:pt x="130" y="148"/>
                    </a:lnTo>
                    <a:lnTo>
                      <a:pt x="125" y="148"/>
                    </a:lnTo>
                    <a:lnTo>
                      <a:pt x="130" y="148"/>
                    </a:lnTo>
                    <a:lnTo>
                      <a:pt x="125" y="148"/>
                    </a:lnTo>
                    <a:lnTo>
                      <a:pt x="125" y="153"/>
                    </a:lnTo>
                    <a:lnTo>
                      <a:pt x="125" y="148"/>
                    </a:lnTo>
                    <a:lnTo>
                      <a:pt x="125" y="142"/>
                    </a:lnTo>
                    <a:lnTo>
                      <a:pt x="119" y="148"/>
                    </a:lnTo>
                    <a:lnTo>
                      <a:pt x="113" y="142"/>
                    </a:lnTo>
                    <a:lnTo>
                      <a:pt x="108" y="142"/>
                    </a:lnTo>
                    <a:lnTo>
                      <a:pt x="108" y="148"/>
                    </a:lnTo>
                    <a:lnTo>
                      <a:pt x="108" y="142"/>
                    </a:lnTo>
                    <a:lnTo>
                      <a:pt x="102" y="142"/>
                    </a:lnTo>
                    <a:lnTo>
                      <a:pt x="102" y="148"/>
                    </a:lnTo>
                    <a:lnTo>
                      <a:pt x="96" y="142"/>
                    </a:lnTo>
                    <a:lnTo>
                      <a:pt x="91" y="142"/>
                    </a:lnTo>
                    <a:lnTo>
                      <a:pt x="91" y="136"/>
                    </a:lnTo>
                    <a:lnTo>
                      <a:pt x="85" y="136"/>
                    </a:lnTo>
                    <a:lnTo>
                      <a:pt x="85" y="131"/>
                    </a:lnTo>
                    <a:lnTo>
                      <a:pt x="79" y="131"/>
                    </a:lnTo>
                    <a:lnTo>
                      <a:pt x="79" y="125"/>
                    </a:lnTo>
                    <a:lnTo>
                      <a:pt x="74" y="125"/>
                    </a:lnTo>
                    <a:lnTo>
                      <a:pt x="68" y="125"/>
                    </a:lnTo>
                    <a:lnTo>
                      <a:pt x="68" y="131"/>
                    </a:lnTo>
                    <a:lnTo>
                      <a:pt x="68" y="125"/>
                    </a:lnTo>
                    <a:lnTo>
                      <a:pt x="62" y="125"/>
                    </a:lnTo>
                    <a:lnTo>
                      <a:pt x="57" y="125"/>
                    </a:lnTo>
                    <a:lnTo>
                      <a:pt x="51" y="125"/>
                    </a:lnTo>
                    <a:lnTo>
                      <a:pt x="51" y="119"/>
                    </a:lnTo>
                    <a:lnTo>
                      <a:pt x="51" y="125"/>
                    </a:lnTo>
                    <a:lnTo>
                      <a:pt x="45" y="125"/>
                    </a:lnTo>
                    <a:lnTo>
                      <a:pt x="45" y="119"/>
                    </a:lnTo>
                    <a:lnTo>
                      <a:pt x="40" y="114"/>
                    </a:lnTo>
                    <a:lnTo>
                      <a:pt x="34" y="108"/>
                    </a:lnTo>
                    <a:lnTo>
                      <a:pt x="28" y="102"/>
                    </a:lnTo>
                    <a:lnTo>
                      <a:pt x="17" y="97"/>
                    </a:lnTo>
                    <a:lnTo>
                      <a:pt x="11" y="91"/>
                    </a:lnTo>
                    <a:lnTo>
                      <a:pt x="6" y="85"/>
                    </a:lnTo>
                    <a:lnTo>
                      <a:pt x="0" y="80"/>
                    </a:lnTo>
                    <a:lnTo>
                      <a:pt x="0" y="74"/>
                    </a:lnTo>
                    <a:lnTo>
                      <a:pt x="6" y="74"/>
                    </a:lnTo>
                    <a:lnTo>
                      <a:pt x="11" y="63"/>
                    </a:lnTo>
                    <a:lnTo>
                      <a:pt x="28" y="29"/>
                    </a:lnTo>
                    <a:lnTo>
                      <a:pt x="34" y="29"/>
                    </a:lnTo>
                    <a:lnTo>
                      <a:pt x="40" y="29"/>
                    </a:lnTo>
                    <a:lnTo>
                      <a:pt x="45" y="34"/>
                    </a:lnTo>
                    <a:lnTo>
                      <a:pt x="45" y="29"/>
                    </a:lnTo>
                    <a:lnTo>
                      <a:pt x="51" y="29"/>
                    </a:lnTo>
                    <a:lnTo>
                      <a:pt x="51" y="23"/>
                    </a:lnTo>
                    <a:lnTo>
                      <a:pt x="51" y="17"/>
                    </a:lnTo>
                    <a:lnTo>
                      <a:pt x="45" y="12"/>
                    </a:lnTo>
                    <a:lnTo>
                      <a:pt x="51" y="6"/>
                    </a:lnTo>
                    <a:lnTo>
                      <a:pt x="45" y="6"/>
                    </a:lnTo>
                    <a:lnTo>
                      <a:pt x="51" y="0"/>
                    </a:lnTo>
                    <a:lnTo>
                      <a:pt x="57" y="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6" name="Freeform 80">
                <a:extLst>
                  <a:ext uri="{FF2B5EF4-FFF2-40B4-BE49-F238E27FC236}">
                    <a16:creationId xmlns:a16="http://schemas.microsoft.com/office/drawing/2014/main" id="{F5895108-2248-57BD-750E-C189B85F4307}"/>
                  </a:ext>
                </a:extLst>
              </p:cNvPr>
              <p:cNvSpPr>
                <a:spLocks/>
              </p:cNvSpPr>
              <p:nvPr>
                <p:custDataLst>
                  <p:tags r:id="rId217"/>
                </p:custDataLst>
              </p:nvPr>
            </p:nvSpPr>
            <p:spPr bwMode="auto">
              <a:xfrm rot="582343">
                <a:off x="8318504" y="4591019"/>
                <a:ext cx="315504" cy="578415"/>
              </a:xfrm>
              <a:custGeom>
                <a:avLst/>
                <a:gdLst>
                  <a:gd name="T0" fmla="*/ 198 w 198"/>
                  <a:gd name="T1" fmla="*/ 57 h 363"/>
                  <a:gd name="T2" fmla="*/ 198 w 198"/>
                  <a:gd name="T3" fmla="*/ 68 h 363"/>
                  <a:gd name="T4" fmla="*/ 193 w 198"/>
                  <a:gd name="T5" fmla="*/ 91 h 363"/>
                  <a:gd name="T6" fmla="*/ 187 w 198"/>
                  <a:gd name="T7" fmla="*/ 102 h 363"/>
                  <a:gd name="T8" fmla="*/ 181 w 198"/>
                  <a:gd name="T9" fmla="*/ 125 h 363"/>
                  <a:gd name="T10" fmla="*/ 176 w 198"/>
                  <a:gd name="T11" fmla="*/ 130 h 363"/>
                  <a:gd name="T12" fmla="*/ 176 w 198"/>
                  <a:gd name="T13" fmla="*/ 142 h 363"/>
                  <a:gd name="T14" fmla="*/ 176 w 198"/>
                  <a:gd name="T15" fmla="*/ 153 h 363"/>
                  <a:gd name="T16" fmla="*/ 159 w 198"/>
                  <a:gd name="T17" fmla="*/ 187 h 363"/>
                  <a:gd name="T18" fmla="*/ 147 w 198"/>
                  <a:gd name="T19" fmla="*/ 215 h 363"/>
                  <a:gd name="T20" fmla="*/ 153 w 198"/>
                  <a:gd name="T21" fmla="*/ 249 h 363"/>
                  <a:gd name="T22" fmla="*/ 153 w 198"/>
                  <a:gd name="T23" fmla="*/ 278 h 363"/>
                  <a:gd name="T24" fmla="*/ 147 w 198"/>
                  <a:gd name="T25" fmla="*/ 289 h 363"/>
                  <a:gd name="T26" fmla="*/ 142 w 198"/>
                  <a:gd name="T27" fmla="*/ 300 h 363"/>
                  <a:gd name="T28" fmla="*/ 136 w 198"/>
                  <a:gd name="T29" fmla="*/ 306 h 363"/>
                  <a:gd name="T30" fmla="*/ 108 w 198"/>
                  <a:gd name="T31" fmla="*/ 351 h 363"/>
                  <a:gd name="T32" fmla="*/ 102 w 198"/>
                  <a:gd name="T33" fmla="*/ 357 h 363"/>
                  <a:gd name="T34" fmla="*/ 85 w 198"/>
                  <a:gd name="T35" fmla="*/ 357 h 363"/>
                  <a:gd name="T36" fmla="*/ 62 w 198"/>
                  <a:gd name="T37" fmla="*/ 363 h 363"/>
                  <a:gd name="T38" fmla="*/ 51 w 198"/>
                  <a:gd name="T39" fmla="*/ 329 h 363"/>
                  <a:gd name="T40" fmla="*/ 39 w 198"/>
                  <a:gd name="T41" fmla="*/ 323 h 363"/>
                  <a:gd name="T42" fmla="*/ 28 w 198"/>
                  <a:gd name="T43" fmla="*/ 306 h 363"/>
                  <a:gd name="T44" fmla="*/ 22 w 198"/>
                  <a:gd name="T45" fmla="*/ 295 h 363"/>
                  <a:gd name="T46" fmla="*/ 0 w 198"/>
                  <a:gd name="T47" fmla="*/ 238 h 363"/>
                  <a:gd name="T48" fmla="*/ 0 w 198"/>
                  <a:gd name="T49" fmla="*/ 227 h 363"/>
                  <a:gd name="T50" fmla="*/ 5 w 198"/>
                  <a:gd name="T51" fmla="*/ 187 h 363"/>
                  <a:gd name="T52" fmla="*/ 11 w 198"/>
                  <a:gd name="T53" fmla="*/ 164 h 363"/>
                  <a:gd name="T54" fmla="*/ 11 w 198"/>
                  <a:gd name="T55" fmla="*/ 153 h 363"/>
                  <a:gd name="T56" fmla="*/ 5 w 198"/>
                  <a:gd name="T57" fmla="*/ 130 h 363"/>
                  <a:gd name="T58" fmla="*/ 5 w 198"/>
                  <a:gd name="T59" fmla="*/ 108 h 363"/>
                  <a:gd name="T60" fmla="*/ 5 w 198"/>
                  <a:gd name="T61" fmla="*/ 96 h 363"/>
                  <a:gd name="T62" fmla="*/ 11 w 198"/>
                  <a:gd name="T63" fmla="*/ 91 h 363"/>
                  <a:gd name="T64" fmla="*/ 11 w 198"/>
                  <a:gd name="T65" fmla="*/ 79 h 363"/>
                  <a:gd name="T66" fmla="*/ 5 w 198"/>
                  <a:gd name="T67" fmla="*/ 68 h 363"/>
                  <a:gd name="T68" fmla="*/ 11 w 198"/>
                  <a:gd name="T69" fmla="*/ 40 h 363"/>
                  <a:gd name="T70" fmla="*/ 11 w 198"/>
                  <a:gd name="T71" fmla="*/ 17 h 363"/>
                  <a:gd name="T72" fmla="*/ 17 w 198"/>
                  <a:gd name="T73" fmla="*/ 11 h 363"/>
                  <a:gd name="T74" fmla="*/ 34 w 198"/>
                  <a:gd name="T75" fmla="*/ 6 h 363"/>
                  <a:gd name="T76" fmla="*/ 39 w 198"/>
                  <a:gd name="T77" fmla="*/ 11 h 363"/>
                  <a:gd name="T78" fmla="*/ 51 w 198"/>
                  <a:gd name="T79" fmla="*/ 6 h 363"/>
                  <a:gd name="T80" fmla="*/ 62 w 198"/>
                  <a:gd name="T81" fmla="*/ 0 h 363"/>
                  <a:gd name="T82" fmla="*/ 74 w 198"/>
                  <a:gd name="T83" fmla="*/ 0 h 363"/>
                  <a:gd name="T84" fmla="*/ 108 w 198"/>
                  <a:gd name="T85" fmla="*/ 23 h 363"/>
                  <a:gd name="T86" fmla="*/ 108 w 198"/>
                  <a:gd name="T87" fmla="*/ 28 h 363"/>
                  <a:gd name="T88" fmla="*/ 102 w 198"/>
                  <a:gd name="T89" fmla="*/ 34 h 363"/>
                  <a:gd name="T90" fmla="*/ 113 w 198"/>
                  <a:gd name="T91" fmla="*/ 34 h 363"/>
                  <a:gd name="T92" fmla="*/ 113 w 198"/>
                  <a:gd name="T93" fmla="*/ 45 h 363"/>
                  <a:gd name="T94" fmla="*/ 108 w 198"/>
                  <a:gd name="T95" fmla="*/ 57 h 363"/>
                  <a:gd name="T96" fmla="*/ 102 w 198"/>
                  <a:gd name="T97" fmla="*/ 62 h 363"/>
                  <a:gd name="T98" fmla="*/ 113 w 198"/>
                  <a:gd name="T99" fmla="*/ 68 h 363"/>
                  <a:gd name="T100" fmla="*/ 125 w 198"/>
                  <a:gd name="T101" fmla="*/ 68 h 363"/>
                  <a:gd name="T102" fmla="*/ 136 w 198"/>
                  <a:gd name="T103" fmla="*/ 62 h 363"/>
                  <a:gd name="T104" fmla="*/ 164 w 198"/>
                  <a:gd name="T105" fmla="*/ 62 h 363"/>
                  <a:gd name="T106" fmla="*/ 187 w 198"/>
                  <a:gd name="T107" fmla="*/ 62 h 363"/>
                  <a:gd name="T108" fmla="*/ 187 w 198"/>
                  <a:gd name="T109" fmla="*/ 51 h 363"/>
                  <a:gd name="T110" fmla="*/ 198 w 198"/>
                  <a:gd name="T111" fmla="*/ 4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363">
                    <a:moveTo>
                      <a:pt x="198" y="45"/>
                    </a:moveTo>
                    <a:lnTo>
                      <a:pt x="198" y="57"/>
                    </a:lnTo>
                    <a:lnTo>
                      <a:pt x="198" y="62"/>
                    </a:lnTo>
                    <a:lnTo>
                      <a:pt x="198" y="68"/>
                    </a:lnTo>
                    <a:lnTo>
                      <a:pt x="193" y="85"/>
                    </a:lnTo>
                    <a:lnTo>
                      <a:pt x="193" y="91"/>
                    </a:lnTo>
                    <a:lnTo>
                      <a:pt x="187" y="96"/>
                    </a:lnTo>
                    <a:lnTo>
                      <a:pt x="187" y="102"/>
                    </a:lnTo>
                    <a:lnTo>
                      <a:pt x="181" y="119"/>
                    </a:lnTo>
                    <a:lnTo>
                      <a:pt x="181" y="125"/>
                    </a:lnTo>
                    <a:lnTo>
                      <a:pt x="181" y="130"/>
                    </a:lnTo>
                    <a:lnTo>
                      <a:pt x="176" y="130"/>
                    </a:lnTo>
                    <a:lnTo>
                      <a:pt x="176" y="136"/>
                    </a:lnTo>
                    <a:lnTo>
                      <a:pt x="176" y="142"/>
                    </a:lnTo>
                    <a:lnTo>
                      <a:pt x="176" y="147"/>
                    </a:lnTo>
                    <a:lnTo>
                      <a:pt x="176" y="153"/>
                    </a:lnTo>
                    <a:lnTo>
                      <a:pt x="176" y="159"/>
                    </a:lnTo>
                    <a:lnTo>
                      <a:pt x="159" y="187"/>
                    </a:lnTo>
                    <a:lnTo>
                      <a:pt x="153" y="198"/>
                    </a:lnTo>
                    <a:lnTo>
                      <a:pt x="147" y="215"/>
                    </a:lnTo>
                    <a:lnTo>
                      <a:pt x="147" y="238"/>
                    </a:lnTo>
                    <a:lnTo>
                      <a:pt x="153" y="249"/>
                    </a:lnTo>
                    <a:lnTo>
                      <a:pt x="159" y="255"/>
                    </a:lnTo>
                    <a:lnTo>
                      <a:pt x="153" y="278"/>
                    </a:lnTo>
                    <a:lnTo>
                      <a:pt x="147" y="283"/>
                    </a:lnTo>
                    <a:lnTo>
                      <a:pt x="147" y="289"/>
                    </a:lnTo>
                    <a:lnTo>
                      <a:pt x="142" y="295"/>
                    </a:lnTo>
                    <a:lnTo>
                      <a:pt x="142" y="300"/>
                    </a:lnTo>
                    <a:lnTo>
                      <a:pt x="142" y="306"/>
                    </a:lnTo>
                    <a:lnTo>
                      <a:pt x="136" y="306"/>
                    </a:lnTo>
                    <a:lnTo>
                      <a:pt x="113" y="346"/>
                    </a:lnTo>
                    <a:lnTo>
                      <a:pt x="108" y="351"/>
                    </a:lnTo>
                    <a:lnTo>
                      <a:pt x="108" y="357"/>
                    </a:lnTo>
                    <a:lnTo>
                      <a:pt x="102" y="357"/>
                    </a:lnTo>
                    <a:lnTo>
                      <a:pt x="96" y="363"/>
                    </a:lnTo>
                    <a:lnTo>
                      <a:pt x="85" y="357"/>
                    </a:lnTo>
                    <a:lnTo>
                      <a:pt x="74" y="357"/>
                    </a:lnTo>
                    <a:lnTo>
                      <a:pt x="62" y="363"/>
                    </a:lnTo>
                    <a:lnTo>
                      <a:pt x="62" y="357"/>
                    </a:lnTo>
                    <a:lnTo>
                      <a:pt x="51" y="329"/>
                    </a:lnTo>
                    <a:lnTo>
                      <a:pt x="45" y="323"/>
                    </a:lnTo>
                    <a:lnTo>
                      <a:pt x="39" y="323"/>
                    </a:lnTo>
                    <a:lnTo>
                      <a:pt x="34" y="312"/>
                    </a:lnTo>
                    <a:lnTo>
                      <a:pt x="28" y="306"/>
                    </a:lnTo>
                    <a:lnTo>
                      <a:pt x="22" y="300"/>
                    </a:lnTo>
                    <a:lnTo>
                      <a:pt x="22" y="295"/>
                    </a:lnTo>
                    <a:lnTo>
                      <a:pt x="5" y="261"/>
                    </a:lnTo>
                    <a:lnTo>
                      <a:pt x="0" y="238"/>
                    </a:lnTo>
                    <a:lnTo>
                      <a:pt x="0" y="232"/>
                    </a:lnTo>
                    <a:lnTo>
                      <a:pt x="0" y="227"/>
                    </a:lnTo>
                    <a:lnTo>
                      <a:pt x="0" y="198"/>
                    </a:lnTo>
                    <a:lnTo>
                      <a:pt x="5" y="187"/>
                    </a:lnTo>
                    <a:lnTo>
                      <a:pt x="11" y="181"/>
                    </a:lnTo>
                    <a:lnTo>
                      <a:pt x="11" y="164"/>
                    </a:lnTo>
                    <a:lnTo>
                      <a:pt x="11" y="159"/>
                    </a:lnTo>
                    <a:lnTo>
                      <a:pt x="11" y="153"/>
                    </a:lnTo>
                    <a:lnTo>
                      <a:pt x="11" y="136"/>
                    </a:lnTo>
                    <a:lnTo>
                      <a:pt x="5" y="130"/>
                    </a:lnTo>
                    <a:lnTo>
                      <a:pt x="5" y="113"/>
                    </a:lnTo>
                    <a:lnTo>
                      <a:pt x="5" y="108"/>
                    </a:lnTo>
                    <a:lnTo>
                      <a:pt x="5" y="102"/>
                    </a:lnTo>
                    <a:lnTo>
                      <a:pt x="5" y="96"/>
                    </a:lnTo>
                    <a:lnTo>
                      <a:pt x="11" y="96"/>
                    </a:lnTo>
                    <a:lnTo>
                      <a:pt x="11" y="91"/>
                    </a:lnTo>
                    <a:lnTo>
                      <a:pt x="11" y="85"/>
                    </a:lnTo>
                    <a:lnTo>
                      <a:pt x="11" y="79"/>
                    </a:lnTo>
                    <a:lnTo>
                      <a:pt x="5" y="74"/>
                    </a:lnTo>
                    <a:lnTo>
                      <a:pt x="5" y="68"/>
                    </a:lnTo>
                    <a:lnTo>
                      <a:pt x="11" y="51"/>
                    </a:lnTo>
                    <a:lnTo>
                      <a:pt x="11" y="40"/>
                    </a:lnTo>
                    <a:lnTo>
                      <a:pt x="11" y="28"/>
                    </a:lnTo>
                    <a:lnTo>
                      <a:pt x="11" y="17"/>
                    </a:lnTo>
                    <a:lnTo>
                      <a:pt x="17" y="17"/>
                    </a:lnTo>
                    <a:lnTo>
                      <a:pt x="17" y="11"/>
                    </a:lnTo>
                    <a:lnTo>
                      <a:pt x="28" y="11"/>
                    </a:lnTo>
                    <a:lnTo>
                      <a:pt x="34" y="6"/>
                    </a:lnTo>
                    <a:lnTo>
                      <a:pt x="39" y="6"/>
                    </a:lnTo>
                    <a:lnTo>
                      <a:pt x="39" y="11"/>
                    </a:lnTo>
                    <a:lnTo>
                      <a:pt x="45" y="11"/>
                    </a:lnTo>
                    <a:lnTo>
                      <a:pt x="51" y="6"/>
                    </a:lnTo>
                    <a:lnTo>
                      <a:pt x="62" y="6"/>
                    </a:lnTo>
                    <a:lnTo>
                      <a:pt x="62" y="0"/>
                    </a:lnTo>
                    <a:lnTo>
                      <a:pt x="68" y="6"/>
                    </a:lnTo>
                    <a:lnTo>
                      <a:pt x="74" y="0"/>
                    </a:lnTo>
                    <a:lnTo>
                      <a:pt x="108" y="17"/>
                    </a:lnTo>
                    <a:lnTo>
                      <a:pt x="108" y="23"/>
                    </a:lnTo>
                    <a:lnTo>
                      <a:pt x="102" y="23"/>
                    </a:lnTo>
                    <a:lnTo>
                      <a:pt x="108" y="28"/>
                    </a:lnTo>
                    <a:lnTo>
                      <a:pt x="102" y="28"/>
                    </a:lnTo>
                    <a:lnTo>
                      <a:pt x="102" y="34"/>
                    </a:lnTo>
                    <a:lnTo>
                      <a:pt x="108" y="34"/>
                    </a:lnTo>
                    <a:lnTo>
                      <a:pt x="113" y="34"/>
                    </a:lnTo>
                    <a:lnTo>
                      <a:pt x="108" y="40"/>
                    </a:lnTo>
                    <a:lnTo>
                      <a:pt x="113" y="45"/>
                    </a:lnTo>
                    <a:lnTo>
                      <a:pt x="108" y="51"/>
                    </a:lnTo>
                    <a:lnTo>
                      <a:pt x="108" y="57"/>
                    </a:lnTo>
                    <a:lnTo>
                      <a:pt x="102" y="57"/>
                    </a:lnTo>
                    <a:lnTo>
                      <a:pt x="102" y="62"/>
                    </a:lnTo>
                    <a:lnTo>
                      <a:pt x="108" y="68"/>
                    </a:lnTo>
                    <a:lnTo>
                      <a:pt x="113" y="68"/>
                    </a:lnTo>
                    <a:lnTo>
                      <a:pt x="119" y="62"/>
                    </a:lnTo>
                    <a:lnTo>
                      <a:pt x="125" y="68"/>
                    </a:lnTo>
                    <a:lnTo>
                      <a:pt x="130" y="74"/>
                    </a:lnTo>
                    <a:lnTo>
                      <a:pt x="136" y="62"/>
                    </a:lnTo>
                    <a:lnTo>
                      <a:pt x="153" y="62"/>
                    </a:lnTo>
                    <a:lnTo>
                      <a:pt x="164" y="62"/>
                    </a:lnTo>
                    <a:lnTo>
                      <a:pt x="170" y="68"/>
                    </a:lnTo>
                    <a:lnTo>
                      <a:pt x="187" y="62"/>
                    </a:lnTo>
                    <a:lnTo>
                      <a:pt x="187" y="57"/>
                    </a:lnTo>
                    <a:lnTo>
                      <a:pt x="187" y="51"/>
                    </a:lnTo>
                    <a:lnTo>
                      <a:pt x="193" y="45"/>
                    </a:lnTo>
                    <a:lnTo>
                      <a:pt x="198" y="45"/>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7" name="Freeform 81">
                <a:extLst>
                  <a:ext uri="{FF2B5EF4-FFF2-40B4-BE49-F238E27FC236}">
                    <a16:creationId xmlns:a16="http://schemas.microsoft.com/office/drawing/2014/main" id="{774D522A-BDFF-56EF-194A-A39FF6057670}"/>
                  </a:ext>
                </a:extLst>
              </p:cNvPr>
              <p:cNvSpPr>
                <a:spLocks/>
              </p:cNvSpPr>
              <p:nvPr>
                <p:custDataLst>
                  <p:tags r:id="rId218"/>
                </p:custDataLst>
              </p:nvPr>
            </p:nvSpPr>
            <p:spPr bwMode="auto">
              <a:xfrm rot="582343">
                <a:off x="6042706" y="4991722"/>
                <a:ext cx="460508" cy="352148"/>
              </a:xfrm>
              <a:custGeom>
                <a:avLst/>
                <a:gdLst>
                  <a:gd name="T0" fmla="*/ 182 w 289"/>
                  <a:gd name="T1" fmla="*/ 198 h 221"/>
                  <a:gd name="T2" fmla="*/ 176 w 289"/>
                  <a:gd name="T3" fmla="*/ 204 h 221"/>
                  <a:gd name="T4" fmla="*/ 170 w 289"/>
                  <a:gd name="T5" fmla="*/ 204 h 221"/>
                  <a:gd name="T6" fmla="*/ 159 w 289"/>
                  <a:gd name="T7" fmla="*/ 204 h 221"/>
                  <a:gd name="T8" fmla="*/ 153 w 289"/>
                  <a:gd name="T9" fmla="*/ 210 h 221"/>
                  <a:gd name="T10" fmla="*/ 142 w 289"/>
                  <a:gd name="T11" fmla="*/ 210 h 221"/>
                  <a:gd name="T12" fmla="*/ 136 w 289"/>
                  <a:gd name="T13" fmla="*/ 210 h 221"/>
                  <a:gd name="T14" fmla="*/ 131 w 289"/>
                  <a:gd name="T15" fmla="*/ 204 h 221"/>
                  <a:gd name="T16" fmla="*/ 119 w 289"/>
                  <a:gd name="T17" fmla="*/ 210 h 221"/>
                  <a:gd name="T18" fmla="*/ 114 w 289"/>
                  <a:gd name="T19" fmla="*/ 198 h 221"/>
                  <a:gd name="T20" fmla="*/ 108 w 289"/>
                  <a:gd name="T21" fmla="*/ 198 h 221"/>
                  <a:gd name="T22" fmla="*/ 91 w 289"/>
                  <a:gd name="T23" fmla="*/ 193 h 221"/>
                  <a:gd name="T24" fmla="*/ 80 w 289"/>
                  <a:gd name="T25" fmla="*/ 193 h 221"/>
                  <a:gd name="T26" fmla="*/ 80 w 289"/>
                  <a:gd name="T27" fmla="*/ 193 h 221"/>
                  <a:gd name="T28" fmla="*/ 74 w 289"/>
                  <a:gd name="T29" fmla="*/ 181 h 221"/>
                  <a:gd name="T30" fmla="*/ 68 w 289"/>
                  <a:gd name="T31" fmla="*/ 176 h 221"/>
                  <a:gd name="T32" fmla="*/ 74 w 289"/>
                  <a:gd name="T33" fmla="*/ 170 h 221"/>
                  <a:gd name="T34" fmla="*/ 68 w 289"/>
                  <a:gd name="T35" fmla="*/ 176 h 221"/>
                  <a:gd name="T36" fmla="*/ 57 w 289"/>
                  <a:gd name="T37" fmla="*/ 176 h 221"/>
                  <a:gd name="T38" fmla="*/ 51 w 289"/>
                  <a:gd name="T39" fmla="*/ 170 h 221"/>
                  <a:gd name="T40" fmla="*/ 40 w 289"/>
                  <a:gd name="T41" fmla="*/ 164 h 221"/>
                  <a:gd name="T42" fmla="*/ 34 w 289"/>
                  <a:gd name="T43" fmla="*/ 159 h 221"/>
                  <a:gd name="T44" fmla="*/ 34 w 289"/>
                  <a:gd name="T45" fmla="*/ 153 h 221"/>
                  <a:gd name="T46" fmla="*/ 23 w 289"/>
                  <a:gd name="T47" fmla="*/ 147 h 221"/>
                  <a:gd name="T48" fmla="*/ 12 w 289"/>
                  <a:gd name="T49" fmla="*/ 85 h 221"/>
                  <a:gd name="T50" fmla="*/ 74 w 289"/>
                  <a:gd name="T51" fmla="*/ 11 h 221"/>
                  <a:gd name="T52" fmla="*/ 250 w 289"/>
                  <a:gd name="T53" fmla="*/ 28 h 221"/>
                  <a:gd name="T54" fmla="*/ 289 w 289"/>
                  <a:gd name="T55" fmla="*/ 39 h 221"/>
                  <a:gd name="T56" fmla="*/ 284 w 289"/>
                  <a:gd name="T57" fmla="*/ 45 h 221"/>
                  <a:gd name="T58" fmla="*/ 278 w 289"/>
                  <a:gd name="T59" fmla="*/ 56 h 221"/>
                  <a:gd name="T60" fmla="*/ 272 w 289"/>
                  <a:gd name="T61" fmla="*/ 56 h 221"/>
                  <a:gd name="T62" fmla="*/ 261 w 289"/>
                  <a:gd name="T63" fmla="*/ 62 h 221"/>
                  <a:gd name="T64" fmla="*/ 250 w 289"/>
                  <a:gd name="T65" fmla="*/ 79 h 221"/>
                  <a:gd name="T66" fmla="*/ 233 w 289"/>
                  <a:gd name="T67" fmla="*/ 85 h 221"/>
                  <a:gd name="T68" fmla="*/ 261 w 289"/>
                  <a:gd name="T69" fmla="*/ 210 h 221"/>
                  <a:gd name="T70" fmla="*/ 250 w 289"/>
                  <a:gd name="T71" fmla="*/ 215 h 221"/>
                  <a:gd name="T72" fmla="*/ 238 w 289"/>
                  <a:gd name="T73" fmla="*/ 215 h 221"/>
                  <a:gd name="T74" fmla="*/ 227 w 289"/>
                  <a:gd name="T75" fmla="*/ 215 h 221"/>
                  <a:gd name="T76" fmla="*/ 216 w 289"/>
                  <a:gd name="T77" fmla="*/ 215 h 221"/>
                  <a:gd name="T78" fmla="*/ 204 w 289"/>
                  <a:gd name="T79" fmla="*/ 210 h 221"/>
                  <a:gd name="T80" fmla="*/ 193 w 289"/>
                  <a:gd name="T81" fmla="*/ 204 h 221"/>
                  <a:gd name="T82" fmla="*/ 187 w 289"/>
                  <a:gd name="T83"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21">
                    <a:moveTo>
                      <a:pt x="182" y="193"/>
                    </a:moveTo>
                    <a:lnTo>
                      <a:pt x="182" y="198"/>
                    </a:lnTo>
                    <a:lnTo>
                      <a:pt x="176" y="198"/>
                    </a:lnTo>
                    <a:lnTo>
                      <a:pt x="176" y="204"/>
                    </a:lnTo>
                    <a:lnTo>
                      <a:pt x="170" y="198"/>
                    </a:lnTo>
                    <a:lnTo>
                      <a:pt x="170" y="204"/>
                    </a:lnTo>
                    <a:lnTo>
                      <a:pt x="165" y="204"/>
                    </a:lnTo>
                    <a:lnTo>
                      <a:pt x="159" y="204"/>
                    </a:lnTo>
                    <a:lnTo>
                      <a:pt x="153" y="204"/>
                    </a:lnTo>
                    <a:lnTo>
                      <a:pt x="153" y="210"/>
                    </a:lnTo>
                    <a:lnTo>
                      <a:pt x="148" y="210"/>
                    </a:lnTo>
                    <a:lnTo>
                      <a:pt x="142" y="210"/>
                    </a:lnTo>
                    <a:lnTo>
                      <a:pt x="136" y="215"/>
                    </a:lnTo>
                    <a:lnTo>
                      <a:pt x="136" y="210"/>
                    </a:lnTo>
                    <a:lnTo>
                      <a:pt x="131" y="210"/>
                    </a:lnTo>
                    <a:lnTo>
                      <a:pt x="131" y="204"/>
                    </a:lnTo>
                    <a:lnTo>
                      <a:pt x="125" y="204"/>
                    </a:lnTo>
                    <a:lnTo>
                      <a:pt x="119" y="210"/>
                    </a:lnTo>
                    <a:lnTo>
                      <a:pt x="119" y="204"/>
                    </a:lnTo>
                    <a:lnTo>
                      <a:pt x="114" y="198"/>
                    </a:lnTo>
                    <a:lnTo>
                      <a:pt x="114" y="204"/>
                    </a:lnTo>
                    <a:lnTo>
                      <a:pt x="108" y="198"/>
                    </a:lnTo>
                    <a:lnTo>
                      <a:pt x="97" y="193"/>
                    </a:lnTo>
                    <a:lnTo>
                      <a:pt x="91" y="193"/>
                    </a:lnTo>
                    <a:lnTo>
                      <a:pt x="85" y="193"/>
                    </a:lnTo>
                    <a:lnTo>
                      <a:pt x="80" y="193"/>
                    </a:lnTo>
                    <a:lnTo>
                      <a:pt x="80" y="187"/>
                    </a:lnTo>
                    <a:lnTo>
                      <a:pt x="80" y="193"/>
                    </a:lnTo>
                    <a:lnTo>
                      <a:pt x="74" y="187"/>
                    </a:lnTo>
                    <a:lnTo>
                      <a:pt x="74" y="181"/>
                    </a:lnTo>
                    <a:lnTo>
                      <a:pt x="74" y="176"/>
                    </a:lnTo>
                    <a:lnTo>
                      <a:pt x="68" y="176"/>
                    </a:lnTo>
                    <a:lnTo>
                      <a:pt x="74" y="176"/>
                    </a:lnTo>
                    <a:lnTo>
                      <a:pt x="74" y="170"/>
                    </a:lnTo>
                    <a:lnTo>
                      <a:pt x="68" y="170"/>
                    </a:lnTo>
                    <a:lnTo>
                      <a:pt x="68" y="176"/>
                    </a:lnTo>
                    <a:lnTo>
                      <a:pt x="63" y="176"/>
                    </a:lnTo>
                    <a:lnTo>
                      <a:pt x="57" y="176"/>
                    </a:lnTo>
                    <a:lnTo>
                      <a:pt x="57" y="170"/>
                    </a:lnTo>
                    <a:lnTo>
                      <a:pt x="51" y="170"/>
                    </a:lnTo>
                    <a:lnTo>
                      <a:pt x="46" y="170"/>
                    </a:lnTo>
                    <a:lnTo>
                      <a:pt x="40" y="164"/>
                    </a:lnTo>
                    <a:lnTo>
                      <a:pt x="34" y="164"/>
                    </a:lnTo>
                    <a:lnTo>
                      <a:pt x="34" y="159"/>
                    </a:lnTo>
                    <a:lnTo>
                      <a:pt x="29" y="159"/>
                    </a:lnTo>
                    <a:lnTo>
                      <a:pt x="34" y="153"/>
                    </a:lnTo>
                    <a:lnTo>
                      <a:pt x="29" y="147"/>
                    </a:lnTo>
                    <a:lnTo>
                      <a:pt x="23" y="147"/>
                    </a:lnTo>
                    <a:lnTo>
                      <a:pt x="23" y="142"/>
                    </a:lnTo>
                    <a:lnTo>
                      <a:pt x="12" y="85"/>
                    </a:lnTo>
                    <a:lnTo>
                      <a:pt x="0" y="0"/>
                    </a:lnTo>
                    <a:lnTo>
                      <a:pt x="74" y="11"/>
                    </a:lnTo>
                    <a:lnTo>
                      <a:pt x="193" y="22"/>
                    </a:lnTo>
                    <a:lnTo>
                      <a:pt x="250" y="28"/>
                    </a:lnTo>
                    <a:lnTo>
                      <a:pt x="272" y="34"/>
                    </a:lnTo>
                    <a:lnTo>
                      <a:pt x="289" y="39"/>
                    </a:lnTo>
                    <a:lnTo>
                      <a:pt x="289" y="45"/>
                    </a:lnTo>
                    <a:lnTo>
                      <a:pt x="284" y="45"/>
                    </a:lnTo>
                    <a:lnTo>
                      <a:pt x="284" y="51"/>
                    </a:lnTo>
                    <a:lnTo>
                      <a:pt x="278" y="56"/>
                    </a:lnTo>
                    <a:lnTo>
                      <a:pt x="278" y="62"/>
                    </a:lnTo>
                    <a:lnTo>
                      <a:pt x="272" y="56"/>
                    </a:lnTo>
                    <a:lnTo>
                      <a:pt x="267" y="62"/>
                    </a:lnTo>
                    <a:lnTo>
                      <a:pt x="261" y="62"/>
                    </a:lnTo>
                    <a:lnTo>
                      <a:pt x="255" y="68"/>
                    </a:lnTo>
                    <a:lnTo>
                      <a:pt x="250" y="79"/>
                    </a:lnTo>
                    <a:lnTo>
                      <a:pt x="238" y="85"/>
                    </a:lnTo>
                    <a:lnTo>
                      <a:pt x="233" y="85"/>
                    </a:lnTo>
                    <a:lnTo>
                      <a:pt x="244" y="142"/>
                    </a:lnTo>
                    <a:lnTo>
                      <a:pt x="261" y="210"/>
                    </a:lnTo>
                    <a:lnTo>
                      <a:pt x="255" y="210"/>
                    </a:lnTo>
                    <a:lnTo>
                      <a:pt x="250" y="215"/>
                    </a:lnTo>
                    <a:lnTo>
                      <a:pt x="244" y="215"/>
                    </a:lnTo>
                    <a:lnTo>
                      <a:pt x="238" y="215"/>
                    </a:lnTo>
                    <a:lnTo>
                      <a:pt x="233" y="215"/>
                    </a:lnTo>
                    <a:lnTo>
                      <a:pt x="227" y="215"/>
                    </a:lnTo>
                    <a:lnTo>
                      <a:pt x="221" y="215"/>
                    </a:lnTo>
                    <a:lnTo>
                      <a:pt x="216" y="215"/>
                    </a:lnTo>
                    <a:lnTo>
                      <a:pt x="210" y="221"/>
                    </a:lnTo>
                    <a:lnTo>
                      <a:pt x="204" y="210"/>
                    </a:lnTo>
                    <a:lnTo>
                      <a:pt x="199" y="210"/>
                    </a:lnTo>
                    <a:lnTo>
                      <a:pt x="193" y="204"/>
                    </a:lnTo>
                    <a:lnTo>
                      <a:pt x="187" y="198"/>
                    </a:lnTo>
                    <a:lnTo>
                      <a:pt x="187" y="193"/>
                    </a:lnTo>
                    <a:lnTo>
                      <a:pt x="182" y="193"/>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8" name="Freeform 82">
                <a:extLst>
                  <a:ext uri="{FF2B5EF4-FFF2-40B4-BE49-F238E27FC236}">
                    <a16:creationId xmlns:a16="http://schemas.microsoft.com/office/drawing/2014/main" id="{30E786C7-DD67-35FD-720A-6515C0067BFF}"/>
                  </a:ext>
                </a:extLst>
              </p:cNvPr>
              <p:cNvSpPr>
                <a:spLocks/>
              </p:cNvSpPr>
              <p:nvPr>
                <p:custDataLst>
                  <p:tags r:id="rId219"/>
                </p:custDataLst>
              </p:nvPr>
            </p:nvSpPr>
            <p:spPr bwMode="auto">
              <a:xfrm rot="582343">
                <a:off x="6198547" y="4458227"/>
                <a:ext cx="450947" cy="352148"/>
              </a:xfrm>
              <a:custGeom>
                <a:avLst/>
                <a:gdLst>
                  <a:gd name="T0" fmla="*/ 176 w 283"/>
                  <a:gd name="T1" fmla="*/ 210 h 221"/>
                  <a:gd name="T2" fmla="*/ 170 w 283"/>
                  <a:gd name="T3" fmla="*/ 193 h 221"/>
                  <a:gd name="T4" fmla="*/ 170 w 283"/>
                  <a:gd name="T5" fmla="*/ 181 h 221"/>
                  <a:gd name="T6" fmla="*/ 159 w 283"/>
                  <a:gd name="T7" fmla="*/ 187 h 221"/>
                  <a:gd name="T8" fmla="*/ 147 w 283"/>
                  <a:gd name="T9" fmla="*/ 181 h 221"/>
                  <a:gd name="T10" fmla="*/ 147 w 283"/>
                  <a:gd name="T11" fmla="*/ 170 h 221"/>
                  <a:gd name="T12" fmla="*/ 136 w 283"/>
                  <a:gd name="T13" fmla="*/ 170 h 221"/>
                  <a:gd name="T14" fmla="*/ 125 w 283"/>
                  <a:gd name="T15" fmla="*/ 170 h 221"/>
                  <a:gd name="T16" fmla="*/ 119 w 283"/>
                  <a:gd name="T17" fmla="*/ 170 h 221"/>
                  <a:gd name="T18" fmla="*/ 108 w 283"/>
                  <a:gd name="T19" fmla="*/ 170 h 221"/>
                  <a:gd name="T20" fmla="*/ 91 w 283"/>
                  <a:gd name="T21" fmla="*/ 170 h 221"/>
                  <a:gd name="T22" fmla="*/ 74 w 283"/>
                  <a:gd name="T23" fmla="*/ 164 h 221"/>
                  <a:gd name="T24" fmla="*/ 68 w 283"/>
                  <a:gd name="T25" fmla="*/ 170 h 221"/>
                  <a:gd name="T26" fmla="*/ 68 w 283"/>
                  <a:gd name="T27" fmla="*/ 176 h 221"/>
                  <a:gd name="T28" fmla="*/ 68 w 283"/>
                  <a:gd name="T29" fmla="*/ 187 h 221"/>
                  <a:gd name="T30" fmla="*/ 62 w 283"/>
                  <a:gd name="T31" fmla="*/ 187 h 221"/>
                  <a:gd name="T32" fmla="*/ 51 w 283"/>
                  <a:gd name="T33" fmla="*/ 187 h 221"/>
                  <a:gd name="T34" fmla="*/ 45 w 283"/>
                  <a:gd name="T35" fmla="*/ 198 h 221"/>
                  <a:gd name="T36" fmla="*/ 40 w 283"/>
                  <a:gd name="T37" fmla="*/ 204 h 221"/>
                  <a:gd name="T38" fmla="*/ 28 w 283"/>
                  <a:gd name="T39" fmla="*/ 215 h 221"/>
                  <a:gd name="T40" fmla="*/ 23 w 283"/>
                  <a:gd name="T41" fmla="*/ 215 h 221"/>
                  <a:gd name="T42" fmla="*/ 6 w 283"/>
                  <a:gd name="T43" fmla="*/ 215 h 221"/>
                  <a:gd name="T44" fmla="*/ 0 w 283"/>
                  <a:gd name="T45" fmla="*/ 210 h 221"/>
                  <a:gd name="T46" fmla="*/ 6 w 283"/>
                  <a:gd name="T47" fmla="*/ 68 h 221"/>
                  <a:gd name="T48" fmla="*/ 6 w 283"/>
                  <a:gd name="T49" fmla="*/ 62 h 221"/>
                  <a:gd name="T50" fmla="*/ 6 w 283"/>
                  <a:gd name="T51" fmla="*/ 57 h 221"/>
                  <a:gd name="T52" fmla="*/ 6 w 283"/>
                  <a:gd name="T53" fmla="*/ 45 h 221"/>
                  <a:gd name="T54" fmla="*/ 17 w 283"/>
                  <a:gd name="T55" fmla="*/ 51 h 221"/>
                  <a:gd name="T56" fmla="*/ 40 w 283"/>
                  <a:gd name="T57" fmla="*/ 51 h 221"/>
                  <a:gd name="T58" fmla="*/ 51 w 283"/>
                  <a:gd name="T59" fmla="*/ 51 h 221"/>
                  <a:gd name="T60" fmla="*/ 68 w 283"/>
                  <a:gd name="T61" fmla="*/ 57 h 221"/>
                  <a:gd name="T62" fmla="*/ 85 w 283"/>
                  <a:gd name="T63" fmla="*/ 57 h 221"/>
                  <a:gd name="T64" fmla="*/ 91 w 283"/>
                  <a:gd name="T65" fmla="*/ 45 h 221"/>
                  <a:gd name="T66" fmla="*/ 85 w 283"/>
                  <a:gd name="T67" fmla="*/ 34 h 221"/>
                  <a:gd name="T68" fmla="*/ 85 w 283"/>
                  <a:gd name="T69" fmla="*/ 23 h 221"/>
                  <a:gd name="T70" fmla="*/ 96 w 283"/>
                  <a:gd name="T71" fmla="*/ 0 h 221"/>
                  <a:gd name="T72" fmla="*/ 108 w 283"/>
                  <a:gd name="T73" fmla="*/ 0 h 221"/>
                  <a:gd name="T74" fmla="*/ 119 w 283"/>
                  <a:gd name="T75" fmla="*/ 17 h 221"/>
                  <a:gd name="T76" fmla="*/ 147 w 283"/>
                  <a:gd name="T77" fmla="*/ 28 h 221"/>
                  <a:gd name="T78" fmla="*/ 159 w 283"/>
                  <a:gd name="T79" fmla="*/ 34 h 221"/>
                  <a:gd name="T80" fmla="*/ 170 w 283"/>
                  <a:gd name="T81" fmla="*/ 40 h 221"/>
                  <a:gd name="T82" fmla="*/ 170 w 283"/>
                  <a:gd name="T83" fmla="*/ 51 h 221"/>
                  <a:gd name="T84" fmla="*/ 176 w 283"/>
                  <a:gd name="T85" fmla="*/ 57 h 221"/>
                  <a:gd name="T86" fmla="*/ 187 w 283"/>
                  <a:gd name="T87" fmla="*/ 51 h 221"/>
                  <a:gd name="T88" fmla="*/ 210 w 283"/>
                  <a:gd name="T89" fmla="*/ 45 h 221"/>
                  <a:gd name="T90" fmla="*/ 232 w 283"/>
                  <a:gd name="T91" fmla="*/ 57 h 221"/>
                  <a:gd name="T92" fmla="*/ 249 w 283"/>
                  <a:gd name="T93" fmla="*/ 57 h 221"/>
                  <a:gd name="T94" fmla="*/ 283 w 283"/>
                  <a:gd name="T95" fmla="*/ 68 h 221"/>
                  <a:gd name="T96" fmla="*/ 244 w 283"/>
                  <a:gd name="T97" fmla="*/ 125 h 221"/>
                  <a:gd name="T98" fmla="*/ 210 w 283"/>
                  <a:gd name="T99" fmla="*/ 170 h 221"/>
                  <a:gd name="T100" fmla="*/ 210 w 283"/>
                  <a:gd name="T101" fmla="*/ 187 h 221"/>
                  <a:gd name="T102" fmla="*/ 210 w 283"/>
                  <a:gd name="T103" fmla="*/ 198 h 221"/>
                  <a:gd name="T104" fmla="*/ 193 w 283"/>
                  <a:gd name="T105" fmla="*/ 204 h 221"/>
                  <a:gd name="T106" fmla="*/ 181 w 283"/>
                  <a:gd name="T107" fmla="*/ 2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221">
                    <a:moveTo>
                      <a:pt x="181" y="210"/>
                    </a:moveTo>
                    <a:lnTo>
                      <a:pt x="176" y="210"/>
                    </a:lnTo>
                    <a:lnTo>
                      <a:pt x="176" y="198"/>
                    </a:lnTo>
                    <a:lnTo>
                      <a:pt x="170" y="193"/>
                    </a:lnTo>
                    <a:lnTo>
                      <a:pt x="170" y="187"/>
                    </a:lnTo>
                    <a:lnTo>
                      <a:pt x="170" y="181"/>
                    </a:lnTo>
                    <a:lnTo>
                      <a:pt x="164" y="181"/>
                    </a:lnTo>
                    <a:lnTo>
                      <a:pt x="159" y="187"/>
                    </a:lnTo>
                    <a:lnTo>
                      <a:pt x="153" y="187"/>
                    </a:lnTo>
                    <a:lnTo>
                      <a:pt x="147" y="181"/>
                    </a:lnTo>
                    <a:lnTo>
                      <a:pt x="147" y="176"/>
                    </a:lnTo>
                    <a:lnTo>
                      <a:pt x="147" y="170"/>
                    </a:lnTo>
                    <a:lnTo>
                      <a:pt x="142" y="170"/>
                    </a:lnTo>
                    <a:lnTo>
                      <a:pt x="136" y="170"/>
                    </a:lnTo>
                    <a:lnTo>
                      <a:pt x="130" y="164"/>
                    </a:lnTo>
                    <a:lnTo>
                      <a:pt x="125" y="170"/>
                    </a:lnTo>
                    <a:lnTo>
                      <a:pt x="119" y="176"/>
                    </a:lnTo>
                    <a:lnTo>
                      <a:pt x="119" y="170"/>
                    </a:lnTo>
                    <a:lnTo>
                      <a:pt x="113" y="170"/>
                    </a:lnTo>
                    <a:lnTo>
                      <a:pt x="108" y="170"/>
                    </a:lnTo>
                    <a:lnTo>
                      <a:pt x="102" y="170"/>
                    </a:lnTo>
                    <a:lnTo>
                      <a:pt x="91" y="170"/>
                    </a:lnTo>
                    <a:lnTo>
                      <a:pt x="79" y="164"/>
                    </a:lnTo>
                    <a:lnTo>
                      <a:pt x="74" y="164"/>
                    </a:lnTo>
                    <a:lnTo>
                      <a:pt x="74" y="170"/>
                    </a:lnTo>
                    <a:lnTo>
                      <a:pt x="68" y="170"/>
                    </a:lnTo>
                    <a:lnTo>
                      <a:pt x="74" y="170"/>
                    </a:lnTo>
                    <a:lnTo>
                      <a:pt x="68" y="176"/>
                    </a:lnTo>
                    <a:lnTo>
                      <a:pt x="74" y="187"/>
                    </a:lnTo>
                    <a:lnTo>
                      <a:pt x="68" y="187"/>
                    </a:lnTo>
                    <a:lnTo>
                      <a:pt x="68" y="181"/>
                    </a:lnTo>
                    <a:lnTo>
                      <a:pt x="62" y="187"/>
                    </a:lnTo>
                    <a:lnTo>
                      <a:pt x="57" y="187"/>
                    </a:lnTo>
                    <a:lnTo>
                      <a:pt x="51" y="187"/>
                    </a:lnTo>
                    <a:lnTo>
                      <a:pt x="51" y="193"/>
                    </a:lnTo>
                    <a:lnTo>
                      <a:pt x="45" y="198"/>
                    </a:lnTo>
                    <a:lnTo>
                      <a:pt x="45" y="204"/>
                    </a:lnTo>
                    <a:lnTo>
                      <a:pt x="40" y="204"/>
                    </a:lnTo>
                    <a:lnTo>
                      <a:pt x="28" y="204"/>
                    </a:lnTo>
                    <a:lnTo>
                      <a:pt x="28" y="215"/>
                    </a:lnTo>
                    <a:lnTo>
                      <a:pt x="23" y="221"/>
                    </a:lnTo>
                    <a:lnTo>
                      <a:pt x="23" y="215"/>
                    </a:lnTo>
                    <a:lnTo>
                      <a:pt x="11" y="215"/>
                    </a:lnTo>
                    <a:lnTo>
                      <a:pt x="6" y="215"/>
                    </a:lnTo>
                    <a:lnTo>
                      <a:pt x="6" y="210"/>
                    </a:lnTo>
                    <a:lnTo>
                      <a:pt x="0" y="210"/>
                    </a:lnTo>
                    <a:lnTo>
                      <a:pt x="6" y="74"/>
                    </a:lnTo>
                    <a:lnTo>
                      <a:pt x="6" y="68"/>
                    </a:lnTo>
                    <a:lnTo>
                      <a:pt x="0" y="68"/>
                    </a:lnTo>
                    <a:lnTo>
                      <a:pt x="6" y="62"/>
                    </a:lnTo>
                    <a:lnTo>
                      <a:pt x="0" y="57"/>
                    </a:lnTo>
                    <a:lnTo>
                      <a:pt x="6" y="57"/>
                    </a:lnTo>
                    <a:lnTo>
                      <a:pt x="6" y="51"/>
                    </a:lnTo>
                    <a:lnTo>
                      <a:pt x="6" y="45"/>
                    </a:lnTo>
                    <a:lnTo>
                      <a:pt x="11" y="45"/>
                    </a:lnTo>
                    <a:lnTo>
                      <a:pt x="17" y="51"/>
                    </a:lnTo>
                    <a:lnTo>
                      <a:pt x="28" y="51"/>
                    </a:lnTo>
                    <a:lnTo>
                      <a:pt x="40" y="51"/>
                    </a:lnTo>
                    <a:lnTo>
                      <a:pt x="45" y="51"/>
                    </a:lnTo>
                    <a:lnTo>
                      <a:pt x="51" y="51"/>
                    </a:lnTo>
                    <a:lnTo>
                      <a:pt x="57" y="57"/>
                    </a:lnTo>
                    <a:lnTo>
                      <a:pt x="68" y="57"/>
                    </a:lnTo>
                    <a:lnTo>
                      <a:pt x="74" y="57"/>
                    </a:lnTo>
                    <a:lnTo>
                      <a:pt x="85" y="57"/>
                    </a:lnTo>
                    <a:lnTo>
                      <a:pt x="91" y="51"/>
                    </a:lnTo>
                    <a:lnTo>
                      <a:pt x="91" y="45"/>
                    </a:lnTo>
                    <a:lnTo>
                      <a:pt x="91" y="40"/>
                    </a:lnTo>
                    <a:lnTo>
                      <a:pt x="85" y="34"/>
                    </a:lnTo>
                    <a:lnTo>
                      <a:pt x="85" y="28"/>
                    </a:lnTo>
                    <a:lnTo>
                      <a:pt x="85" y="23"/>
                    </a:lnTo>
                    <a:lnTo>
                      <a:pt x="85" y="11"/>
                    </a:lnTo>
                    <a:lnTo>
                      <a:pt x="96" y="0"/>
                    </a:lnTo>
                    <a:lnTo>
                      <a:pt x="102" y="0"/>
                    </a:lnTo>
                    <a:lnTo>
                      <a:pt x="108" y="0"/>
                    </a:lnTo>
                    <a:lnTo>
                      <a:pt x="113" y="11"/>
                    </a:lnTo>
                    <a:lnTo>
                      <a:pt x="119" y="17"/>
                    </a:lnTo>
                    <a:lnTo>
                      <a:pt x="136" y="23"/>
                    </a:lnTo>
                    <a:lnTo>
                      <a:pt x="147" y="28"/>
                    </a:lnTo>
                    <a:lnTo>
                      <a:pt x="153" y="28"/>
                    </a:lnTo>
                    <a:lnTo>
                      <a:pt x="159" y="34"/>
                    </a:lnTo>
                    <a:lnTo>
                      <a:pt x="164" y="40"/>
                    </a:lnTo>
                    <a:lnTo>
                      <a:pt x="170" y="40"/>
                    </a:lnTo>
                    <a:lnTo>
                      <a:pt x="170" y="45"/>
                    </a:lnTo>
                    <a:lnTo>
                      <a:pt x="170" y="51"/>
                    </a:lnTo>
                    <a:lnTo>
                      <a:pt x="176" y="51"/>
                    </a:lnTo>
                    <a:lnTo>
                      <a:pt x="176" y="57"/>
                    </a:lnTo>
                    <a:lnTo>
                      <a:pt x="181" y="51"/>
                    </a:lnTo>
                    <a:lnTo>
                      <a:pt x="187" y="51"/>
                    </a:lnTo>
                    <a:lnTo>
                      <a:pt x="193" y="45"/>
                    </a:lnTo>
                    <a:lnTo>
                      <a:pt x="210" y="45"/>
                    </a:lnTo>
                    <a:lnTo>
                      <a:pt x="215" y="51"/>
                    </a:lnTo>
                    <a:lnTo>
                      <a:pt x="232" y="57"/>
                    </a:lnTo>
                    <a:lnTo>
                      <a:pt x="238" y="62"/>
                    </a:lnTo>
                    <a:lnTo>
                      <a:pt x="249" y="57"/>
                    </a:lnTo>
                    <a:lnTo>
                      <a:pt x="261" y="62"/>
                    </a:lnTo>
                    <a:lnTo>
                      <a:pt x="283" y="68"/>
                    </a:lnTo>
                    <a:lnTo>
                      <a:pt x="283" y="74"/>
                    </a:lnTo>
                    <a:lnTo>
                      <a:pt x="244" y="125"/>
                    </a:lnTo>
                    <a:lnTo>
                      <a:pt x="227" y="147"/>
                    </a:lnTo>
                    <a:lnTo>
                      <a:pt x="210" y="170"/>
                    </a:lnTo>
                    <a:lnTo>
                      <a:pt x="210" y="181"/>
                    </a:lnTo>
                    <a:lnTo>
                      <a:pt x="210" y="187"/>
                    </a:lnTo>
                    <a:lnTo>
                      <a:pt x="210" y="193"/>
                    </a:lnTo>
                    <a:lnTo>
                      <a:pt x="210" y="198"/>
                    </a:lnTo>
                    <a:lnTo>
                      <a:pt x="198" y="204"/>
                    </a:lnTo>
                    <a:lnTo>
                      <a:pt x="193" y="204"/>
                    </a:lnTo>
                    <a:lnTo>
                      <a:pt x="187" y="210"/>
                    </a:lnTo>
                    <a:lnTo>
                      <a:pt x="181" y="21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9" name="Freeform 83">
                <a:extLst>
                  <a:ext uri="{FF2B5EF4-FFF2-40B4-BE49-F238E27FC236}">
                    <a16:creationId xmlns:a16="http://schemas.microsoft.com/office/drawing/2014/main" id="{EF867414-8983-D794-754D-AA9D9B0AEBCC}"/>
                  </a:ext>
                </a:extLst>
              </p:cNvPr>
              <p:cNvSpPr>
                <a:spLocks/>
              </p:cNvSpPr>
              <p:nvPr>
                <p:custDataLst>
                  <p:tags r:id="rId220"/>
                </p:custDataLst>
              </p:nvPr>
            </p:nvSpPr>
            <p:spPr bwMode="auto">
              <a:xfrm rot="582343">
                <a:off x="7172530" y="5013772"/>
                <a:ext cx="497158" cy="388796"/>
              </a:xfrm>
              <a:custGeom>
                <a:avLst/>
                <a:gdLst>
                  <a:gd name="T0" fmla="*/ 295 w 312"/>
                  <a:gd name="T1" fmla="*/ 57 h 244"/>
                  <a:gd name="T2" fmla="*/ 295 w 312"/>
                  <a:gd name="T3" fmla="*/ 68 h 244"/>
                  <a:gd name="T4" fmla="*/ 295 w 312"/>
                  <a:gd name="T5" fmla="*/ 79 h 244"/>
                  <a:gd name="T6" fmla="*/ 295 w 312"/>
                  <a:gd name="T7" fmla="*/ 85 h 244"/>
                  <a:gd name="T8" fmla="*/ 295 w 312"/>
                  <a:gd name="T9" fmla="*/ 96 h 244"/>
                  <a:gd name="T10" fmla="*/ 289 w 312"/>
                  <a:gd name="T11" fmla="*/ 102 h 244"/>
                  <a:gd name="T12" fmla="*/ 295 w 312"/>
                  <a:gd name="T13" fmla="*/ 113 h 244"/>
                  <a:gd name="T14" fmla="*/ 295 w 312"/>
                  <a:gd name="T15" fmla="*/ 125 h 244"/>
                  <a:gd name="T16" fmla="*/ 289 w 312"/>
                  <a:gd name="T17" fmla="*/ 130 h 244"/>
                  <a:gd name="T18" fmla="*/ 250 w 312"/>
                  <a:gd name="T19" fmla="*/ 153 h 244"/>
                  <a:gd name="T20" fmla="*/ 148 w 312"/>
                  <a:gd name="T21" fmla="*/ 244 h 244"/>
                  <a:gd name="T22" fmla="*/ 125 w 312"/>
                  <a:gd name="T23" fmla="*/ 176 h 244"/>
                  <a:gd name="T24" fmla="*/ 131 w 312"/>
                  <a:gd name="T25" fmla="*/ 170 h 244"/>
                  <a:gd name="T26" fmla="*/ 125 w 312"/>
                  <a:gd name="T27" fmla="*/ 159 h 244"/>
                  <a:gd name="T28" fmla="*/ 114 w 312"/>
                  <a:gd name="T29" fmla="*/ 164 h 244"/>
                  <a:gd name="T30" fmla="*/ 102 w 312"/>
                  <a:gd name="T31" fmla="*/ 159 h 244"/>
                  <a:gd name="T32" fmla="*/ 91 w 312"/>
                  <a:gd name="T33" fmla="*/ 159 h 244"/>
                  <a:gd name="T34" fmla="*/ 80 w 312"/>
                  <a:gd name="T35" fmla="*/ 159 h 244"/>
                  <a:gd name="T36" fmla="*/ 80 w 312"/>
                  <a:gd name="T37" fmla="*/ 159 h 244"/>
                  <a:gd name="T38" fmla="*/ 74 w 312"/>
                  <a:gd name="T39" fmla="*/ 164 h 244"/>
                  <a:gd name="T40" fmla="*/ 63 w 312"/>
                  <a:gd name="T41" fmla="*/ 159 h 244"/>
                  <a:gd name="T42" fmla="*/ 57 w 312"/>
                  <a:gd name="T43" fmla="*/ 159 h 244"/>
                  <a:gd name="T44" fmla="*/ 51 w 312"/>
                  <a:gd name="T45" fmla="*/ 164 h 244"/>
                  <a:gd name="T46" fmla="*/ 51 w 312"/>
                  <a:gd name="T47" fmla="*/ 159 h 244"/>
                  <a:gd name="T48" fmla="*/ 51 w 312"/>
                  <a:gd name="T49" fmla="*/ 147 h 244"/>
                  <a:gd name="T50" fmla="*/ 40 w 312"/>
                  <a:gd name="T51" fmla="*/ 147 h 244"/>
                  <a:gd name="T52" fmla="*/ 34 w 312"/>
                  <a:gd name="T53" fmla="*/ 153 h 244"/>
                  <a:gd name="T54" fmla="*/ 29 w 312"/>
                  <a:gd name="T55" fmla="*/ 147 h 244"/>
                  <a:gd name="T56" fmla="*/ 29 w 312"/>
                  <a:gd name="T57" fmla="*/ 142 h 244"/>
                  <a:gd name="T58" fmla="*/ 17 w 312"/>
                  <a:gd name="T59" fmla="*/ 142 h 244"/>
                  <a:gd name="T60" fmla="*/ 17 w 312"/>
                  <a:gd name="T61" fmla="*/ 142 h 244"/>
                  <a:gd name="T62" fmla="*/ 6 w 312"/>
                  <a:gd name="T63" fmla="*/ 142 h 244"/>
                  <a:gd name="T64" fmla="*/ 0 w 312"/>
                  <a:gd name="T65" fmla="*/ 136 h 244"/>
                  <a:gd name="T66" fmla="*/ 34 w 312"/>
                  <a:gd name="T67" fmla="*/ 85 h 244"/>
                  <a:gd name="T68" fmla="*/ 40 w 312"/>
                  <a:gd name="T69" fmla="*/ 74 h 244"/>
                  <a:gd name="T70" fmla="*/ 46 w 312"/>
                  <a:gd name="T71" fmla="*/ 62 h 244"/>
                  <a:gd name="T72" fmla="*/ 57 w 312"/>
                  <a:gd name="T73" fmla="*/ 62 h 244"/>
                  <a:gd name="T74" fmla="*/ 51 w 312"/>
                  <a:gd name="T75" fmla="*/ 57 h 244"/>
                  <a:gd name="T76" fmla="*/ 63 w 312"/>
                  <a:gd name="T77" fmla="*/ 51 h 244"/>
                  <a:gd name="T78" fmla="*/ 68 w 312"/>
                  <a:gd name="T79" fmla="*/ 45 h 244"/>
                  <a:gd name="T80" fmla="*/ 68 w 312"/>
                  <a:gd name="T81" fmla="*/ 34 h 244"/>
                  <a:gd name="T82" fmla="*/ 68 w 312"/>
                  <a:gd name="T83" fmla="*/ 23 h 244"/>
                  <a:gd name="T84" fmla="*/ 74 w 312"/>
                  <a:gd name="T85" fmla="*/ 17 h 244"/>
                  <a:gd name="T86" fmla="*/ 91 w 312"/>
                  <a:gd name="T87" fmla="*/ 6 h 244"/>
                  <a:gd name="T88" fmla="*/ 108 w 312"/>
                  <a:gd name="T89" fmla="*/ 11 h 244"/>
                  <a:gd name="T90" fmla="*/ 125 w 312"/>
                  <a:gd name="T91" fmla="*/ 17 h 244"/>
                  <a:gd name="T92" fmla="*/ 153 w 312"/>
                  <a:gd name="T93" fmla="*/ 17 h 244"/>
                  <a:gd name="T94" fmla="*/ 199 w 312"/>
                  <a:gd name="T95" fmla="*/ 6 h 244"/>
                  <a:gd name="T96" fmla="*/ 227 w 312"/>
                  <a:gd name="T97" fmla="*/ 28 h 244"/>
                  <a:gd name="T98" fmla="*/ 244 w 312"/>
                  <a:gd name="T99" fmla="*/ 40 h 244"/>
                  <a:gd name="T100" fmla="*/ 255 w 312"/>
                  <a:gd name="T101" fmla="*/ 34 h 244"/>
                  <a:gd name="T102" fmla="*/ 261 w 312"/>
                  <a:gd name="T103" fmla="*/ 11 h 244"/>
                  <a:gd name="T104" fmla="*/ 272 w 312"/>
                  <a:gd name="T105" fmla="*/ 0 h 244"/>
                  <a:gd name="T106" fmla="*/ 284 w 312"/>
                  <a:gd name="T107" fmla="*/ 0 h 244"/>
                  <a:gd name="T108" fmla="*/ 306 w 312"/>
                  <a:gd name="T109" fmla="*/ 11 h 244"/>
                  <a:gd name="T110" fmla="*/ 312 w 312"/>
                  <a:gd name="T111" fmla="*/ 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244">
                    <a:moveTo>
                      <a:pt x="312" y="40"/>
                    </a:moveTo>
                    <a:lnTo>
                      <a:pt x="295" y="57"/>
                    </a:lnTo>
                    <a:lnTo>
                      <a:pt x="295" y="62"/>
                    </a:lnTo>
                    <a:lnTo>
                      <a:pt x="295" y="68"/>
                    </a:lnTo>
                    <a:lnTo>
                      <a:pt x="295" y="74"/>
                    </a:lnTo>
                    <a:lnTo>
                      <a:pt x="295" y="79"/>
                    </a:lnTo>
                    <a:lnTo>
                      <a:pt x="301" y="85"/>
                    </a:lnTo>
                    <a:lnTo>
                      <a:pt x="295" y="85"/>
                    </a:lnTo>
                    <a:lnTo>
                      <a:pt x="295" y="91"/>
                    </a:lnTo>
                    <a:lnTo>
                      <a:pt x="295" y="96"/>
                    </a:lnTo>
                    <a:lnTo>
                      <a:pt x="295" y="102"/>
                    </a:lnTo>
                    <a:lnTo>
                      <a:pt x="289" y="102"/>
                    </a:lnTo>
                    <a:lnTo>
                      <a:pt x="289" y="108"/>
                    </a:lnTo>
                    <a:lnTo>
                      <a:pt x="295" y="113"/>
                    </a:lnTo>
                    <a:lnTo>
                      <a:pt x="289" y="119"/>
                    </a:lnTo>
                    <a:lnTo>
                      <a:pt x="295" y="125"/>
                    </a:lnTo>
                    <a:lnTo>
                      <a:pt x="289" y="125"/>
                    </a:lnTo>
                    <a:lnTo>
                      <a:pt x="289" y="130"/>
                    </a:lnTo>
                    <a:lnTo>
                      <a:pt x="284" y="130"/>
                    </a:lnTo>
                    <a:lnTo>
                      <a:pt x="250" y="153"/>
                    </a:lnTo>
                    <a:lnTo>
                      <a:pt x="210" y="193"/>
                    </a:lnTo>
                    <a:lnTo>
                      <a:pt x="148" y="244"/>
                    </a:lnTo>
                    <a:lnTo>
                      <a:pt x="136" y="204"/>
                    </a:lnTo>
                    <a:lnTo>
                      <a:pt x="125" y="176"/>
                    </a:lnTo>
                    <a:lnTo>
                      <a:pt x="125" y="170"/>
                    </a:lnTo>
                    <a:lnTo>
                      <a:pt x="131" y="170"/>
                    </a:lnTo>
                    <a:lnTo>
                      <a:pt x="125" y="164"/>
                    </a:lnTo>
                    <a:lnTo>
                      <a:pt x="125" y="159"/>
                    </a:lnTo>
                    <a:lnTo>
                      <a:pt x="119" y="164"/>
                    </a:lnTo>
                    <a:lnTo>
                      <a:pt x="114" y="164"/>
                    </a:lnTo>
                    <a:lnTo>
                      <a:pt x="102" y="164"/>
                    </a:lnTo>
                    <a:lnTo>
                      <a:pt x="102" y="159"/>
                    </a:lnTo>
                    <a:lnTo>
                      <a:pt x="97" y="164"/>
                    </a:lnTo>
                    <a:lnTo>
                      <a:pt x="91" y="159"/>
                    </a:lnTo>
                    <a:lnTo>
                      <a:pt x="85" y="159"/>
                    </a:lnTo>
                    <a:lnTo>
                      <a:pt x="80" y="159"/>
                    </a:lnTo>
                    <a:lnTo>
                      <a:pt x="80" y="153"/>
                    </a:lnTo>
                    <a:lnTo>
                      <a:pt x="80" y="159"/>
                    </a:lnTo>
                    <a:lnTo>
                      <a:pt x="74" y="159"/>
                    </a:lnTo>
                    <a:lnTo>
                      <a:pt x="74" y="164"/>
                    </a:lnTo>
                    <a:lnTo>
                      <a:pt x="68" y="164"/>
                    </a:lnTo>
                    <a:lnTo>
                      <a:pt x="63" y="159"/>
                    </a:lnTo>
                    <a:lnTo>
                      <a:pt x="63" y="164"/>
                    </a:lnTo>
                    <a:lnTo>
                      <a:pt x="57" y="159"/>
                    </a:lnTo>
                    <a:lnTo>
                      <a:pt x="57" y="164"/>
                    </a:lnTo>
                    <a:lnTo>
                      <a:pt x="51" y="164"/>
                    </a:lnTo>
                    <a:lnTo>
                      <a:pt x="57" y="159"/>
                    </a:lnTo>
                    <a:lnTo>
                      <a:pt x="51" y="159"/>
                    </a:lnTo>
                    <a:lnTo>
                      <a:pt x="51" y="153"/>
                    </a:lnTo>
                    <a:lnTo>
                      <a:pt x="51" y="147"/>
                    </a:lnTo>
                    <a:lnTo>
                      <a:pt x="46" y="153"/>
                    </a:lnTo>
                    <a:lnTo>
                      <a:pt x="40" y="147"/>
                    </a:lnTo>
                    <a:lnTo>
                      <a:pt x="40" y="153"/>
                    </a:lnTo>
                    <a:lnTo>
                      <a:pt x="34" y="153"/>
                    </a:lnTo>
                    <a:lnTo>
                      <a:pt x="34" y="147"/>
                    </a:lnTo>
                    <a:lnTo>
                      <a:pt x="29" y="147"/>
                    </a:lnTo>
                    <a:lnTo>
                      <a:pt x="34" y="142"/>
                    </a:lnTo>
                    <a:lnTo>
                      <a:pt x="29" y="142"/>
                    </a:lnTo>
                    <a:lnTo>
                      <a:pt x="23" y="142"/>
                    </a:lnTo>
                    <a:lnTo>
                      <a:pt x="17" y="142"/>
                    </a:lnTo>
                    <a:lnTo>
                      <a:pt x="17" y="147"/>
                    </a:lnTo>
                    <a:lnTo>
                      <a:pt x="17" y="142"/>
                    </a:lnTo>
                    <a:lnTo>
                      <a:pt x="12" y="142"/>
                    </a:lnTo>
                    <a:lnTo>
                      <a:pt x="6" y="142"/>
                    </a:lnTo>
                    <a:lnTo>
                      <a:pt x="0" y="142"/>
                    </a:lnTo>
                    <a:lnTo>
                      <a:pt x="0" y="136"/>
                    </a:lnTo>
                    <a:lnTo>
                      <a:pt x="17" y="113"/>
                    </a:lnTo>
                    <a:lnTo>
                      <a:pt x="34" y="85"/>
                    </a:lnTo>
                    <a:lnTo>
                      <a:pt x="40" y="79"/>
                    </a:lnTo>
                    <a:lnTo>
                      <a:pt x="40" y="74"/>
                    </a:lnTo>
                    <a:lnTo>
                      <a:pt x="40" y="68"/>
                    </a:lnTo>
                    <a:lnTo>
                      <a:pt x="46" y="62"/>
                    </a:lnTo>
                    <a:lnTo>
                      <a:pt x="51" y="62"/>
                    </a:lnTo>
                    <a:lnTo>
                      <a:pt x="57" y="62"/>
                    </a:lnTo>
                    <a:lnTo>
                      <a:pt x="57" y="57"/>
                    </a:lnTo>
                    <a:lnTo>
                      <a:pt x="51" y="57"/>
                    </a:lnTo>
                    <a:lnTo>
                      <a:pt x="57" y="51"/>
                    </a:lnTo>
                    <a:lnTo>
                      <a:pt x="63" y="51"/>
                    </a:lnTo>
                    <a:lnTo>
                      <a:pt x="68" y="51"/>
                    </a:lnTo>
                    <a:lnTo>
                      <a:pt x="68" y="45"/>
                    </a:lnTo>
                    <a:lnTo>
                      <a:pt x="74" y="40"/>
                    </a:lnTo>
                    <a:lnTo>
                      <a:pt x="68" y="34"/>
                    </a:lnTo>
                    <a:lnTo>
                      <a:pt x="68" y="28"/>
                    </a:lnTo>
                    <a:lnTo>
                      <a:pt x="68" y="23"/>
                    </a:lnTo>
                    <a:lnTo>
                      <a:pt x="74" y="23"/>
                    </a:lnTo>
                    <a:lnTo>
                      <a:pt x="74" y="17"/>
                    </a:lnTo>
                    <a:lnTo>
                      <a:pt x="80" y="17"/>
                    </a:lnTo>
                    <a:lnTo>
                      <a:pt x="91" y="6"/>
                    </a:lnTo>
                    <a:lnTo>
                      <a:pt x="97" y="11"/>
                    </a:lnTo>
                    <a:lnTo>
                      <a:pt x="108" y="11"/>
                    </a:lnTo>
                    <a:lnTo>
                      <a:pt x="119" y="17"/>
                    </a:lnTo>
                    <a:lnTo>
                      <a:pt x="125" y="17"/>
                    </a:lnTo>
                    <a:lnTo>
                      <a:pt x="136" y="17"/>
                    </a:lnTo>
                    <a:lnTo>
                      <a:pt x="153" y="17"/>
                    </a:lnTo>
                    <a:lnTo>
                      <a:pt x="187" y="6"/>
                    </a:lnTo>
                    <a:lnTo>
                      <a:pt x="199" y="6"/>
                    </a:lnTo>
                    <a:lnTo>
                      <a:pt x="204" y="11"/>
                    </a:lnTo>
                    <a:lnTo>
                      <a:pt x="227" y="28"/>
                    </a:lnTo>
                    <a:lnTo>
                      <a:pt x="238" y="40"/>
                    </a:lnTo>
                    <a:lnTo>
                      <a:pt x="244" y="40"/>
                    </a:lnTo>
                    <a:lnTo>
                      <a:pt x="250" y="40"/>
                    </a:lnTo>
                    <a:lnTo>
                      <a:pt x="255" y="34"/>
                    </a:lnTo>
                    <a:lnTo>
                      <a:pt x="261" y="17"/>
                    </a:lnTo>
                    <a:lnTo>
                      <a:pt x="261" y="11"/>
                    </a:lnTo>
                    <a:lnTo>
                      <a:pt x="267" y="6"/>
                    </a:lnTo>
                    <a:lnTo>
                      <a:pt x="272" y="0"/>
                    </a:lnTo>
                    <a:lnTo>
                      <a:pt x="278" y="0"/>
                    </a:lnTo>
                    <a:lnTo>
                      <a:pt x="284" y="0"/>
                    </a:lnTo>
                    <a:lnTo>
                      <a:pt x="295" y="6"/>
                    </a:lnTo>
                    <a:lnTo>
                      <a:pt x="306" y="11"/>
                    </a:lnTo>
                    <a:lnTo>
                      <a:pt x="306" y="17"/>
                    </a:lnTo>
                    <a:lnTo>
                      <a:pt x="312" y="4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0" name="Freeform 84">
                <a:extLst>
                  <a:ext uri="{FF2B5EF4-FFF2-40B4-BE49-F238E27FC236}">
                    <a16:creationId xmlns:a16="http://schemas.microsoft.com/office/drawing/2014/main" id="{911C2A39-9B03-661F-E3CC-EA0545758D49}"/>
                  </a:ext>
                </a:extLst>
              </p:cNvPr>
              <p:cNvSpPr>
                <a:spLocks/>
              </p:cNvSpPr>
              <p:nvPr>
                <p:custDataLst>
                  <p:tags r:id="rId221"/>
                </p:custDataLst>
              </p:nvPr>
            </p:nvSpPr>
            <p:spPr bwMode="auto">
              <a:xfrm rot="582343">
                <a:off x="6719937" y="5169866"/>
                <a:ext cx="642161" cy="560887"/>
              </a:xfrm>
              <a:custGeom>
                <a:avLst/>
                <a:gdLst>
                  <a:gd name="T0" fmla="*/ 165 w 403"/>
                  <a:gd name="T1" fmla="*/ 85 h 352"/>
                  <a:gd name="T2" fmla="*/ 233 w 403"/>
                  <a:gd name="T3" fmla="*/ 17 h 352"/>
                  <a:gd name="T4" fmla="*/ 244 w 403"/>
                  <a:gd name="T5" fmla="*/ 6 h 352"/>
                  <a:gd name="T6" fmla="*/ 255 w 403"/>
                  <a:gd name="T7" fmla="*/ 6 h 352"/>
                  <a:gd name="T8" fmla="*/ 267 w 403"/>
                  <a:gd name="T9" fmla="*/ 6 h 352"/>
                  <a:gd name="T10" fmla="*/ 272 w 403"/>
                  <a:gd name="T11" fmla="*/ 11 h 352"/>
                  <a:gd name="T12" fmla="*/ 278 w 403"/>
                  <a:gd name="T13" fmla="*/ 6 h 352"/>
                  <a:gd name="T14" fmla="*/ 289 w 403"/>
                  <a:gd name="T15" fmla="*/ 6 h 352"/>
                  <a:gd name="T16" fmla="*/ 289 w 403"/>
                  <a:gd name="T17" fmla="*/ 11 h 352"/>
                  <a:gd name="T18" fmla="*/ 295 w 403"/>
                  <a:gd name="T19" fmla="*/ 17 h 352"/>
                  <a:gd name="T20" fmla="*/ 301 w 403"/>
                  <a:gd name="T21" fmla="*/ 17 h 352"/>
                  <a:gd name="T22" fmla="*/ 306 w 403"/>
                  <a:gd name="T23" fmla="*/ 17 h 352"/>
                  <a:gd name="T24" fmla="*/ 312 w 403"/>
                  <a:gd name="T25" fmla="*/ 23 h 352"/>
                  <a:gd name="T26" fmla="*/ 312 w 403"/>
                  <a:gd name="T27" fmla="*/ 28 h 352"/>
                  <a:gd name="T28" fmla="*/ 318 w 403"/>
                  <a:gd name="T29" fmla="*/ 28 h 352"/>
                  <a:gd name="T30" fmla="*/ 323 w 403"/>
                  <a:gd name="T31" fmla="*/ 28 h 352"/>
                  <a:gd name="T32" fmla="*/ 329 w 403"/>
                  <a:gd name="T33" fmla="*/ 23 h 352"/>
                  <a:gd name="T34" fmla="*/ 335 w 403"/>
                  <a:gd name="T35" fmla="*/ 17 h 352"/>
                  <a:gd name="T36" fmla="*/ 340 w 403"/>
                  <a:gd name="T37" fmla="*/ 23 h 352"/>
                  <a:gd name="T38" fmla="*/ 352 w 403"/>
                  <a:gd name="T39" fmla="*/ 28 h 352"/>
                  <a:gd name="T40" fmla="*/ 357 w 403"/>
                  <a:gd name="T41" fmla="*/ 28 h 352"/>
                  <a:gd name="T42" fmla="*/ 374 w 403"/>
                  <a:gd name="T43" fmla="*/ 28 h 352"/>
                  <a:gd name="T44" fmla="*/ 380 w 403"/>
                  <a:gd name="T45" fmla="*/ 28 h 352"/>
                  <a:gd name="T46" fmla="*/ 380 w 403"/>
                  <a:gd name="T47" fmla="*/ 34 h 352"/>
                  <a:gd name="T48" fmla="*/ 391 w 403"/>
                  <a:gd name="T49" fmla="*/ 68 h 352"/>
                  <a:gd name="T50" fmla="*/ 363 w 403"/>
                  <a:gd name="T51" fmla="*/ 148 h 352"/>
                  <a:gd name="T52" fmla="*/ 278 w 403"/>
                  <a:gd name="T53" fmla="*/ 227 h 352"/>
                  <a:gd name="T54" fmla="*/ 187 w 403"/>
                  <a:gd name="T55" fmla="*/ 306 h 352"/>
                  <a:gd name="T56" fmla="*/ 136 w 403"/>
                  <a:gd name="T57" fmla="*/ 352 h 352"/>
                  <a:gd name="T58" fmla="*/ 125 w 403"/>
                  <a:gd name="T59" fmla="*/ 352 h 352"/>
                  <a:gd name="T60" fmla="*/ 114 w 403"/>
                  <a:gd name="T61" fmla="*/ 352 h 352"/>
                  <a:gd name="T62" fmla="*/ 108 w 403"/>
                  <a:gd name="T63" fmla="*/ 346 h 352"/>
                  <a:gd name="T64" fmla="*/ 102 w 403"/>
                  <a:gd name="T65" fmla="*/ 233 h 352"/>
                  <a:gd name="T66" fmla="*/ 91 w 403"/>
                  <a:gd name="T67" fmla="*/ 238 h 352"/>
                  <a:gd name="T68" fmla="*/ 74 w 403"/>
                  <a:gd name="T69" fmla="*/ 250 h 352"/>
                  <a:gd name="T70" fmla="*/ 68 w 403"/>
                  <a:gd name="T71" fmla="*/ 250 h 352"/>
                  <a:gd name="T72" fmla="*/ 57 w 403"/>
                  <a:gd name="T73" fmla="*/ 250 h 352"/>
                  <a:gd name="T74" fmla="*/ 45 w 403"/>
                  <a:gd name="T75" fmla="*/ 250 h 352"/>
                  <a:gd name="T76" fmla="*/ 40 w 403"/>
                  <a:gd name="T77" fmla="*/ 261 h 352"/>
                  <a:gd name="T78" fmla="*/ 28 w 403"/>
                  <a:gd name="T79" fmla="*/ 255 h 352"/>
                  <a:gd name="T80" fmla="*/ 17 w 403"/>
                  <a:gd name="T81" fmla="*/ 244 h 352"/>
                  <a:gd name="T82" fmla="*/ 6 w 403"/>
                  <a:gd name="T83" fmla="*/ 244 h 352"/>
                  <a:gd name="T84" fmla="*/ 0 w 403"/>
                  <a:gd name="T85" fmla="*/ 238 h 352"/>
                  <a:gd name="T86" fmla="*/ 119 w 403"/>
                  <a:gd name="T87" fmla="*/ 12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3" h="352">
                    <a:moveTo>
                      <a:pt x="119" y="125"/>
                    </a:moveTo>
                    <a:lnTo>
                      <a:pt x="165" y="85"/>
                    </a:lnTo>
                    <a:lnTo>
                      <a:pt x="204" y="45"/>
                    </a:lnTo>
                    <a:lnTo>
                      <a:pt x="233" y="17"/>
                    </a:lnTo>
                    <a:lnTo>
                      <a:pt x="238" y="11"/>
                    </a:lnTo>
                    <a:lnTo>
                      <a:pt x="244" y="6"/>
                    </a:lnTo>
                    <a:lnTo>
                      <a:pt x="255" y="0"/>
                    </a:lnTo>
                    <a:lnTo>
                      <a:pt x="255" y="6"/>
                    </a:lnTo>
                    <a:lnTo>
                      <a:pt x="261" y="6"/>
                    </a:lnTo>
                    <a:lnTo>
                      <a:pt x="267" y="6"/>
                    </a:lnTo>
                    <a:lnTo>
                      <a:pt x="272" y="6"/>
                    </a:lnTo>
                    <a:lnTo>
                      <a:pt x="272" y="11"/>
                    </a:lnTo>
                    <a:lnTo>
                      <a:pt x="272" y="6"/>
                    </a:lnTo>
                    <a:lnTo>
                      <a:pt x="278" y="6"/>
                    </a:lnTo>
                    <a:lnTo>
                      <a:pt x="284" y="6"/>
                    </a:lnTo>
                    <a:lnTo>
                      <a:pt x="289" y="6"/>
                    </a:lnTo>
                    <a:lnTo>
                      <a:pt x="284" y="11"/>
                    </a:lnTo>
                    <a:lnTo>
                      <a:pt x="289" y="11"/>
                    </a:lnTo>
                    <a:lnTo>
                      <a:pt x="289" y="17"/>
                    </a:lnTo>
                    <a:lnTo>
                      <a:pt x="295" y="17"/>
                    </a:lnTo>
                    <a:lnTo>
                      <a:pt x="295" y="11"/>
                    </a:lnTo>
                    <a:lnTo>
                      <a:pt x="301" y="17"/>
                    </a:lnTo>
                    <a:lnTo>
                      <a:pt x="306" y="11"/>
                    </a:lnTo>
                    <a:lnTo>
                      <a:pt x="306" y="17"/>
                    </a:lnTo>
                    <a:lnTo>
                      <a:pt x="306" y="23"/>
                    </a:lnTo>
                    <a:lnTo>
                      <a:pt x="312" y="23"/>
                    </a:lnTo>
                    <a:lnTo>
                      <a:pt x="306" y="28"/>
                    </a:lnTo>
                    <a:lnTo>
                      <a:pt x="312" y="28"/>
                    </a:lnTo>
                    <a:lnTo>
                      <a:pt x="312" y="23"/>
                    </a:lnTo>
                    <a:lnTo>
                      <a:pt x="318" y="28"/>
                    </a:lnTo>
                    <a:lnTo>
                      <a:pt x="318" y="23"/>
                    </a:lnTo>
                    <a:lnTo>
                      <a:pt x="323" y="28"/>
                    </a:lnTo>
                    <a:lnTo>
                      <a:pt x="329" y="28"/>
                    </a:lnTo>
                    <a:lnTo>
                      <a:pt x="329" y="23"/>
                    </a:lnTo>
                    <a:lnTo>
                      <a:pt x="335" y="23"/>
                    </a:lnTo>
                    <a:lnTo>
                      <a:pt x="335" y="17"/>
                    </a:lnTo>
                    <a:lnTo>
                      <a:pt x="335" y="23"/>
                    </a:lnTo>
                    <a:lnTo>
                      <a:pt x="340" y="23"/>
                    </a:lnTo>
                    <a:lnTo>
                      <a:pt x="346" y="23"/>
                    </a:lnTo>
                    <a:lnTo>
                      <a:pt x="352" y="28"/>
                    </a:lnTo>
                    <a:lnTo>
                      <a:pt x="357" y="23"/>
                    </a:lnTo>
                    <a:lnTo>
                      <a:pt x="357" y="28"/>
                    </a:lnTo>
                    <a:lnTo>
                      <a:pt x="369" y="28"/>
                    </a:lnTo>
                    <a:lnTo>
                      <a:pt x="374" y="28"/>
                    </a:lnTo>
                    <a:lnTo>
                      <a:pt x="380" y="23"/>
                    </a:lnTo>
                    <a:lnTo>
                      <a:pt x="380" y="28"/>
                    </a:lnTo>
                    <a:lnTo>
                      <a:pt x="386" y="34"/>
                    </a:lnTo>
                    <a:lnTo>
                      <a:pt x="380" y="34"/>
                    </a:lnTo>
                    <a:lnTo>
                      <a:pt x="380" y="40"/>
                    </a:lnTo>
                    <a:lnTo>
                      <a:pt x="391" y="68"/>
                    </a:lnTo>
                    <a:lnTo>
                      <a:pt x="403" y="108"/>
                    </a:lnTo>
                    <a:lnTo>
                      <a:pt x="363" y="148"/>
                    </a:lnTo>
                    <a:lnTo>
                      <a:pt x="329" y="182"/>
                    </a:lnTo>
                    <a:lnTo>
                      <a:pt x="278" y="227"/>
                    </a:lnTo>
                    <a:lnTo>
                      <a:pt x="255" y="250"/>
                    </a:lnTo>
                    <a:lnTo>
                      <a:pt x="187" y="306"/>
                    </a:lnTo>
                    <a:lnTo>
                      <a:pt x="142" y="352"/>
                    </a:lnTo>
                    <a:lnTo>
                      <a:pt x="136" y="352"/>
                    </a:lnTo>
                    <a:lnTo>
                      <a:pt x="131" y="352"/>
                    </a:lnTo>
                    <a:lnTo>
                      <a:pt x="125" y="352"/>
                    </a:lnTo>
                    <a:lnTo>
                      <a:pt x="119" y="352"/>
                    </a:lnTo>
                    <a:lnTo>
                      <a:pt x="114" y="352"/>
                    </a:lnTo>
                    <a:lnTo>
                      <a:pt x="108" y="352"/>
                    </a:lnTo>
                    <a:lnTo>
                      <a:pt x="108" y="346"/>
                    </a:lnTo>
                    <a:lnTo>
                      <a:pt x="102" y="352"/>
                    </a:lnTo>
                    <a:lnTo>
                      <a:pt x="102" y="233"/>
                    </a:lnTo>
                    <a:lnTo>
                      <a:pt x="97" y="233"/>
                    </a:lnTo>
                    <a:lnTo>
                      <a:pt x="91" y="238"/>
                    </a:lnTo>
                    <a:lnTo>
                      <a:pt x="85" y="250"/>
                    </a:lnTo>
                    <a:lnTo>
                      <a:pt x="74" y="250"/>
                    </a:lnTo>
                    <a:lnTo>
                      <a:pt x="68" y="255"/>
                    </a:lnTo>
                    <a:lnTo>
                      <a:pt x="68" y="250"/>
                    </a:lnTo>
                    <a:lnTo>
                      <a:pt x="62" y="250"/>
                    </a:lnTo>
                    <a:lnTo>
                      <a:pt x="57" y="250"/>
                    </a:lnTo>
                    <a:lnTo>
                      <a:pt x="51" y="250"/>
                    </a:lnTo>
                    <a:lnTo>
                      <a:pt x="45" y="250"/>
                    </a:lnTo>
                    <a:lnTo>
                      <a:pt x="45" y="255"/>
                    </a:lnTo>
                    <a:lnTo>
                      <a:pt x="40" y="261"/>
                    </a:lnTo>
                    <a:lnTo>
                      <a:pt x="34" y="255"/>
                    </a:lnTo>
                    <a:lnTo>
                      <a:pt x="28" y="255"/>
                    </a:lnTo>
                    <a:lnTo>
                      <a:pt x="23" y="250"/>
                    </a:lnTo>
                    <a:lnTo>
                      <a:pt x="17" y="244"/>
                    </a:lnTo>
                    <a:lnTo>
                      <a:pt x="11" y="244"/>
                    </a:lnTo>
                    <a:lnTo>
                      <a:pt x="6" y="244"/>
                    </a:lnTo>
                    <a:lnTo>
                      <a:pt x="6" y="238"/>
                    </a:lnTo>
                    <a:lnTo>
                      <a:pt x="0" y="238"/>
                    </a:lnTo>
                    <a:lnTo>
                      <a:pt x="91" y="148"/>
                    </a:lnTo>
                    <a:lnTo>
                      <a:pt x="119" y="12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1" name="Freeform 85">
                <a:extLst>
                  <a:ext uri="{FF2B5EF4-FFF2-40B4-BE49-F238E27FC236}">
                    <a16:creationId xmlns:a16="http://schemas.microsoft.com/office/drawing/2014/main" id="{A336BC78-AE0A-A06E-739E-D0B44CB44404}"/>
                  </a:ext>
                </a:extLst>
              </p:cNvPr>
              <p:cNvSpPr>
                <a:spLocks/>
              </p:cNvSpPr>
              <p:nvPr>
                <p:custDataLst>
                  <p:tags r:id="rId222"/>
                </p:custDataLst>
              </p:nvPr>
            </p:nvSpPr>
            <p:spPr bwMode="auto">
              <a:xfrm rot="582343">
                <a:off x="5368370" y="5692224"/>
                <a:ext cx="63738" cy="54176"/>
              </a:xfrm>
              <a:custGeom>
                <a:avLst/>
                <a:gdLst>
                  <a:gd name="T0" fmla="*/ 6 w 40"/>
                  <a:gd name="T1" fmla="*/ 6 h 34"/>
                  <a:gd name="T2" fmla="*/ 12 w 40"/>
                  <a:gd name="T3" fmla="*/ 6 h 34"/>
                  <a:gd name="T4" fmla="*/ 12 w 40"/>
                  <a:gd name="T5" fmla="*/ 0 h 34"/>
                  <a:gd name="T6" fmla="*/ 17 w 40"/>
                  <a:gd name="T7" fmla="*/ 0 h 34"/>
                  <a:gd name="T8" fmla="*/ 17 w 40"/>
                  <a:gd name="T9" fmla="*/ 6 h 34"/>
                  <a:gd name="T10" fmla="*/ 23 w 40"/>
                  <a:gd name="T11" fmla="*/ 6 h 34"/>
                  <a:gd name="T12" fmla="*/ 29 w 40"/>
                  <a:gd name="T13" fmla="*/ 6 h 34"/>
                  <a:gd name="T14" fmla="*/ 29 w 40"/>
                  <a:gd name="T15" fmla="*/ 11 h 34"/>
                  <a:gd name="T16" fmla="*/ 34 w 40"/>
                  <a:gd name="T17" fmla="*/ 17 h 34"/>
                  <a:gd name="T18" fmla="*/ 34 w 40"/>
                  <a:gd name="T19" fmla="*/ 23 h 34"/>
                  <a:gd name="T20" fmla="*/ 40 w 40"/>
                  <a:gd name="T21" fmla="*/ 23 h 34"/>
                  <a:gd name="T22" fmla="*/ 29 w 40"/>
                  <a:gd name="T23" fmla="*/ 23 h 34"/>
                  <a:gd name="T24" fmla="*/ 29 w 40"/>
                  <a:gd name="T25" fmla="*/ 28 h 34"/>
                  <a:gd name="T26" fmla="*/ 23 w 40"/>
                  <a:gd name="T27" fmla="*/ 28 h 34"/>
                  <a:gd name="T28" fmla="*/ 17 w 40"/>
                  <a:gd name="T29" fmla="*/ 34 h 34"/>
                  <a:gd name="T30" fmla="*/ 12 w 40"/>
                  <a:gd name="T31" fmla="*/ 34 h 34"/>
                  <a:gd name="T32" fmla="*/ 6 w 40"/>
                  <a:gd name="T33" fmla="*/ 28 h 34"/>
                  <a:gd name="T34" fmla="*/ 6 w 40"/>
                  <a:gd name="T35" fmla="*/ 23 h 34"/>
                  <a:gd name="T36" fmla="*/ 0 w 40"/>
                  <a:gd name="T37" fmla="*/ 17 h 34"/>
                  <a:gd name="T38" fmla="*/ 6 w 40"/>
                  <a:gd name="T39" fmla="*/ 11 h 34"/>
                  <a:gd name="T40" fmla="*/ 0 w 40"/>
                  <a:gd name="T41" fmla="*/ 11 h 34"/>
                  <a:gd name="T42" fmla="*/ 6 w 40"/>
                  <a:gd name="T4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6" y="6"/>
                    </a:moveTo>
                    <a:lnTo>
                      <a:pt x="12" y="6"/>
                    </a:lnTo>
                    <a:lnTo>
                      <a:pt x="12" y="0"/>
                    </a:lnTo>
                    <a:lnTo>
                      <a:pt x="17" y="0"/>
                    </a:lnTo>
                    <a:lnTo>
                      <a:pt x="17" y="6"/>
                    </a:lnTo>
                    <a:lnTo>
                      <a:pt x="23" y="6"/>
                    </a:lnTo>
                    <a:lnTo>
                      <a:pt x="29" y="6"/>
                    </a:lnTo>
                    <a:lnTo>
                      <a:pt x="29" y="11"/>
                    </a:lnTo>
                    <a:lnTo>
                      <a:pt x="34" y="17"/>
                    </a:lnTo>
                    <a:lnTo>
                      <a:pt x="34" y="23"/>
                    </a:lnTo>
                    <a:lnTo>
                      <a:pt x="40" y="23"/>
                    </a:lnTo>
                    <a:lnTo>
                      <a:pt x="29" y="23"/>
                    </a:lnTo>
                    <a:lnTo>
                      <a:pt x="29" y="28"/>
                    </a:lnTo>
                    <a:lnTo>
                      <a:pt x="23" y="28"/>
                    </a:lnTo>
                    <a:lnTo>
                      <a:pt x="17" y="34"/>
                    </a:lnTo>
                    <a:lnTo>
                      <a:pt x="12" y="34"/>
                    </a:lnTo>
                    <a:lnTo>
                      <a:pt x="6" y="28"/>
                    </a:lnTo>
                    <a:lnTo>
                      <a:pt x="6" y="23"/>
                    </a:lnTo>
                    <a:lnTo>
                      <a:pt x="0" y="17"/>
                    </a:lnTo>
                    <a:lnTo>
                      <a:pt x="6" y="11"/>
                    </a:lnTo>
                    <a:lnTo>
                      <a:pt x="0" y="11"/>
                    </a:lnTo>
                    <a:lnTo>
                      <a:pt x="6" y="6"/>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2" name="Freeform 86">
                <a:extLst>
                  <a:ext uri="{FF2B5EF4-FFF2-40B4-BE49-F238E27FC236}">
                    <a16:creationId xmlns:a16="http://schemas.microsoft.com/office/drawing/2014/main" id="{F606BCA1-B4EA-D308-BB0F-C5B7D9AFFA61}"/>
                  </a:ext>
                </a:extLst>
              </p:cNvPr>
              <p:cNvSpPr>
                <a:spLocks/>
              </p:cNvSpPr>
              <p:nvPr>
                <p:custDataLst>
                  <p:tags r:id="rId223"/>
                </p:custDataLst>
              </p:nvPr>
            </p:nvSpPr>
            <p:spPr bwMode="auto">
              <a:xfrm rot="582343">
                <a:off x="6671499" y="3707333"/>
                <a:ext cx="568862" cy="624624"/>
              </a:xfrm>
              <a:custGeom>
                <a:avLst/>
                <a:gdLst>
                  <a:gd name="T0" fmla="*/ 312 w 357"/>
                  <a:gd name="T1" fmla="*/ 86 h 392"/>
                  <a:gd name="T2" fmla="*/ 300 w 357"/>
                  <a:gd name="T3" fmla="*/ 86 h 392"/>
                  <a:gd name="T4" fmla="*/ 289 w 357"/>
                  <a:gd name="T5" fmla="*/ 103 h 392"/>
                  <a:gd name="T6" fmla="*/ 289 w 357"/>
                  <a:gd name="T7" fmla="*/ 120 h 392"/>
                  <a:gd name="T8" fmla="*/ 289 w 357"/>
                  <a:gd name="T9" fmla="*/ 137 h 392"/>
                  <a:gd name="T10" fmla="*/ 306 w 357"/>
                  <a:gd name="T11" fmla="*/ 148 h 392"/>
                  <a:gd name="T12" fmla="*/ 317 w 357"/>
                  <a:gd name="T13" fmla="*/ 171 h 392"/>
                  <a:gd name="T14" fmla="*/ 323 w 357"/>
                  <a:gd name="T15" fmla="*/ 176 h 392"/>
                  <a:gd name="T16" fmla="*/ 334 w 357"/>
                  <a:gd name="T17" fmla="*/ 171 h 392"/>
                  <a:gd name="T18" fmla="*/ 351 w 357"/>
                  <a:gd name="T19" fmla="*/ 188 h 392"/>
                  <a:gd name="T20" fmla="*/ 357 w 357"/>
                  <a:gd name="T21" fmla="*/ 205 h 392"/>
                  <a:gd name="T22" fmla="*/ 340 w 357"/>
                  <a:gd name="T23" fmla="*/ 210 h 392"/>
                  <a:gd name="T24" fmla="*/ 317 w 357"/>
                  <a:gd name="T25" fmla="*/ 210 h 392"/>
                  <a:gd name="T26" fmla="*/ 295 w 357"/>
                  <a:gd name="T27" fmla="*/ 227 h 392"/>
                  <a:gd name="T28" fmla="*/ 295 w 357"/>
                  <a:gd name="T29" fmla="*/ 250 h 392"/>
                  <a:gd name="T30" fmla="*/ 300 w 357"/>
                  <a:gd name="T31" fmla="*/ 267 h 392"/>
                  <a:gd name="T32" fmla="*/ 295 w 357"/>
                  <a:gd name="T33" fmla="*/ 278 h 392"/>
                  <a:gd name="T34" fmla="*/ 283 w 357"/>
                  <a:gd name="T35" fmla="*/ 284 h 392"/>
                  <a:gd name="T36" fmla="*/ 278 w 357"/>
                  <a:gd name="T37" fmla="*/ 273 h 392"/>
                  <a:gd name="T38" fmla="*/ 266 w 357"/>
                  <a:gd name="T39" fmla="*/ 273 h 392"/>
                  <a:gd name="T40" fmla="*/ 260 w 357"/>
                  <a:gd name="T41" fmla="*/ 295 h 392"/>
                  <a:gd name="T42" fmla="*/ 243 w 357"/>
                  <a:gd name="T43" fmla="*/ 329 h 392"/>
                  <a:gd name="T44" fmla="*/ 221 w 357"/>
                  <a:gd name="T45" fmla="*/ 369 h 392"/>
                  <a:gd name="T46" fmla="*/ 204 w 357"/>
                  <a:gd name="T47" fmla="*/ 375 h 392"/>
                  <a:gd name="T48" fmla="*/ 198 w 357"/>
                  <a:gd name="T49" fmla="*/ 392 h 392"/>
                  <a:gd name="T50" fmla="*/ 181 w 357"/>
                  <a:gd name="T51" fmla="*/ 386 h 392"/>
                  <a:gd name="T52" fmla="*/ 175 w 357"/>
                  <a:gd name="T53" fmla="*/ 375 h 392"/>
                  <a:gd name="T54" fmla="*/ 164 w 357"/>
                  <a:gd name="T55" fmla="*/ 369 h 392"/>
                  <a:gd name="T56" fmla="*/ 164 w 357"/>
                  <a:gd name="T57" fmla="*/ 358 h 392"/>
                  <a:gd name="T58" fmla="*/ 158 w 357"/>
                  <a:gd name="T59" fmla="*/ 341 h 392"/>
                  <a:gd name="T60" fmla="*/ 158 w 357"/>
                  <a:gd name="T61" fmla="*/ 329 h 392"/>
                  <a:gd name="T62" fmla="*/ 147 w 357"/>
                  <a:gd name="T63" fmla="*/ 318 h 392"/>
                  <a:gd name="T64" fmla="*/ 130 w 357"/>
                  <a:gd name="T65" fmla="*/ 312 h 392"/>
                  <a:gd name="T66" fmla="*/ 107 w 357"/>
                  <a:gd name="T67" fmla="*/ 318 h 392"/>
                  <a:gd name="T68" fmla="*/ 90 w 357"/>
                  <a:gd name="T69" fmla="*/ 307 h 392"/>
                  <a:gd name="T70" fmla="*/ 73 w 357"/>
                  <a:gd name="T71" fmla="*/ 301 h 392"/>
                  <a:gd name="T72" fmla="*/ 73 w 357"/>
                  <a:gd name="T73" fmla="*/ 290 h 392"/>
                  <a:gd name="T74" fmla="*/ 56 w 357"/>
                  <a:gd name="T75" fmla="*/ 278 h 392"/>
                  <a:gd name="T76" fmla="*/ 39 w 357"/>
                  <a:gd name="T77" fmla="*/ 278 h 392"/>
                  <a:gd name="T78" fmla="*/ 22 w 357"/>
                  <a:gd name="T79" fmla="*/ 284 h 392"/>
                  <a:gd name="T80" fmla="*/ 11 w 357"/>
                  <a:gd name="T81" fmla="*/ 273 h 392"/>
                  <a:gd name="T82" fmla="*/ 5 w 357"/>
                  <a:gd name="T83" fmla="*/ 244 h 392"/>
                  <a:gd name="T84" fmla="*/ 130 w 357"/>
                  <a:gd name="T85" fmla="*/ 17 h 392"/>
                  <a:gd name="T86" fmla="*/ 147 w 357"/>
                  <a:gd name="T87" fmla="*/ 12 h 392"/>
                  <a:gd name="T88" fmla="*/ 164 w 357"/>
                  <a:gd name="T89" fmla="*/ 17 h 392"/>
                  <a:gd name="T90" fmla="*/ 181 w 357"/>
                  <a:gd name="T91" fmla="*/ 17 h 392"/>
                  <a:gd name="T92" fmla="*/ 192 w 357"/>
                  <a:gd name="T93" fmla="*/ 17 h 392"/>
                  <a:gd name="T94" fmla="*/ 204 w 357"/>
                  <a:gd name="T95" fmla="*/ 0 h 392"/>
                  <a:gd name="T96" fmla="*/ 221 w 357"/>
                  <a:gd name="T97" fmla="*/ 12 h 392"/>
                  <a:gd name="T98" fmla="*/ 215 w 357"/>
                  <a:gd name="T99" fmla="*/ 29 h 392"/>
                  <a:gd name="T100" fmla="*/ 221 w 357"/>
                  <a:gd name="T101" fmla="*/ 51 h 392"/>
                  <a:gd name="T102" fmla="*/ 232 w 357"/>
                  <a:gd name="T103" fmla="*/ 40 h 392"/>
                  <a:gd name="T104" fmla="*/ 255 w 357"/>
                  <a:gd name="T105" fmla="*/ 51 h 392"/>
                  <a:gd name="T106" fmla="*/ 283 w 357"/>
                  <a:gd name="T107" fmla="*/ 51 h 392"/>
                  <a:gd name="T108" fmla="*/ 300 w 357"/>
                  <a:gd name="T10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7" h="392">
                    <a:moveTo>
                      <a:pt x="300" y="68"/>
                    </a:moveTo>
                    <a:lnTo>
                      <a:pt x="306" y="80"/>
                    </a:lnTo>
                    <a:lnTo>
                      <a:pt x="312" y="80"/>
                    </a:lnTo>
                    <a:lnTo>
                      <a:pt x="312" y="86"/>
                    </a:lnTo>
                    <a:lnTo>
                      <a:pt x="306" y="86"/>
                    </a:lnTo>
                    <a:lnTo>
                      <a:pt x="306" y="91"/>
                    </a:lnTo>
                    <a:lnTo>
                      <a:pt x="306" y="86"/>
                    </a:lnTo>
                    <a:lnTo>
                      <a:pt x="300" y="86"/>
                    </a:lnTo>
                    <a:lnTo>
                      <a:pt x="295" y="91"/>
                    </a:lnTo>
                    <a:lnTo>
                      <a:pt x="289" y="91"/>
                    </a:lnTo>
                    <a:lnTo>
                      <a:pt x="295" y="97"/>
                    </a:lnTo>
                    <a:lnTo>
                      <a:pt x="289" y="103"/>
                    </a:lnTo>
                    <a:lnTo>
                      <a:pt x="295" y="108"/>
                    </a:lnTo>
                    <a:lnTo>
                      <a:pt x="295" y="114"/>
                    </a:lnTo>
                    <a:lnTo>
                      <a:pt x="289" y="114"/>
                    </a:lnTo>
                    <a:lnTo>
                      <a:pt x="289" y="120"/>
                    </a:lnTo>
                    <a:lnTo>
                      <a:pt x="283" y="125"/>
                    </a:lnTo>
                    <a:lnTo>
                      <a:pt x="283" y="131"/>
                    </a:lnTo>
                    <a:lnTo>
                      <a:pt x="283" y="137"/>
                    </a:lnTo>
                    <a:lnTo>
                      <a:pt x="289" y="137"/>
                    </a:lnTo>
                    <a:lnTo>
                      <a:pt x="295" y="142"/>
                    </a:lnTo>
                    <a:lnTo>
                      <a:pt x="300" y="142"/>
                    </a:lnTo>
                    <a:lnTo>
                      <a:pt x="300" y="148"/>
                    </a:lnTo>
                    <a:lnTo>
                      <a:pt x="306" y="148"/>
                    </a:lnTo>
                    <a:lnTo>
                      <a:pt x="312" y="154"/>
                    </a:lnTo>
                    <a:lnTo>
                      <a:pt x="317" y="159"/>
                    </a:lnTo>
                    <a:lnTo>
                      <a:pt x="317" y="165"/>
                    </a:lnTo>
                    <a:lnTo>
                      <a:pt x="317" y="171"/>
                    </a:lnTo>
                    <a:lnTo>
                      <a:pt x="312" y="171"/>
                    </a:lnTo>
                    <a:lnTo>
                      <a:pt x="317" y="176"/>
                    </a:lnTo>
                    <a:lnTo>
                      <a:pt x="317" y="171"/>
                    </a:lnTo>
                    <a:lnTo>
                      <a:pt x="323" y="176"/>
                    </a:lnTo>
                    <a:lnTo>
                      <a:pt x="323" y="171"/>
                    </a:lnTo>
                    <a:lnTo>
                      <a:pt x="329" y="171"/>
                    </a:lnTo>
                    <a:lnTo>
                      <a:pt x="334" y="176"/>
                    </a:lnTo>
                    <a:lnTo>
                      <a:pt x="334" y="171"/>
                    </a:lnTo>
                    <a:lnTo>
                      <a:pt x="340" y="171"/>
                    </a:lnTo>
                    <a:lnTo>
                      <a:pt x="346" y="176"/>
                    </a:lnTo>
                    <a:lnTo>
                      <a:pt x="351" y="182"/>
                    </a:lnTo>
                    <a:lnTo>
                      <a:pt x="351" y="188"/>
                    </a:lnTo>
                    <a:lnTo>
                      <a:pt x="357" y="193"/>
                    </a:lnTo>
                    <a:lnTo>
                      <a:pt x="357" y="199"/>
                    </a:lnTo>
                    <a:lnTo>
                      <a:pt x="357" y="210"/>
                    </a:lnTo>
                    <a:lnTo>
                      <a:pt x="357" y="205"/>
                    </a:lnTo>
                    <a:lnTo>
                      <a:pt x="351" y="205"/>
                    </a:lnTo>
                    <a:lnTo>
                      <a:pt x="351" y="210"/>
                    </a:lnTo>
                    <a:lnTo>
                      <a:pt x="346" y="210"/>
                    </a:lnTo>
                    <a:lnTo>
                      <a:pt x="340" y="210"/>
                    </a:lnTo>
                    <a:lnTo>
                      <a:pt x="334" y="205"/>
                    </a:lnTo>
                    <a:lnTo>
                      <a:pt x="329" y="210"/>
                    </a:lnTo>
                    <a:lnTo>
                      <a:pt x="323" y="210"/>
                    </a:lnTo>
                    <a:lnTo>
                      <a:pt x="317" y="210"/>
                    </a:lnTo>
                    <a:lnTo>
                      <a:pt x="312" y="210"/>
                    </a:lnTo>
                    <a:lnTo>
                      <a:pt x="306" y="216"/>
                    </a:lnTo>
                    <a:lnTo>
                      <a:pt x="300" y="216"/>
                    </a:lnTo>
                    <a:lnTo>
                      <a:pt x="295" y="227"/>
                    </a:lnTo>
                    <a:lnTo>
                      <a:pt x="295" y="233"/>
                    </a:lnTo>
                    <a:lnTo>
                      <a:pt x="295" y="239"/>
                    </a:lnTo>
                    <a:lnTo>
                      <a:pt x="300" y="250"/>
                    </a:lnTo>
                    <a:lnTo>
                      <a:pt x="295" y="250"/>
                    </a:lnTo>
                    <a:lnTo>
                      <a:pt x="295" y="261"/>
                    </a:lnTo>
                    <a:lnTo>
                      <a:pt x="306" y="267"/>
                    </a:lnTo>
                    <a:lnTo>
                      <a:pt x="300" y="273"/>
                    </a:lnTo>
                    <a:lnTo>
                      <a:pt x="300" y="267"/>
                    </a:lnTo>
                    <a:lnTo>
                      <a:pt x="295" y="273"/>
                    </a:lnTo>
                    <a:lnTo>
                      <a:pt x="300" y="273"/>
                    </a:lnTo>
                    <a:lnTo>
                      <a:pt x="300" y="278"/>
                    </a:lnTo>
                    <a:lnTo>
                      <a:pt x="295" y="278"/>
                    </a:lnTo>
                    <a:lnTo>
                      <a:pt x="289" y="284"/>
                    </a:lnTo>
                    <a:lnTo>
                      <a:pt x="283" y="284"/>
                    </a:lnTo>
                    <a:lnTo>
                      <a:pt x="289" y="284"/>
                    </a:lnTo>
                    <a:lnTo>
                      <a:pt x="283" y="284"/>
                    </a:lnTo>
                    <a:lnTo>
                      <a:pt x="278" y="284"/>
                    </a:lnTo>
                    <a:lnTo>
                      <a:pt x="283" y="278"/>
                    </a:lnTo>
                    <a:lnTo>
                      <a:pt x="283" y="273"/>
                    </a:lnTo>
                    <a:lnTo>
                      <a:pt x="278" y="273"/>
                    </a:lnTo>
                    <a:lnTo>
                      <a:pt x="272" y="273"/>
                    </a:lnTo>
                    <a:lnTo>
                      <a:pt x="272" y="278"/>
                    </a:lnTo>
                    <a:lnTo>
                      <a:pt x="272" y="273"/>
                    </a:lnTo>
                    <a:lnTo>
                      <a:pt x="266" y="273"/>
                    </a:lnTo>
                    <a:lnTo>
                      <a:pt x="260" y="273"/>
                    </a:lnTo>
                    <a:lnTo>
                      <a:pt x="260" y="278"/>
                    </a:lnTo>
                    <a:lnTo>
                      <a:pt x="260" y="290"/>
                    </a:lnTo>
                    <a:lnTo>
                      <a:pt x="260" y="295"/>
                    </a:lnTo>
                    <a:lnTo>
                      <a:pt x="260" y="301"/>
                    </a:lnTo>
                    <a:lnTo>
                      <a:pt x="255" y="312"/>
                    </a:lnTo>
                    <a:lnTo>
                      <a:pt x="249" y="329"/>
                    </a:lnTo>
                    <a:lnTo>
                      <a:pt x="243" y="329"/>
                    </a:lnTo>
                    <a:lnTo>
                      <a:pt x="243" y="335"/>
                    </a:lnTo>
                    <a:lnTo>
                      <a:pt x="232" y="346"/>
                    </a:lnTo>
                    <a:lnTo>
                      <a:pt x="221" y="363"/>
                    </a:lnTo>
                    <a:lnTo>
                      <a:pt x="221" y="369"/>
                    </a:lnTo>
                    <a:lnTo>
                      <a:pt x="215" y="375"/>
                    </a:lnTo>
                    <a:lnTo>
                      <a:pt x="215" y="380"/>
                    </a:lnTo>
                    <a:lnTo>
                      <a:pt x="209" y="375"/>
                    </a:lnTo>
                    <a:lnTo>
                      <a:pt x="204" y="375"/>
                    </a:lnTo>
                    <a:lnTo>
                      <a:pt x="204" y="380"/>
                    </a:lnTo>
                    <a:lnTo>
                      <a:pt x="198" y="380"/>
                    </a:lnTo>
                    <a:lnTo>
                      <a:pt x="198" y="386"/>
                    </a:lnTo>
                    <a:lnTo>
                      <a:pt x="198" y="392"/>
                    </a:lnTo>
                    <a:lnTo>
                      <a:pt x="192" y="392"/>
                    </a:lnTo>
                    <a:lnTo>
                      <a:pt x="187" y="392"/>
                    </a:lnTo>
                    <a:lnTo>
                      <a:pt x="181" y="392"/>
                    </a:lnTo>
                    <a:lnTo>
                      <a:pt x="181" y="386"/>
                    </a:lnTo>
                    <a:lnTo>
                      <a:pt x="187" y="386"/>
                    </a:lnTo>
                    <a:lnTo>
                      <a:pt x="181" y="386"/>
                    </a:lnTo>
                    <a:lnTo>
                      <a:pt x="181" y="375"/>
                    </a:lnTo>
                    <a:lnTo>
                      <a:pt x="175" y="375"/>
                    </a:lnTo>
                    <a:lnTo>
                      <a:pt x="170" y="375"/>
                    </a:lnTo>
                    <a:lnTo>
                      <a:pt x="170" y="369"/>
                    </a:lnTo>
                    <a:lnTo>
                      <a:pt x="164" y="375"/>
                    </a:lnTo>
                    <a:lnTo>
                      <a:pt x="164" y="369"/>
                    </a:lnTo>
                    <a:lnTo>
                      <a:pt x="164" y="363"/>
                    </a:lnTo>
                    <a:lnTo>
                      <a:pt x="170" y="363"/>
                    </a:lnTo>
                    <a:lnTo>
                      <a:pt x="170" y="358"/>
                    </a:lnTo>
                    <a:lnTo>
                      <a:pt x="164" y="358"/>
                    </a:lnTo>
                    <a:lnTo>
                      <a:pt x="158" y="358"/>
                    </a:lnTo>
                    <a:lnTo>
                      <a:pt x="158" y="352"/>
                    </a:lnTo>
                    <a:lnTo>
                      <a:pt x="158" y="346"/>
                    </a:lnTo>
                    <a:lnTo>
                      <a:pt x="158" y="341"/>
                    </a:lnTo>
                    <a:lnTo>
                      <a:pt x="153" y="341"/>
                    </a:lnTo>
                    <a:lnTo>
                      <a:pt x="158" y="335"/>
                    </a:lnTo>
                    <a:lnTo>
                      <a:pt x="153" y="335"/>
                    </a:lnTo>
                    <a:lnTo>
                      <a:pt x="158" y="329"/>
                    </a:lnTo>
                    <a:lnTo>
                      <a:pt x="158" y="335"/>
                    </a:lnTo>
                    <a:lnTo>
                      <a:pt x="158" y="329"/>
                    </a:lnTo>
                    <a:lnTo>
                      <a:pt x="153" y="324"/>
                    </a:lnTo>
                    <a:lnTo>
                      <a:pt x="147" y="318"/>
                    </a:lnTo>
                    <a:lnTo>
                      <a:pt x="147" y="312"/>
                    </a:lnTo>
                    <a:lnTo>
                      <a:pt x="141" y="312"/>
                    </a:lnTo>
                    <a:lnTo>
                      <a:pt x="136" y="307"/>
                    </a:lnTo>
                    <a:lnTo>
                      <a:pt x="130" y="312"/>
                    </a:lnTo>
                    <a:lnTo>
                      <a:pt x="124" y="312"/>
                    </a:lnTo>
                    <a:lnTo>
                      <a:pt x="119" y="318"/>
                    </a:lnTo>
                    <a:lnTo>
                      <a:pt x="113" y="318"/>
                    </a:lnTo>
                    <a:lnTo>
                      <a:pt x="107" y="318"/>
                    </a:lnTo>
                    <a:lnTo>
                      <a:pt x="107" y="312"/>
                    </a:lnTo>
                    <a:lnTo>
                      <a:pt x="102" y="307"/>
                    </a:lnTo>
                    <a:lnTo>
                      <a:pt x="96" y="307"/>
                    </a:lnTo>
                    <a:lnTo>
                      <a:pt x="90" y="307"/>
                    </a:lnTo>
                    <a:lnTo>
                      <a:pt x="85" y="295"/>
                    </a:lnTo>
                    <a:lnTo>
                      <a:pt x="79" y="295"/>
                    </a:lnTo>
                    <a:lnTo>
                      <a:pt x="73" y="295"/>
                    </a:lnTo>
                    <a:lnTo>
                      <a:pt x="73" y="301"/>
                    </a:lnTo>
                    <a:lnTo>
                      <a:pt x="68" y="301"/>
                    </a:lnTo>
                    <a:lnTo>
                      <a:pt x="62" y="295"/>
                    </a:lnTo>
                    <a:lnTo>
                      <a:pt x="68" y="295"/>
                    </a:lnTo>
                    <a:lnTo>
                      <a:pt x="73" y="290"/>
                    </a:lnTo>
                    <a:lnTo>
                      <a:pt x="68" y="290"/>
                    </a:lnTo>
                    <a:lnTo>
                      <a:pt x="62" y="284"/>
                    </a:lnTo>
                    <a:lnTo>
                      <a:pt x="56" y="284"/>
                    </a:lnTo>
                    <a:lnTo>
                      <a:pt x="56" y="278"/>
                    </a:lnTo>
                    <a:lnTo>
                      <a:pt x="51" y="273"/>
                    </a:lnTo>
                    <a:lnTo>
                      <a:pt x="45" y="273"/>
                    </a:lnTo>
                    <a:lnTo>
                      <a:pt x="45" y="278"/>
                    </a:lnTo>
                    <a:lnTo>
                      <a:pt x="39" y="278"/>
                    </a:lnTo>
                    <a:lnTo>
                      <a:pt x="34" y="278"/>
                    </a:lnTo>
                    <a:lnTo>
                      <a:pt x="28" y="278"/>
                    </a:lnTo>
                    <a:lnTo>
                      <a:pt x="28" y="284"/>
                    </a:lnTo>
                    <a:lnTo>
                      <a:pt x="22" y="284"/>
                    </a:lnTo>
                    <a:lnTo>
                      <a:pt x="22" y="273"/>
                    </a:lnTo>
                    <a:lnTo>
                      <a:pt x="17" y="267"/>
                    </a:lnTo>
                    <a:lnTo>
                      <a:pt x="17" y="273"/>
                    </a:lnTo>
                    <a:lnTo>
                      <a:pt x="11" y="273"/>
                    </a:lnTo>
                    <a:lnTo>
                      <a:pt x="11" y="267"/>
                    </a:lnTo>
                    <a:lnTo>
                      <a:pt x="5" y="261"/>
                    </a:lnTo>
                    <a:lnTo>
                      <a:pt x="0" y="250"/>
                    </a:lnTo>
                    <a:lnTo>
                      <a:pt x="5" y="244"/>
                    </a:lnTo>
                    <a:lnTo>
                      <a:pt x="34" y="193"/>
                    </a:lnTo>
                    <a:lnTo>
                      <a:pt x="56" y="159"/>
                    </a:lnTo>
                    <a:lnTo>
                      <a:pt x="79" y="114"/>
                    </a:lnTo>
                    <a:lnTo>
                      <a:pt x="130" y="17"/>
                    </a:lnTo>
                    <a:lnTo>
                      <a:pt x="136" y="23"/>
                    </a:lnTo>
                    <a:lnTo>
                      <a:pt x="136" y="17"/>
                    </a:lnTo>
                    <a:lnTo>
                      <a:pt x="141" y="12"/>
                    </a:lnTo>
                    <a:lnTo>
                      <a:pt x="147" y="12"/>
                    </a:lnTo>
                    <a:lnTo>
                      <a:pt x="153" y="12"/>
                    </a:lnTo>
                    <a:lnTo>
                      <a:pt x="158" y="17"/>
                    </a:lnTo>
                    <a:lnTo>
                      <a:pt x="158" y="12"/>
                    </a:lnTo>
                    <a:lnTo>
                      <a:pt x="164" y="17"/>
                    </a:lnTo>
                    <a:lnTo>
                      <a:pt x="170" y="23"/>
                    </a:lnTo>
                    <a:lnTo>
                      <a:pt x="175" y="12"/>
                    </a:lnTo>
                    <a:lnTo>
                      <a:pt x="181" y="12"/>
                    </a:lnTo>
                    <a:lnTo>
                      <a:pt x="181" y="17"/>
                    </a:lnTo>
                    <a:lnTo>
                      <a:pt x="181" y="23"/>
                    </a:lnTo>
                    <a:lnTo>
                      <a:pt x="181" y="29"/>
                    </a:lnTo>
                    <a:lnTo>
                      <a:pt x="192" y="23"/>
                    </a:lnTo>
                    <a:lnTo>
                      <a:pt x="192" y="17"/>
                    </a:lnTo>
                    <a:lnTo>
                      <a:pt x="192" y="12"/>
                    </a:lnTo>
                    <a:lnTo>
                      <a:pt x="192" y="6"/>
                    </a:lnTo>
                    <a:lnTo>
                      <a:pt x="198" y="6"/>
                    </a:lnTo>
                    <a:lnTo>
                      <a:pt x="204" y="0"/>
                    </a:lnTo>
                    <a:lnTo>
                      <a:pt x="209" y="6"/>
                    </a:lnTo>
                    <a:lnTo>
                      <a:pt x="215" y="0"/>
                    </a:lnTo>
                    <a:lnTo>
                      <a:pt x="221" y="6"/>
                    </a:lnTo>
                    <a:lnTo>
                      <a:pt x="221" y="12"/>
                    </a:lnTo>
                    <a:lnTo>
                      <a:pt x="209" y="12"/>
                    </a:lnTo>
                    <a:lnTo>
                      <a:pt x="209" y="17"/>
                    </a:lnTo>
                    <a:lnTo>
                      <a:pt x="209" y="23"/>
                    </a:lnTo>
                    <a:lnTo>
                      <a:pt x="215" y="29"/>
                    </a:lnTo>
                    <a:lnTo>
                      <a:pt x="209" y="46"/>
                    </a:lnTo>
                    <a:lnTo>
                      <a:pt x="209" y="51"/>
                    </a:lnTo>
                    <a:lnTo>
                      <a:pt x="215" y="51"/>
                    </a:lnTo>
                    <a:lnTo>
                      <a:pt x="221" y="51"/>
                    </a:lnTo>
                    <a:lnTo>
                      <a:pt x="226" y="51"/>
                    </a:lnTo>
                    <a:lnTo>
                      <a:pt x="226" y="46"/>
                    </a:lnTo>
                    <a:lnTo>
                      <a:pt x="226" y="40"/>
                    </a:lnTo>
                    <a:lnTo>
                      <a:pt x="232" y="40"/>
                    </a:lnTo>
                    <a:lnTo>
                      <a:pt x="238" y="40"/>
                    </a:lnTo>
                    <a:lnTo>
                      <a:pt x="238" y="46"/>
                    </a:lnTo>
                    <a:lnTo>
                      <a:pt x="249" y="51"/>
                    </a:lnTo>
                    <a:lnTo>
                      <a:pt x="255" y="51"/>
                    </a:lnTo>
                    <a:lnTo>
                      <a:pt x="266" y="57"/>
                    </a:lnTo>
                    <a:lnTo>
                      <a:pt x="272" y="57"/>
                    </a:lnTo>
                    <a:lnTo>
                      <a:pt x="278" y="51"/>
                    </a:lnTo>
                    <a:lnTo>
                      <a:pt x="283" y="51"/>
                    </a:lnTo>
                    <a:lnTo>
                      <a:pt x="283" y="57"/>
                    </a:lnTo>
                    <a:lnTo>
                      <a:pt x="295" y="57"/>
                    </a:lnTo>
                    <a:lnTo>
                      <a:pt x="300" y="63"/>
                    </a:lnTo>
                    <a:lnTo>
                      <a:pt x="300" y="6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3" name="Freeform 87">
                <a:extLst>
                  <a:ext uri="{FF2B5EF4-FFF2-40B4-BE49-F238E27FC236}">
                    <a16:creationId xmlns:a16="http://schemas.microsoft.com/office/drawing/2014/main" id="{27AD147A-7DE0-844C-3D7C-09E8D9AA348A}"/>
                  </a:ext>
                </a:extLst>
              </p:cNvPr>
              <p:cNvSpPr>
                <a:spLocks/>
              </p:cNvSpPr>
              <p:nvPr>
                <p:custDataLst>
                  <p:tags r:id="rId224"/>
                </p:custDataLst>
              </p:nvPr>
            </p:nvSpPr>
            <p:spPr bwMode="auto">
              <a:xfrm rot="582343">
                <a:off x="7057583" y="4721180"/>
                <a:ext cx="414299" cy="288411"/>
              </a:xfrm>
              <a:custGeom>
                <a:avLst/>
                <a:gdLst>
                  <a:gd name="T0" fmla="*/ 39 w 260"/>
                  <a:gd name="T1" fmla="*/ 11 h 181"/>
                  <a:gd name="T2" fmla="*/ 45 w 260"/>
                  <a:gd name="T3" fmla="*/ 11 h 181"/>
                  <a:gd name="T4" fmla="*/ 62 w 260"/>
                  <a:gd name="T5" fmla="*/ 11 h 181"/>
                  <a:gd name="T6" fmla="*/ 68 w 260"/>
                  <a:gd name="T7" fmla="*/ 11 h 181"/>
                  <a:gd name="T8" fmla="*/ 79 w 260"/>
                  <a:gd name="T9" fmla="*/ 17 h 181"/>
                  <a:gd name="T10" fmla="*/ 85 w 260"/>
                  <a:gd name="T11" fmla="*/ 28 h 181"/>
                  <a:gd name="T12" fmla="*/ 96 w 260"/>
                  <a:gd name="T13" fmla="*/ 28 h 181"/>
                  <a:gd name="T14" fmla="*/ 102 w 260"/>
                  <a:gd name="T15" fmla="*/ 28 h 181"/>
                  <a:gd name="T16" fmla="*/ 119 w 260"/>
                  <a:gd name="T17" fmla="*/ 28 h 181"/>
                  <a:gd name="T18" fmla="*/ 119 w 260"/>
                  <a:gd name="T19" fmla="*/ 34 h 181"/>
                  <a:gd name="T20" fmla="*/ 124 w 260"/>
                  <a:gd name="T21" fmla="*/ 34 h 181"/>
                  <a:gd name="T22" fmla="*/ 141 w 260"/>
                  <a:gd name="T23" fmla="*/ 34 h 181"/>
                  <a:gd name="T24" fmla="*/ 147 w 260"/>
                  <a:gd name="T25" fmla="*/ 39 h 181"/>
                  <a:gd name="T26" fmla="*/ 158 w 260"/>
                  <a:gd name="T27" fmla="*/ 39 h 181"/>
                  <a:gd name="T28" fmla="*/ 175 w 260"/>
                  <a:gd name="T29" fmla="*/ 34 h 181"/>
                  <a:gd name="T30" fmla="*/ 187 w 260"/>
                  <a:gd name="T31" fmla="*/ 45 h 181"/>
                  <a:gd name="T32" fmla="*/ 192 w 260"/>
                  <a:gd name="T33" fmla="*/ 51 h 181"/>
                  <a:gd name="T34" fmla="*/ 204 w 260"/>
                  <a:gd name="T35" fmla="*/ 56 h 181"/>
                  <a:gd name="T36" fmla="*/ 215 w 260"/>
                  <a:gd name="T37" fmla="*/ 45 h 181"/>
                  <a:gd name="T38" fmla="*/ 221 w 260"/>
                  <a:gd name="T39" fmla="*/ 45 h 181"/>
                  <a:gd name="T40" fmla="*/ 209 w 260"/>
                  <a:gd name="T41" fmla="*/ 56 h 181"/>
                  <a:gd name="T42" fmla="*/ 226 w 260"/>
                  <a:gd name="T43" fmla="*/ 62 h 181"/>
                  <a:gd name="T44" fmla="*/ 221 w 260"/>
                  <a:gd name="T45" fmla="*/ 73 h 181"/>
                  <a:gd name="T46" fmla="*/ 226 w 260"/>
                  <a:gd name="T47" fmla="*/ 79 h 181"/>
                  <a:gd name="T48" fmla="*/ 238 w 260"/>
                  <a:gd name="T49" fmla="*/ 62 h 181"/>
                  <a:gd name="T50" fmla="*/ 243 w 260"/>
                  <a:gd name="T51" fmla="*/ 79 h 181"/>
                  <a:gd name="T52" fmla="*/ 249 w 260"/>
                  <a:gd name="T53" fmla="*/ 102 h 181"/>
                  <a:gd name="T54" fmla="*/ 255 w 260"/>
                  <a:gd name="T55" fmla="*/ 124 h 181"/>
                  <a:gd name="T56" fmla="*/ 255 w 260"/>
                  <a:gd name="T57" fmla="*/ 141 h 181"/>
                  <a:gd name="T58" fmla="*/ 255 w 260"/>
                  <a:gd name="T59" fmla="*/ 164 h 181"/>
                  <a:gd name="T60" fmla="*/ 232 w 260"/>
                  <a:gd name="T61" fmla="*/ 181 h 181"/>
                  <a:gd name="T62" fmla="*/ 204 w 260"/>
                  <a:gd name="T63" fmla="*/ 175 h 181"/>
                  <a:gd name="T64" fmla="*/ 181 w 260"/>
                  <a:gd name="T65" fmla="*/ 141 h 181"/>
                  <a:gd name="T66" fmla="*/ 170 w 260"/>
                  <a:gd name="T67" fmla="*/ 130 h 181"/>
                  <a:gd name="T68" fmla="*/ 130 w 260"/>
                  <a:gd name="T69" fmla="*/ 164 h 181"/>
                  <a:gd name="T70" fmla="*/ 96 w 260"/>
                  <a:gd name="T71" fmla="*/ 147 h 181"/>
                  <a:gd name="T72" fmla="*/ 34 w 260"/>
                  <a:gd name="T73" fmla="*/ 141 h 181"/>
                  <a:gd name="T74" fmla="*/ 17 w 260"/>
                  <a:gd name="T75" fmla="*/ 153 h 181"/>
                  <a:gd name="T76" fmla="*/ 0 w 260"/>
                  <a:gd name="T77" fmla="*/ 141 h 181"/>
                  <a:gd name="T78" fmla="*/ 11 w 260"/>
                  <a:gd name="T79" fmla="*/ 113 h 181"/>
                  <a:gd name="T80" fmla="*/ 5 w 260"/>
                  <a:gd name="T81" fmla="*/ 96 h 181"/>
                  <a:gd name="T82" fmla="*/ 11 w 260"/>
                  <a:gd name="T83" fmla="*/ 85 h 181"/>
                  <a:gd name="T84" fmla="*/ 11 w 260"/>
                  <a:gd name="T85" fmla="*/ 90 h 181"/>
                  <a:gd name="T86" fmla="*/ 22 w 260"/>
                  <a:gd name="T87" fmla="*/ 96 h 181"/>
                  <a:gd name="T88" fmla="*/ 28 w 260"/>
                  <a:gd name="T89" fmla="*/ 85 h 181"/>
                  <a:gd name="T90" fmla="*/ 22 w 260"/>
                  <a:gd name="T91" fmla="*/ 7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181">
                    <a:moveTo>
                      <a:pt x="34" y="0"/>
                    </a:moveTo>
                    <a:lnTo>
                      <a:pt x="39" y="5"/>
                    </a:lnTo>
                    <a:lnTo>
                      <a:pt x="39" y="11"/>
                    </a:lnTo>
                    <a:lnTo>
                      <a:pt x="45" y="11"/>
                    </a:lnTo>
                    <a:lnTo>
                      <a:pt x="45" y="5"/>
                    </a:lnTo>
                    <a:lnTo>
                      <a:pt x="45" y="11"/>
                    </a:lnTo>
                    <a:lnTo>
                      <a:pt x="51" y="11"/>
                    </a:lnTo>
                    <a:lnTo>
                      <a:pt x="56" y="11"/>
                    </a:lnTo>
                    <a:lnTo>
                      <a:pt x="62" y="11"/>
                    </a:lnTo>
                    <a:lnTo>
                      <a:pt x="62" y="17"/>
                    </a:lnTo>
                    <a:lnTo>
                      <a:pt x="62" y="11"/>
                    </a:lnTo>
                    <a:lnTo>
                      <a:pt x="68" y="11"/>
                    </a:lnTo>
                    <a:lnTo>
                      <a:pt x="73" y="11"/>
                    </a:lnTo>
                    <a:lnTo>
                      <a:pt x="73" y="17"/>
                    </a:lnTo>
                    <a:lnTo>
                      <a:pt x="79" y="17"/>
                    </a:lnTo>
                    <a:lnTo>
                      <a:pt x="79" y="22"/>
                    </a:lnTo>
                    <a:lnTo>
                      <a:pt x="85" y="22"/>
                    </a:lnTo>
                    <a:lnTo>
                      <a:pt x="85" y="28"/>
                    </a:lnTo>
                    <a:lnTo>
                      <a:pt x="90" y="28"/>
                    </a:lnTo>
                    <a:lnTo>
                      <a:pt x="96" y="34"/>
                    </a:lnTo>
                    <a:lnTo>
                      <a:pt x="96" y="28"/>
                    </a:lnTo>
                    <a:lnTo>
                      <a:pt x="102" y="28"/>
                    </a:lnTo>
                    <a:lnTo>
                      <a:pt x="102" y="34"/>
                    </a:lnTo>
                    <a:lnTo>
                      <a:pt x="102" y="28"/>
                    </a:lnTo>
                    <a:lnTo>
                      <a:pt x="107" y="28"/>
                    </a:lnTo>
                    <a:lnTo>
                      <a:pt x="113" y="34"/>
                    </a:lnTo>
                    <a:lnTo>
                      <a:pt x="119" y="28"/>
                    </a:lnTo>
                    <a:lnTo>
                      <a:pt x="119" y="34"/>
                    </a:lnTo>
                    <a:lnTo>
                      <a:pt x="119" y="39"/>
                    </a:lnTo>
                    <a:lnTo>
                      <a:pt x="119" y="34"/>
                    </a:lnTo>
                    <a:lnTo>
                      <a:pt x="124" y="34"/>
                    </a:lnTo>
                    <a:lnTo>
                      <a:pt x="119" y="34"/>
                    </a:lnTo>
                    <a:lnTo>
                      <a:pt x="124" y="34"/>
                    </a:lnTo>
                    <a:lnTo>
                      <a:pt x="130" y="34"/>
                    </a:lnTo>
                    <a:lnTo>
                      <a:pt x="136" y="34"/>
                    </a:lnTo>
                    <a:lnTo>
                      <a:pt x="141" y="34"/>
                    </a:lnTo>
                    <a:lnTo>
                      <a:pt x="141" y="39"/>
                    </a:lnTo>
                    <a:lnTo>
                      <a:pt x="147" y="45"/>
                    </a:lnTo>
                    <a:lnTo>
                      <a:pt x="147" y="39"/>
                    </a:lnTo>
                    <a:lnTo>
                      <a:pt x="153" y="39"/>
                    </a:lnTo>
                    <a:lnTo>
                      <a:pt x="153" y="45"/>
                    </a:lnTo>
                    <a:lnTo>
                      <a:pt x="158" y="39"/>
                    </a:lnTo>
                    <a:lnTo>
                      <a:pt x="164" y="39"/>
                    </a:lnTo>
                    <a:lnTo>
                      <a:pt x="170" y="34"/>
                    </a:lnTo>
                    <a:lnTo>
                      <a:pt x="175" y="34"/>
                    </a:lnTo>
                    <a:lnTo>
                      <a:pt x="175" y="39"/>
                    </a:lnTo>
                    <a:lnTo>
                      <a:pt x="175" y="45"/>
                    </a:lnTo>
                    <a:lnTo>
                      <a:pt x="187" y="45"/>
                    </a:lnTo>
                    <a:lnTo>
                      <a:pt x="192" y="39"/>
                    </a:lnTo>
                    <a:lnTo>
                      <a:pt x="198" y="45"/>
                    </a:lnTo>
                    <a:lnTo>
                      <a:pt x="192" y="51"/>
                    </a:lnTo>
                    <a:lnTo>
                      <a:pt x="198" y="56"/>
                    </a:lnTo>
                    <a:lnTo>
                      <a:pt x="198" y="62"/>
                    </a:lnTo>
                    <a:lnTo>
                      <a:pt x="204" y="56"/>
                    </a:lnTo>
                    <a:lnTo>
                      <a:pt x="204" y="45"/>
                    </a:lnTo>
                    <a:lnTo>
                      <a:pt x="209" y="45"/>
                    </a:lnTo>
                    <a:lnTo>
                      <a:pt x="215" y="45"/>
                    </a:lnTo>
                    <a:lnTo>
                      <a:pt x="215" y="39"/>
                    </a:lnTo>
                    <a:lnTo>
                      <a:pt x="221" y="39"/>
                    </a:lnTo>
                    <a:lnTo>
                      <a:pt x="221" y="45"/>
                    </a:lnTo>
                    <a:lnTo>
                      <a:pt x="221" y="51"/>
                    </a:lnTo>
                    <a:lnTo>
                      <a:pt x="215" y="51"/>
                    </a:lnTo>
                    <a:lnTo>
                      <a:pt x="209" y="56"/>
                    </a:lnTo>
                    <a:lnTo>
                      <a:pt x="215" y="56"/>
                    </a:lnTo>
                    <a:lnTo>
                      <a:pt x="221" y="62"/>
                    </a:lnTo>
                    <a:lnTo>
                      <a:pt x="226" y="62"/>
                    </a:lnTo>
                    <a:lnTo>
                      <a:pt x="226" y="68"/>
                    </a:lnTo>
                    <a:lnTo>
                      <a:pt x="221" y="68"/>
                    </a:lnTo>
                    <a:lnTo>
                      <a:pt x="221" y="73"/>
                    </a:lnTo>
                    <a:lnTo>
                      <a:pt x="221" y="79"/>
                    </a:lnTo>
                    <a:lnTo>
                      <a:pt x="221" y="85"/>
                    </a:lnTo>
                    <a:lnTo>
                      <a:pt x="226" y="79"/>
                    </a:lnTo>
                    <a:lnTo>
                      <a:pt x="226" y="73"/>
                    </a:lnTo>
                    <a:lnTo>
                      <a:pt x="232" y="68"/>
                    </a:lnTo>
                    <a:lnTo>
                      <a:pt x="238" y="62"/>
                    </a:lnTo>
                    <a:lnTo>
                      <a:pt x="243" y="62"/>
                    </a:lnTo>
                    <a:lnTo>
                      <a:pt x="243" y="68"/>
                    </a:lnTo>
                    <a:lnTo>
                      <a:pt x="243" y="79"/>
                    </a:lnTo>
                    <a:lnTo>
                      <a:pt x="249" y="85"/>
                    </a:lnTo>
                    <a:lnTo>
                      <a:pt x="249" y="90"/>
                    </a:lnTo>
                    <a:lnTo>
                      <a:pt x="249" y="102"/>
                    </a:lnTo>
                    <a:lnTo>
                      <a:pt x="249" y="113"/>
                    </a:lnTo>
                    <a:lnTo>
                      <a:pt x="255" y="119"/>
                    </a:lnTo>
                    <a:lnTo>
                      <a:pt x="255" y="124"/>
                    </a:lnTo>
                    <a:lnTo>
                      <a:pt x="249" y="130"/>
                    </a:lnTo>
                    <a:lnTo>
                      <a:pt x="249" y="136"/>
                    </a:lnTo>
                    <a:lnTo>
                      <a:pt x="255" y="141"/>
                    </a:lnTo>
                    <a:lnTo>
                      <a:pt x="260" y="153"/>
                    </a:lnTo>
                    <a:lnTo>
                      <a:pt x="255" y="158"/>
                    </a:lnTo>
                    <a:lnTo>
                      <a:pt x="255" y="164"/>
                    </a:lnTo>
                    <a:lnTo>
                      <a:pt x="260" y="181"/>
                    </a:lnTo>
                    <a:lnTo>
                      <a:pt x="243" y="181"/>
                    </a:lnTo>
                    <a:lnTo>
                      <a:pt x="232" y="181"/>
                    </a:lnTo>
                    <a:lnTo>
                      <a:pt x="226" y="181"/>
                    </a:lnTo>
                    <a:lnTo>
                      <a:pt x="215" y="175"/>
                    </a:lnTo>
                    <a:lnTo>
                      <a:pt x="204" y="175"/>
                    </a:lnTo>
                    <a:lnTo>
                      <a:pt x="198" y="170"/>
                    </a:lnTo>
                    <a:lnTo>
                      <a:pt x="181" y="147"/>
                    </a:lnTo>
                    <a:lnTo>
                      <a:pt x="181" y="141"/>
                    </a:lnTo>
                    <a:lnTo>
                      <a:pt x="181" y="136"/>
                    </a:lnTo>
                    <a:lnTo>
                      <a:pt x="175" y="130"/>
                    </a:lnTo>
                    <a:lnTo>
                      <a:pt x="170" y="130"/>
                    </a:lnTo>
                    <a:lnTo>
                      <a:pt x="153" y="141"/>
                    </a:lnTo>
                    <a:lnTo>
                      <a:pt x="136" y="164"/>
                    </a:lnTo>
                    <a:lnTo>
                      <a:pt x="130" y="164"/>
                    </a:lnTo>
                    <a:lnTo>
                      <a:pt x="119" y="130"/>
                    </a:lnTo>
                    <a:lnTo>
                      <a:pt x="113" y="136"/>
                    </a:lnTo>
                    <a:lnTo>
                      <a:pt x="96" y="147"/>
                    </a:lnTo>
                    <a:lnTo>
                      <a:pt x="90" y="147"/>
                    </a:lnTo>
                    <a:lnTo>
                      <a:pt x="56" y="147"/>
                    </a:lnTo>
                    <a:lnTo>
                      <a:pt x="34" y="141"/>
                    </a:lnTo>
                    <a:lnTo>
                      <a:pt x="28" y="147"/>
                    </a:lnTo>
                    <a:lnTo>
                      <a:pt x="28" y="153"/>
                    </a:lnTo>
                    <a:lnTo>
                      <a:pt x="17" y="153"/>
                    </a:lnTo>
                    <a:lnTo>
                      <a:pt x="11" y="153"/>
                    </a:lnTo>
                    <a:lnTo>
                      <a:pt x="5" y="147"/>
                    </a:lnTo>
                    <a:lnTo>
                      <a:pt x="0" y="141"/>
                    </a:lnTo>
                    <a:lnTo>
                      <a:pt x="0" y="130"/>
                    </a:lnTo>
                    <a:lnTo>
                      <a:pt x="5" y="130"/>
                    </a:lnTo>
                    <a:lnTo>
                      <a:pt x="11" y="113"/>
                    </a:lnTo>
                    <a:lnTo>
                      <a:pt x="11" y="107"/>
                    </a:lnTo>
                    <a:lnTo>
                      <a:pt x="11" y="102"/>
                    </a:lnTo>
                    <a:lnTo>
                      <a:pt x="5" y="96"/>
                    </a:lnTo>
                    <a:lnTo>
                      <a:pt x="5" y="90"/>
                    </a:lnTo>
                    <a:lnTo>
                      <a:pt x="5" y="85"/>
                    </a:lnTo>
                    <a:lnTo>
                      <a:pt x="11" y="85"/>
                    </a:lnTo>
                    <a:lnTo>
                      <a:pt x="5" y="85"/>
                    </a:lnTo>
                    <a:lnTo>
                      <a:pt x="5" y="90"/>
                    </a:lnTo>
                    <a:lnTo>
                      <a:pt x="11" y="90"/>
                    </a:lnTo>
                    <a:lnTo>
                      <a:pt x="17" y="90"/>
                    </a:lnTo>
                    <a:lnTo>
                      <a:pt x="17" y="96"/>
                    </a:lnTo>
                    <a:lnTo>
                      <a:pt x="22" y="96"/>
                    </a:lnTo>
                    <a:lnTo>
                      <a:pt x="22" y="90"/>
                    </a:lnTo>
                    <a:lnTo>
                      <a:pt x="28" y="90"/>
                    </a:lnTo>
                    <a:lnTo>
                      <a:pt x="28" y="85"/>
                    </a:lnTo>
                    <a:lnTo>
                      <a:pt x="22" y="79"/>
                    </a:lnTo>
                    <a:lnTo>
                      <a:pt x="17" y="73"/>
                    </a:lnTo>
                    <a:lnTo>
                      <a:pt x="22" y="73"/>
                    </a:lnTo>
                    <a:lnTo>
                      <a:pt x="34"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4" name="Freeform 88">
                <a:extLst>
                  <a:ext uri="{FF2B5EF4-FFF2-40B4-BE49-F238E27FC236}">
                    <a16:creationId xmlns:a16="http://schemas.microsoft.com/office/drawing/2014/main" id="{783F4CAB-4C71-915C-7073-DCE2BE55E26B}"/>
                  </a:ext>
                </a:extLst>
              </p:cNvPr>
              <p:cNvSpPr>
                <a:spLocks/>
              </p:cNvSpPr>
              <p:nvPr>
                <p:custDataLst>
                  <p:tags r:id="rId225"/>
                </p:custDataLst>
              </p:nvPr>
            </p:nvSpPr>
            <p:spPr bwMode="auto">
              <a:xfrm rot="582343">
                <a:off x="6439140" y="4634987"/>
                <a:ext cx="632600" cy="414291"/>
              </a:xfrm>
              <a:custGeom>
                <a:avLst/>
                <a:gdLst>
                  <a:gd name="T0" fmla="*/ 153 w 397"/>
                  <a:gd name="T1" fmla="*/ 17 h 260"/>
                  <a:gd name="T2" fmla="*/ 176 w 397"/>
                  <a:gd name="T3" fmla="*/ 11 h 260"/>
                  <a:gd name="T4" fmla="*/ 198 w 397"/>
                  <a:gd name="T5" fmla="*/ 17 h 260"/>
                  <a:gd name="T6" fmla="*/ 215 w 397"/>
                  <a:gd name="T7" fmla="*/ 56 h 260"/>
                  <a:gd name="T8" fmla="*/ 227 w 397"/>
                  <a:gd name="T9" fmla="*/ 62 h 260"/>
                  <a:gd name="T10" fmla="*/ 238 w 397"/>
                  <a:gd name="T11" fmla="*/ 56 h 260"/>
                  <a:gd name="T12" fmla="*/ 255 w 397"/>
                  <a:gd name="T13" fmla="*/ 56 h 260"/>
                  <a:gd name="T14" fmla="*/ 272 w 397"/>
                  <a:gd name="T15" fmla="*/ 73 h 260"/>
                  <a:gd name="T16" fmla="*/ 289 w 397"/>
                  <a:gd name="T17" fmla="*/ 79 h 260"/>
                  <a:gd name="T18" fmla="*/ 306 w 397"/>
                  <a:gd name="T19" fmla="*/ 107 h 260"/>
                  <a:gd name="T20" fmla="*/ 323 w 397"/>
                  <a:gd name="T21" fmla="*/ 102 h 260"/>
                  <a:gd name="T22" fmla="*/ 346 w 397"/>
                  <a:gd name="T23" fmla="*/ 107 h 260"/>
                  <a:gd name="T24" fmla="*/ 357 w 397"/>
                  <a:gd name="T25" fmla="*/ 85 h 260"/>
                  <a:gd name="T26" fmla="*/ 363 w 397"/>
                  <a:gd name="T27" fmla="*/ 119 h 260"/>
                  <a:gd name="T28" fmla="*/ 386 w 397"/>
                  <a:gd name="T29" fmla="*/ 113 h 260"/>
                  <a:gd name="T30" fmla="*/ 397 w 397"/>
                  <a:gd name="T31" fmla="*/ 102 h 260"/>
                  <a:gd name="T32" fmla="*/ 386 w 397"/>
                  <a:gd name="T33" fmla="*/ 130 h 260"/>
                  <a:gd name="T34" fmla="*/ 380 w 397"/>
                  <a:gd name="T35" fmla="*/ 147 h 260"/>
                  <a:gd name="T36" fmla="*/ 357 w 397"/>
                  <a:gd name="T37" fmla="*/ 164 h 260"/>
                  <a:gd name="T38" fmla="*/ 340 w 397"/>
                  <a:gd name="T39" fmla="*/ 170 h 260"/>
                  <a:gd name="T40" fmla="*/ 335 w 397"/>
                  <a:gd name="T41" fmla="*/ 198 h 260"/>
                  <a:gd name="T42" fmla="*/ 329 w 397"/>
                  <a:gd name="T43" fmla="*/ 226 h 260"/>
                  <a:gd name="T44" fmla="*/ 329 w 397"/>
                  <a:gd name="T45" fmla="*/ 215 h 260"/>
                  <a:gd name="T46" fmla="*/ 335 w 397"/>
                  <a:gd name="T47" fmla="*/ 187 h 260"/>
                  <a:gd name="T48" fmla="*/ 329 w 397"/>
                  <a:gd name="T49" fmla="*/ 187 h 260"/>
                  <a:gd name="T50" fmla="*/ 312 w 397"/>
                  <a:gd name="T51" fmla="*/ 192 h 260"/>
                  <a:gd name="T52" fmla="*/ 312 w 397"/>
                  <a:gd name="T53" fmla="*/ 198 h 260"/>
                  <a:gd name="T54" fmla="*/ 300 w 397"/>
                  <a:gd name="T55" fmla="*/ 198 h 260"/>
                  <a:gd name="T56" fmla="*/ 300 w 397"/>
                  <a:gd name="T57" fmla="*/ 209 h 260"/>
                  <a:gd name="T58" fmla="*/ 312 w 397"/>
                  <a:gd name="T59" fmla="*/ 232 h 260"/>
                  <a:gd name="T60" fmla="*/ 283 w 397"/>
                  <a:gd name="T61" fmla="*/ 243 h 260"/>
                  <a:gd name="T62" fmla="*/ 261 w 397"/>
                  <a:gd name="T63" fmla="*/ 255 h 260"/>
                  <a:gd name="T64" fmla="*/ 244 w 397"/>
                  <a:gd name="T65" fmla="*/ 255 h 260"/>
                  <a:gd name="T66" fmla="*/ 221 w 397"/>
                  <a:gd name="T67" fmla="*/ 249 h 260"/>
                  <a:gd name="T68" fmla="*/ 210 w 397"/>
                  <a:gd name="T69" fmla="*/ 243 h 260"/>
                  <a:gd name="T70" fmla="*/ 193 w 397"/>
                  <a:gd name="T71" fmla="*/ 238 h 260"/>
                  <a:gd name="T72" fmla="*/ 176 w 397"/>
                  <a:gd name="T73" fmla="*/ 232 h 260"/>
                  <a:gd name="T74" fmla="*/ 159 w 397"/>
                  <a:gd name="T75" fmla="*/ 232 h 260"/>
                  <a:gd name="T76" fmla="*/ 142 w 397"/>
                  <a:gd name="T77" fmla="*/ 215 h 260"/>
                  <a:gd name="T78" fmla="*/ 125 w 397"/>
                  <a:gd name="T79" fmla="*/ 221 h 260"/>
                  <a:gd name="T80" fmla="*/ 113 w 397"/>
                  <a:gd name="T81" fmla="*/ 221 h 260"/>
                  <a:gd name="T82" fmla="*/ 102 w 397"/>
                  <a:gd name="T83" fmla="*/ 232 h 260"/>
                  <a:gd name="T84" fmla="*/ 85 w 397"/>
                  <a:gd name="T85" fmla="*/ 238 h 260"/>
                  <a:gd name="T86" fmla="*/ 68 w 397"/>
                  <a:gd name="T87" fmla="*/ 221 h 260"/>
                  <a:gd name="T88" fmla="*/ 57 w 397"/>
                  <a:gd name="T89" fmla="*/ 204 h 260"/>
                  <a:gd name="T90" fmla="*/ 45 w 397"/>
                  <a:gd name="T91" fmla="*/ 198 h 260"/>
                  <a:gd name="T92" fmla="*/ 17 w 397"/>
                  <a:gd name="T93" fmla="*/ 181 h 260"/>
                  <a:gd name="T94" fmla="*/ 0 w 397"/>
                  <a:gd name="T95" fmla="*/ 158 h 260"/>
                  <a:gd name="T96" fmla="*/ 0 w 397"/>
                  <a:gd name="T97" fmla="*/ 141 h 260"/>
                  <a:gd name="T98" fmla="*/ 17 w 397"/>
                  <a:gd name="T99" fmla="*/ 136 h 260"/>
                  <a:gd name="T100" fmla="*/ 40 w 397"/>
                  <a:gd name="T101" fmla="*/ 119 h 260"/>
                  <a:gd name="T102" fmla="*/ 57 w 397"/>
                  <a:gd name="T103" fmla="*/ 73 h 260"/>
                  <a:gd name="T104" fmla="*/ 125 w 397"/>
                  <a:gd name="T10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7" h="260">
                    <a:moveTo>
                      <a:pt x="153" y="0"/>
                    </a:moveTo>
                    <a:lnTo>
                      <a:pt x="153" y="5"/>
                    </a:lnTo>
                    <a:lnTo>
                      <a:pt x="147" y="5"/>
                    </a:lnTo>
                    <a:lnTo>
                      <a:pt x="153" y="17"/>
                    </a:lnTo>
                    <a:lnTo>
                      <a:pt x="159" y="17"/>
                    </a:lnTo>
                    <a:lnTo>
                      <a:pt x="164" y="17"/>
                    </a:lnTo>
                    <a:lnTo>
                      <a:pt x="170" y="11"/>
                    </a:lnTo>
                    <a:lnTo>
                      <a:pt x="176" y="11"/>
                    </a:lnTo>
                    <a:lnTo>
                      <a:pt x="181" y="5"/>
                    </a:lnTo>
                    <a:lnTo>
                      <a:pt x="187" y="11"/>
                    </a:lnTo>
                    <a:lnTo>
                      <a:pt x="198" y="11"/>
                    </a:lnTo>
                    <a:lnTo>
                      <a:pt x="198" y="17"/>
                    </a:lnTo>
                    <a:lnTo>
                      <a:pt x="198" y="22"/>
                    </a:lnTo>
                    <a:lnTo>
                      <a:pt x="204" y="34"/>
                    </a:lnTo>
                    <a:lnTo>
                      <a:pt x="215" y="51"/>
                    </a:lnTo>
                    <a:lnTo>
                      <a:pt x="215" y="56"/>
                    </a:lnTo>
                    <a:lnTo>
                      <a:pt x="221" y="56"/>
                    </a:lnTo>
                    <a:lnTo>
                      <a:pt x="227" y="62"/>
                    </a:lnTo>
                    <a:lnTo>
                      <a:pt x="227" y="56"/>
                    </a:lnTo>
                    <a:lnTo>
                      <a:pt x="227" y="62"/>
                    </a:lnTo>
                    <a:lnTo>
                      <a:pt x="232" y="62"/>
                    </a:lnTo>
                    <a:lnTo>
                      <a:pt x="238" y="56"/>
                    </a:lnTo>
                    <a:lnTo>
                      <a:pt x="238" y="62"/>
                    </a:lnTo>
                    <a:lnTo>
                      <a:pt x="238" y="56"/>
                    </a:lnTo>
                    <a:lnTo>
                      <a:pt x="244" y="62"/>
                    </a:lnTo>
                    <a:lnTo>
                      <a:pt x="244" y="56"/>
                    </a:lnTo>
                    <a:lnTo>
                      <a:pt x="249" y="56"/>
                    </a:lnTo>
                    <a:lnTo>
                      <a:pt x="255" y="56"/>
                    </a:lnTo>
                    <a:lnTo>
                      <a:pt x="261" y="56"/>
                    </a:lnTo>
                    <a:lnTo>
                      <a:pt x="266" y="56"/>
                    </a:lnTo>
                    <a:lnTo>
                      <a:pt x="278" y="62"/>
                    </a:lnTo>
                    <a:lnTo>
                      <a:pt x="272" y="73"/>
                    </a:lnTo>
                    <a:lnTo>
                      <a:pt x="278" y="79"/>
                    </a:lnTo>
                    <a:lnTo>
                      <a:pt x="278" y="85"/>
                    </a:lnTo>
                    <a:lnTo>
                      <a:pt x="283" y="85"/>
                    </a:lnTo>
                    <a:lnTo>
                      <a:pt x="289" y="79"/>
                    </a:lnTo>
                    <a:lnTo>
                      <a:pt x="295" y="85"/>
                    </a:lnTo>
                    <a:lnTo>
                      <a:pt x="300" y="96"/>
                    </a:lnTo>
                    <a:lnTo>
                      <a:pt x="306" y="102"/>
                    </a:lnTo>
                    <a:lnTo>
                      <a:pt x="306" y="107"/>
                    </a:lnTo>
                    <a:lnTo>
                      <a:pt x="312" y="113"/>
                    </a:lnTo>
                    <a:lnTo>
                      <a:pt x="312" y="107"/>
                    </a:lnTo>
                    <a:lnTo>
                      <a:pt x="317" y="102"/>
                    </a:lnTo>
                    <a:lnTo>
                      <a:pt x="323" y="102"/>
                    </a:lnTo>
                    <a:lnTo>
                      <a:pt x="323" y="107"/>
                    </a:lnTo>
                    <a:lnTo>
                      <a:pt x="323" y="113"/>
                    </a:lnTo>
                    <a:lnTo>
                      <a:pt x="329" y="107"/>
                    </a:lnTo>
                    <a:lnTo>
                      <a:pt x="346" y="107"/>
                    </a:lnTo>
                    <a:lnTo>
                      <a:pt x="352" y="102"/>
                    </a:lnTo>
                    <a:lnTo>
                      <a:pt x="352" y="96"/>
                    </a:lnTo>
                    <a:lnTo>
                      <a:pt x="352" y="85"/>
                    </a:lnTo>
                    <a:lnTo>
                      <a:pt x="357" y="85"/>
                    </a:lnTo>
                    <a:lnTo>
                      <a:pt x="363" y="85"/>
                    </a:lnTo>
                    <a:lnTo>
                      <a:pt x="363" y="90"/>
                    </a:lnTo>
                    <a:lnTo>
                      <a:pt x="357" y="113"/>
                    </a:lnTo>
                    <a:lnTo>
                      <a:pt x="363" y="119"/>
                    </a:lnTo>
                    <a:lnTo>
                      <a:pt x="369" y="124"/>
                    </a:lnTo>
                    <a:lnTo>
                      <a:pt x="380" y="124"/>
                    </a:lnTo>
                    <a:lnTo>
                      <a:pt x="380" y="119"/>
                    </a:lnTo>
                    <a:lnTo>
                      <a:pt x="386" y="113"/>
                    </a:lnTo>
                    <a:lnTo>
                      <a:pt x="380" y="102"/>
                    </a:lnTo>
                    <a:lnTo>
                      <a:pt x="386" y="96"/>
                    </a:lnTo>
                    <a:lnTo>
                      <a:pt x="391" y="96"/>
                    </a:lnTo>
                    <a:lnTo>
                      <a:pt x="397" y="102"/>
                    </a:lnTo>
                    <a:lnTo>
                      <a:pt x="397" y="107"/>
                    </a:lnTo>
                    <a:lnTo>
                      <a:pt x="397" y="113"/>
                    </a:lnTo>
                    <a:lnTo>
                      <a:pt x="391" y="130"/>
                    </a:lnTo>
                    <a:lnTo>
                      <a:pt x="386" y="130"/>
                    </a:lnTo>
                    <a:lnTo>
                      <a:pt x="386" y="141"/>
                    </a:lnTo>
                    <a:lnTo>
                      <a:pt x="391" y="147"/>
                    </a:lnTo>
                    <a:lnTo>
                      <a:pt x="386" y="147"/>
                    </a:lnTo>
                    <a:lnTo>
                      <a:pt x="380" y="147"/>
                    </a:lnTo>
                    <a:lnTo>
                      <a:pt x="380" y="153"/>
                    </a:lnTo>
                    <a:lnTo>
                      <a:pt x="374" y="158"/>
                    </a:lnTo>
                    <a:lnTo>
                      <a:pt x="369" y="158"/>
                    </a:lnTo>
                    <a:lnTo>
                      <a:pt x="357" y="164"/>
                    </a:lnTo>
                    <a:lnTo>
                      <a:pt x="352" y="158"/>
                    </a:lnTo>
                    <a:lnTo>
                      <a:pt x="346" y="158"/>
                    </a:lnTo>
                    <a:lnTo>
                      <a:pt x="340" y="164"/>
                    </a:lnTo>
                    <a:lnTo>
                      <a:pt x="340" y="170"/>
                    </a:lnTo>
                    <a:lnTo>
                      <a:pt x="340" y="175"/>
                    </a:lnTo>
                    <a:lnTo>
                      <a:pt x="340" y="187"/>
                    </a:lnTo>
                    <a:lnTo>
                      <a:pt x="340" y="192"/>
                    </a:lnTo>
                    <a:lnTo>
                      <a:pt x="335" y="198"/>
                    </a:lnTo>
                    <a:lnTo>
                      <a:pt x="335" y="204"/>
                    </a:lnTo>
                    <a:lnTo>
                      <a:pt x="335" y="209"/>
                    </a:lnTo>
                    <a:lnTo>
                      <a:pt x="335" y="221"/>
                    </a:lnTo>
                    <a:lnTo>
                      <a:pt x="329" y="226"/>
                    </a:lnTo>
                    <a:lnTo>
                      <a:pt x="323" y="226"/>
                    </a:lnTo>
                    <a:lnTo>
                      <a:pt x="329" y="226"/>
                    </a:lnTo>
                    <a:lnTo>
                      <a:pt x="329" y="221"/>
                    </a:lnTo>
                    <a:lnTo>
                      <a:pt x="329" y="215"/>
                    </a:lnTo>
                    <a:lnTo>
                      <a:pt x="329" y="204"/>
                    </a:lnTo>
                    <a:lnTo>
                      <a:pt x="329" y="198"/>
                    </a:lnTo>
                    <a:lnTo>
                      <a:pt x="335" y="192"/>
                    </a:lnTo>
                    <a:lnTo>
                      <a:pt x="335" y="187"/>
                    </a:lnTo>
                    <a:lnTo>
                      <a:pt x="335" y="181"/>
                    </a:lnTo>
                    <a:lnTo>
                      <a:pt x="329" y="181"/>
                    </a:lnTo>
                    <a:lnTo>
                      <a:pt x="329" y="175"/>
                    </a:lnTo>
                    <a:lnTo>
                      <a:pt x="329" y="187"/>
                    </a:lnTo>
                    <a:lnTo>
                      <a:pt x="323" y="187"/>
                    </a:lnTo>
                    <a:lnTo>
                      <a:pt x="317" y="187"/>
                    </a:lnTo>
                    <a:lnTo>
                      <a:pt x="317" y="192"/>
                    </a:lnTo>
                    <a:lnTo>
                      <a:pt x="312" y="192"/>
                    </a:lnTo>
                    <a:lnTo>
                      <a:pt x="312" y="198"/>
                    </a:lnTo>
                    <a:lnTo>
                      <a:pt x="317" y="198"/>
                    </a:lnTo>
                    <a:lnTo>
                      <a:pt x="312" y="204"/>
                    </a:lnTo>
                    <a:lnTo>
                      <a:pt x="312" y="198"/>
                    </a:lnTo>
                    <a:lnTo>
                      <a:pt x="306" y="192"/>
                    </a:lnTo>
                    <a:lnTo>
                      <a:pt x="300" y="192"/>
                    </a:lnTo>
                    <a:lnTo>
                      <a:pt x="295" y="192"/>
                    </a:lnTo>
                    <a:lnTo>
                      <a:pt x="300" y="198"/>
                    </a:lnTo>
                    <a:lnTo>
                      <a:pt x="300" y="204"/>
                    </a:lnTo>
                    <a:lnTo>
                      <a:pt x="295" y="204"/>
                    </a:lnTo>
                    <a:lnTo>
                      <a:pt x="300" y="204"/>
                    </a:lnTo>
                    <a:lnTo>
                      <a:pt x="300" y="209"/>
                    </a:lnTo>
                    <a:lnTo>
                      <a:pt x="306" y="209"/>
                    </a:lnTo>
                    <a:lnTo>
                      <a:pt x="306" y="221"/>
                    </a:lnTo>
                    <a:lnTo>
                      <a:pt x="312" y="226"/>
                    </a:lnTo>
                    <a:lnTo>
                      <a:pt x="312" y="232"/>
                    </a:lnTo>
                    <a:lnTo>
                      <a:pt x="306" y="238"/>
                    </a:lnTo>
                    <a:lnTo>
                      <a:pt x="300" y="243"/>
                    </a:lnTo>
                    <a:lnTo>
                      <a:pt x="295" y="243"/>
                    </a:lnTo>
                    <a:lnTo>
                      <a:pt x="283" y="243"/>
                    </a:lnTo>
                    <a:lnTo>
                      <a:pt x="278" y="243"/>
                    </a:lnTo>
                    <a:lnTo>
                      <a:pt x="272" y="249"/>
                    </a:lnTo>
                    <a:lnTo>
                      <a:pt x="266" y="249"/>
                    </a:lnTo>
                    <a:lnTo>
                      <a:pt x="261" y="255"/>
                    </a:lnTo>
                    <a:lnTo>
                      <a:pt x="255" y="255"/>
                    </a:lnTo>
                    <a:lnTo>
                      <a:pt x="249" y="260"/>
                    </a:lnTo>
                    <a:lnTo>
                      <a:pt x="244" y="260"/>
                    </a:lnTo>
                    <a:lnTo>
                      <a:pt x="244" y="255"/>
                    </a:lnTo>
                    <a:lnTo>
                      <a:pt x="238" y="255"/>
                    </a:lnTo>
                    <a:lnTo>
                      <a:pt x="232" y="255"/>
                    </a:lnTo>
                    <a:lnTo>
                      <a:pt x="221" y="255"/>
                    </a:lnTo>
                    <a:lnTo>
                      <a:pt x="221" y="249"/>
                    </a:lnTo>
                    <a:lnTo>
                      <a:pt x="215" y="249"/>
                    </a:lnTo>
                    <a:lnTo>
                      <a:pt x="215" y="243"/>
                    </a:lnTo>
                    <a:lnTo>
                      <a:pt x="210" y="249"/>
                    </a:lnTo>
                    <a:lnTo>
                      <a:pt x="210" y="243"/>
                    </a:lnTo>
                    <a:lnTo>
                      <a:pt x="204" y="243"/>
                    </a:lnTo>
                    <a:lnTo>
                      <a:pt x="198" y="243"/>
                    </a:lnTo>
                    <a:lnTo>
                      <a:pt x="198" y="238"/>
                    </a:lnTo>
                    <a:lnTo>
                      <a:pt x="193" y="238"/>
                    </a:lnTo>
                    <a:lnTo>
                      <a:pt x="187" y="232"/>
                    </a:lnTo>
                    <a:lnTo>
                      <a:pt x="181" y="226"/>
                    </a:lnTo>
                    <a:lnTo>
                      <a:pt x="181" y="232"/>
                    </a:lnTo>
                    <a:lnTo>
                      <a:pt x="176" y="232"/>
                    </a:lnTo>
                    <a:lnTo>
                      <a:pt x="170" y="226"/>
                    </a:lnTo>
                    <a:lnTo>
                      <a:pt x="170" y="232"/>
                    </a:lnTo>
                    <a:lnTo>
                      <a:pt x="164" y="232"/>
                    </a:lnTo>
                    <a:lnTo>
                      <a:pt x="159" y="232"/>
                    </a:lnTo>
                    <a:lnTo>
                      <a:pt x="153" y="232"/>
                    </a:lnTo>
                    <a:lnTo>
                      <a:pt x="153" y="226"/>
                    </a:lnTo>
                    <a:lnTo>
                      <a:pt x="147" y="215"/>
                    </a:lnTo>
                    <a:lnTo>
                      <a:pt x="142" y="215"/>
                    </a:lnTo>
                    <a:lnTo>
                      <a:pt x="136" y="215"/>
                    </a:lnTo>
                    <a:lnTo>
                      <a:pt x="136" y="226"/>
                    </a:lnTo>
                    <a:lnTo>
                      <a:pt x="130" y="226"/>
                    </a:lnTo>
                    <a:lnTo>
                      <a:pt x="125" y="221"/>
                    </a:lnTo>
                    <a:lnTo>
                      <a:pt x="125" y="215"/>
                    </a:lnTo>
                    <a:lnTo>
                      <a:pt x="119" y="215"/>
                    </a:lnTo>
                    <a:lnTo>
                      <a:pt x="113" y="215"/>
                    </a:lnTo>
                    <a:lnTo>
                      <a:pt x="113" y="221"/>
                    </a:lnTo>
                    <a:lnTo>
                      <a:pt x="113" y="226"/>
                    </a:lnTo>
                    <a:lnTo>
                      <a:pt x="108" y="226"/>
                    </a:lnTo>
                    <a:lnTo>
                      <a:pt x="102" y="226"/>
                    </a:lnTo>
                    <a:lnTo>
                      <a:pt x="102" y="232"/>
                    </a:lnTo>
                    <a:lnTo>
                      <a:pt x="102" y="238"/>
                    </a:lnTo>
                    <a:lnTo>
                      <a:pt x="102" y="243"/>
                    </a:lnTo>
                    <a:lnTo>
                      <a:pt x="91" y="243"/>
                    </a:lnTo>
                    <a:lnTo>
                      <a:pt x="85" y="238"/>
                    </a:lnTo>
                    <a:lnTo>
                      <a:pt x="85" y="232"/>
                    </a:lnTo>
                    <a:lnTo>
                      <a:pt x="79" y="232"/>
                    </a:lnTo>
                    <a:lnTo>
                      <a:pt x="68" y="226"/>
                    </a:lnTo>
                    <a:lnTo>
                      <a:pt x="68" y="221"/>
                    </a:lnTo>
                    <a:lnTo>
                      <a:pt x="62" y="226"/>
                    </a:lnTo>
                    <a:lnTo>
                      <a:pt x="57" y="221"/>
                    </a:lnTo>
                    <a:lnTo>
                      <a:pt x="57" y="209"/>
                    </a:lnTo>
                    <a:lnTo>
                      <a:pt x="57" y="204"/>
                    </a:lnTo>
                    <a:lnTo>
                      <a:pt x="62" y="204"/>
                    </a:lnTo>
                    <a:lnTo>
                      <a:pt x="57" y="204"/>
                    </a:lnTo>
                    <a:lnTo>
                      <a:pt x="57" y="198"/>
                    </a:lnTo>
                    <a:lnTo>
                      <a:pt x="45" y="198"/>
                    </a:lnTo>
                    <a:lnTo>
                      <a:pt x="34" y="198"/>
                    </a:lnTo>
                    <a:lnTo>
                      <a:pt x="23" y="192"/>
                    </a:lnTo>
                    <a:lnTo>
                      <a:pt x="23" y="187"/>
                    </a:lnTo>
                    <a:lnTo>
                      <a:pt x="17" y="181"/>
                    </a:lnTo>
                    <a:lnTo>
                      <a:pt x="6" y="181"/>
                    </a:lnTo>
                    <a:lnTo>
                      <a:pt x="0" y="170"/>
                    </a:lnTo>
                    <a:lnTo>
                      <a:pt x="0" y="164"/>
                    </a:lnTo>
                    <a:lnTo>
                      <a:pt x="0" y="158"/>
                    </a:lnTo>
                    <a:lnTo>
                      <a:pt x="6" y="158"/>
                    </a:lnTo>
                    <a:lnTo>
                      <a:pt x="0" y="153"/>
                    </a:lnTo>
                    <a:lnTo>
                      <a:pt x="0" y="147"/>
                    </a:lnTo>
                    <a:lnTo>
                      <a:pt x="0" y="141"/>
                    </a:lnTo>
                    <a:lnTo>
                      <a:pt x="0" y="136"/>
                    </a:lnTo>
                    <a:lnTo>
                      <a:pt x="11" y="141"/>
                    </a:lnTo>
                    <a:lnTo>
                      <a:pt x="11" y="136"/>
                    </a:lnTo>
                    <a:lnTo>
                      <a:pt x="17" y="136"/>
                    </a:lnTo>
                    <a:lnTo>
                      <a:pt x="23" y="130"/>
                    </a:lnTo>
                    <a:lnTo>
                      <a:pt x="28" y="130"/>
                    </a:lnTo>
                    <a:lnTo>
                      <a:pt x="40" y="124"/>
                    </a:lnTo>
                    <a:lnTo>
                      <a:pt x="40" y="119"/>
                    </a:lnTo>
                    <a:lnTo>
                      <a:pt x="40" y="113"/>
                    </a:lnTo>
                    <a:lnTo>
                      <a:pt x="40" y="107"/>
                    </a:lnTo>
                    <a:lnTo>
                      <a:pt x="40" y="96"/>
                    </a:lnTo>
                    <a:lnTo>
                      <a:pt x="57" y="73"/>
                    </a:lnTo>
                    <a:lnTo>
                      <a:pt x="74" y="51"/>
                    </a:lnTo>
                    <a:lnTo>
                      <a:pt x="113" y="0"/>
                    </a:lnTo>
                    <a:lnTo>
                      <a:pt x="119" y="0"/>
                    </a:lnTo>
                    <a:lnTo>
                      <a:pt x="125" y="0"/>
                    </a:lnTo>
                    <a:lnTo>
                      <a:pt x="130" y="0"/>
                    </a:lnTo>
                    <a:lnTo>
                      <a:pt x="153"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5" name="Freeform 89">
                <a:extLst>
                  <a:ext uri="{FF2B5EF4-FFF2-40B4-BE49-F238E27FC236}">
                    <a16:creationId xmlns:a16="http://schemas.microsoft.com/office/drawing/2014/main" id="{4AB7C096-8369-B40A-745B-859BAF28B3C8}"/>
                  </a:ext>
                </a:extLst>
              </p:cNvPr>
              <p:cNvSpPr>
                <a:spLocks noEditPoints="1"/>
              </p:cNvSpPr>
              <p:nvPr>
                <p:custDataLst>
                  <p:tags r:id="rId226"/>
                </p:custDataLst>
              </p:nvPr>
            </p:nvSpPr>
            <p:spPr bwMode="auto">
              <a:xfrm rot="582343">
                <a:off x="6748759" y="2690536"/>
                <a:ext cx="514685" cy="559294"/>
              </a:xfrm>
              <a:custGeom>
                <a:avLst/>
                <a:gdLst>
                  <a:gd name="T0" fmla="*/ 148 w 323"/>
                  <a:gd name="T1" fmla="*/ 147 h 351"/>
                  <a:gd name="T2" fmla="*/ 165 w 323"/>
                  <a:gd name="T3" fmla="*/ 153 h 351"/>
                  <a:gd name="T4" fmla="*/ 159 w 323"/>
                  <a:gd name="T5" fmla="*/ 170 h 351"/>
                  <a:gd name="T6" fmla="*/ 142 w 323"/>
                  <a:gd name="T7" fmla="*/ 175 h 351"/>
                  <a:gd name="T8" fmla="*/ 136 w 323"/>
                  <a:gd name="T9" fmla="*/ 170 h 351"/>
                  <a:gd name="T10" fmla="*/ 125 w 323"/>
                  <a:gd name="T11" fmla="*/ 164 h 351"/>
                  <a:gd name="T12" fmla="*/ 227 w 323"/>
                  <a:gd name="T13" fmla="*/ 334 h 351"/>
                  <a:gd name="T14" fmla="*/ 199 w 323"/>
                  <a:gd name="T15" fmla="*/ 294 h 351"/>
                  <a:gd name="T16" fmla="*/ 170 w 323"/>
                  <a:gd name="T17" fmla="*/ 283 h 351"/>
                  <a:gd name="T18" fmla="*/ 153 w 323"/>
                  <a:gd name="T19" fmla="*/ 277 h 351"/>
                  <a:gd name="T20" fmla="*/ 131 w 323"/>
                  <a:gd name="T21" fmla="*/ 272 h 351"/>
                  <a:gd name="T22" fmla="*/ 119 w 323"/>
                  <a:gd name="T23" fmla="*/ 283 h 351"/>
                  <a:gd name="T24" fmla="*/ 108 w 323"/>
                  <a:gd name="T25" fmla="*/ 260 h 351"/>
                  <a:gd name="T26" fmla="*/ 97 w 323"/>
                  <a:gd name="T27" fmla="*/ 260 h 351"/>
                  <a:gd name="T28" fmla="*/ 91 w 323"/>
                  <a:gd name="T29" fmla="*/ 243 h 351"/>
                  <a:gd name="T30" fmla="*/ 74 w 323"/>
                  <a:gd name="T31" fmla="*/ 232 h 351"/>
                  <a:gd name="T32" fmla="*/ 63 w 323"/>
                  <a:gd name="T33" fmla="*/ 226 h 351"/>
                  <a:gd name="T34" fmla="*/ 34 w 323"/>
                  <a:gd name="T35" fmla="*/ 226 h 351"/>
                  <a:gd name="T36" fmla="*/ 23 w 323"/>
                  <a:gd name="T37" fmla="*/ 209 h 351"/>
                  <a:gd name="T38" fmla="*/ 23 w 323"/>
                  <a:gd name="T39" fmla="*/ 198 h 351"/>
                  <a:gd name="T40" fmla="*/ 6 w 323"/>
                  <a:gd name="T41" fmla="*/ 192 h 351"/>
                  <a:gd name="T42" fmla="*/ 57 w 323"/>
                  <a:gd name="T43" fmla="*/ 90 h 351"/>
                  <a:gd name="T44" fmla="*/ 74 w 323"/>
                  <a:gd name="T45" fmla="*/ 51 h 351"/>
                  <a:gd name="T46" fmla="*/ 102 w 323"/>
                  <a:gd name="T47" fmla="*/ 5 h 351"/>
                  <a:gd name="T48" fmla="*/ 119 w 323"/>
                  <a:gd name="T49" fmla="*/ 11 h 351"/>
                  <a:gd name="T50" fmla="*/ 142 w 323"/>
                  <a:gd name="T51" fmla="*/ 17 h 351"/>
                  <a:gd name="T52" fmla="*/ 153 w 323"/>
                  <a:gd name="T53" fmla="*/ 28 h 351"/>
                  <a:gd name="T54" fmla="*/ 159 w 323"/>
                  <a:gd name="T55" fmla="*/ 45 h 351"/>
                  <a:gd name="T56" fmla="*/ 170 w 323"/>
                  <a:gd name="T57" fmla="*/ 51 h 351"/>
                  <a:gd name="T58" fmla="*/ 182 w 323"/>
                  <a:gd name="T59" fmla="*/ 62 h 351"/>
                  <a:gd name="T60" fmla="*/ 193 w 323"/>
                  <a:gd name="T61" fmla="*/ 62 h 351"/>
                  <a:gd name="T62" fmla="*/ 210 w 323"/>
                  <a:gd name="T63" fmla="*/ 56 h 351"/>
                  <a:gd name="T64" fmla="*/ 233 w 323"/>
                  <a:gd name="T65" fmla="*/ 62 h 351"/>
                  <a:gd name="T66" fmla="*/ 233 w 323"/>
                  <a:gd name="T67" fmla="*/ 96 h 351"/>
                  <a:gd name="T68" fmla="*/ 204 w 323"/>
                  <a:gd name="T69" fmla="*/ 119 h 351"/>
                  <a:gd name="T70" fmla="*/ 221 w 323"/>
                  <a:gd name="T71" fmla="*/ 124 h 351"/>
                  <a:gd name="T72" fmla="*/ 227 w 323"/>
                  <a:gd name="T73" fmla="*/ 130 h 351"/>
                  <a:gd name="T74" fmla="*/ 238 w 323"/>
                  <a:gd name="T75" fmla="*/ 130 h 351"/>
                  <a:gd name="T76" fmla="*/ 261 w 323"/>
                  <a:gd name="T77" fmla="*/ 141 h 351"/>
                  <a:gd name="T78" fmla="*/ 250 w 323"/>
                  <a:gd name="T79" fmla="*/ 164 h 351"/>
                  <a:gd name="T80" fmla="*/ 250 w 323"/>
                  <a:gd name="T81" fmla="*/ 164 h 351"/>
                  <a:gd name="T82" fmla="*/ 250 w 323"/>
                  <a:gd name="T83" fmla="*/ 187 h 351"/>
                  <a:gd name="T84" fmla="*/ 272 w 323"/>
                  <a:gd name="T85" fmla="*/ 181 h 351"/>
                  <a:gd name="T86" fmla="*/ 306 w 323"/>
                  <a:gd name="T87" fmla="*/ 181 h 351"/>
                  <a:gd name="T88" fmla="*/ 318 w 323"/>
                  <a:gd name="T89" fmla="*/ 209 h 351"/>
                  <a:gd name="T90" fmla="*/ 318 w 323"/>
                  <a:gd name="T91" fmla="*/ 221 h 351"/>
                  <a:gd name="T92" fmla="*/ 323 w 323"/>
                  <a:gd name="T93" fmla="*/ 243 h 351"/>
                  <a:gd name="T94" fmla="*/ 301 w 323"/>
                  <a:gd name="T95" fmla="*/ 249 h 351"/>
                  <a:gd name="T96" fmla="*/ 289 w 323"/>
                  <a:gd name="T97" fmla="*/ 260 h 351"/>
                  <a:gd name="T98" fmla="*/ 278 w 323"/>
                  <a:gd name="T99" fmla="*/ 277 h 351"/>
                  <a:gd name="T100" fmla="*/ 284 w 323"/>
                  <a:gd name="T101" fmla="*/ 311 h 351"/>
                  <a:gd name="T102" fmla="*/ 267 w 323"/>
                  <a:gd name="T103" fmla="*/ 323 h 351"/>
                  <a:gd name="T104" fmla="*/ 250 w 323"/>
                  <a:gd name="T105" fmla="*/ 334 h 351"/>
                  <a:gd name="T106" fmla="*/ 227 w 323"/>
                  <a:gd name="T10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3" h="351">
                    <a:moveTo>
                      <a:pt x="131" y="153"/>
                    </a:moveTo>
                    <a:lnTo>
                      <a:pt x="142" y="153"/>
                    </a:lnTo>
                    <a:lnTo>
                      <a:pt x="142" y="147"/>
                    </a:lnTo>
                    <a:lnTo>
                      <a:pt x="148" y="147"/>
                    </a:lnTo>
                    <a:lnTo>
                      <a:pt x="153" y="147"/>
                    </a:lnTo>
                    <a:lnTo>
                      <a:pt x="159" y="147"/>
                    </a:lnTo>
                    <a:lnTo>
                      <a:pt x="165" y="147"/>
                    </a:lnTo>
                    <a:lnTo>
                      <a:pt x="165" y="153"/>
                    </a:lnTo>
                    <a:lnTo>
                      <a:pt x="165" y="158"/>
                    </a:lnTo>
                    <a:lnTo>
                      <a:pt x="165" y="164"/>
                    </a:lnTo>
                    <a:lnTo>
                      <a:pt x="165" y="170"/>
                    </a:lnTo>
                    <a:lnTo>
                      <a:pt x="159" y="170"/>
                    </a:lnTo>
                    <a:lnTo>
                      <a:pt x="153" y="170"/>
                    </a:lnTo>
                    <a:lnTo>
                      <a:pt x="159" y="175"/>
                    </a:lnTo>
                    <a:lnTo>
                      <a:pt x="148" y="175"/>
                    </a:lnTo>
                    <a:lnTo>
                      <a:pt x="142" y="175"/>
                    </a:lnTo>
                    <a:lnTo>
                      <a:pt x="136" y="175"/>
                    </a:lnTo>
                    <a:lnTo>
                      <a:pt x="136" y="181"/>
                    </a:lnTo>
                    <a:lnTo>
                      <a:pt x="136" y="175"/>
                    </a:lnTo>
                    <a:lnTo>
                      <a:pt x="136" y="170"/>
                    </a:lnTo>
                    <a:lnTo>
                      <a:pt x="131" y="170"/>
                    </a:lnTo>
                    <a:lnTo>
                      <a:pt x="125" y="164"/>
                    </a:lnTo>
                    <a:lnTo>
                      <a:pt x="125" y="170"/>
                    </a:lnTo>
                    <a:lnTo>
                      <a:pt x="125" y="164"/>
                    </a:lnTo>
                    <a:lnTo>
                      <a:pt x="125" y="158"/>
                    </a:lnTo>
                    <a:lnTo>
                      <a:pt x="131" y="153"/>
                    </a:lnTo>
                    <a:close/>
                    <a:moveTo>
                      <a:pt x="227" y="351"/>
                    </a:moveTo>
                    <a:lnTo>
                      <a:pt x="227" y="334"/>
                    </a:lnTo>
                    <a:lnTo>
                      <a:pt x="227" y="317"/>
                    </a:lnTo>
                    <a:lnTo>
                      <a:pt x="210" y="300"/>
                    </a:lnTo>
                    <a:lnTo>
                      <a:pt x="204" y="300"/>
                    </a:lnTo>
                    <a:lnTo>
                      <a:pt x="199" y="294"/>
                    </a:lnTo>
                    <a:lnTo>
                      <a:pt x="193" y="289"/>
                    </a:lnTo>
                    <a:lnTo>
                      <a:pt x="187" y="283"/>
                    </a:lnTo>
                    <a:lnTo>
                      <a:pt x="182" y="283"/>
                    </a:lnTo>
                    <a:lnTo>
                      <a:pt x="170" y="283"/>
                    </a:lnTo>
                    <a:lnTo>
                      <a:pt x="165" y="277"/>
                    </a:lnTo>
                    <a:lnTo>
                      <a:pt x="159" y="283"/>
                    </a:lnTo>
                    <a:lnTo>
                      <a:pt x="153" y="283"/>
                    </a:lnTo>
                    <a:lnTo>
                      <a:pt x="153" y="277"/>
                    </a:lnTo>
                    <a:lnTo>
                      <a:pt x="148" y="277"/>
                    </a:lnTo>
                    <a:lnTo>
                      <a:pt x="148" y="272"/>
                    </a:lnTo>
                    <a:lnTo>
                      <a:pt x="136" y="272"/>
                    </a:lnTo>
                    <a:lnTo>
                      <a:pt x="131" y="272"/>
                    </a:lnTo>
                    <a:lnTo>
                      <a:pt x="131" y="277"/>
                    </a:lnTo>
                    <a:lnTo>
                      <a:pt x="125" y="277"/>
                    </a:lnTo>
                    <a:lnTo>
                      <a:pt x="125" y="283"/>
                    </a:lnTo>
                    <a:lnTo>
                      <a:pt x="119" y="283"/>
                    </a:lnTo>
                    <a:lnTo>
                      <a:pt x="119" y="277"/>
                    </a:lnTo>
                    <a:lnTo>
                      <a:pt x="119" y="272"/>
                    </a:lnTo>
                    <a:lnTo>
                      <a:pt x="114" y="266"/>
                    </a:lnTo>
                    <a:lnTo>
                      <a:pt x="108" y="260"/>
                    </a:lnTo>
                    <a:lnTo>
                      <a:pt x="108" y="255"/>
                    </a:lnTo>
                    <a:lnTo>
                      <a:pt x="102" y="255"/>
                    </a:lnTo>
                    <a:lnTo>
                      <a:pt x="97" y="255"/>
                    </a:lnTo>
                    <a:lnTo>
                      <a:pt x="97" y="260"/>
                    </a:lnTo>
                    <a:lnTo>
                      <a:pt x="91" y="260"/>
                    </a:lnTo>
                    <a:lnTo>
                      <a:pt x="97" y="255"/>
                    </a:lnTo>
                    <a:lnTo>
                      <a:pt x="91" y="249"/>
                    </a:lnTo>
                    <a:lnTo>
                      <a:pt x="91" y="243"/>
                    </a:lnTo>
                    <a:lnTo>
                      <a:pt x="91" y="238"/>
                    </a:lnTo>
                    <a:lnTo>
                      <a:pt x="80" y="232"/>
                    </a:lnTo>
                    <a:lnTo>
                      <a:pt x="74" y="238"/>
                    </a:lnTo>
                    <a:lnTo>
                      <a:pt x="74" y="232"/>
                    </a:lnTo>
                    <a:lnTo>
                      <a:pt x="74" y="226"/>
                    </a:lnTo>
                    <a:lnTo>
                      <a:pt x="63" y="215"/>
                    </a:lnTo>
                    <a:lnTo>
                      <a:pt x="63" y="221"/>
                    </a:lnTo>
                    <a:lnTo>
                      <a:pt x="63" y="226"/>
                    </a:lnTo>
                    <a:lnTo>
                      <a:pt x="57" y="226"/>
                    </a:lnTo>
                    <a:lnTo>
                      <a:pt x="51" y="226"/>
                    </a:lnTo>
                    <a:lnTo>
                      <a:pt x="46" y="226"/>
                    </a:lnTo>
                    <a:lnTo>
                      <a:pt x="34" y="226"/>
                    </a:lnTo>
                    <a:lnTo>
                      <a:pt x="40" y="221"/>
                    </a:lnTo>
                    <a:lnTo>
                      <a:pt x="34" y="215"/>
                    </a:lnTo>
                    <a:lnTo>
                      <a:pt x="29" y="215"/>
                    </a:lnTo>
                    <a:lnTo>
                      <a:pt x="23" y="209"/>
                    </a:lnTo>
                    <a:lnTo>
                      <a:pt x="29" y="209"/>
                    </a:lnTo>
                    <a:lnTo>
                      <a:pt x="17" y="204"/>
                    </a:lnTo>
                    <a:lnTo>
                      <a:pt x="17" y="198"/>
                    </a:lnTo>
                    <a:lnTo>
                      <a:pt x="23" y="198"/>
                    </a:lnTo>
                    <a:lnTo>
                      <a:pt x="17" y="192"/>
                    </a:lnTo>
                    <a:lnTo>
                      <a:pt x="6" y="198"/>
                    </a:lnTo>
                    <a:lnTo>
                      <a:pt x="0" y="198"/>
                    </a:lnTo>
                    <a:lnTo>
                      <a:pt x="6" y="192"/>
                    </a:lnTo>
                    <a:lnTo>
                      <a:pt x="6" y="187"/>
                    </a:lnTo>
                    <a:lnTo>
                      <a:pt x="23" y="158"/>
                    </a:lnTo>
                    <a:lnTo>
                      <a:pt x="51" y="96"/>
                    </a:lnTo>
                    <a:lnTo>
                      <a:pt x="57" y="90"/>
                    </a:lnTo>
                    <a:lnTo>
                      <a:pt x="57" y="79"/>
                    </a:lnTo>
                    <a:lnTo>
                      <a:pt x="63" y="68"/>
                    </a:lnTo>
                    <a:lnTo>
                      <a:pt x="68" y="62"/>
                    </a:lnTo>
                    <a:lnTo>
                      <a:pt x="74" y="51"/>
                    </a:lnTo>
                    <a:lnTo>
                      <a:pt x="80" y="39"/>
                    </a:lnTo>
                    <a:lnTo>
                      <a:pt x="97" y="5"/>
                    </a:lnTo>
                    <a:lnTo>
                      <a:pt x="97" y="0"/>
                    </a:lnTo>
                    <a:lnTo>
                      <a:pt x="102" y="5"/>
                    </a:lnTo>
                    <a:lnTo>
                      <a:pt x="108" y="5"/>
                    </a:lnTo>
                    <a:lnTo>
                      <a:pt x="114" y="5"/>
                    </a:lnTo>
                    <a:lnTo>
                      <a:pt x="119" y="5"/>
                    </a:lnTo>
                    <a:lnTo>
                      <a:pt x="119" y="11"/>
                    </a:lnTo>
                    <a:lnTo>
                      <a:pt x="131" y="11"/>
                    </a:lnTo>
                    <a:lnTo>
                      <a:pt x="131" y="17"/>
                    </a:lnTo>
                    <a:lnTo>
                      <a:pt x="136" y="17"/>
                    </a:lnTo>
                    <a:lnTo>
                      <a:pt x="142" y="17"/>
                    </a:lnTo>
                    <a:lnTo>
                      <a:pt x="148" y="17"/>
                    </a:lnTo>
                    <a:lnTo>
                      <a:pt x="153" y="17"/>
                    </a:lnTo>
                    <a:lnTo>
                      <a:pt x="153" y="22"/>
                    </a:lnTo>
                    <a:lnTo>
                      <a:pt x="153" y="28"/>
                    </a:lnTo>
                    <a:lnTo>
                      <a:pt x="153" y="34"/>
                    </a:lnTo>
                    <a:lnTo>
                      <a:pt x="148" y="39"/>
                    </a:lnTo>
                    <a:lnTo>
                      <a:pt x="153" y="45"/>
                    </a:lnTo>
                    <a:lnTo>
                      <a:pt x="159" y="45"/>
                    </a:lnTo>
                    <a:lnTo>
                      <a:pt x="159" y="51"/>
                    </a:lnTo>
                    <a:lnTo>
                      <a:pt x="165" y="56"/>
                    </a:lnTo>
                    <a:lnTo>
                      <a:pt x="170" y="56"/>
                    </a:lnTo>
                    <a:lnTo>
                      <a:pt x="170" y="51"/>
                    </a:lnTo>
                    <a:lnTo>
                      <a:pt x="170" y="56"/>
                    </a:lnTo>
                    <a:lnTo>
                      <a:pt x="176" y="56"/>
                    </a:lnTo>
                    <a:lnTo>
                      <a:pt x="182" y="56"/>
                    </a:lnTo>
                    <a:lnTo>
                      <a:pt x="182" y="62"/>
                    </a:lnTo>
                    <a:lnTo>
                      <a:pt x="182" y="56"/>
                    </a:lnTo>
                    <a:lnTo>
                      <a:pt x="187" y="56"/>
                    </a:lnTo>
                    <a:lnTo>
                      <a:pt x="187" y="62"/>
                    </a:lnTo>
                    <a:lnTo>
                      <a:pt x="193" y="62"/>
                    </a:lnTo>
                    <a:lnTo>
                      <a:pt x="193" y="56"/>
                    </a:lnTo>
                    <a:lnTo>
                      <a:pt x="199" y="56"/>
                    </a:lnTo>
                    <a:lnTo>
                      <a:pt x="204" y="56"/>
                    </a:lnTo>
                    <a:lnTo>
                      <a:pt x="210" y="56"/>
                    </a:lnTo>
                    <a:lnTo>
                      <a:pt x="216" y="56"/>
                    </a:lnTo>
                    <a:lnTo>
                      <a:pt x="221" y="56"/>
                    </a:lnTo>
                    <a:lnTo>
                      <a:pt x="227" y="62"/>
                    </a:lnTo>
                    <a:lnTo>
                      <a:pt x="233" y="62"/>
                    </a:lnTo>
                    <a:lnTo>
                      <a:pt x="233" y="68"/>
                    </a:lnTo>
                    <a:lnTo>
                      <a:pt x="238" y="73"/>
                    </a:lnTo>
                    <a:lnTo>
                      <a:pt x="244" y="79"/>
                    </a:lnTo>
                    <a:lnTo>
                      <a:pt x="233" y="96"/>
                    </a:lnTo>
                    <a:lnTo>
                      <a:pt x="221" y="107"/>
                    </a:lnTo>
                    <a:lnTo>
                      <a:pt x="216" y="113"/>
                    </a:lnTo>
                    <a:lnTo>
                      <a:pt x="204" y="113"/>
                    </a:lnTo>
                    <a:lnTo>
                      <a:pt x="204" y="119"/>
                    </a:lnTo>
                    <a:lnTo>
                      <a:pt x="204" y="124"/>
                    </a:lnTo>
                    <a:lnTo>
                      <a:pt x="210" y="130"/>
                    </a:lnTo>
                    <a:lnTo>
                      <a:pt x="216" y="124"/>
                    </a:lnTo>
                    <a:lnTo>
                      <a:pt x="221" y="124"/>
                    </a:lnTo>
                    <a:lnTo>
                      <a:pt x="221" y="130"/>
                    </a:lnTo>
                    <a:lnTo>
                      <a:pt x="227" y="130"/>
                    </a:lnTo>
                    <a:lnTo>
                      <a:pt x="233" y="130"/>
                    </a:lnTo>
                    <a:lnTo>
                      <a:pt x="227" y="130"/>
                    </a:lnTo>
                    <a:lnTo>
                      <a:pt x="233" y="130"/>
                    </a:lnTo>
                    <a:lnTo>
                      <a:pt x="233" y="124"/>
                    </a:lnTo>
                    <a:lnTo>
                      <a:pt x="233" y="130"/>
                    </a:lnTo>
                    <a:lnTo>
                      <a:pt x="238" y="130"/>
                    </a:lnTo>
                    <a:lnTo>
                      <a:pt x="244" y="136"/>
                    </a:lnTo>
                    <a:lnTo>
                      <a:pt x="250" y="136"/>
                    </a:lnTo>
                    <a:lnTo>
                      <a:pt x="255" y="141"/>
                    </a:lnTo>
                    <a:lnTo>
                      <a:pt x="261" y="141"/>
                    </a:lnTo>
                    <a:lnTo>
                      <a:pt x="261" y="147"/>
                    </a:lnTo>
                    <a:lnTo>
                      <a:pt x="255" y="153"/>
                    </a:lnTo>
                    <a:lnTo>
                      <a:pt x="250" y="158"/>
                    </a:lnTo>
                    <a:lnTo>
                      <a:pt x="250" y="164"/>
                    </a:lnTo>
                    <a:lnTo>
                      <a:pt x="244" y="164"/>
                    </a:lnTo>
                    <a:lnTo>
                      <a:pt x="250" y="164"/>
                    </a:lnTo>
                    <a:lnTo>
                      <a:pt x="250" y="170"/>
                    </a:lnTo>
                    <a:lnTo>
                      <a:pt x="250" y="164"/>
                    </a:lnTo>
                    <a:lnTo>
                      <a:pt x="250" y="170"/>
                    </a:lnTo>
                    <a:lnTo>
                      <a:pt x="250" y="175"/>
                    </a:lnTo>
                    <a:lnTo>
                      <a:pt x="250" y="181"/>
                    </a:lnTo>
                    <a:lnTo>
                      <a:pt x="250" y="187"/>
                    </a:lnTo>
                    <a:lnTo>
                      <a:pt x="255" y="187"/>
                    </a:lnTo>
                    <a:lnTo>
                      <a:pt x="261" y="181"/>
                    </a:lnTo>
                    <a:lnTo>
                      <a:pt x="267" y="181"/>
                    </a:lnTo>
                    <a:lnTo>
                      <a:pt x="272" y="181"/>
                    </a:lnTo>
                    <a:lnTo>
                      <a:pt x="278" y="181"/>
                    </a:lnTo>
                    <a:lnTo>
                      <a:pt x="289" y="181"/>
                    </a:lnTo>
                    <a:lnTo>
                      <a:pt x="295" y="181"/>
                    </a:lnTo>
                    <a:lnTo>
                      <a:pt x="306" y="181"/>
                    </a:lnTo>
                    <a:lnTo>
                      <a:pt x="312" y="187"/>
                    </a:lnTo>
                    <a:lnTo>
                      <a:pt x="318" y="198"/>
                    </a:lnTo>
                    <a:lnTo>
                      <a:pt x="318" y="204"/>
                    </a:lnTo>
                    <a:lnTo>
                      <a:pt x="318" y="209"/>
                    </a:lnTo>
                    <a:lnTo>
                      <a:pt x="318" y="215"/>
                    </a:lnTo>
                    <a:lnTo>
                      <a:pt x="318" y="221"/>
                    </a:lnTo>
                    <a:lnTo>
                      <a:pt x="323" y="221"/>
                    </a:lnTo>
                    <a:lnTo>
                      <a:pt x="318" y="221"/>
                    </a:lnTo>
                    <a:lnTo>
                      <a:pt x="323" y="226"/>
                    </a:lnTo>
                    <a:lnTo>
                      <a:pt x="323" y="232"/>
                    </a:lnTo>
                    <a:lnTo>
                      <a:pt x="323" y="238"/>
                    </a:lnTo>
                    <a:lnTo>
                      <a:pt x="323" y="243"/>
                    </a:lnTo>
                    <a:lnTo>
                      <a:pt x="318" y="249"/>
                    </a:lnTo>
                    <a:lnTo>
                      <a:pt x="312" y="249"/>
                    </a:lnTo>
                    <a:lnTo>
                      <a:pt x="306" y="249"/>
                    </a:lnTo>
                    <a:lnTo>
                      <a:pt x="301" y="249"/>
                    </a:lnTo>
                    <a:lnTo>
                      <a:pt x="301" y="255"/>
                    </a:lnTo>
                    <a:lnTo>
                      <a:pt x="295" y="255"/>
                    </a:lnTo>
                    <a:lnTo>
                      <a:pt x="295" y="260"/>
                    </a:lnTo>
                    <a:lnTo>
                      <a:pt x="289" y="260"/>
                    </a:lnTo>
                    <a:lnTo>
                      <a:pt x="289" y="266"/>
                    </a:lnTo>
                    <a:lnTo>
                      <a:pt x="284" y="272"/>
                    </a:lnTo>
                    <a:lnTo>
                      <a:pt x="278" y="272"/>
                    </a:lnTo>
                    <a:lnTo>
                      <a:pt x="278" y="277"/>
                    </a:lnTo>
                    <a:lnTo>
                      <a:pt x="278" y="283"/>
                    </a:lnTo>
                    <a:lnTo>
                      <a:pt x="278" y="306"/>
                    </a:lnTo>
                    <a:lnTo>
                      <a:pt x="278" y="311"/>
                    </a:lnTo>
                    <a:lnTo>
                      <a:pt x="284" y="311"/>
                    </a:lnTo>
                    <a:lnTo>
                      <a:pt x="284" y="317"/>
                    </a:lnTo>
                    <a:lnTo>
                      <a:pt x="278" y="317"/>
                    </a:lnTo>
                    <a:lnTo>
                      <a:pt x="272" y="323"/>
                    </a:lnTo>
                    <a:lnTo>
                      <a:pt x="267" y="323"/>
                    </a:lnTo>
                    <a:lnTo>
                      <a:pt x="267" y="328"/>
                    </a:lnTo>
                    <a:lnTo>
                      <a:pt x="255" y="328"/>
                    </a:lnTo>
                    <a:lnTo>
                      <a:pt x="255" y="334"/>
                    </a:lnTo>
                    <a:lnTo>
                      <a:pt x="250" y="334"/>
                    </a:lnTo>
                    <a:lnTo>
                      <a:pt x="244" y="334"/>
                    </a:lnTo>
                    <a:lnTo>
                      <a:pt x="244" y="340"/>
                    </a:lnTo>
                    <a:lnTo>
                      <a:pt x="238" y="340"/>
                    </a:lnTo>
                    <a:lnTo>
                      <a:pt x="227" y="351"/>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6" name="Freeform 90">
                <a:extLst>
                  <a:ext uri="{FF2B5EF4-FFF2-40B4-BE49-F238E27FC236}">
                    <a16:creationId xmlns:a16="http://schemas.microsoft.com/office/drawing/2014/main" id="{D94871AD-4865-3874-BC37-B1AB235CA923}"/>
                  </a:ext>
                </a:extLst>
              </p:cNvPr>
              <p:cNvSpPr>
                <a:spLocks/>
              </p:cNvSpPr>
              <p:nvPr>
                <p:custDataLst>
                  <p:tags r:id="rId227"/>
                </p:custDataLst>
              </p:nvPr>
            </p:nvSpPr>
            <p:spPr bwMode="auto">
              <a:xfrm rot="582343">
                <a:off x="4514451" y="3302300"/>
                <a:ext cx="478037" cy="506710"/>
              </a:xfrm>
              <a:custGeom>
                <a:avLst/>
                <a:gdLst>
                  <a:gd name="T0" fmla="*/ 17 w 300"/>
                  <a:gd name="T1" fmla="*/ 267 h 318"/>
                  <a:gd name="T2" fmla="*/ 11 w 300"/>
                  <a:gd name="T3" fmla="*/ 256 h 318"/>
                  <a:gd name="T4" fmla="*/ 0 w 300"/>
                  <a:gd name="T5" fmla="*/ 244 h 318"/>
                  <a:gd name="T6" fmla="*/ 5 w 300"/>
                  <a:gd name="T7" fmla="*/ 233 h 318"/>
                  <a:gd name="T8" fmla="*/ 11 w 300"/>
                  <a:gd name="T9" fmla="*/ 222 h 318"/>
                  <a:gd name="T10" fmla="*/ 22 w 300"/>
                  <a:gd name="T11" fmla="*/ 210 h 318"/>
                  <a:gd name="T12" fmla="*/ 28 w 300"/>
                  <a:gd name="T13" fmla="*/ 199 h 318"/>
                  <a:gd name="T14" fmla="*/ 39 w 300"/>
                  <a:gd name="T15" fmla="*/ 193 h 318"/>
                  <a:gd name="T16" fmla="*/ 39 w 300"/>
                  <a:gd name="T17" fmla="*/ 188 h 318"/>
                  <a:gd name="T18" fmla="*/ 39 w 300"/>
                  <a:gd name="T19" fmla="*/ 171 h 318"/>
                  <a:gd name="T20" fmla="*/ 45 w 300"/>
                  <a:gd name="T21" fmla="*/ 159 h 318"/>
                  <a:gd name="T22" fmla="*/ 51 w 300"/>
                  <a:gd name="T23" fmla="*/ 154 h 318"/>
                  <a:gd name="T24" fmla="*/ 56 w 300"/>
                  <a:gd name="T25" fmla="*/ 142 h 318"/>
                  <a:gd name="T26" fmla="*/ 56 w 300"/>
                  <a:gd name="T27" fmla="*/ 125 h 318"/>
                  <a:gd name="T28" fmla="*/ 56 w 300"/>
                  <a:gd name="T29" fmla="*/ 108 h 318"/>
                  <a:gd name="T30" fmla="*/ 45 w 300"/>
                  <a:gd name="T31" fmla="*/ 103 h 318"/>
                  <a:gd name="T32" fmla="*/ 45 w 300"/>
                  <a:gd name="T33" fmla="*/ 91 h 318"/>
                  <a:gd name="T34" fmla="*/ 51 w 300"/>
                  <a:gd name="T35" fmla="*/ 80 h 318"/>
                  <a:gd name="T36" fmla="*/ 51 w 300"/>
                  <a:gd name="T37" fmla="*/ 74 h 318"/>
                  <a:gd name="T38" fmla="*/ 62 w 300"/>
                  <a:gd name="T39" fmla="*/ 68 h 318"/>
                  <a:gd name="T40" fmla="*/ 56 w 300"/>
                  <a:gd name="T41" fmla="*/ 57 h 318"/>
                  <a:gd name="T42" fmla="*/ 56 w 300"/>
                  <a:gd name="T43" fmla="*/ 40 h 318"/>
                  <a:gd name="T44" fmla="*/ 62 w 300"/>
                  <a:gd name="T45" fmla="*/ 29 h 318"/>
                  <a:gd name="T46" fmla="*/ 56 w 300"/>
                  <a:gd name="T47" fmla="*/ 17 h 318"/>
                  <a:gd name="T48" fmla="*/ 62 w 300"/>
                  <a:gd name="T49" fmla="*/ 6 h 318"/>
                  <a:gd name="T50" fmla="*/ 73 w 300"/>
                  <a:gd name="T51" fmla="*/ 6 h 318"/>
                  <a:gd name="T52" fmla="*/ 96 w 300"/>
                  <a:gd name="T53" fmla="*/ 12 h 318"/>
                  <a:gd name="T54" fmla="*/ 124 w 300"/>
                  <a:gd name="T55" fmla="*/ 17 h 318"/>
                  <a:gd name="T56" fmla="*/ 136 w 300"/>
                  <a:gd name="T57" fmla="*/ 23 h 318"/>
                  <a:gd name="T58" fmla="*/ 141 w 300"/>
                  <a:gd name="T59" fmla="*/ 34 h 318"/>
                  <a:gd name="T60" fmla="*/ 158 w 300"/>
                  <a:gd name="T61" fmla="*/ 46 h 318"/>
                  <a:gd name="T62" fmla="*/ 164 w 300"/>
                  <a:gd name="T63" fmla="*/ 63 h 318"/>
                  <a:gd name="T64" fmla="*/ 175 w 300"/>
                  <a:gd name="T65" fmla="*/ 74 h 318"/>
                  <a:gd name="T66" fmla="*/ 215 w 300"/>
                  <a:gd name="T67" fmla="*/ 97 h 318"/>
                  <a:gd name="T68" fmla="*/ 238 w 300"/>
                  <a:gd name="T69" fmla="*/ 103 h 318"/>
                  <a:gd name="T70" fmla="*/ 255 w 300"/>
                  <a:gd name="T71" fmla="*/ 103 h 318"/>
                  <a:gd name="T72" fmla="*/ 283 w 300"/>
                  <a:gd name="T73" fmla="*/ 108 h 318"/>
                  <a:gd name="T74" fmla="*/ 289 w 300"/>
                  <a:gd name="T75" fmla="*/ 114 h 318"/>
                  <a:gd name="T76" fmla="*/ 300 w 300"/>
                  <a:gd name="T77" fmla="*/ 125 h 318"/>
                  <a:gd name="T78" fmla="*/ 289 w 300"/>
                  <a:gd name="T79" fmla="*/ 137 h 318"/>
                  <a:gd name="T80" fmla="*/ 283 w 300"/>
                  <a:gd name="T81" fmla="*/ 148 h 318"/>
                  <a:gd name="T82" fmla="*/ 277 w 300"/>
                  <a:gd name="T83" fmla="*/ 159 h 318"/>
                  <a:gd name="T84" fmla="*/ 272 w 300"/>
                  <a:gd name="T85" fmla="*/ 171 h 318"/>
                  <a:gd name="T86" fmla="*/ 272 w 300"/>
                  <a:gd name="T87" fmla="*/ 176 h 318"/>
                  <a:gd name="T88" fmla="*/ 266 w 300"/>
                  <a:gd name="T89" fmla="*/ 199 h 318"/>
                  <a:gd name="T90" fmla="*/ 260 w 300"/>
                  <a:gd name="T91" fmla="*/ 216 h 318"/>
                  <a:gd name="T92" fmla="*/ 255 w 300"/>
                  <a:gd name="T93" fmla="*/ 227 h 318"/>
                  <a:gd name="T94" fmla="*/ 260 w 300"/>
                  <a:gd name="T95" fmla="*/ 244 h 318"/>
                  <a:gd name="T96" fmla="*/ 249 w 300"/>
                  <a:gd name="T97" fmla="*/ 261 h 318"/>
                  <a:gd name="T98" fmla="*/ 243 w 300"/>
                  <a:gd name="T99" fmla="*/ 273 h 318"/>
                  <a:gd name="T100" fmla="*/ 226 w 300"/>
                  <a:gd name="T101" fmla="*/ 278 h 318"/>
                  <a:gd name="T102" fmla="*/ 215 w 300"/>
                  <a:gd name="T103" fmla="*/ 284 h 318"/>
                  <a:gd name="T104" fmla="*/ 209 w 300"/>
                  <a:gd name="T105" fmla="*/ 301 h 318"/>
                  <a:gd name="T106" fmla="*/ 204 w 300"/>
                  <a:gd name="T107" fmla="*/ 312 h 318"/>
                  <a:gd name="T108" fmla="*/ 73 w 300"/>
                  <a:gd name="T109" fmla="*/ 30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318">
                    <a:moveTo>
                      <a:pt x="17" y="278"/>
                    </a:moveTo>
                    <a:lnTo>
                      <a:pt x="17" y="273"/>
                    </a:lnTo>
                    <a:lnTo>
                      <a:pt x="17" y="267"/>
                    </a:lnTo>
                    <a:lnTo>
                      <a:pt x="17" y="261"/>
                    </a:lnTo>
                    <a:lnTo>
                      <a:pt x="11" y="261"/>
                    </a:lnTo>
                    <a:lnTo>
                      <a:pt x="11" y="256"/>
                    </a:lnTo>
                    <a:lnTo>
                      <a:pt x="5" y="256"/>
                    </a:lnTo>
                    <a:lnTo>
                      <a:pt x="5" y="250"/>
                    </a:lnTo>
                    <a:lnTo>
                      <a:pt x="0" y="244"/>
                    </a:lnTo>
                    <a:lnTo>
                      <a:pt x="0" y="239"/>
                    </a:lnTo>
                    <a:lnTo>
                      <a:pt x="5" y="239"/>
                    </a:lnTo>
                    <a:lnTo>
                      <a:pt x="5" y="233"/>
                    </a:lnTo>
                    <a:lnTo>
                      <a:pt x="5" y="227"/>
                    </a:lnTo>
                    <a:lnTo>
                      <a:pt x="11" y="227"/>
                    </a:lnTo>
                    <a:lnTo>
                      <a:pt x="11" y="222"/>
                    </a:lnTo>
                    <a:lnTo>
                      <a:pt x="17" y="222"/>
                    </a:lnTo>
                    <a:lnTo>
                      <a:pt x="22" y="216"/>
                    </a:lnTo>
                    <a:lnTo>
                      <a:pt x="22" y="210"/>
                    </a:lnTo>
                    <a:lnTo>
                      <a:pt x="22" y="205"/>
                    </a:lnTo>
                    <a:lnTo>
                      <a:pt x="22" y="199"/>
                    </a:lnTo>
                    <a:lnTo>
                      <a:pt x="28" y="199"/>
                    </a:lnTo>
                    <a:lnTo>
                      <a:pt x="34" y="199"/>
                    </a:lnTo>
                    <a:lnTo>
                      <a:pt x="39" y="199"/>
                    </a:lnTo>
                    <a:lnTo>
                      <a:pt x="39" y="193"/>
                    </a:lnTo>
                    <a:lnTo>
                      <a:pt x="45" y="193"/>
                    </a:lnTo>
                    <a:lnTo>
                      <a:pt x="45" y="188"/>
                    </a:lnTo>
                    <a:lnTo>
                      <a:pt x="39" y="188"/>
                    </a:lnTo>
                    <a:lnTo>
                      <a:pt x="39" y="182"/>
                    </a:lnTo>
                    <a:lnTo>
                      <a:pt x="39" y="176"/>
                    </a:lnTo>
                    <a:lnTo>
                      <a:pt x="39" y="171"/>
                    </a:lnTo>
                    <a:lnTo>
                      <a:pt x="45" y="171"/>
                    </a:lnTo>
                    <a:lnTo>
                      <a:pt x="45" y="165"/>
                    </a:lnTo>
                    <a:lnTo>
                      <a:pt x="45" y="159"/>
                    </a:lnTo>
                    <a:lnTo>
                      <a:pt x="51" y="154"/>
                    </a:lnTo>
                    <a:lnTo>
                      <a:pt x="45" y="154"/>
                    </a:lnTo>
                    <a:lnTo>
                      <a:pt x="51" y="154"/>
                    </a:lnTo>
                    <a:lnTo>
                      <a:pt x="51" y="148"/>
                    </a:lnTo>
                    <a:lnTo>
                      <a:pt x="51" y="142"/>
                    </a:lnTo>
                    <a:lnTo>
                      <a:pt x="56" y="142"/>
                    </a:lnTo>
                    <a:lnTo>
                      <a:pt x="56" y="137"/>
                    </a:lnTo>
                    <a:lnTo>
                      <a:pt x="56" y="131"/>
                    </a:lnTo>
                    <a:lnTo>
                      <a:pt x="56" y="125"/>
                    </a:lnTo>
                    <a:lnTo>
                      <a:pt x="56" y="120"/>
                    </a:lnTo>
                    <a:lnTo>
                      <a:pt x="56" y="114"/>
                    </a:lnTo>
                    <a:lnTo>
                      <a:pt x="56" y="108"/>
                    </a:lnTo>
                    <a:lnTo>
                      <a:pt x="51" y="108"/>
                    </a:lnTo>
                    <a:lnTo>
                      <a:pt x="51" y="103"/>
                    </a:lnTo>
                    <a:lnTo>
                      <a:pt x="45" y="103"/>
                    </a:lnTo>
                    <a:lnTo>
                      <a:pt x="51" y="97"/>
                    </a:lnTo>
                    <a:lnTo>
                      <a:pt x="51" y="91"/>
                    </a:lnTo>
                    <a:lnTo>
                      <a:pt x="45" y="91"/>
                    </a:lnTo>
                    <a:lnTo>
                      <a:pt x="45" y="85"/>
                    </a:lnTo>
                    <a:lnTo>
                      <a:pt x="51" y="85"/>
                    </a:lnTo>
                    <a:lnTo>
                      <a:pt x="51" y="80"/>
                    </a:lnTo>
                    <a:lnTo>
                      <a:pt x="56" y="80"/>
                    </a:lnTo>
                    <a:lnTo>
                      <a:pt x="56" y="74"/>
                    </a:lnTo>
                    <a:lnTo>
                      <a:pt x="51" y="74"/>
                    </a:lnTo>
                    <a:lnTo>
                      <a:pt x="56" y="74"/>
                    </a:lnTo>
                    <a:lnTo>
                      <a:pt x="56" y="68"/>
                    </a:lnTo>
                    <a:lnTo>
                      <a:pt x="62" y="68"/>
                    </a:lnTo>
                    <a:lnTo>
                      <a:pt x="62" y="63"/>
                    </a:lnTo>
                    <a:lnTo>
                      <a:pt x="62" y="57"/>
                    </a:lnTo>
                    <a:lnTo>
                      <a:pt x="56" y="57"/>
                    </a:lnTo>
                    <a:lnTo>
                      <a:pt x="56" y="51"/>
                    </a:lnTo>
                    <a:lnTo>
                      <a:pt x="56" y="46"/>
                    </a:lnTo>
                    <a:lnTo>
                      <a:pt x="56" y="40"/>
                    </a:lnTo>
                    <a:lnTo>
                      <a:pt x="56" y="34"/>
                    </a:lnTo>
                    <a:lnTo>
                      <a:pt x="56" y="29"/>
                    </a:lnTo>
                    <a:lnTo>
                      <a:pt x="62" y="29"/>
                    </a:lnTo>
                    <a:lnTo>
                      <a:pt x="62" y="23"/>
                    </a:lnTo>
                    <a:lnTo>
                      <a:pt x="56" y="23"/>
                    </a:lnTo>
                    <a:lnTo>
                      <a:pt x="56" y="17"/>
                    </a:lnTo>
                    <a:lnTo>
                      <a:pt x="62" y="17"/>
                    </a:lnTo>
                    <a:lnTo>
                      <a:pt x="62" y="12"/>
                    </a:lnTo>
                    <a:lnTo>
                      <a:pt x="62" y="6"/>
                    </a:lnTo>
                    <a:lnTo>
                      <a:pt x="62" y="0"/>
                    </a:lnTo>
                    <a:lnTo>
                      <a:pt x="68" y="0"/>
                    </a:lnTo>
                    <a:lnTo>
                      <a:pt x="73" y="6"/>
                    </a:lnTo>
                    <a:lnTo>
                      <a:pt x="79" y="6"/>
                    </a:lnTo>
                    <a:lnTo>
                      <a:pt x="85" y="6"/>
                    </a:lnTo>
                    <a:lnTo>
                      <a:pt x="96" y="12"/>
                    </a:lnTo>
                    <a:lnTo>
                      <a:pt x="113" y="17"/>
                    </a:lnTo>
                    <a:lnTo>
                      <a:pt x="119" y="17"/>
                    </a:lnTo>
                    <a:lnTo>
                      <a:pt x="124" y="17"/>
                    </a:lnTo>
                    <a:lnTo>
                      <a:pt x="130" y="17"/>
                    </a:lnTo>
                    <a:lnTo>
                      <a:pt x="130" y="23"/>
                    </a:lnTo>
                    <a:lnTo>
                      <a:pt x="136" y="23"/>
                    </a:lnTo>
                    <a:lnTo>
                      <a:pt x="141" y="23"/>
                    </a:lnTo>
                    <a:lnTo>
                      <a:pt x="141" y="29"/>
                    </a:lnTo>
                    <a:lnTo>
                      <a:pt x="141" y="34"/>
                    </a:lnTo>
                    <a:lnTo>
                      <a:pt x="147" y="34"/>
                    </a:lnTo>
                    <a:lnTo>
                      <a:pt x="153" y="40"/>
                    </a:lnTo>
                    <a:lnTo>
                      <a:pt x="158" y="46"/>
                    </a:lnTo>
                    <a:lnTo>
                      <a:pt x="158" y="51"/>
                    </a:lnTo>
                    <a:lnTo>
                      <a:pt x="164" y="57"/>
                    </a:lnTo>
                    <a:lnTo>
                      <a:pt x="164" y="63"/>
                    </a:lnTo>
                    <a:lnTo>
                      <a:pt x="170" y="63"/>
                    </a:lnTo>
                    <a:lnTo>
                      <a:pt x="170" y="68"/>
                    </a:lnTo>
                    <a:lnTo>
                      <a:pt x="175" y="74"/>
                    </a:lnTo>
                    <a:lnTo>
                      <a:pt x="187" y="91"/>
                    </a:lnTo>
                    <a:lnTo>
                      <a:pt x="204" y="97"/>
                    </a:lnTo>
                    <a:lnTo>
                      <a:pt x="215" y="97"/>
                    </a:lnTo>
                    <a:lnTo>
                      <a:pt x="221" y="97"/>
                    </a:lnTo>
                    <a:lnTo>
                      <a:pt x="232" y="103"/>
                    </a:lnTo>
                    <a:lnTo>
                      <a:pt x="238" y="103"/>
                    </a:lnTo>
                    <a:lnTo>
                      <a:pt x="243" y="103"/>
                    </a:lnTo>
                    <a:lnTo>
                      <a:pt x="249" y="103"/>
                    </a:lnTo>
                    <a:lnTo>
                      <a:pt x="255" y="103"/>
                    </a:lnTo>
                    <a:lnTo>
                      <a:pt x="255" y="108"/>
                    </a:lnTo>
                    <a:lnTo>
                      <a:pt x="277" y="108"/>
                    </a:lnTo>
                    <a:lnTo>
                      <a:pt x="283" y="108"/>
                    </a:lnTo>
                    <a:lnTo>
                      <a:pt x="289" y="114"/>
                    </a:lnTo>
                    <a:lnTo>
                      <a:pt x="294" y="114"/>
                    </a:lnTo>
                    <a:lnTo>
                      <a:pt x="289" y="114"/>
                    </a:lnTo>
                    <a:lnTo>
                      <a:pt x="289" y="120"/>
                    </a:lnTo>
                    <a:lnTo>
                      <a:pt x="294" y="125"/>
                    </a:lnTo>
                    <a:lnTo>
                      <a:pt x="300" y="125"/>
                    </a:lnTo>
                    <a:lnTo>
                      <a:pt x="300" y="137"/>
                    </a:lnTo>
                    <a:lnTo>
                      <a:pt x="294" y="137"/>
                    </a:lnTo>
                    <a:lnTo>
                      <a:pt x="289" y="137"/>
                    </a:lnTo>
                    <a:lnTo>
                      <a:pt x="289" y="142"/>
                    </a:lnTo>
                    <a:lnTo>
                      <a:pt x="283" y="142"/>
                    </a:lnTo>
                    <a:lnTo>
                      <a:pt x="283" y="148"/>
                    </a:lnTo>
                    <a:lnTo>
                      <a:pt x="283" y="154"/>
                    </a:lnTo>
                    <a:lnTo>
                      <a:pt x="283" y="159"/>
                    </a:lnTo>
                    <a:lnTo>
                      <a:pt x="277" y="159"/>
                    </a:lnTo>
                    <a:lnTo>
                      <a:pt x="277" y="165"/>
                    </a:lnTo>
                    <a:lnTo>
                      <a:pt x="277" y="171"/>
                    </a:lnTo>
                    <a:lnTo>
                      <a:pt x="272" y="171"/>
                    </a:lnTo>
                    <a:lnTo>
                      <a:pt x="272" y="176"/>
                    </a:lnTo>
                    <a:lnTo>
                      <a:pt x="272" y="182"/>
                    </a:lnTo>
                    <a:lnTo>
                      <a:pt x="272" y="176"/>
                    </a:lnTo>
                    <a:lnTo>
                      <a:pt x="272" y="182"/>
                    </a:lnTo>
                    <a:lnTo>
                      <a:pt x="266" y="193"/>
                    </a:lnTo>
                    <a:lnTo>
                      <a:pt x="266" y="199"/>
                    </a:lnTo>
                    <a:lnTo>
                      <a:pt x="260" y="199"/>
                    </a:lnTo>
                    <a:lnTo>
                      <a:pt x="260" y="210"/>
                    </a:lnTo>
                    <a:lnTo>
                      <a:pt x="260" y="216"/>
                    </a:lnTo>
                    <a:lnTo>
                      <a:pt x="255" y="216"/>
                    </a:lnTo>
                    <a:lnTo>
                      <a:pt x="255" y="222"/>
                    </a:lnTo>
                    <a:lnTo>
                      <a:pt x="255" y="227"/>
                    </a:lnTo>
                    <a:lnTo>
                      <a:pt x="255" y="233"/>
                    </a:lnTo>
                    <a:lnTo>
                      <a:pt x="260" y="239"/>
                    </a:lnTo>
                    <a:lnTo>
                      <a:pt x="260" y="244"/>
                    </a:lnTo>
                    <a:lnTo>
                      <a:pt x="260" y="250"/>
                    </a:lnTo>
                    <a:lnTo>
                      <a:pt x="255" y="256"/>
                    </a:lnTo>
                    <a:lnTo>
                      <a:pt x="249" y="261"/>
                    </a:lnTo>
                    <a:lnTo>
                      <a:pt x="249" y="267"/>
                    </a:lnTo>
                    <a:lnTo>
                      <a:pt x="243" y="267"/>
                    </a:lnTo>
                    <a:lnTo>
                      <a:pt x="243" y="273"/>
                    </a:lnTo>
                    <a:lnTo>
                      <a:pt x="243" y="278"/>
                    </a:lnTo>
                    <a:lnTo>
                      <a:pt x="232" y="278"/>
                    </a:lnTo>
                    <a:lnTo>
                      <a:pt x="226" y="278"/>
                    </a:lnTo>
                    <a:lnTo>
                      <a:pt x="221" y="278"/>
                    </a:lnTo>
                    <a:lnTo>
                      <a:pt x="221" y="284"/>
                    </a:lnTo>
                    <a:lnTo>
                      <a:pt x="215" y="284"/>
                    </a:lnTo>
                    <a:lnTo>
                      <a:pt x="221" y="290"/>
                    </a:lnTo>
                    <a:lnTo>
                      <a:pt x="215" y="295"/>
                    </a:lnTo>
                    <a:lnTo>
                      <a:pt x="209" y="301"/>
                    </a:lnTo>
                    <a:lnTo>
                      <a:pt x="209" y="307"/>
                    </a:lnTo>
                    <a:lnTo>
                      <a:pt x="204" y="307"/>
                    </a:lnTo>
                    <a:lnTo>
                      <a:pt x="204" y="312"/>
                    </a:lnTo>
                    <a:lnTo>
                      <a:pt x="204" y="318"/>
                    </a:lnTo>
                    <a:lnTo>
                      <a:pt x="170" y="307"/>
                    </a:lnTo>
                    <a:lnTo>
                      <a:pt x="73" y="301"/>
                    </a:lnTo>
                    <a:lnTo>
                      <a:pt x="39" y="290"/>
                    </a:lnTo>
                    <a:lnTo>
                      <a:pt x="17" y="278"/>
                    </a:lnTo>
                    <a:close/>
                  </a:path>
                </a:pathLst>
              </a:custGeom>
              <a:solidFill>
                <a:srgbClr val="DDDDD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7" name="Freeform 91">
                <a:extLst>
                  <a:ext uri="{FF2B5EF4-FFF2-40B4-BE49-F238E27FC236}">
                    <a16:creationId xmlns:a16="http://schemas.microsoft.com/office/drawing/2014/main" id="{26F877CE-13BB-AFBF-132B-D7FCCDBE3F81}"/>
                  </a:ext>
                </a:extLst>
              </p:cNvPr>
              <p:cNvSpPr>
                <a:spLocks/>
              </p:cNvSpPr>
              <p:nvPr>
                <p:custDataLst>
                  <p:tags r:id="rId228"/>
                </p:custDataLst>
              </p:nvPr>
            </p:nvSpPr>
            <p:spPr bwMode="auto">
              <a:xfrm rot="582343">
                <a:off x="7080198" y="4114681"/>
                <a:ext cx="640569" cy="613470"/>
              </a:xfrm>
              <a:custGeom>
                <a:avLst/>
                <a:gdLst>
                  <a:gd name="T0" fmla="*/ 306 w 402"/>
                  <a:gd name="T1" fmla="*/ 175 h 385"/>
                  <a:gd name="T2" fmla="*/ 317 w 402"/>
                  <a:gd name="T3" fmla="*/ 187 h 385"/>
                  <a:gd name="T4" fmla="*/ 328 w 402"/>
                  <a:gd name="T5" fmla="*/ 204 h 385"/>
                  <a:gd name="T6" fmla="*/ 345 w 402"/>
                  <a:gd name="T7" fmla="*/ 215 h 385"/>
                  <a:gd name="T8" fmla="*/ 357 w 402"/>
                  <a:gd name="T9" fmla="*/ 232 h 385"/>
                  <a:gd name="T10" fmla="*/ 374 w 402"/>
                  <a:gd name="T11" fmla="*/ 243 h 385"/>
                  <a:gd name="T12" fmla="*/ 379 w 402"/>
                  <a:gd name="T13" fmla="*/ 294 h 385"/>
                  <a:gd name="T14" fmla="*/ 396 w 402"/>
                  <a:gd name="T15" fmla="*/ 323 h 385"/>
                  <a:gd name="T16" fmla="*/ 402 w 402"/>
                  <a:gd name="T17" fmla="*/ 334 h 385"/>
                  <a:gd name="T18" fmla="*/ 396 w 402"/>
                  <a:gd name="T19" fmla="*/ 340 h 385"/>
                  <a:gd name="T20" fmla="*/ 391 w 402"/>
                  <a:gd name="T21" fmla="*/ 357 h 385"/>
                  <a:gd name="T22" fmla="*/ 374 w 402"/>
                  <a:gd name="T23" fmla="*/ 368 h 385"/>
                  <a:gd name="T24" fmla="*/ 368 w 402"/>
                  <a:gd name="T25" fmla="*/ 385 h 385"/>
                  <a:gd name="T26" fmla="*/ 334 w 402"/>
                  <a:gd name="T27" fmla="*/ 351 h 385"/>
                  <a:gd name="T28" fmla="*/ 306 w 402"/>
                  <a:gd name="T29" fmla="*/ 328 h 385"/>
                  <a:gd name="T30" fmla="*/ 311 w 402"/>
                  <a:gd name="T31" fmla="*/ 300 h 385"/>
                  <a:gd name="T32" fmla="*/ 289 w 402"/>
                  <a:gd name="T33" fmla="*/ 283 h 385"/>
                  <a:gd name="T34" fmla="*/ 272 w 402"/>
                  <a:gd name="T35" fmla="*/ 272 h 385"/>
                  <a:gd name="T36" fmla="*/ 260 w 402"/>
                  <a:gd name="T37" fmla="*/ 255 h 385"/>
                  <a:gd name="T38" fmla="*/ 238 w 402"/>
                  <a:gd name="T39" fmla="*/ 249 h 385"/>
                  <a:gd name="T40" fmla="*/ 243 w 402"/>
                  <a:gd name="T41" fmla="*/ 238 h 385"/>
                  <a:gd name="T42" fmla="*/ 209 w 402"/>
                  <a:gd name="T43" fmla="*/ 226 h 385"/>
                  <a:gd name="T44" fmla="*/ 198 w 402"/>
                  <a:gd name="T45" fmla="*/ 198 h 385"/>
                  <a:gd name="T46" fmla="*/ 170 w 402"/>
                  <a:gd name="T47" fmla="*/ 209 h 385"/>
                  <a:gd name="T48" fmla="*/ 141 w 402"/>
                  <a:gd name="T49" fmla="*/ 192 h 385"/>
                  <a:gd name="T50" fmla="*/ 124 w 402"/>
                  <a:gd name="T51" fmla="*/ 187 h 385"/>
                  <a:gd name="T52" fmla="*/ 96 w 402"/>
                  <a:gd name="T53" fmla="*/ 175 h 385"/>
                  <a:gd name="T54" fmla="*/ 90 w 402"/>
                  <a:gd name="T55" fmla="*/ 158 h 385"/>
                  <a:gd name="T56" fmla="*/ 73 w 402"/>
                  <a:gd name="T57" fmla="*/ 147 h 385"/>
                  <a:gd name="T58" fmla="*/ 68 w 402"/>
                  <a:gd name="T59" fmla="*/ 141 h 385"/>
                  <a:gd name="T60" fmla="*/ 68 w 402"/>
                  <a:gd name="T61" fmla="*/ 124 h 385"/>
                  <a:gd name="T62" fmla="*/ 62 w 402"/>
                  <a:gd name="T63" fmla="*/ 130 h 385"/>
                  <a:gd name="T64" fmla="*/ 56 w 402"/>
                  <a:gd name="T65" fmla="*/ 119 h 385"/>
                  <a:gd name="T66" fmla="*/ 45 w 402"/>
                  <a:gd name="T67" fmla="*/ 107 h 385"/>
                  <a:gd name="T68" fmla="*/ 39 w 402"/>
                  <a:gd name="T69" fmla="*/ 90 h 385"/>
                  <a:gd name="T70" fmla="*/ 22 w 402"/>
                  <a:gd name="T71" fmla="*/ 85 h 385"/>
                  <a:gd name="T72" fmla="*/ 17 w 402"/>
                  <a:gd name="T73" fmla="*/ 79 h 385"/>
                  <a:gd name="T74" fmla="*/ 11 w 402"/>
                  <a:gd name="T75" fmla="*/ 73 h 385"/>
                  <a:gd name="T76" fmla="*/ 5 w 402"/>
                  <a:gd name="T77" fmla="*/ 68 h 385"/>
                  <a:gd name="T78" fmla="*/ 11 w 402"/>
                  <a:gd name="T79" fmla="*/ 62 h 385"/>
                  <a:gd name="T80" fmla="*/ 0 w 402"/>
                  <a:gd name="T81" fmla="*/ 34 h 385"/>
                  <a:gd name="T82" fmla="*/ 11 w 402"/>
                  <a:gd name="T83" fmla="*/ 11 h 385"/>
                  <a:gd name="T84" fmla="*/ 34 w 402"/>
                  <a:gd name="T85" fmla="*/ 5 h 385"/>
                  <a:gd name="T86" fmla="*/ 56 w 402"/>
                  <a:gd name="T87" fmla="*/ 5 h 385"/>
                  <a:gd name="T88" fmla="*/ 68 w 402"/>
                  <a:gd name="T89" fmla="*/ 5 h 385"/>
                  <a:gd name="T90" fmla="*/ 79 w 402"/>
                  <a:gd name="T91" fmla="*/ 22 h 385"/>
                  <a:gd name="T92" fmla="*/ 96 w 402"/>
                  <a:gd name="T93" fmla="*/ 34 h 385"/>
                  <a:gd name="T94" fmla="*/ 102 w 402"/>
                  <a:gd name="T95" fmla="*/ 56 h 385"/>
                  <a:gd name="T96" fmla="*/ 96 w 402"/>
                  <a:gd name="T97" fmla="*/ 68 h 385"/>
                  <a:gd name="T98" fmla="*/ 107 w 402"/>
                  <a:gd name="T99" fmla="*/ 79 h 385"/>
                  <a:gd name="T100" fmla="*/ 130 w 402"/>
                  <a:gd name="T101" fmla="*/ 96 h 385"/>
                  <a:gd name="T102" fmla="*/ 164 w 402"/>
                  <a:gd name="T103" fmla="*/ 96 h 385"/>
                  <a:gd name="T104" fmla="*/ 170 w 402"/>
                  <a:gd name="T105" fmla="*/ 124 h 385"/>
                  <a:gd name="T106" fmla="*/ 181 w 402"/>
                  <a:gd name="T107" fmla="*/ 124 h 385"/>
                  <a:gd name="T108" fmla="*/ 198 w 402"/>
                  <a:gd name="T109" fmla="*/ 119 h 385"/>
                  <a:gd name="T110" fmla="*/ 221 w 402"/>
                  <a:gd name="T111" fmla="*/ 119 h 385"/>
                  <a:gd name="T112" fmla="*/ 249 w 402"/>
                  <a:gd name="T113" fmla="*/ 107 h 385"/>
                  <a:gd name="T114" fmla="*/ 266 w 402"/>
                  <a:gd name="T115" fmla="*/ 124 h 385"/>
                  <a:gd name="T116" fmla="*/ 289 w 402"/>
                  <a:gd name="T117"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85">
                    <a:moveTo>
                      <a:pt x="300" y="153"/>
                    </a:moveTo>
                    <a:lnTo>
                      <a:pt x="300" y="164"/>
                    </a:lnTo>
                    <a:lnTo>
                      <a:pt x="306" y="170"/>
                    </a:lnTo>
                    <a:lnTo>
                      <a:pt x="306" y="175"/>
                    </a:lnTo>
                    <a:lnTo>
                      <a:pt x="311" y="175"/>
                    </a:lnTo>
                    <a:lnTo>
                      <a:pt x="311" y="181"/>
                    </a:lnTo>
                    <a:lnTo>
                      <a:pt x="317" y="181"/>
                    </a:lnTo>
                    <a:lnTo>
                      <a:pt x="317" y="187"/>
                    </a:lnTo>
                    <a:lnTo>
                      <a:pt x="323" y="192"/>
                    </a:lnTo>
                    <a:lnTo>
                      <a:pt x="323" y="198"/>
                    </a:lnTo>
                    <a:lnTo>
                      <a:pt x="328" y="198"/>
                    </a:lnTo>
                    <a:lnTo>
                      <a:pt x="328" y="204"/>
                    </a:lnTo>
                    <a:lnTo>
                      <a:pt x="334" y="204"/>
                    </a:lnTo>
                    <a:lnTo>
                      <a:pt x="340" y="209"/>
                    </a:lnTo>
                    <a:lnTo>
                      <a:pt x="340" y="215"/>
                    </a:lnTo>
                    <a:lnTo>
                      <a:pt x="345" y="215"/>
                    </a:lnTo>
                    <a:lnTo>
                      <a:pt x="345" y="221"/>
                    </a:lnTo>
                    <a:lnTo>
                      <a:pt x="345" y="226"/>
                    </a:lnTo>
                    <a:lnTo>
                      <a:pt x="351" y="226"/>
                    </a:lnTo>
                    <a:lnTo>
                      <a:pt x="357" y="232"/>
                    </a:lnTo>
                    <a:lnTo>
                      <a:pt x="362" y="232"/>
                    </a:lnTo>
                    <a:lnTo>
                      <a:pt x="368" y="238"/>
                    </a:lnTo>
                    <a:lnTo>
                      <a:pt x="374" y="238"/>
                    </a:lnTo>
                    <a:lnTo>
                      <a:pt x="374" y="243"/>
                    </a:lnTo>
                    <a:lnTo>
                      <a:pt x="379" y="243"/>
                    </a:lnTo>
                    <a:lnTo>
                      <a:pt x="379" y="272"/>
                    </a:lnTo>
                    <a:lnTo>
                      <a:pt x="379" y="277"/>
                    </a:lnTo>
                    <a:lnTo>
                      <a:pt x="379" y="294"/>
                    </a:lnTo>
                    <a:lnTo>
                      <a:pt x="379" y="300"/>
                    </a:lnTo>
                    <a:lnTo>
                      <a:pt x="379" y="311"/>
                    </a:lnTo>
                    <a:lnTo>
                      <a:pt x="391" y="317"/>
                    </a:lnTo>
                    <a:lnTo>
                      <a:pt x="396" y="323"/>
                    </a:lnTo>
                    <a:lnTo>
                      <a:pt x="396" y="328"/>
                    </a:lnTo>
                    <a:lnTo>
                      <a:pt x="402" y="334"/>
                    </a:lnTo>
                    <a:lnTo>
                      <a:pt x="396" y="334"/>
                    </a:lnTo>
                    <a:lnTo>
                      <a:pt x="402" y="334"/>
                    </a:lnTo>
                    <a:lnTo>
                      <a:pt x="402" y="340"/>
                    </a:lnTo>
                    <a:lnTo>
                      <a:pt x="396" y="340"/>
                    </a:lnTo>
                    <a:lnTo>
                      <a:pt x="402" y="340"/>
                    </a:lnTo>
                    <a:lnTo>
                      <a:pt x="396" y="340"/>
                    </a:lnTo>
                    <a:lnTo>
                      <a:pt x="396" y="345"/>
                    </a:lnTo>
                    <a:lnTo>
                      <a:pt x="396" y="357"/>
                    </a:lnTo>
                    <a:lnTo>
                      <a:pt x="391" y="362"/>
                    </a:lnTo>
                    <a:lnTo>
                      <a:pt x="391" y="357"/>
                    </a:lnTo>
                    <a:lnTo>
                      <a:pt x="385" y="357"/>
                    </a:lnTo>
                    <a:lnTo>
                      <a:pt x="379" y="362"/>
                    </a:lnTo>
                    <a:lnTo>
                      <a:pt x="379" y="368"/>
                    </a:lnTo>
                    <a:lnTo>
                      <a:pt x="374" y="368"/>
                    </a:lnTo>
                    <a:lnTo>
                      <a:pt x="368" y="368"/>
                    </a:lnTo>
                    <a:lnTo>
                      <a:pt x="374" y="374"/>
                    </a:lnTo>
                    <a:lnTo>
                      <a:pt x="374" y="379"/>
                    </a:lnTo>
                    <a:lnTo>
                      <a:pt x="368" y="385"/>
                    </a:lnTo>
                    <a:lnTo>
                      <a:pt x="357" y="379"/>
                    </a:lnTo>
                    <a:lnTo>
                      <a:pt x="351" y="374"/>
                    </a:lnTo>
                    <a:lnTo>
                      <a:pt x="345" y="362"/>
                    </a:lnTo>
                    <a:lnTo>
                      <a:pt x="334" y="351"/>
                    </a:lnTo>
                    <a:lnTo>
                      <a:pt x="328" y="345"/>
                    </a:lnTo>
                    <a:lnTo>
                      <a:pt x="323" y="340"/>
                    </a:lnTo>
                    <a:lnTo>
                      <a:pt x="306" y="334"/>
                    </a:lnTo>
                    <a:lnTo>
                      <a:pt x="306" y="328"/>
                    </a:lnTo>
                    <a:lnTo>
                      <a:pt x="306" y="323"/>
                    </a:lnTo>
                    <a:lnTo>
                      <a:pt x="306" y="317"/>
                    </a:lnTo>
                    <a:lnTo>
                      <a:pt x="306" y="311"/>
                    </a:lnTo>
                    <a:lnTo>
                      <a:pt x="311" y="300"/>
                    </a:lnTo>
                    <a:lnTo>
                      <a:pt x="306" y="294"/>
                    </a:lnTo>
                    <a:lnTo>
                      <a:pt x="300" y="283"/>
                    </a:lnTo>
                    <a:lnTo>
                      <a:pt x="294" y="283"/>
                    </a:lnTo>
                    <a:lnTo>
                      <a:pt x="289" y="283"/>
                    </a:lnTo>
                    <a:lnTo>
                      <a:pt x="294" y="272"/>
                    </a:lnTo>
                    <a:lnTo>
                      <a:pt x="289" y="266"/>
                    </a:lnTo>
                    <a:lnTo>
                      <a:pt x="277" y="272"/>
                    </a:lnTo>
                    <a:lnTo>
                      <a:pt x="272" y="272"/>
                    </a:lnTo>
                    <a:lnTo>
                      <a:pt x="272" y="266"/>
                    </a:lnTo>
                    <a:lnTo>
                      <a:pt x="277" y="260"/>
                    </a:lnTo>
                    <a:lnTo>
                      <a:pt x="266" y="260"/>
                    </a:lnTo>
                    <a:lnTo>
                      <a:pt x="260" y="255"/>
                    </a:lnTo>
                    <a:lnTo>
                      <a:pt x="255" y="255"/>
                    </a:lnTo>
                    <a:lnTo>
                      <a:pt x="243" y="255"/>
                    </a:lnTo>
                    <a:lnTo>
                      <a:pt x="238" y="255"/>
                    </a:lnTo>
                    <a:lnTo>
                      <a:pt x="238" y="249"/>
                    </a:lnTo>
                    <a:lnTo>
                      <a:pt x="243" y="249"/>
                    </a:lnTo>
                    <a:lnTo>
                      <a:pt x="249" y="243"/>
                    </a:lnTo>
                    <a:lnTo>
                      <a:pt x="249" y="238"/>
                    </a:lnTo>
                    <a:lnTo>
                      <a:pt x="243" y="238"/>
                    </a:lnTo>
                    <a:lnTo>
                      <a:pt x="226" y="226"/>
                    </a:lnTo>
                    <a:lnTo>
                      <a:pt x="215" y="232"/>
                    </a:lnTo>
                    <a:lnTo>
                      <a:pt x="209" y="232"/>
                    </a:lnTo>
                    <a:lnTo>
                      <a:pt x="209" y="226"/>
                    </a:lnTo>
                    <a:lnTo>
                      <a:pt x="209" y="215"/>
                    </a:lnTo>
                    <a:lnTo>
                      <a:pt x="204" y="209"/>
                    </a:lnTo>
                    <a:lnTo>
                      <a:pt x="204" y="198"/>
                    </a:lnTo>
                    <a:lnTo>
                      <a:pt x="198" y="198"/>
                    </a:lnTo>
                    <a:lnTo>
                      <a:pt x="192" y="204"/>
                    </a:lnTo>
                    <a:lnTo>
                      <a:pt x="187" y="204"/>
                    </a:lnTo>
                    <a:lnTo>
                      <a:pt x="175" y="209"/>
                    </a:lnTo>
                    <a:lnTo>
                      <a:pt x="170" y="209"/>
                    </a:lnTo>
                    <a:lnTo>
                      <a:pt x="164" y="198"/>
                    </a:lnTo>
                    <a:lnTo>
                      <a:pt x="158" y="198"/>
                    </a:lnTo>
                    <a:lnTo>
                      <a:pt x="147" y="198"/>
                    </a:lnTo>
                    <a:lnTo>
                      <a:pt x="141" y="192"/>
                    </a:lnTo>
                    <a:lnTo>
                      <a:pt x="136" y="187"/>
                    </a:lnTo>
                    <a:lnTo>
                      <a:pt x="130" y="192"/>
                    </a:lnTo>
                    <a:lnTo>
                      <a:pt x="124" y="192"/>
                    </a:lnTo>
                    <a:lnTo>
                      <a:pt x="124" y="187"/>
                    </a:lnTo>
                    <a:lnTo>
                      <a:pt x="113" y="181"/>
                    </a:lnTo>
                    <a:lnTo>
                      <a:pt x="107" y="175"/>
                    </a:lnTo>
                    <a:lnTo>
                      <a:pt x="102" y="175"/>
                    </a:lnTo>
                    <a:lnTo>
                      <a:pt x="96" y="175"/>
                    </a:lnTo>
                    <a:lnTo>
                      <a:pt x="90" y="175"/>
                    </a:lnTo>
                    <a:lnTo>
                      <a:pt x="85" y="170"/>
                    </a:lnTo>
                    <a:lnTo>
                      <a:pt x="90" y="164"/>
                    </a:lnTo>
                    <a:lnTo>
                      <a:pt x="90" y="158"/>
                    </a:lnTo>
                    <a:lnTo>
                      <a:pt x="90" y="153"/>
                    </a:lnTo>
                    <a:lnTo>
                      <a:pt x="85" y="153"/>
                    </a:lnTo>
                    <a:lnTo>
                      <a:pt x="79" y="153"/>
                    </a:lnTo>
                    <a:lnTo>
                      <a:pt x="73" y="147"/>
                    </a:lnTo>
                    <a:lnTo>
                      <a:pt x="73" y="153"/>
                    </a:lnTo>
                    <a:lnTo>
                      <a:pt x="73" y="147"/>
                    </a:lnTo>
                    <a:lnTo>
                      <a:pt x="68" y="147"/>
                    </a:lnTo>
                    <a:lnTo>
                      <a:pt x="68" y="141"/>
                    </a:lnTo>
                    <a:lnTo>
                      <a:pt x="68" y="136"/>
                    </a:lnTo>
                    <a:lnTo>
                      <a:pt x="73" y="136"/>
                    </a:lnTo>
                    <a:lnTo>
                      <a:pt x="73" y="130"/>
                    </a:lnTo>
                    <a:lnTo>
                      <a:pt x="68" y="124"/>
                    </a:lnTo>
                    <a:lnTo>
                      <a:pt x="68" y="130"/>
                    </a:lnTo>
                    <a:lnTo>
                      <a:pt x="62" y="130"/>
                    </a:lnTo>
                    <a:lnTo>
                      <a:pt x="62" y="136"/>
                    </a:lnTo>
                    <a:lnTo>
                      <a:pt x="62" y="130"/>
                    </a:lnTo>
                    <a:lnTo>
                      <a:pt x="56" y="136"/>
                    </a:lnTo>
                    <a:lnTo>
                      <a:pt x="62" y="130"/>
                    </a:lnTo>
                    <a:lnTo>
                      <a:pt x="56" y="124"/>
                    </a:lnTo>
                    <a:lnTo>
                      <a:pt x="56" y="119"/>
                    </a:lnTo>
                    <a:lnTo>
                      <a:pt x="51" y="119"/>
                    </a:lnTo>
                    <a:lnTo>
                      <a:pt x="51" y="113"/>
                    </a:lnTo>
                    <a:lnTo>
                      <a:pt x="51" y="107"/>
                    </a:lnTo>
                    <a:lnTo>
                      <a:pt x="45" y="107"/>
                    </a:lnTo>
                    <a:lnTo>
                      <a:pt x="45" y="102"/>
                    </a:lnTo>
                    <a:lnTo>
                      <a:pt x="39" y="102"/>
                    </a:lnTo>
                    <a:lnTo>
                      <a:pt x="39" y="96"/>
                    </a:lnTo>
                    <a:lnTo>
                      <a:pt x="39" y="90"/>
                    </a:lnTo>
                    <a:lnTo>
                      <a:pt x="34" y="90"/>
                    </a:lnTo>
                    <a:lnTo>
                      <a:pt x="28" y="90"/>
                    </a:lnTo>
                    <a:lnTo>
                      <a:pt x="22" y="90"/>
                    </a:lnTo>
                    <a:lnTo>
                      <a:pt x="22" y="85"/>
                    </a:lnTo>
                    <a:lnTo>
                      <a:pt x="28" y="85"/>
                    </a:lnTo>
                    <a:lnTo>
                      <a:pt x="28" y="79"/>
                    </a:lnTo>
                    <a:lnTo>
                      <a:pt x="22" y="79"/>
                    </a:lnTo>
                    <a:lnTo>
                      <a:pt x="17" y="79"/>
                    </a:lnTo>
                    <a:lnTo>
                      <a:pt x="17" y="73"/>
                    </a:lnTo>
                    <a:lnTo>
                      <a:pt x="17" y="68"/>
                    </a:lnTo>
                    <a:lnTo>
                      <a:pt x="11" y="68"/>
                    </a:lnTo>
                    <a:lnTo>
                      <a:pt x="11" y="73"/>
                    </a:lnTo>
                    <a:lnTo>
                      <a:pt x="5" y="73"/>
                    </a:lnTo>
                    <a:lnTo>
                      <a:pt x="11" y="73"/>
                    </a:lnTo>
                    <a:lnTo>
                      <a:pt x="5" y="73"/>
                    </a:lnTo>
                    <a:lnTo>
                      <a:pt x="5" y="68"/>
                    </a:lnTo>
                    <a:lnTo>
                      <a:pt x="0" y="68"/>
                    </a:lnTo>
                    <a:lnTo>
                      <a:pt x="5" y="62"/>
                    </a:lnTo>
                    <a:lnTo>
                      <a:pt x="5" y="68"/>
                    </a:lnTo>
                    <a:lnTo>
                      <a:pt x="11" y="62"/>
                    </a:lnTo>
                    <a:lnTo>
                      <a:pt x="0" y="56"/>
                    </a:lnTo>
                    <a:lnTo>
                      <a:pt x="0" y="45"/>
                    </a:lnTo>
                    <a:lnTo>
                      <a:pt x="5" y="45"/>
                    </a:lnTo>
                    <a:lnTo>
                      <a:pt x="0" y="34"/>
                    </a:lnTo>
                    <a:lnTo>
                      <a:pt x="0" y="28"/>
                    </a:lnTo>
                    <a:lnTo>
                      <a:pt x="0" y="22"/>
                    </a:lnTo>
                    <a:lnTo>
                      <a:pt x="5" y="11"/>
                    </a:lnTo>
                    <a:lnTo>
                      <a:pt x="11" y="11"/>
                    </a:lnTo>
                    <a:lnTo>
                      <a:pt x="17" y="5"/>
                    </a:lnTo>
                    <a:lnTo>
                      <a:pt x="22" y="5"/>
                    </a:lnTo>
                    <a:lnTo>
                      <a:pt x="28" y="5"/>
                    </a:lnTo>
                    <a:lnTo>
                      <a:pt x="34" y="5"/>
                    </a:lnTo>
                    <a:lnTo>
                      <a:pt x="39" y="0"/>
                    </a:lnTo>
                    <a:lnTo>
                      <a:pt x="45" y="5"/>
                    </a:lnTo>
                    <a:lnTo>
                      <a:pt x="51" y="5"/>
                    </a:lnTo>
                    <a:lnTo>
                      <a:pt x="56" y="5"/>
                    </a:lnTo>
                    <a:lnTo>
                      <a:pt x="56" y="0"/>
                    </a:lnTo>
                    <a:lnTo>
                      <a:pt x="62" y="0"/>
                    </a:lnTo>
                    <a:lnTo>
                      <a:pt x="62" y="5"/>
                    </a:lnTo>
                    <a:lnTo>
                      <a:pt x="68" y="5"/>
                    </a:lnTo>
                    <a:lnTo>
                      <a:pt x="68" y="11"/>
                    </a:lnTo>
                    <a:lnTo>
                      <a:pt x="68" y="17"/>
                    </a:lnTo>
                    <a:lnTo>
                      <a:pt x="73" y="17"/>
                    </a:lnTo>
                    <a:lnTo>
                      <a:pt x="79" y="22"/>
                    </a:lnTo>
                    <a:lnTo>
                      <a:pt x="79" y="28"/>
                    </a:lnTo>
                    <a:lnTo>
                      <a:pt x="85" y="28"/>
                    </a:lnTo>
                    <a:lnTo>
                      <a:pt x="90" y="28"/>
                    </a:lnTo>
                    <a:lnTo>
                      <a:pt x="96" y="34"/>
                    </a:lnTo>
                    <a:lnTo>
                      <a:pt x="96" y="39"/>
                    </a:lnTo>
                    <a:lnTo>
                      <a:pt x="102" y="45"/>
                    </a:lnTo>
                    <a:lnTo>
                      <a:pt x="102" y="51"/>
                    </a:lnTo>
                    <a:lnTo>
                      <a:pt x="102" y="56"/>
                    </a:lnTo>
                    <a:lnTo>
                      <a:pt x="107" y="62"/>
                    </a:lnTo>
                    <a:lnTo>
                      <a:pt x="107" y="68"/>
                    </a:lnTo>
                    <a:lnTo>
                      <a:pt x="102" y="68"/>
                    </a:lnTo>
                    <a:lnTo>
                      <a:pt x="96" y="68"/>
                    </a:lnTo>
                    <a:lnTo>
                      <a:pt x="96" y="73"/>
                    </a:lnTo>
                    <a:lnTo>
                      <a:pt x="102" y="73"/>
                    </a:lnTo>
                    <a:lnTo>
                      <a:pt x="102" y="79"/>
                    </a:lnTo>
                    <a:lnTo>
                      <a:pt x="107" y="79"/>
                    </a:lnTo>
                    <a:lnTo>
                      <a:pt x="113" y="79"/>
                    </a:lnTo>
                    <a:lnTo>
                      <a:pt x="113" y="90"/>
                    </a:lnTo>
                    <a:lnTo>
                      <a:pt x="124" y="96"/>
                    </a:lnTo>
                    <a:lnTo>
                      <a:pt x="130" y="96"/>
                    </a:lnTo>
                    <a:lnTo>
                      <a:pt x="136" y="90"/>
                    </a:lnTo>
                    <a:lnTo>
                      <a:pt x="147" y="102"/>
                    </a:lnTo>
                    <a:lnTo>
                      <a:pt x="158" y="96"/>
                    </a:lnTo>
                    <a:lnTo>
                      <a:pt x="164" y="96"/>
                    </a:lnTo>
                    <a:lnTo>
                      <a:pt x="164" y="113"/>
                    </a:lnTo>
                    <a:lnTo>
                      <a:pt x="170" y="113"/>
                    </a:lnTo>
                    <a:lnTo>
                      <a:pt x="170" y="119"/>
                    </a:lnTo>
                    <a:lnTo>
                      <a:pt x="170" y="124"/>
                    </a:lnTo>
                    <a:lnTo>
                      <a:pt x="170" y="130"/>
                    </a:lnTo>
                    <a:lnTo>
                      <a:pt x="175" y="130"/>
                    </a:lnTo>
                    <a:lnTo>
                      <a:pt x="175" y="124"/>
                    </a:lnTo>
                    <a:lnTo>
                      <a:pt x="181" y="124"/>
                    </a:lnTo>
                    <a:lnTo>
                      <a:pt x="181" y="119"/>
                    </a:lnTo>
                    <a:lnTo>
                      <a:pt x="187" y="119"/>
                    </a:lnTo>
                    <a:lnTo>
                      <a:pt x="192" y="119"/>
                    </a:lnTo>
                    <a:lnTo>
                      <a:pt x="198" y="119"/>
                    </a:lnTo>
                    <a:lnTo>
                      <a:pt x="204" y="119"/>
                    </a:lnTo>
                    <a:lnTo>
                      <a:pt x="209" y="124"/>
                    </a:lnTo>
                    <a:lnTo>
                      <a:pt x="215" y="124"/>
                    </a:lnTo>
                    <a:lnTo>
                      <a:pt x="221" y="119"/>
                    </a:lnTo>
                    <a:lnTo>
                      <a:pt x="226" y="119"/>
                    </a:lnTo>
                    <a:lnTo>
                      <a:pt x="232" y="107"/>
                    </a:lnTo>
                    <a:lnTo>
                      <a:pt x="243" y="113"/>
                    </a:lnTo>
                    <a:lnTo>
                      <a:pt x="249" y="107"/>
                    </a:lnTo>
                    <a:lnTo>
                      <a:pt x="255" y="107"/>
                    </a:lnTo>
                    <a:lnTo>
                      <a:pt x="266" y="113"/>
                    </a:lnTo>
                    <a:lnTo>
                      <a:pt x="266" y="119"/>
                    </a:lnTo>
                    <a:lnTo>
                      <a:pt x="266" y="124"/>
                    </a:lnTo>
                    <a:lnTo>
                      <a:pt x="272" y="124"/>
                    </a:lnTo>
                    <a:lnTo>
                      <a:pt x="277" y="130"/>
                    </a:lnTo>
                    <a:lnTo>
                      <a:pt x="283" y="136"/>
                    </a:lnTo>
                    <a:lnTo>
                      <a:pt x="289" y="136"/>
                    </a:lnTo>
                    <a:lnTo>
                      <a:pt x="289" y="141"/>
                    </a:lnTo>
                    <a:lnTo>
                      <a:pt x="294" y="141"/>
                    </a:lnTo>
                    <a:lnTo>
                      <a:pt x="300" y="153"/>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a:t>
                </a:r>
              </a:p>
            </p:txBody>
          </p:sp>
          <p:sp>
            <p:nvSpPr>
              <p:cNvPr id="3748" name="Freeform 92">
                <a:extLst>
                  <a:ext uri="{FF2B5EF4-FFF2-40B4-BE49-F238E27FC236}">
                    <a16:creationId xmlns:a16="http://schemas.microsoft.com/office/drawing/2014/main" id="{382FB8FB-4C4A-99A4-BA9A-92E5EBE825E1}"/>
                  </a:ext>
                </a:extLst>
              </p:cNvPr>
              <p:cNvSpPr>
                <a:spLocks/>
              </p:cNvSpPr>
              <p:nvPr>
                <p:custDataLst>
                  <p:tags r:id="rId229"/>
                </p:custDataLst>
              </p:nvPr>
            </p:nvSpPr>
            <p:spPr bwMode="auto">
              <a:xfrm rot="582343">
                <a:off x="6953194" y="4199941"/>
                <a:ext cx="623040" cy="414291"/>
              </a:xfrm>
              <a:custGeom>
                <a:avLst/>
                <a:gdLst>
                  <a:gd name="T0" fmla="*/ 91 w 391"/>
                  <a:gd name="T1" fmla="*/ 0 h 260"/>
                  <a:gd name="T2" fmla="*/ 108 w 391"/>
                  <a:gd name="T3" fmla="*/ 11 h 260"/>
                  <a:gd name="T4" fmla="*/ 114 w 391"/>
                  <a:gd name="T5" fmla="*/ 22 h 260"/>
                  <a:gd name="T6" fmla="*/ 125 w 391"/>
                  <a:gd name="T7" fmla="*/ 39 h 260"/>
                  <a:gd name="T8" fmla="*/ 136 w 391"/>
                  <a:gd name="T9" fmla="*/ 56 h 260"/>
                  <a:gd name="T10" fmla="*/ 142 w 391"/>
                  <a:gd name="T11" fmla="*/ 62 h 260"/>
                  <a:gd name="T12" fmla="*/ 148 w 391"/>
                  <a:gd name="T13" fmla="*/ 68 h 260"/>
                  <a:gd name="T14" fmla="*/ 153 w 391"/>
                  <a:gd name="T15" fmla="*/ 79 h 260"/>
                  <a:gd name="T16" fmla="*/ 170 w 391"/>
                  <a:gd name="T17" fmla="*/ 96 h 260"/>
                  <a:gd name="T18" fmla="*/ 187 w 391"/>
                  <a:gd name="T19" fmla="*/ 107 h 260"/>
                  <a:gd name="T20" fmla="*/ 216 w 391"/>
                  <a:gd name="T21" fmla="*/ 119 h 260"/>
                  <a:gd name="T22" fmla="*/ 250 w 391"/>
                  <a:gd name="T23" fmla="*/ 141 h 260"/>
                  <a:gd name="T24" fmla="*/ 284 w 391"/>
                  <a:gd name="T25" fmla="*/ 130 h 260"/>
                  <a:gd name="T26" fmla="*/ 295 w 391"/>
                  <a:gd name="T27" fmla="*/ 164 h 260"/>
                  <a:gd name="T28" fmla="*/ 323 w 391"/>
                  <a:gd name="T29" fmla="*/ 181 h 260"/>
                  <a:gd name="T30" fmla="*/ 340 w 391"/>
                  <a:gd name="T31" fmla="*/ 187 h 260"/>
                  <a:gd name="T32" fmla="*/ 357 w 391"/>
                  <a:gd name="T33" fmla="*/ 204 h 260"/>
                  <a:gd name="T34" fmla="*/ 380 w 391"/>
                  <a:gd name="T35" fmla="*/ 215 h 260"/>
                  <a:gd name="T36" fmla="*/ 386 w 391"/>
                  <a:gd name="T37" fmla="*/ 255 h 260"/>
                  <a:gd name="T38" fmla="*/ 357 w 391"/>
                  <a:gd name="T39" fmla="*/ 232 h 260"/>
                  <a:gd name="T40" fmla="*/ 329 w 391"/>
                  <a:gd name="T41" fmla="*/ 260 h 260"/>
                  <a:gd name="T42" fmla="*/ 329 w 391"/>
                  <a:gd name="T43" fmla="*/ 215 h 260"/>
                  <a:gd name="T44" fmla="*/ 318 w 391"/>
                  <a:gd name="T45" fmla="*/ 249 h 260"/>
                  <a:gd name="T46" fmla="*/ 295 w 391"/>
                  <a:gd name="T47" fmla="*/ 232 h 260"/>
                  <a:gd name="T48" fmla="*/ 284 w 391"/>
                  <a:gd name="T49" fmla="*/ 260 h 260"/>
                  <a:gd name="T50" fmla="*/ 278 w 391"/>
                  <a:gd name="T51" fmla="*/ 249 h 260"/>
                  <a:gd name="T52" fmla="*/ 261 w 391"/>
                  <a:gd name="T53" fmla="*/ 226 h 260"/>
                  <a:gd name="T54" fmla="*/ 255 w 391"/>
                  <a:gd name="T55" fmla="*/ 243 h 260"/>
                  <a:gd name="T56" fmla="*/ 227 w 391"/>
                  <a:gd name="T57" fmla="*/ 232 h 260"/>
                  <a:gd name="T58" fmla="*/ 193 w 391"/>
                  <a:gd name="T59" fmla="*/ 226 h 260"/>
                  <a:gd name="T60" fmla="*/ 176 w 391"/>
                  <a:gd name="T61" fmla="*/ 209 h 260"/>
                  <a:gd name="T62" fmla="*/ 165 w 391"/>
                  <a:gd name="T63" fmla="*/ 187 h 260"/>
                  <a:gd name="T64" fmla="*/ 142 w 391"/>
                  <a:gd name="T65" fmla="*/ 175 h 260"/>
                  <a:gd name="T66" fmla="*/ 125 w 391"/>
                  <a:gd name="T67" fmla="*/ 192 h 260"/>
                  <a:gd name="T68" fmla="*/ 119 w 391"/>
                  <a:gd name="T69" fmla="*/ 175 h 260"/>
                  <a:gd name="T70" fmla="*/ 108 w 391"/>
                  <a:gd name="T71" fmla="*/ 175 h 260"/>
                  <a:gd name="T72" fmla="*/ 102 w 391"/>
                  <a:gd name="T73" fmla="*/ 170 h 260"/>
                  <a:gd name="T74" fmla="*/ 80 w 391"/>
                  <a:gd name="T75" fmla="*/ 164 h 260"/>
                  <a:gd name="T76" fmla="*/ 80 w 391"/>
                  <a:gd name="T77" fmla="*/ 147 h 260"/>
                  <a:gd name="T78" fmla="*/ 68 w 391"/>
                  <a:gd name="T79" fmla="*/ 147 h 260"/>
                  <a:gd name="T80" fmla="*/ 74 w 391"/>
                  <a:gd name="T81" fmla="*/ 158 h 260"/>
                  <a:gd name="T82" fmla="*/ 57 w 391"/>
                  <a:gd name="T83" fmla="*/ 153 h 260"/>
                  <a:gd name="T84" fmla="*/ 40 w 391"/>
                  <a:gd name="T85" fmla="*/ 153 h 260"/>
                  <a:gd name="T86" fmla="*/ 23 w 391"/>
                  <a:gd name="T87" fmla="*/ 147 h 260"/>
                  <a:gd name="T88" fmla="*/ 34 w 391"/>
                  <a:gd name="T89" fmla="*/ 130 h 260"/>
                  <a:gd name="T90" fmla="*/ 17 w 391"/>
                  <a:gd name="T91" fmla="*/ 119 h 260"/>
                  <a:gd name="T92" fmla="*/ 0 w 391"/>
                  <a:gd name="T93" fmla="*/ 102 h 260"/>
                  <a:gd name="T94" fmla="*/ 28 w 391"/>
                  <a:gd name="T95" fmla="*/ 56 h 260"/>
                  <a:gd name="T96" fmla="*/ 45 w 391"/>
                  <a:gd name="T97" fmla="*/ 17 h 260"/>
                  <a:gd name="T98" fmla="*/ 57 w 391"/>
                  <a:gd name="T99" fmla="*/ 5 h 260"/>
                  <a:gd name="T100" fmla="*/ 63 w 391"/>
                  <a:gd name="T101" fmla="*/ 11 h 260"/>
                  <a:gd name="T102" fmla="*/ 80 w 391"/>
                  <a:gd name="T103" fmla="*/ 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260">
                    <a:moveTo>
                      <a:pt x="85" y="5"/>
                    </a:moveTo>
                    <a:lnTo>
                      <a:pt x="91" y="5"/>
                    </a:lnTo>
                    <a:lnTo>
                      <a:pt x="85" y="5"/>
                    </a:lnTo>
                    <a:lnTo>
                      <a:pt x="91" y="5"/>
                    </a:lnTo>
                    <a:lnTo>
                      <a:pt x="91" y="0"/>
                    </a:lnTo>
                    <a:lnTo>
                      <a:pt x="97" y="0"/>
                    </a:lnTo>
                    <a:lnTo>
                      <a:pt x="97" y="5"/>
                    </a:lnTo>
                    <a:lnTo>
                      <a:pt x="97" y="11"/>
                    </a:lnTo>
                    <a:lnTo>
                      <a:pt x="102" y="11"/>
                    </a:lnTo>
                    <a:lnTo>
                      <a:pt x="108" y="11"/>
                    </a:lnTo>
                    <a:lnTo>
                      <a:pt x="108" y="17"/>
                    </a:lnTo>
                    <a:lnTo>
                      <a:pt x="102" y="17"/>
                    </a:lnTo>
                    <a:lnTo>
                      <a:pt x="102" y="22"/>
                    </a:lnTo>
                    <a:lnTo>
                      <a:pt x="108" y="22"/>
                    </a:lnTo>
                    <a:lnTo>
                      <a:pt x="114" y="22"/>
                    </a:lnTo>
                    <a:lnTo>
                      <a:pt x="119" y="22"/>
                    </a:lnTo>
                    <a:lnTo>
                      <a:pt x="119" y="28"/>
                    </a:lnTo>
                    <a:lnTo>
                      <a:pt x="119" y="34"/>
                    </a:lnTo>
                    <a:lnTo>
                      <a:pt x="125" y="34"/>
                    </a:lnTo>
                    <a:lnTo>
                      <a:pt x="125" y="39"/>
                    </a:lnTo>
                    <a:lnTo>
                      <a:pt x="131" y="39"/>
                    </a:lnTo>
                    <a:lnTo>
                      <a:pt x="131" y="45"/>
                    </a:lnTo>
                    <a:lnTo>
                      <a:pt x="131" y="51"/>
                    </a:lnTo>
                    <a:lnTo>
                      <a:pt x="136" y="51"/>
                    </a:lnTo>
                    <a:lnTo>
                      <a:pt x="136" y="56"/>
                    </a:lnTo>
                    <a:lnTo>
                      <a:pt x="142" y="62"/>
                    </a:lnTo>
                    <a:lnTo>
                      <a:pt x="136" y="68"/>
                    </a:lnTo>
                    <a:lnTo>
                      <a:pt x="142" y="62"/>
                    </a:lnTo>
                    <a:lnTo>
                      <a:pt x="142" y="68"/>
                    </a:lnTo>
                    <a:lnTo>
                      <a:pt x="142" y="62"/>
                    </a:lnTo>
                    <a:lnTo>
                      <a:pt x="148" y="62"/>
                    </a:lnTo>
                    <a:lnTo>
                      <a:pt x="148" y="56"/>
                    </a:lnTo>
                    <a:lnTo>
                      <a:pt x="153" y="62"/>
                    </a:lnTo>
                    <a:lnTo>
                      <a:pt x="153" y="68"/>
                    </a:lnTo>
                    <a:lnTo>
                      <a:pt x="148" y="68"/>
                    </a:lnTo>
                    <a:lnTo>
                      <a:pt x="148" y="73"/>
                    </a:lnTo>
                    <a:lnTo>
                      <a:pt x="148" y="79"/>
                    </a:lnTo>
                    <a:lnTo>
                      <a:pt x="153" y="79"/>
                    </a:lnTo>
                    <a:lnTo>
                      <a:pt x="153" y="85"/>
                    </a:lnTo>
                    <a:lnTo>
                      <a:pt x="153" y="79"/>
                    </a:lnTo>
                    <a:lnTo>
                      <a:pt x="159" y="85"/>
                    </a:lnTo>
                    <a:lnTo>
                      <a:pt x="165" y="85"/>
                    </a:lnTo>
                    <a:lnTo>
                      <a:pt x="170" y="85"/>
                    </a:lnTo>
                    <a:lnTo>
                      <a:pt x="170" y="90"/>
                    </a:lnTo>
                    <a:lnTo>
                      <a:pt x="170" y="96"/>
                    </a:lnTo>
                    <a:lnTo>
                      <a:pt x="165" y="102"/>
                    </a:lnTo>
                    <a:lnTo>
                      <a:pt x="170" y="107"/>
                    </a:lnTo>
                    <a:lnTo>
                      <a:pt x="176" y="107"/>
                    </a:lnTo>
                    <a:lnTo>
                      <a:pt x="182" y="107"/>
                    </a:lnTo>
                    <a:lnTo>
                      <a:pt x="187" y="107"/>
                    </a:lnTo>
                    <a:lnTo>
                      <a:pt x="193" y="113"/>
                    </a:lnTo>
                    <a:lnTo>
                      <a:pt x="204" y="119"/>
                    </a:lnTo>
                    <a:lnTo>
                      <a:pt x="204" y="124"/>
                    </a:lnTo>
                    <a:lnTo>
                      <a:pt x="210" y="124"/>
                    </a:lnTo>
                    <a:lnTo>
                      <a:pt x="216" y="119"/>
                    </a:lnTo>
                    <a:lnTo>
                      <a:pt x="221" y="124"/>
                    </a:lnTo>
                    <a:lnTo>
                      <a:pt x="227" y="130"/>
                    </a:lnTo>
                    <a:lnTo>
                      <a:pt x="238" y="130"/>
                    </a:lnTo>
                    <a:lnTo>
                      <a:pt x="244" y="130"/>
                    </a:lnTo>
                    <a:lnTo>
                      <a:pt x="250" y="141"/>
                    </a:lnTo>
                    <a:lnTo>
                      <a:pt x="255" y="141"/>
                    </a:lnTo>
                    <a:lnTo>
                      <a:pt x="267" y="136"/>
                    </a:lnTo>
                    <a:lnTo>
                      <a:pt x="272" y="136"/>
                    </a:lnTo>
                    <a:lnTo>
                      <a:pt x="278" y="130"/>
                    </a:lnTo>
                    <a:lnTo>
                      <a:pt x="284" y="130"/>
                    </a:lnTo>
                    <a:lnTo>
                      <a:pt x="284" y="141"/>
                    </a:lnTo>
                    <a:lnTo>
                      <a:pt x="289" y="147"/>
                    </a:lnTo>
                    <a:lnTo>
                      <a:pt x="289" y="158"/>
                    </a:lnTo>
                    <a:lnTo>
                      <a:pt x="289" y="164"/>
                    </a:lnTo>
                    <a:lnTo>
                      <a:pt x="295" y="164"/>
                    </a:lnTo>
                    <a:lnTo>
                      <a:pt x="306" y="158"/>
                    </a:lnTo>
                    <a:lnTo>
                      <a:pt x="323" y="170"/>
                    </a:lnTo>
                    <a:lnTo>
                      <a:pt x="329" y="170"/>
                    </a:lnTo>
                    <a:lnTo>
                      <a:pt x="329" y="175"/>
                    </a:lnTo>
                    <a:lnTo>
                      <a:pt x="323" y="181"/>
                    </a:lnTo>
                    <a:lnTo>
                      <a:pt x="318" y="181"/>
                    </a:lnTo>
                    <a:lnTo>
                      <a:pt x="318" y="187"/>
                    </a:lnTo>
                    <a:lnTo>
                      <a:pt x="323" y="187"/>
                    </a:lnTo>
                    <a:lnTo>
                      <a:pt x="335" y="187"/>
                    </a:lnTo>
                    <a:lnTo>
                      <a:pt x="340" y="187"/>
                    </a:lnTo>
                    <a:lnTo>
                      <a:pt x="346" y="192"/>
                    </a:lnTo>
                    <a:lnTo>
                      <a:pt x="357" y="192"/>
                    </a:lnTo>
                    <a:lnTo>
                      <a:pt x="352" y="198"/>
                    </a:lnTo>
                    <a:lnTo>
                      <a:pt x="352" y="204"/>
                    </a:lnTo>
                    <a:lnTo>
                      <a:pt x="357" y="204"/>
                    </a:lnTo>
                    <a:lnTo>
                      <a:pt x="369" y="198"/>
                    </a:lnTo>
                    <a:lnTo>
                      <a:pt x="374" y="204"/>
                    </a:lnTo>
                    <a:lnTo>
                      <a:pt x="369" y="215"/>
                    </a:lnTo>
                    <a:lnTo>
                      <a:pt x="374" y="215"/>
                    </a:lnTo>
                    <a:lnTo>
                      <a:pt x="380" y="215"/>
                    </a:lnTo>
                    <a:lnTo>
                      <a:pt x="386" y="226"/>
                    </a:lnTo>
                    <a:lnTo>
                      <a:pt x="391" y="232"/>
                    </a:lnTo>
                    <a:lnTo>
                      <a:pt x="386" y="243"/>
                    </a:lnTo>
                    <a:lnTo>
                      <a:pt x="386" y="249"/>
                    </a:lnTo>
                    <a:lnTo>
                      <a:pt x="386" y="255"/>
                    </a:lnTo>
                    <a:lnTo>
                      <a:pt x="386" y="260"/>
                    </a:lnTo>
                    <a:lnTo>
                      <a:pt x="380" y="255"/>
                    </a:lnTo>
                    <a:lnTo>
                      <a:pt x="374" y="249"/>
                    </a:lnTo>
                    <a:lnTo>
                      <a:pt x="363" y="232"/>
                    </a:lnTo>
                    <a:lnTo>
                      <a:pt x="357" y="232"/>
                    </a:lnTo>
                    <a:lnTo>
                      <a:pt x="357" y="238"/>
                    </a:lnTo>
                    <a:lnTo>
                      <a:pt x="357" y="243"/>
                    </a:lnTo>
                    <a:lnTo>
                      <a:pt x="346" y="260"/>
                    </a:lnTo>
                    <a:lnTo>
                      <a:pt x="340" y="260"/>
                    </a:lnTo>
                    <a:lnTo>
                      <a:pt x="329" y="260"/>
                    </a:lnTo>
                    <a:lnTo>
                      <a:pt x="329" y="255"/>
                    </a:lnTo>
                    <a:lnTo>
                      <a:pt x="335" y="243"/>
                    </a:lnTo>
                    <a:lnTo>
                      <a:pt x="340" y="221"/>
                    </a:lnTo>
                    <a:lnTo>
                      <a:pt x="335" y="215"/>
                    </a:lnTo>
                    <a:lnTo>
                      <a:pt x="329" y="215"/>
                    </a:lnTo>
                    <a:lnTo>
                      <a:pt x="323" y="221"/>
                    </a:lnTo>
                    <a:lnTo>
                      <a:pt x="318" y="221"/>
                    </a:lnTo>
                    <a:lnTo>
                      <a:pt x="323" y="226"/>
                    </a:lnTo>
                    <a:lnTo>
                      <a:pt x="329" y="238"/>
                    </a:lnTo>
                    <a:lnTo>
                      <a:pt x="318" y="249"/>
                    </a:lnTo>
                    <a:lnTo>
                      <a:pt x="312" y="249"/>
                    </a:lnTo>
                    <a:lnTo>
                      <a:pt x="312" y="243"/>
                    </a:lnTo>
                    <a:lnTo>
                      <a:pt x="312" y="238"/>
                    </a:lnTo>
                    <a:lnTo>
                      <a:pt x="306" y="232"/>
                    </a:lnTo>
                    <a:lnTo>
                      <a:pt x="295" y="232"/>
                    </a:lnTo>
                    <a:lnTo>
                      <a:pt x="289" y="238"/>
                    </a:lnTo>
                    <a:lnTo>
                      <a:pt x="284" y="243"/>
                    </a:lnTo>
                    <a:lnTo>
                      <a:pt x="289" y="255"/>
                    </a:lnTo>
                    <a:lnTo>
                      <a:pt x="289" y="260"/>
                    </a:lnTo>
                    <a:lnTo>
                      <a:pt x="284" y="260"/>
                    </a:lnTo>
                    <a:lnTo>
                      <a:pt x="278" y="260"/>
                    </a:lnTo>
                    <a:lnTo>
                      <a:pt x="272" y="260"/>
                    </a:lnTo>
                    <a:lnTo>
                      <a:pt x="267" y="260"/>
                    </a:lnTo>
                    <a:lnTo>
                      <a:pt x="267" y="255"/>
                    </a:lnTo>
                    <a:lnTo>
                      <a:pt x="278" y="249"/>
                    </a:lnTo>
                    <a:lnTo>
                      <a:pt x="278" y="243"/>
                    </a:lnTo>
                    <a:lnTo>
                      <a:pt x="278" y="238"/>
                    </a:lnTo>
                    <a:lnTo>
                      <a:pt x="272" y="232"/>
                    </a:lnTo>
                    <a:lnTo>
                      <a:pt x="267" y="226"/>
                    </a:lnTo>
                    <a:lnTo>
                      <a:pt x="261" y="226"/>
                    </a:lnTo>
                    <a:lnTo>
                      <a:pt x="250" y="232"/>
                    </a:lnTo>
                    <a:lnTo>
                      <a:pt x="255" y="238"/>
                    </a:lnTo>
                    <a:lnTo>
                      <a:pt x="261" y="238"/>
                    </a:lnTo>
                    <a:lnTo>
                      <a:pt x="261" y="243"/>
                    </a:lnTo>
                    <a:lnTo>
                      <a:pt x="255" y="243"/>
                    </a:lnTo>
                    <a:lnTo>
                      <a:pt x="250" y="249"/>
                    </a:lnTo>
                    <a:lnTo>
                      <a:pt x="238" y="243"/>
                    </a:lnTo>
                    <a:lnTo>
                      <a:pt x="233" y="238"/>
                    </a:lnTo>
                    <a:lnTo>
                      <a:pt x="233" y="232"/>
                    </a:lnTo>
                    <a:lnTo>
                      <a:pt x="227" y="232"/>
                    </a:lnTo>
                    <a:lnTo>
                      <a:pt x="221" y="232"/>
                    </a:lnTo>
                    <a:lnTo>
                      <a:pt x="216" y="226"/>
                    </a:lnTo>
                    <a:lnTo>
                      <a:pt x="199" y="221"/>
                    </a:lnTo>
                    <a:lnTo>
                      <a:pt x="199" y="226"/>
                    </a:lnTo>
                    <a:lnTo>
                      <a:pt x="193" y="226"/>
                    </a:lnTo>
                    <a:lnTo>
                      <a:pt x="187" y="226"/>
                    </a:lnTo>
                    <a:lnTo>
                      <a:pt x="187" y="221"/>
                    </a:lnTo>
                    <a:lnTo>
                      <a:pt x="187" y="215"/>
                    </a:lnTo>
                    <a:lnTo>
                      <a:pt x="182" y="215"/>
                    </a:lnTo>
                    <a:lnTo>
                      <a:pt x="176" y="209"/>
                    </a:lnTo>
                    <a:lnTo>
                      <a:pt x="165" y="209"/>
                    </a:lnTo>
                    <a:lnTo>
                      <a:pt x="159" y="204"/>
                    </a:lnTo>
                    <a:lnTo>
                      <a:pt x="165" y="204"/>
                    </a:lnTo>
                    <a:lnTo>
                      <a:pt x="165" y="198"/>
                    </a:lnTo>
                    <a:lnTo>
                      <a:pt x="165" y="187"/>
                    </a:lnTo>
                    <a:lnTo>
                      <a:pt x="165" y="181"/>
                    </a:lnTo>
                    <a:lnTo>
                      <a:pt x="159" y="181"/>
                    </a:lnTo>
                    <a:lnTo>
                      <a:pt x="153" y="181"/>
                    </a:lnTo>
                    <a:lnTo>
                      <a:pt x="148" y="181"/>
                    </a:lnTo>
                    <a:lnTo>
                      <a:pt x="142" y="175"/>
                    </a:lnTo>
                    <a:lnTo>
                      <a:pt x="142" y="181"/>
                    </a:lnTo>
                    <a:lnTo>
                      <a:pt x="136" y="181"/>
                    </a:lnTo>
                    <a:lnTo>
                      <a:pt x="131" y="181"/>
                    </a:lnTo>
                    <a:lnTo>
                      <a:pt x="131" y="187"/>
                    </a:lnTo>
                    <a:lnTo>
                      <a:pt x="125" y="192"/>
                    </a:lnTo>
                    <a:lnTo>
                      <a:pt x="119" y="192"/>
                    </a:lnTo>
                    <a:lnTo>
                      <a:pt x="114" y="187"/>
                    </a:lnTo>
                    <a:lnTo>
                      <a:pt x="119" y="187"/>
                    </a:lnTo>
                    <a:lnTo>
                      <a:pt x="119" y="181"/>
                    </a:lnTo>
                    <a:lnTo>
                      <a:pt x="119" y="175"/>
                    </a:lnTo>
                    <a:lnTo>
                      <a:pt x="119" y="170"/>
                    </a:lnTo>
                    <a:lnTo>
                      <a:pt x="114" y="170"/>
                    </a:lnTo>
                    <a:lnTo>
                      <a:pt x="108" y="170"/>
                    </a:lnTo>
                    <a:lnTo>
                      <a:pt x="102" y="170"/>
                    </a:lnTo>
                    <a:lnTo>
                      <a:pt x="108" y="175"/>
                    </a:lnTo>
                    <a:lnTo>
                      <a:pt x="102" y="181"/>
                    </a:lnTo>
                    <a:lnTo>
                      <a:pt x="97" y="181"/>
                    </a:lnTo>
                    <a:lnTo>
                      <a:pt x="97" y="175"/>
                    </a:lnTo>
                    <a:lnTo>
                      <a:pt x="102" y="175"/>
                    </a:lnTo>
                    <a:lnTo>
                      <a:pt x="102" y="170"/>
                    </a:lnTo>
                    <a:lnTo>
                      <a:pt x="97" y="170"/>
                    </a:lnTo>
                    <a:lnTo>
                      <a:pt x="85" y="175"/>
                    </a:lnTo>
                    <a:lnTo>
                      <a:pt x="80" y="175"/>
                    </a:lnTo>
                    <a:lnTo>
                      <a:pt x="85" y="170"/>
                    </a:lnTo>
                    <a:lnTo>
                      <a:pt x="80" y="164"/>
                    </a:lnTo>
                    <a:lnTo>
                      <a:pt x="80" y="158"/>
                    </a:lnTo>
                    <a:lnTo>
                      <a:pt x="80" y="153"/>
                    </a:lnTo>
                    <a:lnTo>
                      <a:pt x="85" y="153"/>
                    </a:lnTo>
                    <a:lnTo>
                      <a:pt x="80" y="153"/>
                    </a:lnTo>
                    <a:lnTo>
                      <a:pt x="80" y="147"/>
                    </a:lnTo>
                    <a:lnTo>
                      <a:pt x="80" y="141"/>
                    </a:lnTo>
                    <a:lnTo>
                      <a:pt x="74" y="147"/>
                    </a:lnTo>
                    <a:lnTo>
                      <a:pt x="74" y="141"/>
                    </a:lnTo>
                    <a:lnTo>
                      <a:pt x="68" y="141"/>
                    </a:lnTo>
                    <a:lnTo>
                      <a:pt x="68" y="147"/>
                    </a:lnTo>
                    <a:lnTo>
                      <a:pt x="74" y="147"/>
                    </a:lnTo>
                    <a:lnTo>
                      <a:pt x="74" y="153"/>
                    </a:lnTo>
                    <a:lnTo>
                      <a:pt x="68" y="153"/>
                    </a:lnTo>
                    <a:lnTo>
                      <a:pt x="74" y="153"/>
                    </a:lnTo>
                    <a:lnTo>
                      <a:pt x="74" y="158"/>
                    </a:lnTo>
                    <a:lnTo>
                      <a:pt x="68" y="158"/>
                    </a:lnTo>
                    <a:lnTo>
                      <a:pt x="63" y="158"/>
                    </a:lnTo>
                    <a:lnTo>
                      <a:pt x="63" y="153"/>
                    </a:lnTo>
                    <a:lnTo>
                      <a:pt x="57" y="147"/>
                    </a:lnTo>
                    <a:lnTo>
                      <a:pt x="57" y="153"/>
                    </a:lnTo>
                    <a:lnTo>
                      <a:pt x="57" y="158"/>
                    </a:lnTo>
                    <a:lnTo>
                      <a:pt x="51" y="158"/>
                    </a:lnTo>
                    <a:lnTo>
                      <a:pt x="45" y="158"/>
                    </a:lnTo>
                    <a:lnTo>
                      <a:pt x="45" y="153"/>
                    </a:lnTo>
                    <a:lnTo>
                      <a:pt x="40" y="153"/>
                    </a:lnTo>
                    <a:lnTo>
                      <a:pt x="40" y="147"/>
                    </a:lnTo>
                    <a:lnTo>
                      <a:pt x="40" y="141"/>
                    </a:lnTo>
                    <a:lnTo>
                      <a:pt x="34" y="141"/>
                    </a:lnTo>
                    <a:lnTo>
                      <a:pt x="34" y="147"/>
                    </a:lnTo>
                    <a:lnTo>
                      <a:pt x="23" y="147"/>
                    </a:lnTo>
                    <a:lnTo>
                      <a:pt x="23" y="141"/>
                    </a:lnTo>
                    <a:lnTo>
                      <a:pt x="28" y="136"/>
                    </a:lnTo>
                    <a:lnTo>
                      <a:pt x="28" y="141"/>
                    </a:lnTo>
                    <a:lnTo>
                      <a:pt x="34" y="136"/>
                    </a:lnTo>
                    <a:lnTo>
                      <a:pt x="34" y="130"/>
                    </a:lnTo>
                    <a:lnTo>
                      <a:pt x="23" y="130"/>
                    </a:lnTo>
                    <a:lnTo>
                      <a:pt x="17" y="136"/>
                    </a:lnTo>
                    <a:lnTo>
                      <a:pt x="11" y="130"/>
                    </a:lnTo>
                    <a:lnTo>
                      <a:pt x="11" y="124"/>
                    </a:lnTo>
                    <a:lnTo>
                      <a:pt x="17" y="119"/>
                    </a:lnTo>
                    <a:lnTo>
                      <a:pt x="11" y="113"/>
                    </a:lnTo>
                    <a:lnTo>
                      <a:pt x="11" y="107"/>
                    </a:lnTo>
                    <a:lnTo>
                      <a:pt x="6" y="102"/>
                    </a:lnTo>
                    <a:lnTo>
                      <a:pt x="0" y="107"/>
                    </a:lnTo>
                    <a:lnTo>
                      <a:pt x="0" y="102"/>
                    </a:lnTo>
                    <a:lnTo>
                      <a:pt x="6" y="96"/>
                    </a:lnTo>
                    <a:lnTo>
                      <a:pt x="6" y="90"/>
                    </a:lnTo>
                    <a:lnTo>
                      <a:pt x="17" y="73"/>
                    </a:lnTo>
                    <a:lnTo>
                      <a:pt x="28" y="62"/>
                    </a:lnTo>
                    <a:lnTo>
                      <a:pt x="28" y="56"/>
                    </a:lnTo>
                    <a:lnTo>
                      <a:pt x="34" y="56"/>
                    </a:lnTo>
                    <a:lnTo>
                      <a:pt x="40" y="39"/>
                    </a:lnTo>
                    <a:lnTo>
                      <a:pt x="45" y="28"/>
                    </a:lnTo>
                    <a:lnTo>
                      <a:pt x="45" y="22"/>
                    </a:lnTo>
                    <a:lnTo>
                      <a:pt x="45" y="17"/>
                    </a:lnTo>
                    <a:lnTo>
                      <a:pt x="45" y="5"/>
                    </a:lnTo>
                    <a:lnTo>
                      <a:pt x="45" y="0"/>
                    </a:lnTo>
                    <a:lnTo>
                      <a:pt x="51" y="0"/>
                    </a:lnTo>
                    <a:lnTo>
                      <a:pt x="57" y="0"/>
                    </a:lnTo>
                    <a:lnTo>
                      <a:pt x="57" y="5"/>
                    </a:lnTo>
                    <a:lnTo>
                      <a:pt x="57" y="0"/>
                    </a:lnTo>
                    <a:lnTo>
                      <a:pt x="63" y="0"/>
                    </a:lnTo>
                    <a:lnTo>
                      <a:pt x="68" y="0"/>
                    </a:lnTo>
                    <a:lnTo>
                      <a:pt x="68" y="5"/>
                    </a:lnTo>
                    <a:lnTo>
                      <a:pt x="63" y="11"/>
                    </a:lnTo>
                    <a:lnTo>
                      <a:pt x="68" y="11"/>
                    </a:lnTo>
                    <a:lnTo>
                      <a:pt x="74" y="11"/>
                    </a:lnTo>
                    <a:lnTo>
                      <a:pt x="68" y="11"/>
                    </a:lnTo>
                    <a:lnTo>
                      <a:pt x="74" y="11"/>
                    </a:lnTo>
                    <a:lnTo>
                      <a:pt x="80" y="5"/>
                    </a:lnTo>
                    <a:lnTo>
                      <a:pt x="85" y="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9" name="Freeform 93">
                <a:extLst>
                  <a:ext uri="{FF2B5EF4-FFF2-40B4-BE49-F238E27FC236}">
                    <a16:creationId xmlns:a16="http://schemas.microsoft.com/office/drawing/2014/main" id="{E60CDA07-CA61-0BD8-B9E3-AD8DB26B4B44}"/>
                  </a:ext>
                </a:extLst>
              </p:cNvPr>
              <p:cNvSpPr>
                <a:spLocks/>
              </p:cNvSpPr>
              <p:nvPr>
                <p:custDataLst>
                  <p:tags r:id="rId230"/>
                </p:custDataLst>
              </p:nvPr>
            </p:nvSpPr>
            <p:spPr bwMode="auto">
              <a:xfrm rot="582343">
                <a:off x="6347806" y="2355039"/>
                <a:ext cx="605513" cy="576820"/>
              </a:xfrm>
              <a:custGeom>
                <a:avLst/>
                <a:gdLst>
                  <a:gd name="T0" fmla="*/ 68 w 380"/>
                  <a:gd name="T1" fmla="*/ 164 h 362"/>
                  <a:gd name="T2" fmla="*/ 68 w 380"/>
                  <a:gd name="T3" fmla="*/ 141 h 362"/>
                  <a:gd name="T4" fmla="*/ 74 w 380"/>
                  <a:gd name="T5" fmla="*/ 119 h 362"/>
                  <a:gd name="T6" fmla="*/ 79 w 380"/>
                  <a:gd name="T7" fmla="*/ 102 h 362"/>
                  <a:gd name="T8" fmla="*/ 85 w 380"/>
                  <a:gd name="T9" fmla="*/ 85 h 362"/>
                  <a:gd name="T10" fmla="*/ 79 w 380"/>
                  <a:gd name="T11" fmla="*/ 68 h 362"/>
                  <a:gd name="T12" fmla="*/ 91 w 380"/>
                  <a:gd name="T13" fmla="*/ 56 h 362"/>
                  <a:gd name="T14" fmla="*/ 91 w 380"/>
                  <a:gd name="T15" fmla="*/ 39 h 362"/>
                  <a:gd name="T16" fmla="*/ 96 w 380"/>
                  <a:gd name="T17" fmla="*/ 17 h 362"/>
                  <a:gd name="T18" fmla="*/ 108 w 380"/>
                  <a:gd name="T19" fmla="*/ 5 h 362"/>
                  <a:gd name="T20" fmla="*/ 125 w 380"/>
                  <a:gd name="T21" fmla="*/ 0 h 362"/>
                  <a:gd name="T22" fmla="*/ 147 w 380"/>
                  <a:gd name="T23" fmla="*/ 5 h 362"/>
                  <a:gd name="T24" fmla="*/ 159 w 380"/>
                  <a:gd name="T25" fmla="*/ 5 h 362"/>
                  <a:gd name="T26" fmla="*/ 176 w 380"/>
                  <a:gd name="T27" fmla="*/ 11 h 362"/>
                  <a:gd name="T28" fmla="*/ 187 w 380"/>
                  <a:gd name="T29" fmla="*/ 5 h 362"/>
                  <a:gd name="T30" fmla="*/ 204 w 380"/>
                  <a:gd name="T31" fmla="*/ 5 h 362"/>
                  <a:gd name="T32" fmla="*/ 210 w 380"/>
                  <a:gd name="T33" fmla="*/ 22 h 362"/>
                  <a:gd name="T34" fmla="*/ 221 w 380"/>
                  <a:gd name="T35" fmla="*/ 34 h 362"/>
                  <a:gd name="T36" fmla="*/ 238 w 380"/>
                  <a:gd name="T37" fmla="*/ 39 h 362"/>
                  <a:gd name="T38" fmla="*/ 261 w 380"/>
                  <a:gd name="T39" fmla="*/ 39 h 362"/>
                  <a:gd name="T40" fmla="*/ 272 w 380"/>
                  <a:gd name="T41" fmla="*/ 51 h 362"/>
                  <a:gd name="T42" fmla="*/ 272 w 380"/>
                  <a:gd name="T43" fmla="*/ 62 h 362"/>
                  <a:gd name="T44" fmla="*/ 272 w 380"/>
                  <a:gd name="T45" fmla="*/ 73 h 362"/>
                  <a:gd name="T46" fmla="*/ 266 w 380"/>
                  <a:gd name="T47" fmla="*/ 85 h 362"/>
                  <a:gd name="T48" fmla="*/ 255 w 380"/>
                  <a:gd name="T49" fmla="*/ 96 h 362"/>
                  <a:gd name="T50" fmla="*/ 249 w 380"/>
                  <a:gd name="T51" fmla="*/ 113 h 362"/>
                  <a:gd name="T52" fmla="*/ 249 w 380"/>
                  <a:gd name="T53" fmla="*/ 130 h 362"/>
                  <a:gd name="T54" fmla="*/ 255 w 380"/>
                  <a:gd name="T55" fmla="*/ 147 h 362"/>
                  <a:gd name="T56" fmla="*/ 278 w 380"/>
                  <a:gd name="T57" fmla="*/ 147 h 362"/>
                  <a:gd name="T58" fmla="*/ 289 w 380"/>
                  <a:gd name="T59" fmla="*/ 158 h 362"/>
                  <a:gd name="T60" fmla="*/ 295 w 380"/>
                  <a:gd name="T61" fmla="*/ 175 h 362"/>
                  <a:gd name="T62" fmla="*/ 317 w 380"/>
                  <a:gd name="T63" fmla="*/ 175 h 362"/>
                  <a:gd name="T64" fmla="*/ 340 w 380"/>
                  <a:gd name="T65" fmla="*/ 175 h 362"/>
                  <a:gd name="T66" fmla="*/ 363 w 380"/>
                  <a:gd name="T67" fmla="*/ 175 h 362"/>
                  <a:gd name="T68" fmla="*/ 380 w 380"/>
                  <a:gd name="T69" fmla="*/ 170 h 362"/>
                  <a:gd name="T70" fmla="*/ 351 w 380"/>
                  <a:gd name="T71" fmla="*/ 232 h 362"/>
                  <a:gd name="T72" fmla="*/ 334 w 380"/>
                  <a:gd name="T73" fmla="*/ 266 h 362"/>
                  <a:gd name="T74" fmla="*/ 278 w 380"/>
                  <a:gd name="T75" fmla="*/ 362 h 362"/>
                  <a:gd name="T76" fmla="*/ 272 w 380"/>
                  <a:gd name="T77" fmla="*/ 351 h 362"/>
                  <a:gd name="T78" fmla="*/ 266 w 380"/>
                  <a:gd name="T79" fmla="*/ 334 h 362"/>
                  <a:gd name="T80" fmla="*/ 244 w 380"/>
                  <a:gd name="T81" fmla="*/ 328 h 362"/>
                  <a:gd name="T82" fmla="*/ 227 w 380"/>
                  <a:gd name="T83" fmla="*/ 306 h 362"/>
                  <a:gd name="T84" fmla="*/ 204 w 380"/>
                  <a:gd name="T85" fmla="*/ 300 h 362"/>
                  <a:gd name="T86" fmla="*/ 0 w 380"/>
                  <a:gd name="T87" fmla="*/ 277 h 362"/>
                  <a:gd name="T88" fmla="*/ 17 w 380"/>
                  <a:gd name="T89" fmla="*/ 266 h 362"/>
                  <a:gd name="T90" fmla="*/ 34 w 380"/>
                  <a:gd name="T91" fmla="*/ 243 h 362"/>
                  <a:gd name="T92" fmla="*/ 45 w 380"/>
                  <a:gd name="T93" fmla="*/ 215 h 362"/>
                  <a:gd name="T94" fmla="*/ 57 w 380"/>
                  <a:gd name="T95" fmla="*/ 20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362">
                    <a:moveTo>
                      <a:pt x="68" y="170"/>
                    </a:moveTo>
                    <a:lnTo>
                      <a:pt x="62" y="170"/>
                    </a:lnTo>
                    <a:lnTo>
                      <a:pt x="68" y="170"/>
                    </a:lnTo>
                    <a:lnTo>
                      <a:pt x="68" y="164"/>
                    </a:lnTo>
                    <a:lnTo>
                      <a:pt x="68" y="158"/>
                    </a:lnTo>
                    <a:lnTo>
                      <a:pt x="68" y="153"/>
                    </a:lnTo>
                    <a:lnTo>
                      <a:pt x="68" y="147"/>
                    </a:lnTo>
                    <a:lnTo>
                      <a:pt x="68" y="141"/>
                    </a:lnTo>
                    <a:lnTo>
                      <a:pt x="74" y="136"/>
                    </a:lnTo>
                    <a:lnTo>
                      <a:pt x="74" y="130"/>
                    </a:lnTo>
                    <a:lnTo>
                      <a:pt x="74" y="124"/>
                    </a:lnTo>
                    <a:lnTo>
                      <a:pt x="74" y="119"/>
                    </a:lnTo>
                    <a:lnTo>
                      <a:pt x="74" y="113"/>
                    </a:lnTo>
                    <a:lnTo>
                      <a:pt x="74" y="107"/>
                    </a:lnTo>
                    <a:lnTo>
                      <a:pt x="74" y="102"/>
                    </a:lnTo>
                    <a:lnTo>
                      <a:pt x="79" y="102"/>
                    </a:lnTo>
                    <a:lnTo>
                      <a:pt x="79" y="96"/>
                    </a:lnTo>
                    <a:lnTo>
                      <a:pt x="79" y="90"/>
                    </a:lnTo>
                    <a:lnTo>
                      <a:pt x="79" y="85"/>
                    </a:lnTo>
                    <a:lnTo>
                      <a:pt x="85" y="85"/>
                    </a:lnTo>
                    <a:lnTo>
                      <a:pt x="85" y="79"/>
                    </a:lnTo>
                    <a:lnTo>
                      <a:pt x="85" y="73"/>
                    </a:lnTo>
                    <a:lnTo>
                      <a:pt x="85" y="68"/>
                    </a:lnTo>
                    <a:lnTo>
                      <a:pt x="79" y="68"/>
                    </a:lnTo>
                    <a:lnTo>
                      <a:pt x="79" y="62"/>
                    </a:lnTo>
                    <a:lnTo>
                      <a:pt x="85" y="62"/>
                    </a:lnTo>
                    <a:lnTo>
                      <a:pt x="85" y="56"/>
                    </a:lnTo>
                    <a:lnTo>
                      <a:pt x="91" y="56"/>
                    </a:lnTo>
                    <a:lnTo>
                      <a:pt x="85" y="56"/>
                    </a:lnTo>
                    <a:lnTo>
                      <a:pt x="85" y="51"/>
                    </a:lnTo>
                    <a:lnTo>
                      <a:pt x="91" y="45"/>
                    </a:lnTo>
                    <a:lnTo>
                      <a:pt x="91" y="39"/>
                    </a:lnTo>
                    <a:lnTo>
                      <a:pt x="91" y="34"/>
                    </a:lnTo>
                    <a:lnTo>
                      <a:pt x="91" y="28"/>
                    </a:lnTo>
                    <a:lnTo>
                      <a:pt x="91" y="22"/>
                    </a:lnTo>
                    <a:lnTo>
                      <a:pt x="96" y="17"/>
                    </a:lnTo>
                    <a:lnTo>
                      <a:pt x="96" y="11"/>
                    </a:lnTo>
                    <a:lnTo>
                      <a:pt x="102" y="11"/>
                    </a:lnTo>
                    <a:lnTo>
                      <a:pt x="102" y="5"/>
                    </a:lnTo>
                    <a:lnTo>
                      <a:pt x="108" y="5"/>
                    </a:lnTo>
                    <a:lnTo>
                      <a:pt x="113" y="5"/>
                    </a:lnTo>
                    <a:lnTo>
                      <a:pt x="119" y="5"/>
                    </a:lnTo>
                    <a:lnTo>
                      <a:pt x="125" y="5"/>
                    </a:lnTo>
                    <a:lnTo>
                      <a:pt x="125" y="0"/>
                    </a:lnTo>
                    <a:lnTo>
                      <a:pt x="130" y="0"/>
                    </a:lnTo>
                    <a:lnTo>
                      <a:pt x="136" y="5"/>
                    </a:lnTo>
                    <a:lnTo>
                      <a:pt x="142" y="5"/>
                    </a:lnTo>
                    <a:lnTo>
                      <a:pt x="147" y="5"/>
                    </a:lnTo>
                    <a:lnTo>
                      <a:pt x="153" y="5"/>
                    </a:lnTo>
                    <a:lnTo>
                      <a:pt x="153" y="11"/>
                    </a:lnTo>
                    <a:lnTo>
                      <a:pt x="153" y="5"/>
                    </a:lnTo>
                    <a:lnTo>
                      <a:pt x="159" y="5"/>
                    </a:lnTo>
                    <a:lnTo>
                      <a:pt x="159" y="11"/>
                    </a:lnTo>
                    <a:lnTo>
                      <a:pt x="164" y="11"/>
                    </a:lnTo>
                    <a:lnTo>
                      <a:pt x="170" y="11"/>
                    </a:lnTo>
                    <a:lnTo>
                      <a:pt x="176" y="11"/>
                    </a:lnTo>
                    <a:lnTo>
                      <a:pt x="176" y="5"/>
                    </a:lnTo>
                    <a:lnTo>
                      <a:pt x="176" y="11"/>
                    </a:lnTo>
                    <a:lnTo>
                      <a:pt x="181" y="11"/>
                    </a:lnTo>
                    <a:lnTo>
                      <a:pt x="187" y="5"/>
                    </a:lnTo>
                    <a:lnTo>
                      <a:pt x="193" y="5"/>
                    </a:lnTo>
                    <a:lnTo>
                      <a:pt x="198" y="0"/>
                    </a:lnTo>
                    <a:lnTo>
                      <a:pt x="198" y="5"/>
                    </a:lnTo>
                    <a:lnTo>
                      <a:pt x="204" y="5"/>
                    </a:lnTo>
                    <a:lnTo>
                      <a:pt x="204" y="11"/>
                    </a:lnTo>
                    <a:lnTo>
                      <a:pt x="204" y="17"/>
                    </a:lnTo>
                    <a:lnTo>
                      <a:pt x="210" y="17"/>
                    </a:lnTo>
                    <a:lnTo>
                      <a:pt x="210" y="22"/>
                    </a:lnTo>
                    <a:lnTo>
                      <a:pt x="215" y="22"/>
                    </a:lnTo>
                    <a:lnTo>
                      <a:pt x="215" y="28"/>
                    </a:lnTo>
                    <a:lnTo>
                      <a:pt x="221" y="28"/>
                    </a:lnTo>
                    <a:lnTo>
                      <a:pt x="221" y="34"/>
                    </a:lnTo>
                    <a:lnTo>
                      <a:pt x="227" y="34"/>
                    </a:lnTo>
                    <a:lnTo>
                      <a:pt x="232" y="34"/>
                    </a:lnTo>
                    <a:lnTo>
                      <a:pt x="238" y="34"/>
                    </a:lnTo>
                    <a:lnTo>
                      <a:pt x="238" y="39"/>
                    </a:lnTo>
                    <a:lnTo>
                      <a:pt x="244" y="39"/>
                    </a:lnTo>
                    <a:lnTo>
                      <a:pt x="249" y="39"/>
                    </a:lnTo>
                    <a:lnTo>
                      <a:pt x="255" y="39"/>
                    </a:lnTo>
                    <a:lnTo>
                      <a:pt x="261" y="39"/>
                    </a:lnTo>
                    <a:lnTo>
                      <a:pt x="261" y="45"/>
                    </a:lnTo>
                    <a:lnTo>
                      <a:pt x="266" y="45"/>
                    </a:lnTo>
                    <a:lnTo>
                      <a:pt x="266" y="51"/>
                    </a:lnTo>
                    <a:lnTo>
                      <a:pt x="272" y="51"/>
                    </a:lnTo>
                    <a:lnTo>
                      <a:pt x="278" y="51"/>
                    </a:lnTo>
                    <a:lnTo>
                      <a:pt x="278" y="56"/>
                    </a:lnTo>
                    <a:lnTo>
                      <a:pt x="278" y="62"/>
                    </a:lnTo>
                    <a:lnTo>
                      <a:pt x="272" y="62"/>
                    </a:lnTo>
                    <a:lnTo>
                      <a:pt x="272" y="68"/>
                    </a:lnTo>
                    <a:lnTo>
                      <a:pt x="266" y="68"/>
                    </a:lnTo>
                    <a:lnTo>
                      <a:pt x="272" y="68"/>
                    </a:lnTo>
                    <a:lnTo>
                      <a:pt x="272" y="73"/>
                    </a:lnTo>
                    <a:lnTo>
                      <a:pt x="266" y="73"/>
                    </a:lnTo>
                    <a:lnTo>
                      <a:pt x="272" y="79"/>
                    </a:lnTo>
                    <a:lnTo>
                      <a:pt x="272" y="85"/>
                    </a:lnTo>
                    <a:lnTo>
                      <a:pt x="266" y="85"/>
                    </a:lnTo>
                    <a:lnTo>
                      <a:pt x="266" y="90"/>
                    </a:lnTo>
                    <a:lnTo>
                      <a:pt x="261" y="90"/>
                    </a:lnTo>
                    <a:lnTo>
                      <a:pt x="255" y="90"/>
                    </a:lnTo>
                    <a:lnTo>
                      <a:pt x="255" y="96"/>
                    </a:lnTo>
                    <a:lnTo>
                      <a:pt x="249" y="96"/>
                    </a:lnTo>
                    <a:lnTo>
                      <a:pt x="249" y="102"/>
                    </a:lnTo>
                    <a:lnTo>
                      <a:pt x="249" y="107"/>
                    </a:lnTo>
                    <a:lnTo>
                      <a:pt x="249" y="113"/>
                    </a:lnTo>
                    <a:lnTo>
                      <a:pt x="249" y="119"/>
                    </a:lnTo>
                    <a:lnTo>
                      <a:pt x="249" y="124"/>
                    </a:lnTo>
                    <a:lnTo>
                      <a:pt x="244" y="124"/>
                    </a:lnTo>
                    <a:lnTo>
                      <a:pt x="249" y="130"/>
                    </a:lnTo>
                    <a:lnTo>
                      <a:pt x="249" y="136"/>
                    </a:lnTo>
                    <a:lnTo>
                      <a:pt x="249" y="141"/>
                    </a:lnTo>
                    <a:lnTo>
                      <a:pt x="255" y="141"/>
                    </a:lnTo>
                    <a:lnTo>
                      <a:pt x="255" y="147"/>
                    </a:lnTo>
                    <a:lnTo>
                      <a:pt x="261" y="147"/>
                    </a:lnTo>
                    <a:lnTo>
                      <a:pt x="266" y="147"/>
                    </a:lnTo>
                    <a:lnTo>
                      <a:pt x="272" y="147"/>
                    </a:lnTo>
                    <a:lnTo>
                      <a:pt x="278" y="147"/>
                    </a:lnTo>
                    <a:lnTo>
                      <a:pt x="278" y="153"/>
                    </a:lnTo>
                    <a:lnTo>
                      <a:pt x="283" y="153"/>
                    </a:lnTo>
                    <a:lnTo>
                      <a:pt x="283" y="158"/>
                    </a:lnTo>
                    <a:lnTo>
                      <a:pt x="289" y="158"/>
                    </a:lnTo>
                    <a:lnTo>
                      <a:pt x="289" y="164"/>
                    </a:lnTo>
                    <a:lnTo>
                      <a:pt x="289" y="170"/>
                    </a:lnTo>
                    <a:lnTo>
                      <a:pt x="295" y="170"/>
                    </a:lnTo>
                    <a:lnTo>
                      <a:pt x="295" y="175"/>
                    </a:lnTo>
                    <a:lnTo>
                      <a:pt x="300" y="175"/>
                    </a:lnTo>
                    <a:lnTo>
                      <a:pt x="306" y="175"/>
                    </a:lnTo>
                    <a:lnTo>
                      <a:pt x="312" y="175"/>
                    </a:lnTo>
                    <a:lnTo>
                      <a:pt x="317" y="175"/>
                    </a:lnTo>
                    <a:lnTo>
                      <a:pt x="323" y="175"/>
                    </a:lnTo>
                    <a:lnTo>
                      <a:pt x="329" y="175"/>
                    </a:lnTo>
                    <a:lnTo>
                      <a:pt x="334" y="175"/>
                    </a:lnTo>
                    <a:lnTo>
                      <a:pt x="340" y="175"/>
                    </a:lnTo>
                    <a:lnTo>
                      <a:pt x="346" y="175"/>
                    </a:lnTo>
                    <a:lnTo>
                      <a:pt x="351" y="175"/>
                    </a:lnTo>
                    <a:lnTo>
                      <a:pt x="357" y="175"/>
                    </a:lnTo>
                    <a:lnTo>
                      <a:pt x="363" y="175"/>
                    </a:lnTo>
                    <a:lnTo>
                      <a:pt x="363" y="170"/>
                    </a:lnTo>
                    <a:lnTo>
                      <a:pt x="368" y="170"/>
                    </a:lnTo>
                    <a:lnTo>
                      <a:pt x="374" y="170"/>
                    </a:lnTo>
                    <a:lnTo>
                      <a:pt x="380" y="170"/>
                    </a:lnTo>
                    <a:lnTo>
                      <a:pt x="380" y="175"/>
                    </a:lnTo>
                    <a:lnTo>
                      <a:pt x="363" y="209"/>
                    </a:lnTo>
                    <a:lnTo>
                      <a:pt x="357" y="221"/>
                    </a:lnTo>
                    <a:lnTo>
                      <a:pt x="351" y="232"/>
                    </a:lnTo>
                    <a:lnTo>
                      <a:pt x="346" y="238"/>
                    </a:lnTo>
                    <a:lnTo>
                      <a:pt x="340" y="249"/>
                    </a:lnTo>
                    <a:lnTo>
                      <a:pt x="340" y="260"/>
                    </a:lnTo>
                    <a:lnTo>
                      <a:pt x="334" y="266"/>
                    </a:lnTo>
                    <a:lnTo>
                      <a:pt x="306" y="328"/>
                    </a:lnTo>
                    <a:lnTo>
                      <a:pt x="289" y="357"/>
                    </a:lnTo>
                    <a:lnTo>
                      <a:pt x="289" y="362"/>
                    </a:lnTo>
                    <a:lnTo>
                      <a:pt x="278" y="362"/>
                    </a:lnTo>
                    <a:lnTo>
                      <a:pt x="278" y="357"/>
                    </a:lnTo>
                    <a:lnTo>
                      <a:pt x="272" y="357"/>
                    </a:lnTo>
                    <a:lnTo>
                      <a:pt x="278" y="351"/>
                    </a:lnTo>
                    <a:lnTo>
                      <a:pt x="272" y="351"/>
                    </a:lnTo>
                    <a:lnTo>
                      <a:pt x="272" y="345"/>
                    </a:lnTo>
                    <a:lnTo>
                      <a:pt x="272" y="340"/>
                    </a:lnTo>
                    <a:lnTo>
                      <a:pt x="272" y="334"/>
                    </a:lnTo>
                    <a:lnTo>
                      <a:pt x="266" y="334"/>
                    </a:lnTo>
                    <a:lnTo>
                      <a:pt x="261" y="334"/>
                    </a:lnTo>
                    <a:lnTo>
                      <a:pt x="255" y="334"/>
                    </a:lnTo>
                    <a:lnTo>
                      <a:pt x="249" y="328"/>
                    </a:lnTo>
                    <a:lnTo>
                      <a:pt x="244" y="328"/>
                    </a:lnTo>
                    <a:lnTo>
                      <a:pt x="232" y="317"/>
                    </a:lnTo>
                    <a:lnTo>
                      <a:pt x="227" y="317"/>
                    </a:lnTo>
                    <a:lnTo>
                      <a:pt x="227" y="311"/>
                    </a:lnTo>
                    <a:lnTo>
                      <a:pt x="227" y="306"/>
                    </a:lnTo>
                    <a:lnTo>
                      <a:pt x="221" y="306"/>
                    </a:lnTo>
                    <a:lnTo>
                      <a:pt x="215" y="306"/>
                    </a:lnTo>
                    <a:lnTo>
                      <a:pt x="210" y="300"/>
                    </a:lnTo>
                    <a:lnTo>
                      <a:pt x="204" y="300"/>
                    </a:lnTo>
                    <a:lnTo>
                      <a:pt x="198" y="300"/>
                    </a:lnTo>
                    <a:lnTo>
                      <a:pt x="91" y="289"/>
                    </a:lnTo>
                    <a:lnTo>
                      <a:pt x="17" y="277"/>
                    </a:lnTo>
                    <a:lnTo>
                      <a:pt x="0" y="277"/>
                    </a:lnTo>
                    <a:lnTo>
                      <a:pt x="6" y="277"/>
                    </a:lnTo>
                    <a:lnTo>
                      <a:pt x="6" y="272"/>
                    </a:lnTo>
                    <a:lnTo>
                      <a:pt x="11" y="266"/>
                    </a:lnTo>
                    <a:lnTo>
                      <a:pt x="17" y="266"/>
                    </a:lnTo>
                    <a:lnTo>
                      <a:pt x="17" y="260"/>
                    </a:lnTo>
                    <a:lnTo>
                      <a:pt x="28" y="249"/>
                    </a:lnTo>
                    <a:lnTo>
                      <a:pt x="28" y="243"/>
                    </a:lnTo>
                    <a:lnTo>
                      <a:pt x="34" y="243"/>
                    </a:lnTo>
                    <a:lnTo>
                      <a:pt x="34" y="238"/>
                    </a:lnTo>
                    <a:lnTo>
                      <a:pt x="40" y="238"/>
                    </a:lnTo>
                    <a:lnTo>
                      <a:pt x="40" y="226"/>
                    </a:lnTo>
                    <a:lnTo>
                      <a:pt x="45" y="215"/>
                    </a:lnTo>
                    <a:lnTo>
                      <a:pt x="51" y="215"/>
                    </a:lnTo>
                    <a:lnTo>
                      <a:pt x="51" y="209"/>
                    </a:lnTo>
                    <a:lnTo>
                      <a:pt x="51" y="204"/>
                    </a:lnTo>
                    <a:lnTo>
                      <a:pt x="57" y="204"/>
                    </a:lnTo>
                    <a:lnTo>
                      <a:pt x="57" y="198"/>
                    </a:lnTo>
                    <a:lnTo>
                      <a:pt x="57" y="187"/>
                    </a:lnTo>
                    <a:lnTo>
                      <a:pt x="68" y="17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0" name="Freeform 94">
                <a:extLst>
                  <a:ext uri="{FF2B5EF4-FFF2-40B4-BE49-F238E27FC236}">
                    <a16:creationId xmlns:a16="http://schemas.microsoft.com/office/drawing/2014/main" id="{969CF086-6E29-DE9C-A388-52B473493785}"/>
                  </a:ext>
                </a:extLst>
              </p:cNvPr>
              <p:cNvSpPr>
                <a:spLocks/>
              </p:cNvSpPr>
              <p:nvPr>
                <p:custDataLst>
                  <p:tags r:id="rId231"/>
                </p:custDataLst>
              </p:nvPr>
            </p:nvSpPr>
            <p:spPr bwMode="auto">
              <a:xfrm rot="582343">
                <a:off x="5842349" y="3257210"/>
                <a:ext cx="396770" cy="487589"/>
              </a:xfrm>
              <a:custGeom>
                <a:avLst/>
                <a:gdLst>
                  <a:gd name="T0" fmla="*/ 119 w 249"/>
                  <a:gd name="T1" fmla="*/ 278 h 306"/>
                  <a:gd name="T2" fmla="*/ 108 w 249"/>
                  <a:gd name="T3" fmla="*/ 284 h 306"/>
                  <a:gd name="T4" fmla="*/ 96 w 249"/>
                  <a:gd name="T5" fmla="*/ 278 h 306"/>
                  <a:gd name="T6" fmla="*/ 85 w 249"/>
                  <a:gd name="T7" fmla="*/ 272 h 306"/>
                  <a:gd name="T8" fmla="*/ 85 w 249"/>
                  <a:gd name="T9" fmla="*/ 267 h 306"/>
                  <a:gd name="T10" fmla="*/ 68 w 249"/>
                  <a:gd name="T11" fmla="*/ 255 h 306"/>
                  <a:gd name="T12" fmla="*/ 57 w 249"/>
                  <a:gd name="T13" fmla="*/ 244 h 306"/>
                  <a:gd name="T14" fmla="*/ 45 w 249"/>
                  <a:gd name="T15" fmla="*/ 232 h 306"/>
                  <a:gd name="T16" fmla="*/ 34 w 249"/>
                  <a:gd name="T17" fmla="*/ 227 h 306"/>
                  <a:gd name="T18" fmla="*/ 28 w 249"/>
                  <a:gd name="T19" fmla="*/ 204 h 306"/>
                  <a:gd name="T20" fmla="*/ 17 w 249"/>
                  <a:gd name="T21" fmla="*/ 181 h 306"/>
                  <a:gd name="T22" fmla="*/ 17 w 249"/>
                  <a:gd name="T23" fmla="*/ 164 h 306"/>
                  <a:gd name="T24" fmla="*/ 11 w 249"/>
                  <a:gd name="T25" fmla="*/ 153 h 306"/>
                  <a:gd name="T26" fmla="*/ 0 w 249"/>
                  <a:gd name="T27" fmla="*/ 142 h 306"/>
                  <a:gd name="T28" fmla="*/ 6 w 249"/>
                  <a:gd name="T29" fmla="*/ 125 h 306"/>
                  <a:gd name="T30" fmla="*/ 0 w 249"/>
                  <a:gd name="T31" fmla="*/ 113 h 306"/>
                  <a:gd name="T32" fmla="*/ 6 w 249"/>
                  <a:gd name="T33" fmla="*/ 96 h 306"/>
                  <a:gd name="T34" fmla="*/ 11 w 249"/>
                  <a:gd name="T35" fmla="*/ 85 h 306"/>
                  <a:gd name="T36" fmla="*/ 17 w 249"/>
                  <a:gd name="T37" fmla="*/ 68 h 306"/>
                  <a:gd name="T38" fmla="*/ 28 w 249"/>
                  <a:gd name="T39" fmla="*/ 62 h 306"/>
                  <a:gd name="T40" fmla="*/ 28 w 249"/>
                  <a:gd name="T41" fmla="*/ 51 h 306"/>
                  <a:gd name="T42" fmla="*/ 28 w 249"/>
                  <a:gd name="T43" fmla="*/ 34 h 306"/>
                  <a:gd name="T44" fmla="*/ 40 w 249"/>
                  <a:gd name="T45" fmla="*/ 17 h 306"/>
                  <a:gd name="T46" fmla="*/ 45 w 249"/>
                  <a:gd name="T47" fmla="*/ 6 h 306"/>
                  <a:gd name="T48" fmla="*/ 125 w 249"/>
                  <a:gd name="T49" fmla="*/ 68 h 306"/>
                  <a:gd name="T50" fmla="*/ 193 w 249"/>
                  <a:gd name="T51" fmla="*/ 119 h 306"/>
                  <a:gd name="T52" fmla="*/ 204 w 249"/>
                  <a:gd name="T53" fmla="*/ 130 h 306"/>
                  <a:gd name="T54" fmla="*/ 210 w 249"/>
                  <a:gd name="T55" fmla="*/ 142 h 306"/>
                  <a:gd name="T56" fmla="*/ 221 w 249"/>
                  <a:gd name="T57" fmla="*/ 147 h 306"/>
                  <a:gd name="T58" fmla="*/ 232 w 249"/>
                  <a:gd name="T59" fmla="*/ 159 h 306"/>
                  <a:gd name="T60" fmla="*/ 227 w 249"/>
                  <a:gd name="T61" fmla="*/ 170 h 306"/>
                  <a:gd name="T62" fmla="*/ 221 w 249"/>
                  <a:gd name="T63" fmla="*/ 187 h 306"/>
                  <a:gd name="T64" fmla="*/ 232 w 249"/>
                  <a:gd name="T65" fmla="*/ 198 h 306"/>
                  <a:gd name="T66" fmla="*/ 244 w 249"/>
                  <a:gd name="T67" fmla="*/ 204 h 306"/>
                  <a:gd name="T68" fmla="*/ 238 w 249"/>
                  <a:gd name="T69" fmla="*/ 221 h 306"/>
                  <a:gd name="T70" fmla="*/ 244 w 249"/>
                  <a:gd name="T71" fmla="*/ 232 h 306"/>
                  <a:gd name="T72" fmla="*/ 238 w 249"/>
                  <a:gd name="T73" fmla="*/ 249 h 306"/>
                  <a:gd name="T74" fmla="*/ 227 w 249"/>
                  <a:gd name="T75" fmla="*/ 255 h 306"/>
                  <a:gd name="T76" fmla="*/ 215 w 249"/>
                  <a:gd name="T77" fmla="*/ 261 h 306"/>
                  <a:gd name="T78" fmla="*/ 210 w 249"/>
                  <a:gd name="T79" fmla="*/ 267 h 306"/>
                  <a:gd name="T80" fmla="*/ 210 w 249"/>
                  <a:gd name="T81" fmla="*/ 272 h 306"/>
                  <a:gd name="T82" fmla="*/ 198 w 249"/>
                  <a:gd name="T83" fmla="*/ 272 h 306"/>
                  <a:gd name="T84" fmla="*/ 198 w 249"/>
                  <a:gd name="T85" fmla="*/ 284 h 306"/>
                  <a:gd name="T86" fmla="*/ 187 w 249"/>
                  <a:gd name="T87" fmla="*/ 295 h 306"/>
                  <a:gd name="T88" fmla="*/ 176 w 249"/>
                  <a:gd name="T89" fmla="*/ 301 h 306"/>
                  <a:gd name="T90" fmla="*/ 164 w 249"/>
                  <a:gd name="T91" fmla="*/ 306 h 306"/>
                  <a:gd name="T92" fmla="*/ 153 w 249"/>
                  <a:gd name="T93" fmla="*/ 301 h 306"/>
                  <a:gd name="T94" fmla="*/ 142 w 249"/>
                  <a:gd name="T95" fmla="*/ 289 h 306"/>
                  <a:gd name="T96" fmla="*/ 130 w 249"/>
                  <a:gd name="T97"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06">
                    <a:moveTo>
                      <a:pt x="130" y="278"/>
                    </a:moveTo>
                    <a:lnTo>
                      <a:pt x="125" y="278"/>
                    </a:lnTo>
                    <a:lnTo>
                      <a:pt x="119" y="278"/>
                    </a:lnTo>
                    <a:lnTo>
                      <a:pt x="119" y="284"/>
                    </a:lnTo>
                    <a:lnTo>
                      <a:pt x="113" y="284"/>
                    </a:lnTo>
                    <a:lnTo>
                      <a:pt x="108" y="284"/>
                    </a:lnTo>
                    <a:lnTo>
                      <a:pt x="102" y="284"/>
                    </a:lnTo>
                    <a:lnTo>
                      <a:pt x="96" y="284"/>
                    </a:lnTo>
                    <a:lnTo>
                      <a:pt x="96" y="278"/>
                    </a:lnTo>
                    <a:lnTo>
                      <a:pt x="91" y="284"/>
                    </a:lnTo>
                    <a:lnTo>
                      <a:pt x="91" y="272"/>
                    </a:lnTo>
                    <a:lnTo>
                      <a:pt x="85" y="272"/>
                    </a:lnTo>
                    <a:lnTo>
                      <a:pt x="79" y="272"/>
                    </a:lnTo>
                    <a:lnTo>
                      <a:pt x="79" y="267"/>
                    </a:lnTo>
                    <a:lnTo>
                      <a:pt x="85" y="267"/>
                    </a:lnTo>
                    <a:lnTo>
                      <a:pt x="79" y="261"/>
                    </a:lnTo>
                    <a:lnTo>
                      <a:pt x="74" y="255"/>
                    </a:lnTo>
                    <a:lnTo>
                      <a:pt x="68" y="255"/>
                    </a:lnTo>
                    <a:lnTo>
                      <a:pt x="62" y="255"/>
                    </a:lnTo>
                    <a:lnTo>
                      <a:pt x="62" y="249"/>
                    </a:lnTo>
                    <a:lnTo>
                      <a:pt x="57" y="244"/>
                    </a:lnTo>
                    <a:lnTo>
                      <a:pt x="51" y="244"/>
                    </a:lnTo>
                    <a:lnTo>
                      <a:pt x="45" y="238"/>
                    </a:lnTo>
                    <a:lnTo>
                      <a:pt x="45" y="232"/>
                    </a:lnTo>
                    <a:lnTo>
                      <a:pt x="40" y="232"/>
                    </a:lnTo>
                    <a:lnTo>
                      <a:pt x="40" y="227"/>
                    </a:lnTo>
                    <a:lnTo>
                      <a:pt x="34" y="227"/>
                    </a:lnTo>
                    <a:lnTo>
                      <a:pt x="28" y="221"/>
                    </a:lnTo>
                    <a:lnTo>
                      <a:pt x="28" y="215"/>
                    </a:lnTo>
                    <a:lnTo>
                      <a:pt x="28" y="204"/>
                    </a:lnTo>
                    <a:lnTo>
                      <a:pt x="23" y="198"/>
                    </a:lnTo>
                    <a:lnTo>
                      <a:pt x="17" y="187"/>
                    </a:lnTo>
                    <a:lnTo>
                      <a:pt x="17" y="181"/>
                    </a:lnTo>
                    <a:lnTo>
                      <a:pt x="17" y="176"/>
                    </a:lnTo>
                    <a:lnTo>
                      <a:pt x="17" y="170"/>
                    </a:lnTo>
                    <a:lnTo>
                      <a:pt x="17" y="164"/>
                    </a:lnTo>
                    <a:lnTo>
                      <a:pt x="11" y="164"/>
                    </a:lnTo>
                    <a:lnTo>
                      <a:pt x="11" y="159"/>
                    </a:lnTo>
                    <a:lnTo>
                      <a:pt x="11" y="153"/>
                    </a:lnTo>
                    <a:lnTo>
                      <a:pt x="11" y="147"/>
                    </a:lnTo>
                    <a:lnTo>
                      <a:pt x="6" y="147"/>
                    </a:lnTo>
                    <a:lnTo>
                      <a:pt x="0" y="142"/>
                    </a:lnTo>
                    <a:lnTo>
                      <a:pt x="0" y="136"/>
                    </a:lnTo>
                    <a:lnTo>
                      <a:pt x="0" y="125"/>
                    </a:lnTo>
                    <a:lnTo>
                      <a:pt x="6" y="125"/>
                    </a:lnTo>
                    <a:lnTo>
                      <a:pt x="6" y="119"/>
                    </a:lnTo>
                    <a:lnTo>
                      <a:pt x="0" y="119"/>
                    </a:lnTo>
                    <a:lnTo>
                      <a:pt x="0" y="113"/>
                    </a:lnTo>
                    <a:lnTo>
                      <a:pt x="0" y="108"/>
                    </a:lnTo>
                    <a:lnTo>
                      <a:pt x="0" y="102"/>
                    </a:lnTo>
                    <a:lnTo>
                      <a:pt x="6" y="96"/>
                    </a:lnTo>
                    <a:lnTo>
                      <a:pt x="0" y="91"/>
                    </a:lnTo>
                    <a:lnTo>
                      <a:pt x="6" y="91"/>
                    </a:lnTo>
                    <a:lnTo>
                      <a:pt x="11" y="85"/>
                    </a:lnTo>
                    <a:lnTo>
                      <a:pt x="11" y="74"/>
                    </a:lnTo>
                    <a:lnTo>
                      <a:pt x="17" y="74"/>
                    </a:lnTo>
                    <a:lnTo>
                      <a:pt x="17" y="68"/>
                    </a:lnTo>
                    <a:lnTo>
                      <a:pt x="23" y="68"/>
                    </a:lnTo>
                    <a:lnTo>
                      <a:pt x="28" y="68"/>
                    </a:lnTo>
                    <a:lnTo>
                      <a:pt x="28" y="62"/>
                    </a:lnTo>
                    <a:lnTo>
                      <a:pt x="34" y="57"/>
                    </a:lnTo>
                    <a:lnTo>
                      <a:pt x="28" y="57"/>
                    </a:lnTo>
                    <a:lnTo>
                      <a:pt x="28" y="51"/>
                    </a:lnTo>
                    <a:lnTo>
                      <a:pt x="23" y="45"/>
                    </a:lnTo>
                    <a:lnTo>
                      <a:pt x="28" y="40"/>
                    </a:lnTo>
                    <a:lnTo>
                      <a:pt x="28" y="34"/>
                    </a:lnTo>
                    <a:lnTo>
                      <a:pt x="34" y="28"/>
                    </a:lnTo>
                    <a:lnTo>
                      <a:pt x="34" y="17"/>
                    </a:lnTo>
                    <a:lnTo>
                      <a:pt x="40" y="17"/>
                    </a:lnTo>
                    <a:lnTo>
                      <a:pt x="40" y="11"/>
                    </a:lnTo>
                    <a:lnTo>
                      <a:pt x="45" y="11"/>
                    </a:lnTo>
                    <a:lnTo>
                      <a:pt x="45" y="6"/>
                    </a:lnTo>
                    <a:lnTo>
                      <a:pt x="45" y="0"/>
                    </a:lnTo>
                    <a:lnTo>
                      <a:pt x="102" y="45"/>
                    </a:lnTo>
                    <a:lnTo>
                      <a:pt x="125" y="68"/>
                    </a:lnTo>
                    <a:lnTo>
                      <a:pt x="147" y="85"/>
                    </a:lnTo>
                    <a:lnTo>
                      <a:pt x="187" y="113"/>
                    </a:lnTo>
                    <a:lnTo>
                      <a:pt x="193" y="119"/>
                    </a:lnTo>
                    <a:lnTo>
                      <a:pt x="198" y="125"/>
                    </a:lnTo>
                    <a:lnTo>
                      <a:pt x="204" y="125"/>
                    </a:lnTo>
                    <a:lnTo>
                      <a:pt x="204" y="130"/>
                    </a:lnTo>
                    <a:lnTo>
                      <a:pt x="210" y="130"/>
                    </a:lnTo>
                    <a:lnTo>
                      <a:pt x="210" y="136"/>
                    </a:lnTo>
                    <a:lnTo>
                      <a:pt x="210" y="142"/>
                    </a:lnTo>
                    <a:lnTo>
                      <a:pt x="215" y="142"/>
                    </a:lnTo>
                    <a:lnTo>
                      <a:pt x="215" y="147"/>
                    </a:lnTo>
                    <a:lnTo>
                      <a:pt x="221" y="147"/>
                    </a:lnTo>
                    <a:lnTo>
                      <a:pt x="221" y="153"/>
                    </a:lnTo>
                    <a:lnTo>
                      <a:pt x="227" y="153"/>
                    </a:lnTo>
                    <a:lnTo>
                      <a:pt x="232" y="159"/>
                    </a:lnTo>
                    <a:lnTo>
                      <a:pt x="232" y="164"/>
                    </a:lnTo>
                    <a:lnTo>
                      <a:pt x="232" y="170"/>
                    </a:lnTo>
                    <a:lnTo>
                      <a:pt x="227" y="170"/>
                    </a:lnTo>
                    <a:lnTo>
                      <a:pt x="221" y="170"/>
                    </a:lnTo>
                    <a:lnTo>
                      <a:pt x="221" y="176"/>
                    </a:lnTo>
                    <a:lnTo>
                      <a:pt x="221" y="187"/>
                    </a:lnTo>
                    <a:lnTo>
                      <a:pt x="227" y="193"/>
                    </a:lnTo>
                    <a:lnTo>
                      <a:pt x="227" y="198"/>
                    </a:lnTo>
                    <a:lnTo>
                      <a:pt x="232" y="198"/>
                    </a:lnTo>
                    <a:lnTo>
                      <a:pt x="232" y="204"/>
                    </a:lnTo>
                    <a:lnTo>
                      <a:pt x="238" y="204"/>
                    </a:lnTo>
                    <a:lnTo>
                      <a:pt x="244" y="204"/>
                    </a:lnTo>
                    <a:lnTo>
                      <a:pt x="249" y="215"/>
                    </a:lnTo>
                    <a:lnTo>
                      <a:pt x="244" y="215"/>
                    </a:lnTo>
                    <a:lnTo>
                      <a:pt x="238" y="221"/>
                    </a:lnTo>
                    <a:lnTo>
                      <a:pt x="238" y="227"/>
                    </a:lnTo>
                    <a:lnTo>
                      <a:pt x="244" y="227"/>
                    </a:lnTo>
                    <a:lnTo>
                      <a:pt x="244" y="232"/>
                    </a:lnTo>
                    <a:lnTo>
                      <a:pt x="244" y="238"/>
                    </a:lnTo>
                    <a:lnTo>
                      <a:pt x="238" y="238"/>
                    </a:lnTo>
                    <a:lnTo>
                      <a:pt x="238" y="249"/>
                    </a:lnTo>
                    <a:lnTo>
                      <a:pt x="232" y="249"/>
                    </a:lnTo>
                    <a:lnTo>
                      <a:pt x="232" y="255"/>
                    </a:lnTo>
                    <a:lnTo>
                      <a:pt x="227" y="255"/>
                    </a:lnTo>
                    <a:lnTo>
                      <a:pt x="221" y="255"/>
                    </a:lnTo>
                    <a:lnTo>
                      <a:pt x="221" y="261"/>
                    </a:lnTo>
                    <a:lnTo>
                      <a:pt x="215" y="261"/>
                    </a:lnTo>
                    <a:lnTo>
                      <a:pt x="215" y="255"/>
                    </a:lnTo>
                    <a:lnTo>
                      <a:pt x="210" y="261"/>
                    </a:lnTo>
                    <a:lnTo>
                      <a:pt x="210" y="267"/>
                    </a:lnTo>
                    <a:lnTo>
                      <a:pt x="215" y="267"/>
                    </a:lnTo>
                    <a:lnTo>
                      <a:pt x="215" y="272"/>
                    </a:lnTo>
                    <a:lnTo>
                      <a:pt x="210" y="272"/>
                    </a:lnTo>
                    <a:lnTo>
                      <a:pt x="204" y="267"/>
                    </a:lnTo>
                    <a:lnTo>
                      <a:pt x="204" y="272"/>
                    </a:lnTo>
                    <a:lnTo>
                      <a:pt x="198" y="272"/>
                    </a:lnTo>
                    <a:lnTo>
                      <a:pt x="193" y="272"/>
                    </a:lnTo>
                    <a:lnTo>
                      <a:pt x="198" y="278"/>
                    </a:lnTo>
                    <a:lnTo>
                      <a:pt x="198" y="284"/>
                    </a:lnTo>
                    <a:lnTo>
                      <a:pt x="193" y="284"/>
                    </a:lnTo>
                    <a:lnTo>
                      <a:pt x="193" y="289"/>
                    </a:lnTo>
                    <a:lnTo>
                      <a:pt x="187" y="295"/>
                    </a:lnTo>
                    <a:lnTo>
                      <a:pt x="181" y="295"/>
                    </a:lnTo>
                    <a:lnTo>
                      <a:pt x="176" y="295"/>
                    </a:lnTo>
                    <a:lnTo>
                      <a:pt x="176" y="301"/>
                    </a:lnTo>
                    <a:lnTo>
                      <a:pt x="176" y="306"/>
                    </a:lnTo>
                    <a:lnTo>
                      <a:pt x="170" y="306"/>
                    </a:lnTo>
                    <a:lnTo>
                      <a:pt x="164" y="306"/>
                    </a:lnTo>
                    <a:lnTo>
                      <a:pt x="159" y="306"/>
                    </a:lnTo>
                    <a:lnTo>
                      <a:pt x="159" y="301"/>
                    </a:lnTo>
                    <a:lnTo>
                      <a:pt x="153" y="301"/>
                    </a:lnTo>
                    <a:lnTo>
                      <a:pt x="147" y="295"/>
                    </a:lnTo>
                    <a:lnTo>
                      <a:pt x="142" y="295"/>
                    </a:lnTo>
                    <a:lnTo>
                      <a:pt x="142" y="289"/>
                    </a:lnTo>
                    <a:lnTo>
                      <a:pt x="142" y="284"/>
                    </a:lnTo>
                    <a:lnTo>
                      <a:pt x="136" y="284"/>
                    </a:lnTo>
                    <a:lnTo>
                      <a:pt x="130" y="27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1" name="Freeform 95">
                <a:extLst>
                  <a:ext uri="{FF2B5EF4-FFF2-40B4-BE49-F238E27FC236}">
                    <a16:creationId xmlns:a16="http://schemas.microsoft.com/office/drawing/2014/main" id="{0F7B6968-9194-5B13-41F5-68EFB6F66E3C}"/>
                  </a:ext>
                </a:extLst>
              </p:cNvPr>
              <p:cNvSpPr>
                <a:spLocks/>
              </p:cNvSpPr>
              <p:nvPr>
                <p:custDataLst>
                  <p:tags r:id="rId232"/>
                </p:custDataLst>
              </p:nvPr>
            </p:nvSpPr>
            <p:spPr bwMode="auto">
              <a:xfrm rot="582343">
                <a:off x="7859697" y="4640022"/>
                <a:ext cx="226270" cy="261323"/>
              </a:xfrm>
              <a:custGeom>
                <a:avLst/>
                <a:gdLst>
                  <a:gd name="T0" fmla="*/ 57 w 142"/>
                  <a:gd name="T1" fmla="*/ 17 h 164"/>
                  <a:gd name="T2" fmla="*/ 68 w 142"/>
                  <a:gd name="T3" fmla="*/ 17 h 164"/>
                  <a:gd name="T4" fmla="*/ 85 w 142"/>
                  <a:gd name="T5" fmla="*/ 23 h 164"/>
                  <a:gd name="T6" fmla="*/ 91 w 142"/>
                  <a:gd name="T7" fmla="*/ 6 h 164"/>
                  <a:gd name="T8" fmla="*/ 96 w 142"/>
                  <a:gd name="T9" fmla="*/ 0 h 164"/>
                  <a:gd name="T10" fmla="*/ 102 w 142"/>
                  <a:gd name="T11" fmla="*/ 6 h 164"/>
                  <a:gd name="T12" fmla="*/ 113 w 142"/>
                  <a:gd name="T13" fmla="*/ 23 h 164"/>
                  <a:gd name="T14" fmla="*/ 130 w 142"/>
                  <a:gd name="T15" fmla="*/ 57 h 164"/>
                  <a:gd name="T16" fmla="*/ 142 w 142"/>
                  <a:gd name="T17" fmla="*/ 108 h 164"/>
                  <a:gd name="T18" fmla="*/ 136 w 142"/>
                  <a:gd name="T19" fmla="*/ 119 h 164"/>
                  <a:gd name="T20" fmla="*/ 130 w 142"/>
                  <a:gd name="T21" fmla="*/ 130 h 164"/>
                  <a:gd name="T22" fmla="*/ 136 w 142"/>
                  <a:gd name="T23" fmla="*/ 142 h 164"/>
                  <a:gd name="T24" fmla="*/ 136 w 142"/>
                  <a:gd name="T25" fmla="*/ 153 h 164"/>
                  <a:gd name="T26" fmla="*/ 136 w 142"/>
                  <a:gd name="T27" fmla="*/ 164 h 164"/>
                  <a:gd name="T28" fmla="*/ 125 w 142"/>
                  <a:gd name="T29" fmla="*/ 153 h 164"/>
                  <a:gd name="T30" fmla="*/ 113 w 142"/>
                  <a:gd name="T31" fmla="*/ 153 h 164"/>
                  <a:gd name="T32" fmla="*/ 79 w 142"/>
                  <a:gd name="T33" fmla="*/ 125 h 164"/>
                  <a:gd name="T34" fmla="*/ 68 w 142"/>
                  <a:gd name="T35" fmla="*/ 125 h 164"/>
                  <a:gd name="T36" fmla="*/ 51 w 142"/>
                  <a:gd name="T37" fmla="*/ 125 h 164"/>
                  <a:gd name="T38" fmla="*/ 40 w 142"/>
                  <a:gd name="T39" fmla="*/ 108 h 164"/>
                  <a:gd name="T40" fmla="*/ 17 w 142"/>
                  <a:gd name="T41" fmla="*/ 96 h 164"/>
                  <a:gd name="T42" fmla="*/ 11 w 142"/>
                  <a:gd name="T43" fmla="*/ 85 h 164"/>
                  <a:gd name="T44" fmla="*/ 11 w 142"/>
                  <a:gd name="T45" fmla="*/ 74 h 164"/>
                  <a:gd name="T46" fmla="*/ 11 w 142"/>
                  <a:gd name="T47" fmla="*/ 68 h 164"/>
                  <a:gd name="T48" fmla="*/ 6 w 142"/>
                  <a:gd name="T49" fmla="*/ 62 h 164"/>
                  <a:gd name="T50" fmla="*/ 0 w 142"/>
                  <a:gd name="T51" fmla="*/ 51 h 164"/>
                  <a:gd name="T52" fmla="*/ 0 w 142"/>
                  <a:gd name="T53" fmla="*/ 40 h 164"/>
                  <a:gd name="T54" fmla="*/ 6 w 142"/>
                  <a:gd name="T55" fmla="*/ 23 h 164"/>
                  <a:gd name="T56" fmla="*/ 11 w 142"/>
                  <a:gd name="T57" fmla="*/ 23 h 164"/>
                  <a:gd name="T58" fmla="*/ 17 w 142"/>
                  <a:gd name="T59" fmla="*/ 17 h 164"/>
                  <a:gd name="T60" fmla="*/ 17 w 142"/>
                  <a:gd name="T61" fmla="*/ 6 h 164"/>
                  <a:gd name="T62" fmla="*/ 28 w 142"/>
                  <a:gd name="T63" fmla="*/ 0 h 164"/>
                  <a:gd name="T64" fmla="*/ 51 w 142"/>
                  <a:gd name="T6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64">
                    <a:moveTo>
                      <a:pt x="51" y="0"/>
                    </a:moveTo>
                    <a:lnTo>
                      <a:pt x="57" y="17"/>
                    </a:lnTo>
                    <a:lnTo>
                      <a:pt x="62" y="17"/>
                    </a:lnTo>
                    <a:lnTo>
                      <a:pt x="68" y="17"/>
                    </a:lnTo>
                    <a:lnTo>
                      <a:pt x="74" y="23"/>
                    </a:lnTo>
                    <a:lnTo>
                      <a:pt x="85" y="23"/>
                    </a:lnTo>
                    <a:lnTo>
                      <a:pt x="91" y="17"/>
                    </a:lnTo>
                    <a:lnTo>
                      <a:pt x="91" y="6"/>
                    </a:lnTo>
                    <a:lnTo>
                      <a:pt x="91" y="0"/>
                    </a:lnTo>
                    <a:lnTo>
                      <a:pt x="96" y="0"/>
                    </a:lnTo>
                    <a:lnTo>
                      <a:pt x="96" y="6"/>
                    </a:lnTo>
                    <a:lnTo>
                      <a:pt x="102" y="6"/>
                    </a:lnTo>
                    <a:lnTo>
                      <a:pt x="102" y="11"/>
                    </a:lnTo>
                    <a:lnTo>
                      <a:pt x="113" y="23"/>
                    </a:lnTo>
                    <a:lnTo>
                      <a:pt x="125" y="45"/>
                    </a:lnTo>
                    <a:lnTo>
                      <a:pt x="130" y="57"/>
                    </a:lnTo>
                    <a:lnTo>
                      <a:pt x="142" y="91"/>
                    </a:lnTo>
                    <a:lnTo>
                      <a:pt x="142" y="108"/>
                    </a:lnTo>
                    <a:lnTo>
                      <a:pt x="142" y="113"/>
                    </a:lnTo>
                    <a:lnTo>
                      <a:pt x="136" y="119"/>
                    </a:lnTo>
                    <a:lnTo>
                      <a:pt x="136" y="125"/>
                    </a:lnTo>
                    <a:lnTo>
                      <a:pt x="130" y="130"/>
                    </a:lnTo>
                    <a:lnTo>
                      <a:pt x="136" y="136"/>
                    </a:lnTo>
                    <a:lnTo>
                      <a:pt x="136" y="142"/>
                    </a:lnTo>
                    <a:lnTo>
                      <a:pt x="136" y="147"/>
                    </a:lnTo>
                    <a:lnTo>
                      <a:pt x="136" y="153"/>
                    </a:lnTo>
                    <a:lnTo>
                      <a:pt x="136" y="159"/>
                    </a:lnTo>
                    <a:lnTo>
                      <a:pt x="136" y="164"/>
                    </a:lnTo>
                    <a:lnTo>
                      <a:pt x="130" y="159"/>
                    </a:lnTo>
                    <a:lnTo>
                      <a:pt x="125" y="153"/>
                    </a:lnTo>
                    <a:lnTo>
                      <a:pt x="119" y="159"/>
                    </a:lnTo>
                    <a:lnTo>
                      <a:pt x="113" y="153"/>
                    </a:lnTo>
                    <a:lnTo>
                      <a:pt x="91" y="130"/>
                    </a:lnTo>
                    <a:lnTo>
                      <a:pt x="79" y="125"/>
                    </a:lnTo>
                    <a:lnTo>
                      <a:pt x="74" y="125"/>
                    </a:lnTo>
                    <a:lnTo>
                      <a:pt x="68" y="125"/>
                    </a:lnTo>
                    <a:lnTo>
                      <a:pt x="62" y="119"/>
                    </a:lnTo>
                    <a:lnTo>
                      <a:pt x="51" y="125"/>
                    </a:lnTo>
                    <a:lnTo>
                      <a:pt x="45" y="119"/>
                    </a:lnTo>
                    <a:lnTo>
                      <a:pt x="40" y="108"/>
                    </a:lnTo>
                    <a:lnTo>
                      <a:pt x="40" y="96"/>
                    </a:lnTo>
                    <a:lnTo>
                      <a:pt x="17" y="96"/>
                    </a:lnTo>
                    <a:lnTo>
                      <a:pt x="11" y="96"/>
                    </a:lnTo>
                    <a:lnTo>
                      <a:pt x="11" y="85"/>
                    </a:lnTo>
                    <a:lnTo>
                      <a:pt x="11" y="79"/>
                    </a:lnTo>
                    <a:lnTo>
                      <a:pt x="11" y="74"/>
                    </a:lnTo>
                    <a:lnTo>
                      <a:pt x="6" y="74"/>
                    </a:lnTo>
                    <a:lnTo>
                      <a:pt x="11" y="68"/>
                    </a:lnTo>
                    <a:lnTo>
                      <a:pt x="11" y="62"/>
                    </a:lnTo>
                    <a:lnTo>
                      <a:pt x="6" y="62"/>
                    </a:lnTo>
                    <a:lnTo>
                      <a:pt x="6" y="57"/>
                    </a:lnTo>
                    <a:lnTo>
                      <a:pt x="0" y="51"/>
                    </a:lnTo>
                    <a:lnTo>
                      <a:pt x="0" y="45"/>
                    </a:lnTo>
                    <a:lnTo>
                      <a:pt x="0" y="40"/>
                    </a:lnTo>
                    <a:lnTo>
                      <a:pt x="6" y="28"/>
                    </a:lnTo>
                    <a:lnTo>
                      <a:pt x="6" y="23"/>
                    </a:lnTo>
                    <a:lnTo>
                      <a:pt x="6" y="17"/>
                    </a:lnTo>
                    <a:lnTo>
                      <a:pt x="11" y="23"/>
                    </a:lnTo>
                    <a:lnTo>
                      <a:pt x="17" y="23"/>
                    </a:lnTo>
                    <a:lnTo>
                      <a:pt x="17" y="17"/>
                    </a:lnTo>
                    <a:lnTo>
                      <a:pt x="23" y="17"/>
                    </a:lnTo>
                    <a:lnTo>
                      <a:pt x="17" y="6"/>
                    </a:lnTo>
                    <a:lnTo>
                      <a:pt x="23" y="0"/>
                    </a:lnTo>
                    <a:lnTo>
                      <a:pt x="28" y="0"/>
                    </a:lnTo>
                    <a:lnTo>
                      <a:pt x="40" y="0"/>
                    </a:lnTo>
                    <a:lnTo>
                      <a:pt x="51"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2" name="Freeform 96">
                <a:extLst>
                  <a:ext uri="{FF2B5EF4-FFF2-40B4-BE49-F238E27FC236}">
                    <a16:creationId xmlns:a16="http://schemas.microsoft.com/office/drawing/2014/main" id="{BC11B9F6-C40B-4FDE-2916-90BB0B56385E}"/>
                  </a:ext>
                </a:extLst>
              </p:cNvPr>
              <p:cNvSpPr>
                <a:spLocks/>
              </p:cNvSpPr>
              <p:nvPr>
                <p:custDataLst>
                  <p:tags r:id="rId233"/>
                </p:custDataLst>
              </p:nvPr>
            </p:nvSpPr>
            <p:spPr bwMode="auto">
              <a:xfrm rot="582343">
                <a:off x="7551680" y="4344838"/>
                <a:ext cx="487598" cy="297971"/>
              </a:xfrm>
              <a:custGeom>
                <a:avLst/>
                <a:gdLst>
                  <a:gd name="T0" fmla="*/ 45 w 306"/>
                  <a:gd name="T1" fmla="*/ 5 h 187"/>
                  <a:gd name="T2" fmla="*/ 79 w 306"/>
                  <a:gd name="T3" fmla="*/ 11 h 187"/>
                  <a:gd name="T4" fmla="*/ 96 w 306"/>
                  <a:gd name="T5" fmla="*/ 22 h 187"/>
                  <a:gd name="T6" fmla="*/ 119 w 306"/>
                  <a:gd name="T7" fmla="*/ 56 h 187"/>
                  <a:gd name="T8" fmla="*/ 130 w 306"/>
                  <a:gd name="T9" fmla="*/ 79 h 187"/>
                  <a:gd name="T10" fmla="*/ 147 w 306"/>
                  <a:gd name="T11" fmla="*/ 102 h 187"/>
                  <a:gd name="T12" fmla="*/ 170 w 306"/>
                  <a:gd name="T13" fmla="*/ 102 h 187"/>
                  <a:gd name="T14" fmla="*/ 198 w 306"/>
                  <a:gd name="T15" fmla="*/ 96 h 187"/>
                  <a:gd name="T16" fmla="*/ 221 w 306"/>
                  <a:gd name="T17" fmla="*/ 96 h 187"/>
                  <a:gd name="T18" fmla="*/ 221 w 306"/>
                  <a:gd name="T19" fmla="*/ 124 h 187"/>
                  <a:gd name="T20" fmla="*/ 232 w 306"/>
                  <a:gd name="T21" fmla="*/ 130 h 187"/>
                  <a:gd name="T22" fmla="*/ 255 w 306"/>
                  <a:gd name="T23" fmla="*/ 130 h 187"/>
                  <a:gd name="T24" fmla="*/ 266 w 306"/>
                  <a:gd name="T25" fmla="*/ 130 h 187"/>
                  <a:gd name="T26" fmla="*/ 295 w 306"/>
                  <a:gd name="T27" fmla="*/ 130 h 187"/>
                  <a:gd name="T28" fmla="*/ 306 w 306"/>
                  <a:gd name="T29" fmla="*/ 136 h 187"/>
                  <a:gd name="T30" fmla="*/ 289 w 306"/>
                  <a:gd name="T31" fmla="*/ 153 h 187"/>
                  <a:gd name="T32" fmla="*/ 278 w 306"/>
                  <a:gd name="T33" fmla="*/ 158 h 187"/>
                  <a:gd name="T34" fmla="*/ 272 w 306"/>
                  <a:gd name="T35" fmla="*/ 164 h 187"/>
                  <a:gd name="T36" fmla="*/ 249 w 306"/>
                  <a:gd name="T37" fmla="*/ 164 h 187"/>
                  <a:gd name="T38" fmla="*/ 238 w 306"/>
                  <a:gd name="T39" fmla="*/ 170 h 187"/>
                  <a:gd name="T40" fmla="*/ 238 w 306"/>
                  <a:gd name="T41" fmla="*/ 181 h 187"/>
                  <a:gd name="T42" fmla="*/ 232 w 306"/>
                  <a:gd name="T43" fmla="*/ 187 h 187"/>
                  <a:gd name="T44" fmla="*/ 227 w 306"/>
                  <a:gd name="T45" fmla="*/ 187 h 187"/>
                  <a:gd name="T46" fmla="*/ 210 w 306"/>
                  <a:gd name="T47" fmla="*/ 181 h 187"/>
                  <a:gd name="T48" fmla="*/ 204 w 306"/>
                  <a:gd name="T49" fmla="*/ 175 h 187"/>
                  <a:gd name="T50" fmla="*/ 193 w 306"/>
                  <a:gd name="T51" fmla="*/ 170 h 187"/>
                  <a:gd name="T52" fmla="*/ 181 w 306"/>
                  <a:gd name="T53" fmla="*/ 170 h 187"/>
                  <a:gd name="T54" fmla="*/ 164 w 306"/>
                  <a:gd name="T55" fmla="*/ 170 h 187"/>
                  <a:gd name="T56" fmla="*/ 159 w 306"/>
                  <a:gd name="T57" fmla="*/ 158 h 187"/>
                  <a:gd name="T58" fmla="*/ 147 w 306"/>
                  <a:gd name="T59" fmla="*/ 158 h 187"/>
                  <a:gd name="T60" fmla="*/ 147 w 306"/>
                  <a:gd name="T61" fmla="*/ 158 h 187"/>
                  <a:gd name="T62" fmla="*/ 142 w 306"/>
                  <a:gd name="T63" fmla="*/ 164 h 187"/>
                  <a:gd name="T64" fmla="*/ 130 w 306"/>
                  <a:gd name="T65" fmla="*/ 158 h 187"/>
                  <a:gd name="T66" fmla="*/ 125 w 306"/>
                  <a:gd name="T67" fmla="*/ 153 h 187"/>
                  <a:gd name="T68" fmla="*/ 119 w 306"/>
                  <a:gd name="T69" fmla="*/ 147 h 187"/>
                  <a:gd name="T70" fmla="*/ 108 w 306"/>
                  <a:gd name="T71" fmla="*/ 147 h 187"/>
                  <a:gd name="T72" fmla="*/ 102 w 306"/>
                  <a:gd name="T73" fmla="*/ 147 h 187"/>
                  <a:gd name="T74" fmla="*/ 102 w 306"/>
                  <a:gd name="T75" fmla="*/ 147 h 187"/>
                  <a:gd name="T76" fmla="*/ 91 w 306"/>
                  <a:gd name="T77" fmla="*/ 147 h 187"/>
                  <a:gd name="T78" fmla="*/ 79 w 306"/>
                  <a:gd name="T79" fmla="*/ 141 h 187"/>
                  <a:gd name="T80" fmla="*/ 74 w 306"/>
                  <a:gd name="T81" fmla="*/ 136 h 187"/>
                  <a:gd name="T82" fmla="*/ 62 w 306"/>
                  <a:gd name="T83" fmla="*/ 130 h 187"/>
                  <a:gd name="T84" fmla="*/ 51 w 306"/>
                  <a:gd name="T85" fmla="*/ 124 h 187"/>
                  <a:gd name="T86" fmla="*/ 45 w 306"/>
                  <a:gd name="T87" fmla="*/ 119 h 187"/>
                  <a:gd name="T88" fmla="*/ 40 w 306"/>
                  <a:gd name="T89" fmla="*/ 113 h 187"/>
                  <a:gd name="T90" fmla="*/ 34 w 306"/>
                  <a:gd name="T91" fmla="*/ 102 h 187"/>
                  <a:gd name="T92" fmla="*/ 28 w 306"/>
                  <a:gd name="T93" fmla="*/ 96 h 187"/>
                  <a:gd name="T94" fmla="*/ 23 w 306"/>
                  <a:gd name="T95" fmla="*/ 90 h 187"/>
                  <a:gd name="T96" fmla="*/ 17 w 306"/>
                  <a:gd name="T97" fmla="*/ 79 h 187"/>
                  <a:gd name="T98" fmla="*/ 11 w 306"/>
                  <a:gd name="T99" fmla="*/ 73 h 187"/>
                  <a:gd name="T100" fmla="*/ 6 w 306"/>
                  <a:gd name="T101" fmla="*/ 68 h 187"/>
                  <a:gd name="T102" fmla="*/ 0 w 306"/>
                  <a:gd name="T103" fmla="*/ 51 h 187"/>
                  <a:gd name="T104" fmla="*/ 17 w 306"/>
                  <a:gd name="T105" fmla="*/ 22 h 187"/>
                  <a:gd name="T106" fmla="*/ 28 w 306"/>
                  <a:gd name="T107" fmla="*/ 17 h 187"/>
                  <a:gd name="T108" fmla="*/ 40 w 306"/>
                  <a:gd name="T10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6" h="187">
                    <a:moveTo>
                      <a:pt x="40" y="0"/>
                    </a:moveTo>
                    <a:lnTo>
                      <a:pt x="45" y="5"/>
                    </a:lnTo>
                    <a:lnTo>
                      <a:pt x="51" y="5"/>
                    </a:lnTo>
                    <a:lnTo>
                      <a:pt x="79" y="11"/>
                    </a:lnTo>
                    <a:lnTo>
                      <a:pt x="85" y="17"/>
                    </a:lnTo>
                    <a:lnTo>
                      <a:pt x="96" y="22"/>
                    </a:lnTo>
                    <a:lnTo>
                      <a:pt x="102" y="34"/>
                    </a:lnTo>
                    <a:lnTo>
                      <a:pt x="119" y="56"/>
                    </a:lnTo>
                    <a:lnTo>
                      <a:pt x="130" y="73"/>
                    </a:lnTo>
                    <a:lnTo>
                      <a:pt x="130" y="79"/>
                    </a:lnTo>
                    <a:lnTo>
                      <a:pt x="142" y="90"/>
                    </a:lnTo>
                    <a:lnTo>
                      <a:pt x="147" y="102"/>
                    </a:lnTo>
                    <a:lnTo>
                      <a:pt x="159" y="102"/>
                    </a:lnTo>
                    <a:lnTo>
                      <a:pt x="170" y="102"/>
                    </a:lnTo>
                    <a:lnTo>
                      <a:pt x="181" y="96"/>
                    </a:lnTo>
                    <a:lnTo>
                      <a:pt x="198" y="96"/>
                    </a:lnTo>
                    <a:lnTo>
                      <a:pt x="215" y="96"/>
                    </a:lnTo>
                    <a:lnTo>
                      <a:pt x="221" y="96"/>
                    </a:lnTo>
                    <a:lnTo>
                      <a:pt x="215" y="107"/>
                    </a:lnTo>
                    <a:lnTo>
                      <a:pt x="221" y="124"/>
                    </a:lnTo>
                    <a:lnTo>
                      <a:pt x="227" y="130"/>
                    </a:lnTo>
                    <a:lnTo>
                      <a:pt x="232" y="130"/>
                    </a:lnTo>
                    <a:lnTo>
                      <a:pt x="249" y="130"/>
                    </a:lnTo>
                    <a:lnTo>
                      <a:pt x="255" y="130"/>
                    </a:lnTo>
                    <a:lnTo>
                      <a:pt x="261" y="130"/>
                    </a:lnTo>
                    <a:lnTo>
                      <a:pt x="266" y="130"/>
                    </a:lnTo>
                    <a:lnTo>
                      <a:pt x="289" y="130"/>
                    </a:lnTo>
                    <a:lnTo>
                      <a:pt x="295" y="130"/>
                    </a:lnTo>
                    <a:lnTo>
                      <a:pt x="306" y="130"/>
                    </a:lnTo>
                    <a:lnTo>
                      <a:pt x="306" y="136"/>
                    </a:lnTo>
                    <a:lnTo>
                      <a:pt x="300" y="147"/>
                    </a:lnTo>
                    <a:lnTo>
                      <a:pt x="289" y="153"/>
                    </a:lnTo>
                    <a:lnTo>
                      <a:pt x="283" y="153"/>
                    </a:lnTo>
                    <a:lnTo>
                      <a:pt x="278" y="158"/>
                    </a:lnTo>
                    <a:lnTo>
                      <a:pt x="272" y="158"/>
                    </a:lnTo>
                    <a:lnTo>
                      <a:pt x="272" y="164"/>
                    </a:lnTo>
                    <a:lnTo>
                      <a:pt x="261" y="164"/>
                    </a:lnTo>
                    <a:lnTo>
                      <a:pt x="249" y="164"/>
                    </a:lnTo>
                    <a:lnTo>
                      <a:pt x="244" y="164"/>
                    </a:lnTo>
                    <a:lnTo>
                      <a:pt x="238" y="170"/>
                    </a:lnTo>
                    <a:lnTo>
                      <a:pt x="244" y="181"/>
                    </a:lnTo>
                    <a:lnTo>
                      <a:pt x="238" y="181"/>
                    </a:lnTo>
                    <a:lnTo>
                      <a:pt x="238" y="187"/>
                    </a:lnTo>
                    <a:lnTo>
                      <a:pt x="232" y="187"/>
                    </a:lnTo>
                    <a:lnTo>
                      <a:pt x="227" y="181"/>
                    </a:lnTo>
                    <a:lnTo>
                      <a:pt x="227" y="187"/>
                    </a:lnTo>
                    <a:lnTo>
                      <a:pt x="221" y="181"/>
                    </a:lnTo>
                    <a:lnTo>
                      <a:pt x="210" y="181"/>
                    </a:lnTo>
                    <a:lnTo>
                      <a:pt x="210" y="175"/>
                    </a:lnTo>
                    <a:lnTo>
                      <a:pt x="204" y="175"/>
                    </a:lnTo>
                    <a:lnTo>
                      <a:pt x="198" y="175"/>
                    </a:lnTo>
                    <a:lnTo>
                      <a:pt x="193" y="170"/>
                    </a:lnTo>
                    <a:lnTo>
                      <a:pt x="181" y="175"/>
                    </a:lnTo>
                    <a:lnTo>
                      <a:pt x="181" y="170"/>
                    </a:lnTo>
                    <a:lnTo>
                      <a:pt x="176" y="164"/>
                    </a:lnTo>
                    <a:lnTo>
                      <a:pt x="164" y="170"/>
                    </a:lnTo>
                    <a:lnTo>
                      <a:pt x="164" y="164"/>
                    </a:lnTo>
                    <a:lnTo>
                      <a:pt x="159" y="158"/>
                    </a:lnTo>
                    <a:lnTo>
                      <a:pt x="153" y="158"/>
                    </a:lnTo>
                    <a:lnTo>
                      <a:pt x="147" y="158"/>
                    </a:lnTo>
                    <a:lnTo>
                      <a:pt x="147" y="153"/>
                    </a:lnTo>
                    <a:lnTo>
                      <a:pt x="147" y="158"/>
                    </a:lnTo>
                    <a:lnTo>
                      <a:pt x="147" y="164"/>
                    </a:lnTo>
                    <a:lnTo>
                      <a:pt x="142" y="164"/>
                    </a:lnTo>
                    <a:lnTo>
                      <a:pt x="136" y="164"/>
                    </a:lnTo>
                    <a:lnTo>
                      <a:pt x="130" y="158"/>
                    </a:lnTo>
                    <a:lnTo>
                      <a:pt x="130" y="153"/>
                    </a:lnTo>
                    <a:lnTo>
                      <a:pt x="125" y="153"/>
                    </a:lnTo>
                    <a:lnTo>
                      <a:pt x="119" y="153"/>
                    </a:lnTo>
                    <a:lnTo>
                      <a:pt x="119" y="147"/>
                    </a:lnTo>
                    <a:lnTo>
                      <a:pt x="113" y="147"/>
                    </a:lnTo>
                    <a:lnTo>
                      <a:pt x="108" y="147"/>
                    </a:lnTo>
                    <a:lnTo>
                      <a:pt x="108" y="153"/>
                    </a:lnTo>
                    <a:lnTo>
                      <a:pt x="102" y="147"/>
                    </a:lnTo>
                    <a:lnTo>
                      <a:pt x="108" y="147"/>
                    </a:lnTo>
                    <a:lnTo>
                      <a:pt x="102" y="147"/>
                    </a:lnTo>
                    <a:lnTo>
                      <a:pt x="96" y="147"/>
                    </a:lnTo>
                    <a:lnTo>
                      <a:pt x="91" y="147"/>
                    </a:lnTo>
                    <a:lnTo>
                      <a:pt x="85" y="141"/>
                    </a:lnTo>
                    <a:lnTo>
                      <a:pt x="79" y="141"/>
                    </a:lnTo>
                    <a:lnTo>
                      <a:pt x="74" y="141"/>
                    </a:lnTo>
                    <a:lnTo>
                      <a:pt x="74" y="136"/>
                    </a:lnTo>
                    <a:lnTo>
                      <a:pt x="68" y="136"/>
                    </a:lnTo>
                    <a:lnTo>
                      <a:pt x="62" y="130"/>
                    </a:lnTo>
                    <a:lnTo>
                      <a:pt x="57" y="130"/>
                    </a:lnTo>
                    <a:lnTo>
                      <a:pt x="51" y="124"/>
                    </a:lnTo>
                    <a:lnTo>
                      <a:pt x="45" y="124"/>
                    </a:lnTo>
                    <a:lnTo>
                      <a:pt x="45" y="119"/>
                    </a:lnTo>
                    <a:lnTo>
                      <a:pt x="45" y="113"/>
                    </a:lnTo>
                    <a:lnTo>
                      <a:pt x="40" y="113"/>
                    </a:lnTo>
                    <a:lnTo>
                      <a:pt x="40" y="107"/>
                    </a:lnTo>
                    <a:lnTo>
                      <a:pt x="34" y="102"/>
                    </a:lnTo>
                    <a:lnTo>
                      <a:pt x="28" y="102"/>
                    </a:lnTo>
                    <a:lnTo>
                      <a:pt x="28" y="96"/>
                    </a:lnTo>
                    <a:lnTo>
                      <a:pt x="23" y="96"/>
                    </a:lnTo>
                    <a:lnTo>
                      <a:pt x="23" y="90"/>
                    </a:lnTo>
                    <a:lnTo>
                      <a:pt x="17" y="85"/>
                    </a:lnTo>
                    <a:lnTo>
                      <a:pt x="17" y="79"/>
                    </a:lnTo>
                    <a:lnTo>
                      <a:pt x="11" y="79"/>
                    </a:lnTo>
                    <a:lnTo>
                      <a:pt x="11" y="73"/>
                    </a:lnTo>
                    <a:lnTo>
                      <a:pt x="6" y="73"/>
                    </a:lnTo>
                    <a:lnTo>
                      <a:pt x="6" y="68"/>
                    </a:lnTo>
                    <a:lnTo>
                      <a:pt x="0" y="62"/>
                    </a:lnTo>
                    <a:lnTo>
                      <a:pt x="0" y="51"/>
                    </a:lnTo>
                    <a:lnTo>
                      <a:pt x="11" y="28"/>
                    </a:lnTo>
                    <a:lnTo>
                      <a:pt x="17" y="22"/>
                    </a:lnTo>
                    <a:lnTo>
                      <a:pt x="23" y="22"/>
                    </a:lnTo>
                    <a:lnTo>
                      <a:pt x="28" y="17"/>
                    </a:lnTo>
                    <a:lnTo>
                      <a:pt x="28" y="11"/>
                    </a:lnTo>
                    <a:lnTo>
                      <a:pt x="40"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3" name="Freeform 97">
                <a:extLst>
                  <a:ext uri="{FF2B5EF4-FFF2-40B4-BE49-F238E27FC236}">
                    <a16:creationId xmlns:a16="http://schemas.microsoft.com/office/drawing/2014/main" id="{A8B08798-4A84-235E-F2C5-1DCB0FB9915E}"/>
                  </a:ext>
                </a:extLst>
              </p:cNvPr>
              <p:cNvSpPr>
                <a:spLocks/>
              </p:cNvSpPr>
              <p:nvPr>
                <p:custDataLst>
                  <p:tags r:id="rId234"/>
                </p:custDataLst>
              </p:nvPr>
            </p:nvSpPr>
            <p:spPr bwMode="auto">
              <a:xfrm rot="582343">
                <a:off x="7655899" y="3999238"/>
                <a:ext cx="406330" cy="406324"/>
              </a:xfrm>
              <a:custGeom>
                <a:avLst/>
                <a:gdLst>
                  <a:gd name="T0" fmla="*/ 62 w 255"/>
                  <a:gd name="T1" fmla="*/ 5 h 255"/>
                  <a:gd name="T2" fmla="*/ 74 w 255"/>
                  <a:gd name="T3" fmla="*/ 11 h 255"/>
                  <a:gd name="T4" fmla="*/ 85 w 255"/>
                  <a:gd name="T5" fmla="*/ 11 h 255"/>
                  <a:gd name="T6" fmla="*/ 96 w 255"/>
                  <a:gd name="T7" fmla="*/ 17 h 255"/>
                  <a:gd name="T8" fmla="*/ 113 w 255"/>
                  <a:gd name="T9" fmla="*/ 28 h 255"/>
                  <a:gd name="T10" fmla="*/ 136 w 255"/>
                  <a:gd name="T11" fmla="*/ 45 h 255"/>
                  <a:gd name="T12" fmla="*/ 153 w 255"/>
                  <a:gd name="T13" fmla="*/ 45 h 255"/>
                  <a:gd name="T14" fmla="*/ 164 w 255"/>
                  <a:gd name="T15" fmla="*/ 45 h 255"/>
                  <a:gd name="T16" fmla="*/ 187 w 255"/>
                  <a:gd name="T17" fmla="*/ 51 h 255"/>
                  <a:gd name="T18" fmla="*/ 204 w 255"/>
                  <a:gd name="T19" fmla="*/ 56 h 255"/>
                  <a:gd name="T20" fmla="*/ 215 w 255"/>
                  <a:gd name="T21" fmla="*/ 62 h 255"/>
                  <a:gd name="T22" fmla="*/ 221 w 255"/>
                  <a:gd name="T23" fmla="*/ 68 h 255"/>
                  <a:gd name="T24" fmla="*/ 244 w 255"/>
                  <a:gd name="T25" fmla="*/ 79 h 255"/>
                  <a:gd name="T26" fmla="*/ 255 w 255"/>
                  <a:gd name="T27" fmla="*/ 85 h 255"/>
                  <a:gd name="T28" fmla="*/ 255 w 255"/>
                  <a:gd name="T29" fmla="*/ 130 h 255"/>
                  <a:gd name="T30" fmla="*/ 244 w 255"/>
                  <a:gd name="T31" fmla="*/ 147 h 255"/>
                  <a:gd name="T32" fmla="*/ 232 w 255"/>
                  <a:gd name="T33" fmla="*/ 141 h 255"/>
                  <a:gd name="T34" fmla="*/ 227 w 255"/>
                  <a:gd name="T35" fmla="*/ 164 h 255"/>
                  <a:gd name="T36" fmla="*/ 232 w 255"/>
                  <a:gd name="T37" fmla="*/ 204 h 255"/>
                  <a:gd name="T38" fmla="*/ 238 w 255"/>
                  <a:gd name="T39" fmla="*/ 226 h 255"/>
                  <a:gd name="T40" fmla="*/ 249 w 255"/>
                  <a:gd name="T41" fmla="*/ 249 h 255"/>
                  <a:gd name="T42" fmla="*/ 238 w 255"/>
                  <a:gd name="T43" fmla="*/ 255 h 255"/>
                  <a:gd name="T44" fmla="*/ 227 w 255"/>
                  <a:gd name="T45" fmla="*/ 255 h 255"/>
                  <a:gd name="T46" fmla="*/ 215 w 255"/>
                  <a:gd name="T47" fmla="*/ 249 h 255"/>
                  <a:gd name="T48" fmla="*/ 198 w 255"/>
                  <a:gd name="T49" fmla="*/ 238 h 255"/>
                  <a:gd name="T50" fmla="*/ 198 w 255"/>
                  <a:gd name="T51" fmla="*/ 238 h 255"/>
                  <a:gd name="T52" fmla="*/ 204 w 255"/>
                  <a:gd name="T53" fmla="*/ 232 h 255"/>
                  <a:gd name="T54" fmla="*/ 204 w 255"/>
                  <a:gd name="T55" fmla="*/ 221 h 255"/>
                  <a:gd name="T56" fmla="*/ 198 w 255"/>
                  <a:gd name="T57" fmla="*/ 209 h 255"/>
                  <a:gd name="T58" fmla="*/ 198 w 255"/>
                  <a:gd name="T59" fmla="*/ 198 h 255"/>
                  <a:gd name="T60" fmla="*/ 187 w 255"/>
                  <a:gd name="T61" fmla="*/ 187 h 255"/>
                  <a:gd name="T62" fmla="*/ 181 w 255"/>
                  <a:gd name="T63" fmla="*/ 192 h 255"/>
                  <a:gd name="T64" fmla="*/ 164 w 255"/>
                  <a:gd name="T65" fmla="*/ 187 h 255"/>
                  <a:gd name="T66" fmla="*/ 159 w 255"/>
                  <a:gd name="T67" fmla="*/ 175 h 255"/>
                  <a:gd name="T68" fmla="*/ 153 w 255"/>
                  <a:gd name="T69" fmla="*/ 158 h 255"/>
                  <a:gd name="T70" fmla="*/ 147 w 255"/>
                  <a:gd name="T71" fmla="*/ 158 h 255"/>
                  <a:gd name="T72" fmla="*/ 130 w 255"/>
                  <a:gd name="T73" fmla="*/ 164 h 255"/>
                  <a:gd name="T74" fmla="*/ 113 w 255"/>
                  <a:gd name="T75" fmla="*/ 153 h 255"/>
                  <a:gd name="T76" fmla="*/ 102 w 255"/>
                  <a:gd name="T77" fmla="*/ 153 h 255"/>
                  <a:gd name="T78" fmla="*/ 96 w 255"/>
                  <a:gd name="T79" fmla="*/ 158 h 255"/>
                  <a:gd name="T80" fmla="*/ 74 w 255"/>
                  <a:gd name="T81" fmla="*/ 141 h 255"/>
                  <a:gd name="T82" fmla="*/ 68 w 255"/>
                  <a:gd name="T83" fmla="*/ 136 h 255"/>
                  <a:gd name="T84" fmla="*/ 68 w 255"/>
                  <a:gd name="T85" fmla="*/ 124 h 255"/>
                  <a:gd name="T86" fmla="*/ 62 w 255"/>
                  <a:gd name="T87" fmla="*/ 113 h 255"/>
                  <a:gd name="T88" fmla="*/ 57 w 255"/>
                  <a:gd name="T89" fmla="*/ 96 h 255"/>
                  <a:gd name="T90" fmla="*/ 51 w 255"/>
                  <a:gd name="T91" fmla="*/ 85 h 255"/>
                  <a:gd name="T92" fmla="*/ 40 w 255"/>
                  <a:gd name="T93" fmla="*/ 85 h 255"/>
                  <a:gd name="T94" fmla="*/ 23 w 255"/>
                  <a:gd name="T95" fmla="*/ 79 h 255"/>
                  <a:gd name="T96" fmla="*/ 11 w 255"/>
                  <a:gd name="T97" fmla="*/ 73 h 255"/>
                  <a:gd name="T98" fmla="*/ 6 w 255"/>
                  <a:gd name="T99" fmla="*/ 68 h 255"/>
                  <a:gd name="T100" fmla="*/ 0 w 255"/>
                  <a:gd name="T101" fmla="*/ 62 h 255"/>
                  <a:gd name="T102" fmla="*/ 0 w 255"/>
                  <a:gd name="T103" fmla="*/ 51 h 255"/>
                  <a:gd name="T104" fmla="*/ 6 w 255"/>
                  <a:gd name="T105" fmla="*/ 39 h 255"/>
                  <a:gd name="T106" fmla="*/ 17 w 255"/>
                  <a:gd name="T107" fmla="*/ 34 h 255"/>
                  <a:gd name="T108" fmla="*/ 23 w 255"/>
                  <a:gd name="T109" fmla="*/ 28 h 255"/>
                  <a:gd name="T110" fmla="*/ 28 w 255"/>
                  <a:gd name="T111" fmla="*/ 17 h 255"/>
                  <a:gd name="T112" fmla="*/ 40 w 255"/>
                  <a:gd name="T113" fmla="*/ 11 h 255"/>
                  <a:gd name="T114" fmla="*/ 45 w 255"/>
                  <a:gd name="T115" fmla="*/ 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 h="255">
                    <a:moveTo>
                      <a:pt x="57" y="0"/>
                    </a:moveTo>
                    <a:lnTo>
                      <a:pt x="62" y="5"/>
                    </a:lnTo>
                    <a:lnTo>
                      <a:pt x="68" y="11"/>
                    </a:lnTo>
                    <a:lnTo>
                      <a:pt x="74" y="11"/>
                    </a:lnTo>
                    <a:lnTo>
                      <a:pt x="79" y="11"/>
                    </a:lnTo>
                    <a:lnTo>
                      <a:pt x="85" y="11"/>
                    </a:lnTo>
                    <a:lnTo>
                      <a:pt x="91" y="11"/>
                    </a:lnTo>
                    <a:lnTo>
                      <a:pt x="96" y="17"/>
                    </a:lnTo>
                    <a:lnTo>
                      <a:pt x="102" y="34"/>
                    </a:lnTo>
                    <a:lnTo>
                      <a:pt x="113" y="28"/>
                    </a:lnTo>
                    <a:lnTo>
                      <a:pt x="119" y="34"/>
                    </a:lnTo>
                    <a:lnTo>
                      <a:pt x="136" y="45"/>
                    </a:lnTo>
                    <a:lnTo>
                      <a:pt x="147" y="45"/>
                    </a:lnTo>
                    <a:lnTo>
                      <a:pt x="153" y="45"/>
                    </a:lnTo>
                    <a:lnTo>
                      <a:pt x="159" y="45"/>
                    </a:lnTo>
                    <a:lnTo>
                      <a:pt x="164" y="45"/>
                    </a:lnTo>
                    <a:lnTo>
                      <a:pt x="176" y="51"/>
                    </a:lnTo>
                    <a:lnTo>
                      <a:pt x="187" y="51"/>
                    </a:lnTo>
                    <a:lnTo>
                      <a:pt x="198" y="56"/>
                    </a:lnTo>
                    <a:lnTo>
                      <a:pt x="204" y="56"/>
                    </a:lnTo>
                    <a:lnTo>
                      <a:pt x="210" y="62"/>
                    </a:lnTo>
                    <a:lnTo>
                      <a:pt x="215" y="62"/>
                    </a:lnTo>
                    <a:lnTo>
                      <a:pt x="221" y="62"/>
                    </a:lnTo>
                    <a:lnTo>
                      <a:pt x="221" y="68"/>
                    </a:lnTo>
                    <a:lnTo>
                      <a:pt x="238" y="73"/>
                    </a:lnTo>
                    <a:lnTo>
                      <a:pt x="244" y="79"/>
                    </a:lnTo>
                    <a:lnTo>
                      <a:pt x="249" y="79"/>
                    </a:lnTo>
                    <a:lnTo>
                      <a:pt x="255" y="85"/>
                    </a:lnTo>
                    <a:lnTo>
                      <a:pt x="255" y="119"/>
                    </a:lnTo>
                    <a:lnTo>
                      <a:pt x="255" y="130"/>
                    </a:lnTo>
                    <a:lnTo>
                      <a:pt x="249" y="141"/>
                    </a:lnTo>
                    <a:lnTo>
                      <a:pt x="244" y="147"/>
                    </a:lnTo>
                    <a:lnTo>
                      <a:pt x="244" y="153"/>
                    </a:lnTo>
                    <a:lnTo>
                      <a:pt x="232" y="141"/>
                    </a:lnTo>
                    <a:lnTo>
                      <a:pt x="221" y="147"/>
                    </a:lnTo>
                    <a:lnTo>
                      <a:pt x="227" y="164"/>
                    </a:lnTo>
                    <a:lnTo>
                      <a:pt x="232" y="175"/>
                    </a:lnTo>
                    <a:lnTo>
                      <a:pt x="232" y="204"/>
                    </a:lnTo>
                    <a:lnTo>
                      <a:pt x="238" y="221"/>
                    </a:lnTo>
                    <a:lnTo>
                      <a:pt x="238" y="226"/>
                    </a:lnTo>
                    <a:lnTo>
                      <a:pt x="249" y="243"/>
                    </a:lnTo>
                    <a:lnTo>
                      <a:pt x="249" y="249"/>
                    </a:lnTo>
                    <a:lnTo>
                      <a:pt x="244" y="255"/>
                    </a:lnTo>
                    <a:lnTo>
                      <a:pt x="238" y="255"/>
                    </a:lnTo>
                    <a:lnTo>
                      <a:pt x="232" y="255"/>
                    </a:lnTo>
                    <a:lnTo>
                      <a:pt x="227" y="255"/>
                    </a:lnTo>
                    <a:lnTo>
                      <a:pt x="221" y="255"/>
                    </a:lnTo>
                    <a:lnTo>
                      <a:pt x="215" y="249"/>
                    </a:lnTo>
                    <a:lnTo>
                      <a:pt x="210" y="243"/>
                    </a:lnTo>
                    <a:lnTo>
                      <a:pt x="198" y="238"/>
                    </a:lnTo>
                    <a:lnTo>
                      <a:pt x="198" y="243"/>
                    </a:lnTo>
                    <a:lnTo>
                      <a:pt x="198" y="238"/>
                    </a:lnTo>
                    <a:lnTo>
                      <a:pt x="198" y="232"/>
                    </a:lnTo>
                    <a:lnTo>
                      <a:pt x="204" y="232"/>
                    </a:lnTo>
                    <a:lnTo>
                      <a:pt x="204" y="226"/>
                    </a:lnTo>
                    <a:lnTo>
                      <a:pt x="204" y="221"/>
                    </a:lnTo>
                    <a:lnTo>
                      <a:pt x="204" y="215"/>
                    </a:lnTo>
                    <a:lnTo>
                      <a:pt x="198" y="209"/>
                    </a:lnTo>
                    <a:lnTo>
                      <a:pt x="193" y="204"/>
                    </a:lnTo>
                    <a:lnTo>
                      <a:pt x="198" y="198"/>
                    </a:lnTo>
                    <a:lnTo>
                      <a:pt x="193" y="192"/>
                    </a:lnTo>
                    <a:lnTo>
                      <a:pt x="187" y="187"/>
                    </a:lnTo>
                    <a:lnTo>
                      <a:pt x="181" y="187"/>
                    </a:lnTo>
                    <a:lnTo>
                      <a:pt x="181" y="192"/>
                    </a:lnTo>
                    <a:lnTo>
                      <a:pt x="170" y="187"/>
                    </a:lnTo>
                    <a:lnTo>
                      <a:pt x="164" y="187"/>
                    </a:lnTo>
                    <a:lnTo>
                      <a:pt x="164" y="181"/>
                    </a:lnTo>
                    <a:lnTo>
                      <a:pt x="159" y="175"/>
                    </a:lnTo>
                    <a:lnTo>
                      <a:pt x="153" y="170"/>
                    </a:lnTo>
                    <a:lnTo>
                      <a:pt x="153" y="158"/>
                    </a:lnTo>
                    <a:lnTo>
                      <a:pt x="147" y="153"/>
                    </a:lnTo>
                    <a:lnTo>
                      <a:pt x="147" y="158"/>
                    </a:lnTo>
                    <a:lnTo>
                      <a:pt x="142" y="158"/>
                    </a:lnTo>
                    <a:lnTo>
                      <a:pt x="130" y="164"/>
                    </a:lnTo>
                    <a:lnTo>
                      <a:pt x="125" y="164"/>
                    </a:lnTo>
                    <a:lnTo>
                      <a:pt x="113" y="153"/>
                    </a:lnTo>
                    <a:lnTo>
                      <a:pt x="108" y="153"/>
                    </a:lnTo>
                    <a:lnTo>
                      <a:pt x="102" y="153"/>
                    </a:lnTo>
                    <a:lnTo>
                      <a:pt x="102" y="158"/>
                    </a:lnTo>
                    <a:lnTo>
                      <a:pt x="96" y="158"/>
                    </a:lnTo>
                    <a:lnTo>
                      <a:pt x="91" y="147"/>
                    </a:lnTo>
                    <a:lnTo>
                      <a:pt x="74" y="141"/>
                    </a:lnTo>
                    <a:lnTo>
                      <a:pt x="68" y="141"/>
                    </a:lnTo>
                    <a:lnTo>
                      <a:pt x="68" y="136"/>
                    </a:lnTo>
                    <a:lnTo>
                      <a:pt x="68" y="130"/>
                    </a:lnTo>
                    <a:lnTo>
                      <a:pt x="68" y="124"/>
                    </a:lnTo>
                    <a:lnTo>
                      <a:pt x="68" y="119"/>
                    </a:lnTo>
                    <a:lnTo>
                      <a:pt x="62" y="113"/>
                    </a:lnTo>
                    <a:lnTo>
                      <a:pt x="62" y="107"/>
                    </a:lnTo>
                    <a:lnTo>
                      <a:pt x="57" y="96"/>
                    </a:lnTo>
                    <a:lnTo>
                      <a:pt x="57" y="90"/>
                    </a:lnTo>
                    <a:lnTo>
                      <a:pt x="51" y="85"/>
                    </a:lnTo>
                    <a:lnTo>
                      <a:pt x="45" y="85"/>
                    </a:lnTo>
                    <a:lnTo>
                      <a:pt x="40" y="85"/>
                    </a:lnTo>
                    <a:lnTo>
                      <a:pt x="34" y="79"/>
                    </a:lnTo>
                    <a:lnTo>
                      <a:pt x="23" y="79"/>
                    </a:lnTo>
                    <a:lnTo>
                      <a:pt x="17" y="79"/>
                    </a:lnTo>
                    <a:lnTo>
                      <a:pt x="11" y="73"/>
                    </a:lnTo>
                    <a:lnTo>
                      <a:pt x="6" y="73"/>
                    </a:lnTo>
                    <a:lnTo>
                      <a:pt x="6" y="68"/>
                    </a:lnTo>
                    <a:lnTo>
                      <a:pt x="0" y="68"/>
                    </a:lnTo>
                    <a:lnTo>
                      <a:pt x="0" y="62"/>
                    </a:lnTo>
                    <a:lnTo>
                      <a:pt x="0" y="56"/>
                    </a:lnTo>
                    <a:lnTo>
                      <a:pt x="0" y="51"/>
                    </a:lnTo>
                    <a:lnTo>
                      <a:pt x="6" y="45"/>
                    </a:lnTo>
                    <a:lnTo>
                      <a:pt x="6" y="39"/>
                    </a:lnTo>
                    <a:lnTo>
                      <a:pt x="11" y="39"/>
                    </a:lnTo>
                    <a:lnTo>
                      <a:pt x="17" y="34"/>
                    </a:lnTo>
                    <a:lnTo>
                      <a:pt x="23" y="34"/>
                    </a:lnTo>
                    <a:lnTo>
                      <a:pt x="23" y="28"/>
                    </a:lnTo>
                    <a:lnTo>
                      <a:pt x="28" y="22"/>
                    </a:lnTo>
                    <a:lnTo>
                      <a:pt x="28" y="17"/>
                    </a:lnTo>
                    <a:lnTo>
                      <a:pt x="34" y="11"/>
                    </a:lnTo>
                    <a:lnTo>
                      <a:pt x="40" y="11"/>
                    </a:lnTo>
                    <a:lnTo>
                      <a:pt x="45" y="11"/>
                    </a:lnTo>
                    <a:lnTo>
                      <a:pt x="45" y="5"/>
                    </a:lnTo>
                    <a:lnTo>
                      <a:pt x="57" y="0"/>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4" name="Freeform 98">
                <a:extLst>
                  <a:ext uri="{FF2B5EF4-FFF2-40B4-BE49-F238E27FC236}">
                    <a16:creationId xmlns:a16="http://schemas.microsoft.com/office/drawing/2014/main" id="{AF82E8F4-0FB2-9915-EAE4-8DE5D940EF7C}"/>
                  </a:ext>
                </a:extLst>
              </p:cNvPr>
              <p:cNvSpPr>
                <a:spLocks/>
              </p:cNvSpPr>
              <p:nvPr>
                <p:custDataLst>
                  <p:tags r:id="rId235"/>
                </p:custDataLst>
              </p:nvPr>
            </p:nvSpPr>
            <p:spPr bwMode="auto">
              <a:xfrm rot="582343">
                <a:off x="5956191" y="3496763"/>
                <a:ext cx="613479" cy="415885"/>
              </a:xfrm>
              <a:custGeom>
                <a:avLst/>
                <a:gdLst>
                  <a:gd name="T0" fmla="*/ 255 w 385"/>
                  <a:gd name="T1" fmla="*/ 238 h 261"/>
                  <a:gd name="T2" fmla="*/ 243 w 385"/>
                  <a:gd name="T3" fmla="*/ 238 h 261"/>
                  <a:gd name="T4" fmla="*/ 226 w 385"/>
                  <a:gd name="T5" fmla="*/ 232 h 261"/>
                  <a:gd name="T6" fmla="*/ 215 w 385"/>
                  <a:gd name="T7" fmla="*/ 238 h 261"/>
                  <a:gd name="T8" fmla="*/ 198 w 385"/>
                  <a:gd name="T9" fmla="*/ 238 h 261"/>
                  <a:gd name="T10" fmla="*/ 187 w 385"/>
                  <a:gd name="T11" fmla="*/ 232 h 261"/>
                  <a:gd name="T12" fmla="*/ 170 w 385"/>
                  <a:gd name="T13" fmla="*/ 232 h 261"/>
                  <a:gd name="T14" fmla="*/ 153 w 385"/>
                  <a:gd name="T15" fmla="*/ 244 h 261"/>
                  <a:gd name="T16" fmla="*/ 141 w 385"/>
                  <a:gd name="T17" fmla="*/ 249 h 261"/>
                  <a:gd name="T18" fmla="*/ 124 w 385"/>
                  <a:gd name="T19" fmla="*/ 255 h 261"/>
                  <a:gd name="T20" fmla="*/ 79 w 385"/>
                  <a:gd name="T21" fmla="*/ 249 h 261"/>
                  <a:gd name="T22" fmla="*/ 28 w 385"/>
                  <a:gd name="T23" fmla="*/ 176 h 261"/>
                  <a:gd name="T24" fmla="*/ 51 w 385"/>
                  <a:gd name="T25" fmla="*/ 159 h 261"/>
                  <a:gd name="T26" fmla="*/ 56 w 385"/>
                  <a:gd name="T27" fmla="*/ 170 h 261"/>
                  <a:gd name="T28" fmla="*/ 68 w 385"/>
                  <a:gd name="T29" fmla="*/ 181 h 261"/>
                  <a:gd name="T30" fmla="*/ 85 w 385"/>
                  <a:gd name="T31" fmla="*/ 181 h 261"/>
                  <a:gd name="T32" fmla="*/ 90 w 385"/>
                  <a:gd name="T33" fmla="*/ 170 h 261"/>
                  <a:gd name="T34" fmla="*/ 102 w 385"/>
                  <a:gd name="T35" fmla="*/ 159 h 261"/>
                  <a:gd name="T36" fmla="*/ 102 w 385"/>
                  <a:gd name="T37" fmla="*/ 147 h 261"/>
                  <a:gd name="T38" fmla="*/ 113 w 385"/>
                  <a:gd name="T39" fmla="*/ 142 h 261"/>
                  <a:gd name="T40" fmla="*/ 124 w 385"/>
                  <a:gd name="T41" fmla="*/ 142 h 261"/>
                  <a:gd name="T42" fmla="*/ 124 w 385"/>
                  <a:gd name="T43" fmla="*/ 130 h 261"/>
                  <a:gd name="T44" fmla="*/ 130 w 385"/>
                  <a:gd name="T45" fmla="*/ 130 h 261"/>
                  <a:gd name="T46" fmla="*/ 141 w 385"/>
                  <a:gd name="T47" fmla="*/ 124 h 261"/>
                  <a:gd name="T48" fmla="*/ 153 w 385"/>
                  <a:gd name="T49" fmla="*/ 113 h 261"/>
                  <a:gd name="T50" fmla="*/ 158 w 385"/>
                  <a:gd name="T51" fmla="*/ 102 h 261"/>
                  <a:gd name="T52" fmla="*/ 170 w 385"/>
                  <a:gd name="T53" fmla="*/ 102 h 261"/>
                  <a:gd name="T54" fmla="*/ 175 w 385"/>
                  <a:gd name="T55" fmla="*/ 90 h 261"/>
                  <a:gd name="T56" fmla="*/ 187 w 385"/>
                  <a:gd name="T57" fmla="*/ 90 h 261"/>
                  <a:gd name="T58" fmla="*/ 198 w 385"/>
                  <a:gd name="T59" fmla="*/ 73 h 261"/>
                  <a:gd name="T60" fmla="*/ 215 w 385"/>
                  <a:gd name="T61" fmla="*/ 62 h 261"/>
                  <a:gd name="T62" fmla="*/ 221 w 385"/>
                  <a:gd name="T63" fmla="*/ 51 h 261"/>
                  <a:gd name="T64" fmla="*/ 232 w 385"/>
                  <a:gd name="T65" fmla="*/ 51 h 261"/>
                  <a:gd name="T66" fmla="*/ 255 w 385"/>
                  <a:gd name="T67" fmla="*/ 34 h 261"/>
                  <a:gd name="T68" fmla="*/ 260 w 385"/>
                  <a:gd name="T69" fmla="*/ 22 h 261"/>
                  <a:gd name="T70" fmla="*/ 272 w 385"/>
                  <a:gd name="T71" fmla="*/ 28 h 261"/>
                  <a:gd name="T72" fmla="*/ 294 w 385"/>
                  <a:gd name="T73" fmla="*/ 22 h 261"/>
                  <a:gd name="T74" fmla="*/ 306 w 385"/>
                  <a:gd name="T75" fmla="*/ 17 h 261"/>
                  <a:gd name="T76" fmla="*/ 323 w 385"/>
                  <a:gd name="T77" fmla="*/ 17 h 261"/>
                  <a:gd name="T78" fmla="*/ 340 w 385"/>
                  <a:gd name="T79" fmla="*/ 28 h 261"/>
                  <a:gd name="T80" fmla="*/ 334 w 385"/>
                  <a:gd name="T81" fmla="*/ 11 h 261"/>
                  <a:gd name="T82" fmla="*/ 345 w 385"/>
                  <a:gd name="T83" fmla="*/ 5 h 261"/>
                  <a:gd name="T84" fmla="*/ 357 w 385"/>
                  <a:gd name="T85" fmla="*/ 11 h 261"/>
                  <a:gd name="T86" fmla="*/ 379 w 385"/>
                  <a:gd name="T87" fmla="*/ 17 h 261"/>
                  <a:gd name="T88" fmla="*/ 379 w 385"/>
                  <a:gd name="T89" fmla="*/ 28 h 261"/>
                  <a:gd name="T90" fmla="*/ 379 w 385"/>
                  <a:gd name="T91" fmla="*/ 34 h 261"/>
                  <a:gd name="T92" fmla="*/ 379 w 385"/>
                  <a:gd name="T93" fmla="*/ 45 h 261"/>
                  <a:gd name="T94" fmla="*/ 323 w 385"/>
                  <a:gd name="T95" fmla="*/ 14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5" h="261">
                    <a:moveTo>
                      <a:pt x="266" y="244"/>
                    </a:moveTo>
                    <a:lnTo>
                      <a:pt x="260" y="244"/>
                    </a:lnTo>
                    <a:lnTo>
                      <a:pt x="255" y="238"/>
                    </a:lnTo>
                    <a:lnTo>
                      <a:pt x="255" y="244"/>
                    </a:lnTo>
                    <a:lnTo>
                      <a:pt x="249" y="244"/>
                    </a:lnTo>
                    <a:lnTo>
                      <a:pt x="243" y="238"/>
                    </a:lnTo>
                    <a:lnTo>
                      <a:pt x="238" y="232"/>
                    </a:lnTo>
                    <a:lnTo>
                      <a:pt x="232" y="232"/>
                    </a:lnTo>
                    <a:lnTo>
                      <a:pt x="226" y="232"/>
                    </a:lnTo>
                    <a:lnTo>
                      <a:pt x="221" y="232"/>
                    </a:lnTo>
                    <a:lnTo>
                      <a:pt x="215" y="232"/>
                    </a:lnTo>
                    <a:lnTo>
                      <a:pt x="215" y="238"/>
                    </a:lnTo>
                    <a:lnTo>
                      <a:pt x="209" y="238"/>
                    </a:lnTo>
                    <a:lnTo>
                      <a:pt x="204" y="238"/>
                    </a:lnTo>
                    <a:lnTo>
                      <a:pt x="198" y="238"/>
                    </a:lnTo>
                    <a:lnTo>
                      <a:pt x="192" y="232"/>
                    </a:lnTo>
                    <a:lnTo>
                      <a:pt x="187" y="238"/>
                    </a:lnTo>
                    <a:lnTo>
                      <a:pt x="187" y="232"/>
                    </a:lnTo>
                    <a:lnTo>
                      <a:pt x="181" y="232"/>
                    </a:lnTo>
                    <a:lnTo>
                      <a:pt x="175" y="232"/>
                    </a:lnTo>
                    <a:lnTo>
                      <a:pt x="170" y="232"/>
                    </a:lnTo>
                    <a:lnTo>
                      <a:pt x="164" y="238"/>
                    </a:lnTo>
                    <a:lnTo>
                      <a:pt x="164" y="244"/>
                    </a:lnTo>
                    <a:lnTo>
                      <a:pt x="153" y="244"/>
                    </a:lnTo>
                    <a:lnTo>
                      <a:pt x="147" y="244"/>
                    </a:lnTo>
                    <a:lnTo>
                      <a:pt x="141" y="244"/>
                    </a:lnTo>
                    <a:lnTo>
                      <a:pt x="141" y="249"/>
                    </a:lnTo>
                    <a:lnTo>
                      <a:pt x="136" y="249"/>
                    </a:lnTo>
                    <a:lnTo>
                      <a:pt x="130" y="255"/>
                    </a:lnTo>
                    <a:lnTo>
                      <a:pt x="124" y="255"/>
                    </a:lnTo>
                    <a:lnTo>
                      <a:pt x="119" y="261"/>
                    </a:lnTo>
                    <a:lnTo>
                      <a:pt x="107" y="255"/>
                    </a:lnTo>
                    <a:lnTo>
                      <a:pt x="79" y="249"/>
                    </a:lnTo>
                    <a:lnTo>
                      <a:pt x="22" y="238"/>
                    </a:lnTo>
                    <a:lnTo>
                      <a:pt x="0" y="232"/>
                    </a:lnTo>
                    <a:lnTo>
                      <a:pt x="28" y="176"/>
                    </a:lnTo>
                    <a:lnTo>
                      <a:pt x="39" y="153"/>
                    </a:lnTo>
                    <a:lnTo>
                      <a:pt x="45" y="159"/>
                    </a:lnTo>
                    <a:lnTo>
                      <a:pt x="51" y="159"/>
                    </a:lnTo>
                    <a:lnTo>
                      <a:pt x="51" y="164"/>
                    </a:lnTo>
                    <a:lnTo>
                      <a:pt x="51" y="170"/>
                    </a:lnTo>
                    <a:lnTo>
                      <a:pt x="56" y="170"/>
                    </a:lnTo>
                    <a:lnTo>
                      <a:pt x="62" y="176"/>
                    </a:lnTo>
                    <a:lnTo>
                      <a:pt x="68" y="176"/>
                    </a:lnTo>
                    <a:lnTo>
                      <a:pt x="68" y="181"/>
                    </a:lnTo>
                    <a:lnTo>
                      <a:pt x="73" y="181"/>
                    </a:lnTo>
                    <a:lnTo>
                      <a:pt x="79" y="181"/>
                    </a:lnTo>
                    <a:lnTo>
                      <a:pt x="85" y="181"/>
                    </a:lnTo>
                    <a:lnTo>
                      <a:pt x="85" y="176"/>
                    </a:lnTo>
                    <a:lnTo>
                      <a:pt x="85" y="170"/>
                    </a:lnTo>
                    <a:lnTo>
                      <a:pt x="90" y="170"/>
                    </a:lnTo>
                    <a:lnTo>
                      <a:pt x="96" y="170"/>
                    </a:lnTo>
                    <a:lnTo>
                      <a:pt x="102" y="164"/>
                    </a:lnTo>
                    <a:lnTo>
                      <a:pt x="102" y="159"/>
                    </a:lnTo>
                    <a:lnTo>
                      <a:pt x="107" y="159"/>
                    </a:lnTo>
                    <a:lnTo>
                      <a:pt x="107" y="153"/>
                    </a:lnTo>
                    <a:lnTo>
                      <a:pt x="102" y="147"/>
                    </a:lnTo>
                    <a:lnTo>
                      <a:pt x="107" y="147"/>
                    </a:lnTo>
                    <a:lnTo>
                      <a:pt x="113" y="147"/>
                    </a:lnTo>
                    <a:lnTo>
                      <a:pt x="113" y="142"/>
                    </a:lnTo>
                    <a:lnTo>
                      <a:pt x="119" y="147"/>
                    </a:lnTo>
                    <a:lnTo>
                      <a:pt x="124" y="147"/>
                    </a:lnTo>
                    <a:lnTo>
                      <a:pt x="124" y="142"/>
                    </a:lnTo>
                    <a:lnTo>
                      <a:pt x="119" y="142"/>
                    </a:lnTo>
                    <a:lnTo>
                      <a:pt x="119" y="136"/>
                    </a:lnTo>
                    <a:lnTo>
                      <a:pt x="124" y="130"/>
                    </a:lnTo>
                    <a:lnTo>
                      <a:pt x="124" y="136"/>
                    </a:lnTo>
                    <a:lnTo>
                      <a:pt x="130" y="136"/>
                    </a:lnTo>
                    <a:lnTo>
                      <a:pt x="130" y="130"/>
                    </a:lnTo>
                    <a:lnTo>
                      <a:pt x="136" y="130"/>
                    </a:lnTo>
                    <a:lnTo>
                      <a:pt x="141" y="130"/>
                    </a:lnTo>
                    <a:lnTo>
                      <a:pt x="141" y="124"/>
                    </a:lnTo>
                    <a:lnTo>
                      <a:pt x="147" y="124"/>
                    </a:lnTo>
                    <a:lnTo>
                      <a:pt x="147" y="113"/>
                    </a:lnTo>
                    <a:lnTo>
                      <a:pt x="153" y="113"/>
                    </a:lnTo>
                    <a:lnTo>
                      <a:pt x="153" y="107"/>
                    </a:lnTo>
                    <a:lnTo>
                      <a:pt x="153" y="102"/>
                    </a:lnTo>
                    <a:lnTo>
                      <a:pt x="158" y="102"/>
                    </a:lnTo>
                    <a:lnTo>
                      <a:pt x="158" y="96"/>
                    </a:lnTo>
                    <a:lnTo>
                      <a:pt x="164" y="96"/>
                    </a:lnTo>
                    <a:lnTo>
                      <a:pt x="170" y="102"/>
                    </a:lnTo>
                    <a:lnTo>
                      <a:pt x="170" y="96"/>
                    </a:lnTo>
                    <a:lnTo>
                      <a:pt x="175" y="96"/>
                    </a:lnTo>
                    <a:lnTo>
                      <a:pt x="175" y="90"/>
                    </a:lnTo>
                    <a:lnTo>
                      <a:pt x="181" y="96"/>
                    </a:lnTo>
                    <a:lnTo>
                      <a:pt x="187" y="96"/>
                    </a:lnTo>
                    <a:lnTo>
                      <a:pt x="187" y="90"/>
                    </a:lnTo>
                    <a:lnTo>
                      <a:pt x="187" y="85"/>
                    </a:lnTo>
                    <a:lnTo>
                      <a:pt x="198" y="79"/>
                    </a:lnTo>
                    <a:lnTo>
                      <a:pt x="198" y="73"/>
                    </a:lnTo>
                    <a:lnTo>
                      <a:pt x="204" y="68"/>
                    </a:lnTo>
                    <a:lnTo>
                      <a:pt x="209" y="62"/>
                    </a:lnTo>
                    <a:lnTo>
                      <a:pt x="215" y="62"/>
                    </a:lnTo>
                    <a:lnTo>
                      <a:pt x="221" y="62"/>
                    </a:lnTo>
                    <a:lnTo>
                      <a:pt x="221" y="56"/>
                    </a:lnTo>
                    <a:lnTo>
                      <a:pt x="221" y="51"/>
                    </a:lnTo>
                    <a:lnTo>
                      <a:pt x="226" y="51"/>
                    </a:lnTo>
                    <a:lnTo>
                      <a:pt x="232" y="56"/>
                    </a:lnTo>
                    <a:lnTo>
                      <a:pt x="232" y="51"/>
                    </a:lnTo>
                    <a:lnTo>
                      <a:pt x="238" y="45"/>
                    </a:lnTo>
                    <a:lnTo>
                      <a:pt x="249" y="39"/>
                    </a:lnTo>
                    <a:lnTo>
                      <a:pt x="255" y="34"/>
                    </a:lnTo>
                    <a:lnTo>
                      <a:pt x="255" y="28"/>
                    </a:lnTo>
                    <a:lnTo>
                      <a:pt x="255" y="22"/>
                    </a:lnTo>
                    <a:lnTo>
                      <a:pt x="260" y="22"/>
                    </a:lnTo>
                    <a:lnTo>
                      <a:pt x="266" y="17"/>
                    </a:lnTo>
                    <a:lnTo>
                      <a:pt x="272" y="22"/>
                    </a:lnTo>
                    <a:lnTo>
                      <a:pt x="272" y="28"/>
                    </a:lnTo>
                    <a:lnTo>
                      <a:pt x="277" y="28"/>
                    </a:lnTo>
                    <a:lnTo>
                      <a:pt x="277" y="22"/>
                    </a:lnTo>
                    <a:lnTo>
                      <a:pt x="294" y="22"/>
                    </a:lnTo>
                    <a:lnTo>
                      <a:pt x="300" y="22"/>
                    </a:lnTo>
                    <a:lnTo>
                      <a:pt x="300" y="17"/>
                    </a:lnTo>
                    <a:lnTo>
                      <a:pt x="306" y="17"/>
                    </a:lnTo>
                    <a:lnTo>
                      <a:pt x="311" y="17"/>
                    </a:lnTo>
                    <a:lnTo>
                      <a:pt x="317" y="17"/>
                    </a:lnTo>
                    <a:lnTo>
                      <a:pt x="323" y="17"/>
                    </a:lnTo>
                    <a:lnTo>
                      <a:pt x="328" y="22"/>
                    </a:lnTo>
                    <a:lnTo>
                      <a:pt x="334" y="22"/>
                    </a:lnTo>
                    <a:lnTo>
                      <a:pt x="340" y="28"/>
                    </a:lnTo>
                    <a:lnTo>
                      <a:pt x="340" y="22"/>
                    </a:lnTo>
                    <a:lnTo>
                      <a:pt x="334" y="17"/>
                    </a:lnTo>
                    <a:lnTo>
                      <a:pt x="334" y="11"/>
                    </a:lnTo>
                    <a:lnTo>
                      <a:pt x="340" y="5"/>
                    </a:lnTo>
                    <a:lnTo>
                      <a:pt x="340" y="0"/>
                    </a:lnTo>
                    <a:lnTo>
                      <a:pt x="345" y="5"/>
                    </a:lnTo>
                    <a:lnTo>
                      <a:pt x="351" y="5"/>
                    </a:lnTo>
                    <a:lnTo>
                      <a:pt x="357" y="5"/>
                    </a:lnTo>
                    <a:lnTo>
                      <a:pt x="357" y="11"/>
                    </a:lnTo>
                    <a:lnTo>
                      <a:pt x="362" y="11"/>
                    </a:lnTo>
                    <a:lnTo>
                      <a:pt x="368" y="17"/>
                    </a:lnTo>
                    <a:lnTo>
                      <a:pt x="379" y="17"/>
                    </a:lnTo>
                    <a:lnTo>
                      <a:pt x="385" y="22"/>
                    </a:lnTo>
                    <a:lnTo>
                      <a:pt x="385" y="28"/>
                    </a:lnTo>
                    <a:lnTo>
                      <a:pt x="379" y="28"/>
                    </a:lnTo>
                    <a:lnTo>
                      <a:pt x="379" y="34"/>
                    </a:lnTo>
                    <a:lnTo>
                      <a:pt x="385" y="34"/>
                    </a:lnTo>
                    <a:lnTo>
                      <a:pt x="379" y="34"/>
                    </a:lnTo>
                    <a:lnTo>
                      <a:pt x="379" y="39"/>
                    </a:lnTo>
                    <a:lnTo>
                      <a:pt x="385" y="39"/>
                    </a:lnTo>
                    <a:lnTo>
                      <a:pt x="379" y="45"/>
                    </a:lnTo>
                    <a:lnTo>
                      <a:pt x="379" y="51"/>
                    </a:lnTo>
                    <a:lnTo>
                      <a:pt x="351" y="102"/>
                    </a:lnTo>
                    <a:lnTo>
                      <a:pt x="323" y="142"/>
                    </a:lnTo>
                    <a:lnTo>
                      <a:pt x="306" y="176"/>
                    </a:lnTo>
                    <a:lnTo>
                      <a:pt x="266" y="244"/>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5" name="Freeform 99">
                <a:extLst>
                  <a:ext uri="{FF2B5EF4-FFF2-40B4-BE49-F238E27FC236}">
                    <a16:creationId xmlns:a16="http://schemas.microsoft.com/office/drawing/2014/main" id="{D56976E3-9561-7B86-DADD-56BC438C754E}"/>
                  </a:ext>
                </a:extLst>
              </p:cNvPr>
              <p:cNvSpPr>
                <a:spLocks/>
              </p:cNvSpPr>
              <p:nvPr>
                <p:custDataLst>
                  <p:tags r:id="rId236"/>
                </p:custDataLst>
              </p:nvPr>
            </p:nvSpPr>
            <p:spPr bwMode="auto">
              <a:xfrm rot="582343">
                <a:off x="6917879" y="4908077"/>
                <a:ext cx="406330" cy="470061"/>
              </a:xfrm>
              <a:custGeom>
                <a:avLst/>
                <a:gdLst>
                  <a:gd name="T0" fmla="*/ 6 w 255"/>
                  <a:gd name="T1" fmla="*/ 79 h 295"/>
                  <a:gd name="T2" fmla="*/ 6 w 255"/>
                  <a:gd name="T3" fmla="*/ 68 h 295"/>
                  <a:gd name="T4" fmla="*/ 11 w 255"/>
                  <a:gd name="T5" fmla="*/ 57 h 295"/>
                  <a:gd name="T6" fmla="*/ 11 w 255"/>
                  <a:gd name="T7" fmla="*/ 40 h 295"/>
                  <a:gd name="T8" fmla="*/ 17 w 255"/>
                  <a:gd name="T9" fmla="*/ 28 h 295"/>
                  <a:gd name="T10" fmla="*/ 23 w 255"/>
                  <a:gd name="T11" fmla="*/ 34 h 295"/>
                  <a:gd name="T12" fmla="*/ 28 w 255"/>
                  <a:gd name="T13" fmla="*/ 40 h 295"/>
                  <a:gd name="T14" fmla="*/ 28 w 255"/>
                  <a:gd name="T15" fmla="*/ 51 h 295"/>
                  <a:gd name="T16" fmla="*/ 34 w 255"/>
                  <a:gd name="T17" fmla="*/ 57 h 295"/>
                  <a:gd name="T18" fmla="*/ 34 w 255"/>
                  <a:gd name="T19" fmla="*/ 62 h 295"/>
                  <a:gd name="T20" fmla="*/ 34 w 255"/>
                  <a:gd name="T21" fmla="*/ 74 h 295"/>
                  <a:gd name="T22" fmla="*/ 40 w 255"/>
                  <a:gd name="T23" fmla="*/ 68 h 295"/>
                  <a:gd name="T24" fmla="*/ 51 w 255"/>
                  <a:gd name="T25" fmla="*/ 62 h 295"/>
                  <a:gd name="T26" fmla="*/ 57 w 255"/>
                  <a:gd name="T27" fmla="*/ 51 h 295"/>
                  <a:gd name="T28" fmla="*/ 68 w 255"/>
                  <a:gd name="T29" fmla="*/ 45 h 295"/>
                  <a:gd name="T30" fmla="*/ 68 w 255"/>
                  <a:gd name="T31" fmla="*/ 45 h 295"/>
                  <a:gd name="T32" fmla="*/ 74 w 255"/>
                  <a:gd name="T33" fmla="*/ 34 h 295"/>
                  <a:gd name="T34" fmla="*/ 62 w 255"/>
                  <a:gd name="T35" fmla="*/ 28 h 295"/>
                  <a:gd name="T36" fmla="*/ 57 w 255"/>
                  <a:gd name="T37" fmla="*/ 23 h 295"/>
                  <a:gd name="T38" fmla="*/ 51 w 255"/>
                  <a:gd name="T39" fmla="*/ 23 h 295"/>
                  <a:gd name="T40" fmla="*/ 57 w 255"/>
                  <a:gd name="T41" fmla="*/ 17 h 295"/>
                  <a:gd name="T42" fmla="*/ 68 w 255"/>
                  <a:gd name="T43" fmla="*/ 23 h 295"/>
                  <a:gd name="T44" fmla="*/ 85 w 255"/>
                  <a:gd name="T45" fmla="*/ 23 h 295"/>
                  <a:gd name="T46" fmla="*/ 91 w 255"/>
                  <a:gd name="T47" fmla="*/ 11 h 295"/>
                  <a:gd name="T48" fmla="*/ 147 w 255"/>
                  <a:gd name="T49" fmla="*/ 17 h 295"/>
                  <a:gd name="T50" fmla="*/ 170 w 255"/>
                  <a:gd name="T51" fmla="*/ 6 h 295"/>
                  <a:gd name="T52" fmla="*/ 187 w 255"/>
                  <a:gd name="T53" fmla="*/ 34 h 295"/>
                  <a:gd name="T54" fmla="*/ 210 w 255"/>
                  <a:gd name="T55" fmla="*/ 11 h 295"/>
                  <a:gd name="T56" fmla="*/ 232 w 255"/>
                  <a:gd name="T57" fmla="*/ 0 h 295"/>
                  <a:gd name="T58" fmla="*/ 238 w 255"/>
                  <a:gd name="T59" fmla="*/ 11 h 295"/>
                  <a:gd name="T60" fmla="*/ 255 w 255"/>
                  <a:gd name="T61" fmla="*/ 40 h 295"/>
                  <a:gd name="T62" fmla="*/ 238 w 255"/>
                  <a:gd name="T63" fmla="*/ 51 h 295"/>
                  <a:gd name="T64" fmla="*/ 232 w 255"/>
                  <a:gd name="T65" fmla="*/ 57 h 295"/>
                  <a:gd name="T66" fmla="*/ 232 w 255"/>
                  <a:gd name="T67" fmla="*/ 68 h 295"/>
                  <a:gd name="T68" fmla="*/ 232 w 255"/>
                  <a:gd name="T69" fmla="*/ 79 h 295"/>
                  <a:gd name="T70" fmla="*/ 227 w 255"/>
                  <a:gd name="T71" fmla="*/ 85 h 295"/>
                  <a:gd name="T72" fmla="*/ 215 w 255"/>
                  <a:gd name="T73" fmla="*/ 91 h 295"/>
                  <a:gd name="T74" fmla="*/ 221 w 255"/>
                  <a:gd name="T75" fmla="*/ 96 h 295"/>
                  <a:gd name="T76" fmla="*/ 210 w 255"/>
                  <a:gd name="T77" fmla="*/ 96 h 295"/>
                  <a:gd name="T78" fmla="*/ 204 w 255"/>
                  <a:gd name="T79" fmla="*/ 108 h 295"/>
                  <a:gd name="T80" fmla="*/ 198 w 255"/>
                  <a:gd name="T81" fmla="*/ 119 h 295"/>
                  <a:gd name="T82" fmla="*/ 164 w 255"/>
                  <a:gd name="T83" fmla="*/ 170 h 295"/>
                  <a:gd name="T84" fmla="*/ 147 w 255"/>
                  <a:gd name="T85" fmla="*/ 181 h 295"/>
                  <a:gd name="T86" fmla="*/ 113 w 255"/>
                  <a:gd name="T87" fmla="*/ 215 h 295"/>
                  <a:gd name="T88" fmla="*/ 28 w 255"/>
                  <a:gd name="T89" fmla="*/ 295 h 295"/>
                  <a:gd name="T90" fmla="*/ 23 w 255"/>
                  <a:gd name="T91" fmla="*/ 238 h 295"/>
                  <a:gd name="T92" fmla="*/ 6 w 255"/>
                  <a:gd name="T93" fmla="*/ 164 h 295"/>
                  <a:gd name="T94" fmla="*/ 11 w 255"/>
                  <a:gd name="T95" fmla="*/ 147 h 295"/>
                  <a:gd name="T96" fmla="*/ 17 w 255"/>
                  <a:gd name="T97" fmla="*/ 142 h 295"/>
                  <a:gd name="T98" fmla="*/ 23 w 255"/>
                  <a:gd name="T99" fmla="*/ 142 h 295"/>
                  <a:gd name="T100" fmla="*/ 28 w 255"/>
                  <a:gd name="T101" fmla="*/ 147 h 295"/>
                  <a:gd name="T102" fmla="*/ 34 w 255"/>
                  <a:gd name="T103" fmla="*/ 136 h 295"/>
                  <a:gd name="T104" fmla="*/ 40 w 255"/>
                  <a:gd name="T105" fmla="*/ 125 h 295"/>
                  <a:gd name="T106" fmla="*/ 28 w 255"/>
                  <a:gd name="T107" fmla="*/ 113 h 295"/>
                  <a:gd name="T108" fmla="*/ 23 w 255"/>
                  <a:gd name="T109" fmla="*/ 108 h 295"/>
                  <a:gd name="T110" fmla="*/ 17 w 255"/>
                  <a:gd name="T111" fmla="*/ 96 h 295"/>
                  <a:gd name="T112" fmla="*/ 11 w 255"/>
                  <a:gd name="T113"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95">
                    <a:moveTo>
                      <a:pt x="6" y="91"/>
                    </a:moveTo>
                    <a:lnTo>
                      <a:pt x="6" y="79"/>
                    </a:lnTo>
                    <a:lnTo>
                      <a:pt x="6" y="74"/>
                    </a:lnTo>
                    <a:lnTo>
                      <a:pt x="6" y="68"/>
                    </a:lnTo>
                    <a:lnTo>
                      <a:pt x="11" y="62"/>
                    </a:lnTo>
                    <a:lnTo>
                      <a:pt x="11" y="57"/>
                    </a:lnTo>
                    <a:lnTo>
                      <a:pt x="11" y="45"/>
                    </a:lnTo>
                    <a:lnTo>
                      <a:pt x="11" y="40"/>
                    </a:lnTo>
                    <a:lnTo>
                      <a:pt x="11" y="34"/>
                    </a:lnTo>
                    <a:lnTo>
                      <a:pt x="17" y="28"/>
                    </a:lnTo>
                    <a:lnTo>
                      <a:pt x="23" y="28"/>
                    </a:lnTo>
                    <a:lnTo>
                      <a:pt x="23" y="34"/>
                    </a:lnTo>
                    <a:lnTo>
                      <a:pt x="23" y="40"/>
                    </a:lnTo>
                    <a:lnTo>
                      <a:pt x="28" y="40"/>
                    </a:lnTo>
                    <a:lnTo>
                      <a:pt x="28" y="45"/>
                    </a:lnTo>
                    <a:lnTo>
                      <a:pt x="28" y="51"/>
                    </a:lnTo>
                    <a:lnTo>
                      <a:pt x="28" y="57"/>
                    </a:lnTo>
                    <a:lnTo>
                      <a:pt x="34" y="57"/>
                    </a:lnTo>
                    <a:lnTo>
                      <a:pt x="28" y="57"/>
                    </a:lnTo>
                    <a:lnTo>
                      <a:pt x="34" y="62"/>
                    </a:lnTo>
                    <a:lnTo>
                      <a:pt x="34" y="68"/>
                    </a:lnTo>
                    <a:lnTo>
                      <a:pt x="34" y="74"/>
                    </a:lnTo>
                    <a:lnTo>
                      <a:pt x="34" y="68"/>
                    </a:lnTo>
                    <a:lnTo>
                      <a:pt x="40" y="68"/>
                    </a:lnTo>
                    <a:lnTo>
                      <a:pt x="45" y="68"/>
                    </a:lnTo>
                    <a:lnTo>
                      <a:pt x="51" y="62"/>
                    </a:lnTo>
                    <a:lnTo>
                      <a:pt x="57" y="57"/>
                    </a:lnTo>
                    <a:lnTo>
                      <a:pt x="57" y="51"/>
                    </a:lnTo>
                    <a:lnTo>
                      <a:pt x="62" y="51"/>
                    </a:lnTo>
                    <a:lnTo>
                      <a:pt x="68" y="45"/>
                    </a:lnTo>
                    <a:lnTo>
                      <a:pt x="74" y="45"/>
                    </a:lnTo>
                    <a:lnTo>
                      <a:pt x="68" y="45"/>
                    </a:lnTo>
                    <a:lnTo>
                      <a:pt x="74" y="40"/>
                    </a:lnTo>
                    <a:lnTo>
                      <a:pt x="74" y="34"/>
                    </a:lnTo>
                    <a:lnTo>
                      <a:pt x="68" y="28"/>
                    </a:lnTo>
                    <a:lnTo>
                      <a:pt x="62" y="28"/>
                    </a:lnTo>
                    <a:lnTo>
                      <a:pt x="62" y="23"/>
                    </a:lnTo>
                    <a:lnTo>
                      <a:pt x="57" y="23"/>
                    </a:lnTo>
                    <a:lnTo>
                      <a:pt x="57" y="28"/>
                    </a:lnTo>
                    <a:lnTo>
                      <a:pt x="51" y="23"/>
                    </a:lnTo>
                    <a:lnTo>
                      <a:pt x="51" y="17"/>
                    </a:lnTo>
                    <a:lnTo>
                      <a:pt x="57" y="17"/>
                    </a:lnTo>
                    <a:lnTo>
                      <a:pt x="62" y="17"/>
                    </a:lnTo>
                    <a:lnTo>
                      <a:pt x="68" y="23"/>
                    </a:lnTo>
                    <a:lnTo>
                      <a:pt x="74" y="23"/>
                    </a:lnTo>
                    <a:lnTo>
                      <a:pt x="85" y="23"/>
                    </a:lnTo>
                    <a:lnTo>
                      <a:pt x="85" y="17"/>
                    </a:lnTo>
                    <a:lnTo>
                      <a:pt x="91" y="11"/>
                    </a:lnTo>
                    <a:lnTo>
                      <a:pt x="113" y="17"/>
                    </a:lnTo>
                    <a:lnTo>
                      <a:pt x="147" y="17"/>
                    </a:lnTo>
                    <a:lnTo>
                      <a:pt x="153" y="17"/>
                    </a:lnTo>
                    <a:lnTo>
                      <a:pt x="170" y="6"/>
                    </a:lnTo>
                    <a:lnTo>
                      <a:pt x="176" y="0"/>
                    </a:lnTo>
                    <a:lnTo>
                      <a:pt x="187" y="34"/>
                    </a:lnTo>
                    <a:lnTo>
                      <a:pt x="193" y="34"/>
                    </a:lnTo>
                    <a:lnTo>
                      <a:pt x="210" y="11"/>
                    </a:lnTo>
                    <a:lnTo>
                      <a:pt x="227" y="0"/>
                    </a:lnTo>
                    <a:lnTo>
                      <a:pt x="232" y="0"/>
                    </a:lnTo>
                    <a:lnTo>
                      <a:pt x="238" y="6"/>
                    </a:lnTo>
                    <a:lnTo>
                      <a:pt x="238" y="11"/>
                    </a:lnTo>
                    <a:lnTo>
                      <a:pt x="238" y="17"/>
                    </a:lnTo>
                    <a:lnTo>
                      <a:pt x="255" y="40"/>
                    </a:lnTo>
                    <a:lnTo>
                      <a:pt x="244" y="51"/>
                    </a:lnTo>
                    <a:lnTo>
                      <a:pt x="238" y="51"/>
                    </a:lnTo>
                    <a:lnTo>
                      <a:pt x="238" y="57"/>
                    </a:lnTo>
                    <a:lnTo>
                      <a:pt x="232" y="57"/>
                    </a:lnTo>
                    <a:lnTo>
                      <a:pt x="232" y="62"/>
                    </a:lnTo>
                    <a:lnTo>
                      <a:pt x="232" y="68"/>
                    </a:lnTo>
                    <a:lnTo>
                      <a:pt x="238" y="74"/>
                    </a:lnTo>
                    <a:lnTo>
                      <a:pt x="232" y="79"/>
                    </a:lnTo>
                    <a:lnTo>
                      <a:pt x="232" y="85"/>
                    </a:lnTo>
                    <a:lnTo>
                      <a:pt x="227" y="85"/>
                    </a:lnTo>
                    <a:lnTo>
                      <a:pt x="221" y="85"/>
                    </a:lnTo>
                    <a:lnTo>
                      <a:pt x="215" y="91"/>
                    </a:lnTo>
                    <a:lnTo>
                      <a:pt x="221" y="91"/>
                    </a:lnTo>
                    <a:lnTo>
                      <a:pt x="221" y="96"/>
                    </a:lnTo>
                    <a:lnTo>
                      <a:pt x="215" y="96"/>
                    </a:lnTo>
                    <a:lnTo>
                      <a:pt x="210" y="96"/>
                    </a:lnTo>
                    <a:lnTo>
                      <a:pt x="204" y="102"/>
                    </a:lnTo>
                    <a:lnTo>
                      <a:pt x="204" y="108"/>
                    </a:lnTo>
                    <a:lnTo>
                      <a:pt x="204" y="113"/>
                    </a:lnTo>
                    <a:lnTo>
                      <a:pt x="198" y="119"/>
                    </a:lnTo>
                    <a:lnTo>
                      <a:pt x="181" y="147"/>
                    </a:lnTo>
                    <a:lnTo>
                      <a:pt x="164" y="170"/>
                    </a:lnTo>
                    <a:lnTo>
                      <a:pt x="153" y="176"/>
                    </a:lnTo>
                    <a:lnTo>
                      <a:pt x="147" y="181"/>
                    </a:lnTo>
                    <a:lnTo>
                      <a:pt x="142" y="187"/>
                    </a:lnTo>
                    <a:lnTo>
                      <a:pt x="113" y="215"/>
                    </a:lnTo>
                    <a:lnTo>
                      <a:pt x="74" y="255"/>
                    </a:lnTo>
                    <a:lnTo>
                      <a:pt x="28" y="295"/>
                    </a:lnTo>
                    <a:lnTo>
                      <a:pt x="23" y="261"/>
                    </a:lnTo>
                    <a:lnTo>
                      <a:pt x="23" y="238"/>
                    </a:lnTo>
                    <a:lnTo>
                      <a:pt x="11" y="198"/>
                    </a:lnTo>
                    <a:lnTo>
                      <a:pt x="6" y="164"/>
                    </a:lnTo>
                    <a:lnTo>
                      <a:pt x="0" y="153"/>
                    </a:lnTo>
                    <a:lnTo>
                      <a:pt x="11" y="147"/>
                    </a:lnTo>
                    <a:lnTo>
                      <a:pt x="11" y="142"/>
                    </a:lnTo>
                    <a:lnTo>
                      <a:pt x="17" y="142"/>
                    </a:lnTo>
                    <a:lnTo>
                      <a:pt x="17" y="147"/>
                    </a:lnTo>
                    <a:lnTo>
                      <a:pt x="23" y="142"/>
                    </a:lnTo>
                    <a:lnTo>
                      <a:pt x="23" y="147"/>
                    </a:lnTo>
                    <a:lnTo>
                      <a:pt x="28" y="147"/>
                    </a:lnTo>
                    <a:lnTo>
                      <a:pt x="34" y="142"/>
                    </a:lnTo>
                    <a:lnTo>
                      <a:pt x="34" y="136"/>
                    </a:lnTo>
                    <a:lnTo>
                      <a:pt x="34" y="130"/>
                    </a:lnTo>
                    <a:lnTo>
                      <a:pt x="40" y="125"/>
                    </a:lnTo>
                    <a:lnTo>
                      <a:pt x="34" y="113"/>
                    </a:lnTo>
                    <a:lnTo>
                      <a:pt x="28" y="113"/>
                    </a:lnTo>
                    <a:lnTo>
                      <a:pt x="28" y="108"/>
                    </a:lnTo>
                    <a:lnTo>
                      <a:pt x="23" y="108"/>
                    </a:lnTo>
                    <a:lnTo>
                      <a:pt x="23" y="102"/>
                    </a:lnTo>
                    <a:lnTo>
                      <a:pt x="17" y="96"/>
                    </a:lnTo>
                    <a:lnTo>
                      <a:pt x="17" y="91"/>
                    </a:lnTo>
                    <a:lnTo>
                      <a:pt x="11" y="91"/>
                    </a:lnTo>
                    <a:lnTo>
                      <a:pt x="6" y="91"/>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6" name="Freeform 100">
                <a:extLst>
                  <a:ext uri="{FF2B5EF4-FFF2-40B4-BE49-F238E27FC236}">
                    <a16:creationId xmlns:a16="http://schemas.microsoft.com/office/drawing/2014/main" id="{A22220F7-2A39-6CBA-8CE9-511A557EB624}"/>
                  </a:ext>
                </a:extLst>
              </p:cNvPr>
              <p:cNvSpPr>
                <a:spLocks noEditPoints="1"/>
              </p:cNvSpPr>
              <p:nvPr>
                <p:custDataLst>
                  <p:tags r:id="rId237"/>
                </p:custDataLst>
              </p:nvPr>
            </p:nvSpPr>
            <p:spPr bwMode="auto">
              <a:xfrm rot="582343">
                <a:off x="6550889" y="2867896"/>
                <a:ext cx="532214" cy="497149"/>
              </a:xfrm>
              <a:custGeom>
                <a:avLst/>
                <a:gdLst>
                  <a:gd name="T0" fmla="*/ 158 w 334"/>
                  <a:gd name="T1" fmla="*/ 102 h 312"/>
                  <a:gd name="T2" fmla="*/ 175 w 334"/>
                  <a:gd name="T3" fmla="*/ 113 h 312"/>
                  <a:gd name="T4" fmla="*/ 187 w 334"/>
                  <a:gd name="T5" fmla="*/ 113 h 312"/>
                  <a:gd name="T6" fmla="*/ 181 w 334"/>
                  <a:gd name="T7" fmla="*/ 119 h 312"/>
                  <a:gd name="T8" fmla="*/ 170 w 334"/>
                  <a:gd name="T9" fmla="*/ 113 h 312"/>
                  <a:gd name="T10" fmla="*/ 175 w 334"/>
                  <a:gd name="T11" fmla="*/ 119 h 312"/>
                  <a:gd name="T12" fmla="*/ 175 w 334"/>
                  <a:gd name="T13" fmla="*/ 147 h 312"/>
                  <a:gd name="T14" fmla="*/ 153 w 334"/>
                  <a:gd name="T15" fmla="*/ 147 h 312"/>
                  <a:gd name="T16" fmla="*/ 141 w 334"/>
                  <a:gd name="T17" fmla="*/ 147 h 312"/>
                  <a:gd name="T18" fmla="*/ 153 w 334"/>
                  <a:gd name="T19" fmla="*/ 164 h 312"/>
                  <a:gd name="T20" fmla="*/ 136 w 334"/>
                  <a:gd name="T21" fmla="*/ 159 h 312"/>
                  <a:gd name="T22" fmla="*/ 136 w 334"/>
                  <a:gd name="T23" fmla="*/ 147 h 312"/>
                  <a:gd name="T24" fmla="*/ 153 w 334"/>
                  <a:gd name="T25" fmla="*/ 119 h 312"/>
                  <a:gd name="T26" fmla="*/ 334 w 334"/>
                  <a:gd name="T27" fmla="*/ 227 h 312"/>
                  <a:gd name="T28" fmla="*/ 323 w 334"/>
                  <a:gd name="T29" fmla="*/ 244 h 312"/>
                  <a:gd name="T30" fmla="*/ 311 w 334"/>
                  <a:gd name="T31" fmla="*/ 272 h 312"/>
                  <a:gd name="T32" fmla="*/ 311 w 334"/>
                  <a:gd name="T33" fmla="*/ 289 h 312"/>
                  <a:gd name="T34" fmla="*/ 306 w 334"/>
                  <a:gd name="T35" fmla="*/ 312 h 312"/>
                  <a:gd name="T36" fmla="*/ 289 w 334"/>
                  <a:gd name="T37" fmla="*/ 312 h 312"/>
                  <a:gd name="T38" fmla="*/ 260 w 334"/>
                  <a:gd name="T39" fmla="*/ 306 h 312"/>
                  <a:gd name="T40" fmla="*/ 255 w 334"/>
                  <a:gd name="T41" fmla="*/ 300 h 312"/>
                  <a:gd name="T42" fmla="*/ 238 w 334"/>
                  <a:gd name="T43" fmla="*/ 283 h 312"/>
                  <a:gd name="T44" fmla="*/ 221 w 334"/>
                  <a:gd name="T45" fmla="*/ 278 h 312"/>
                  <a:gd name="T46" fmla="*/ 192 w 334"/>
                  <a:gd name="T47" fmla="*/ 266 h 312"/>
                  <a:gd name="T48" fmla="*/ 158 w 334"/>
                  <a:gd name="T49" fmla="*/ 295 h 312"/>
                  <a:gd name="T50" fmla="*/ 85 w 334"/>
                  <a:gd name="T51" fmla="*/ 204 h 312"/>
                  <a:gd name="T52" fmla="*/ 0 w 334"/>
                  <a:gd name="T53" fmla="*/ 85 h 312"/>
                  <a:gd name="T54" fmla="*/ 5 w 334"/>
                  <a:gd name="T55" fmla="*/ 51 h 312"/>
                  <a:gd name="T56" fmla="*/ 22 w 334"/>
                  <a:gd name="T57" fmla="*/ 17 h 312"/>
                  <a:gd name="T58" fmla="*/ 28 w 334"/>
                  <a:gd name="T59" fmla="*/ 0 h 312"/>
                  <a:gd name="T60" fmla="*/ 51 w 334"/>
                  <a:gd name="T61" fmla="*/ 6 h 312"/>
                  <a:gd name="T62" fmla="*/ 68 w 334"/>
                  <a:gd name="T63" fmla="*/ 28 h 312"/>
                  <a:gd name="T64" fmla="*/ 90 w 334"/>
                  <a:gd name="T65" fmla="*/ 34 h 312"/>
                  <a:gd name="T66" fmla="*/ 96 w 334"/>
                  <a:gd name="T67" fmla="*/ 51 h 312"/>
                  <a:gd name="T68" fmla="*/ 102 w 334"/>
                  <a:gd name="T69" fmla="*/ 62 h 312"/>
                  <a:gd name="T70" fmla="*/ 124 w 334"/>
                  <a:gd name="T71" fmla="*/ 62 h 312"/>
                  <a:gd name="T72" fmla="*/ 136 w 334"/>
                  <a:gd name="T73" fmla="*/ 79 h 312"/>
                  <a:gd name="T74" fmla="*/ 147 w 334"/>
                  <a:gd name="T75" fmla="*/ 91 h 312"/>
                  <a:gd name="T76" fmla="*/ 164 w 334"/>
                  <a:gd name="T77" fmla="*/ 96 h 312"/>
                  <a:gd name="T78" fmla="*/ 181 w 334"/>
                  <a:gd name="T79" fmla="*/ 96 h 312"/>
                  <a:gd name="T80" fmla="*/ 198 w 334"/>
                  <a:gd name="T81" fmla="*/ 108 h 312"/>
                  <a:gd name="T82" fmla="*/ 198 w 334"/>
                  <a:gd name="T83" fmla="*/ 130 h 312"/>
                  <a:gd name="T84" fmla="*/ 215 w 334"/>
                  <a:gd name="T85" fmla="*/ 125 h 312"/>
                  <a:gd name="T86" fmla="*/ 226 w 334"/>
                  <a:gd name="T87" fmla="*/ 147 h 312"/>
                  <a:gd name="T88" fmla="*/ 238 w 334"/>
                  <a:gd name="T89" fmla="*/ 147 h 312"/>
                  <a:gd name="T90" fmla="*/ 255 w 334"/>
                  <a:gd name="T91" fmla="*/ 147 h 312"/>
                  <a:gd name="T92" fmla="*/ 272 w 334"/>
                  <a:gd name="T93" fmla="*/ 147 h 312"/>
                  <a:gd name="T94" fmla="*/ 300 w 334"/>
                  <a:gd name="T95" fmla="*/ 159 h 312"/>
                  <a:gd name="T96" fmla="*/ 334 w 334"/>
                  <a:gd name="T97" fmla="*/ 18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12">
                    <a:moveTo>
                      <a:pt x="170" y="113"/>
                    </a:moveTo>
                    <a:lnTo>
                      <a:pt x="158" y="108"/>
                    </a:lnTo>
                    <a:lnTo>
                      <a:pt x="153" y="108"/>
                    </a:lnTo>
                    <a:lnTo>
                      <a:pt x="158" y="102"/>
                    </a:lnTo>
                    <a:lnTo>
                      <a:pt x="164" y="102"/>
                    </a:lnTo>
                    <a:lnTo>
                      <a:pt x="170" y="108"/>
                    </a:lnTo>
                    <a:lnTo>
                      <a:pt x="170" y="113"/>
                    </a:lnTo>
                    <a:lnTo>
                      <a:pt x="175" y="113"/>
                    </a:lnTo>
                    <a:lnTo>
                      <a:pt x="175" y="108"/>
                    </a:lnTo>
                    <a:lnTo>
                      <a:pt x="175" y="102"/>
                    </a:lnTo>
                    <a:lnTo>
                      <a:pt x="181" y="108"/>
                    </a:lnTo>
                    <a:lnTo>
                      <a:pt x="187" y="113"/>
                    </a:lnTo>
                    <a:lnTo>
                      <a:pt x="181" y="125"/>
                    </a:lnTo>
                    <a:lnTo>
                      <a:pt x="181" y="119"/>
                    </a:lnTo>
                    <a:lnTo>
                      <a:pt x="175" y="119"/>
                    </a:lnTo>
                    <a:lnTo>
                      <a:pt x="181" y="119"/>
                    </a:lnTo>
                    <a:lnTo>
                      <a:pt x="175" y="119"/>
                    </a:lnTo>
                    <a:lnTo>
                      <a:pt x="175" y="113"/>
                    </a:lnTo>
                    <a:lnTo>
                      <a:pt x="175" y="119"/>
                    </a:lnTo>
                    <a:lnTo>
                      <a:pt x="170" y="113"/>
                    </a:lnTo>
                    <a:close/>
                    <a:moveTo>
                      <a:pt x="158" y="108"/>
                    </a:moveTo>
                    <a:lnTo>
                      <a:pt x="170" y="113"/>
                    </a:lnTo>
                    <a:lnTo>
                      <a:pt x="170" y="119"/>
                    </a:lnTo>
                    <a:lnTo>
                      <a:pt x="175" y="119"/>
                    </a:lnTo>
                    <a:lnTo>
                      <a:pt x="175" y="130"/>
                    </a:lnTo>
                    <a:lnTo>
                      <a:pt x="175" y="136"/>
                    </a:lnTo>
                    <a:lnTo>
                      <a:pt x="175" y="142"/>
                    </a:lnTo>
                    <a:lnTo>
                      <a:pt x="175" y="147"/>
                    </a:lnTo>
                    <a:lnTo>
                      <a:pt x="170" y="147"/>
                    </a:lnTo>
                    <a:lnTo>
                      <a:pt x="170" y="153"/>
                    </a:lnTo>
                    <a:lnTo>
                      <a:pt x="158" y="147"/>
                    </a:lnTo>
                    <a:lnTo>
                      <a:pt x="153" y="147"/>
                    </a:lnTo>
                    <a:lnTo>
                      <a:pt x="153" y="153"/>
                    </a:lnTo>
                    <a:lnTo>
                      <a:pt x="147" y="147"/>
                    </a:lnTo>
                    <a:lnTo>
                      <a:pt x="141" y="142"/>
                    </a:lnTo>
                    <a:lnTo>
                      <a:pt x="141" y="147"/>
                    </a:lnTo>
                    <a:lnTo>
                      <a:pt x="141" y="153"/>
                    </a:lnTo>
                    <a:lnTo>
                      <a:pt x="147" y="159"/>
                    </a:lnTo>
                    <a:lnTo>
                      <a:pt x="147" y="164"/>
                    </a:lnTo>
                    <a:lnTo>
                      <a:pt x="153" y="164"/>
                    </a:lnTo>
                    <a:lnTo>
                      <a:pt x="147" y="170"/>
                    </a:lnTo>
                    <a:lnTo>
                      <a:pt x="141" y="164"/>
                    </a:lnTo>
                    <a:lnTo>
                      <a:pt x="136" y="164"/>
                    </a:lnTo>
                    <a:lnTo>
                      <a:pt x="136" y="159"/>
                    </a:lnTo>
                    <a:lnTo>
                      <a:pt x="136" y="153"/>
                    </a:lnTo>
                    <a:lnTo>
                      <a:pt x="130" y="153"/>
                    </a:lnTo>
                    <a:lnTo>
                      <a:pt x="136" y="153"/>
                    </a:lnTo>
                    <a:lnTo>
                      <a:pt x="136" y="147"/>
                    </a:lnTo>
                    <a:lnTo>
                      <a:pt x="136" y="142"/>
                    </a:lnTo>
                    <a:lnTo>
                      <a:pt x="141" y="130"/>
                    </a:lnTo>
                    <a:lnTo>
                      <a:pt x="147" y="119"/>
                    </a:lnTo>
                    <a:lnTo>
                      <a:pt x="153" y="119"/>
                    </a:lnTo>
                    <a:lnTo>
                      <a:pt x="153" y="113"/>
                    </a:lnTo>
                    <a:lnTo>
                      <a:pt x="158" y="108"/>
                    </a:lnTo>
                    <a:close/>
                    <a:moveTo>
                      <a:pt x="334" y="221"/>
                    </a:moveTo>
                    <a:lnTo>
                      <a:pt x="334" y="227"/>
                    </a:lnTo>
                    <a:lnTo>
                      <a:pt x="328" y="227"/>
                    </a:lnTo>
                    <a:lnTo>
                      <a:pt x="323" y="232"/>
                    </a:lnTo>
                    <a:lnTo>
                      <a:pt x="328" y="238"/>
                    </a:lnTo>
                    <a:lnTo>
                      <a:pt x="323" y="244"/>
                    </a:lnTo>
                    <a:lnTo>
                      <a:pt x="323" y="255"/>
                    </a:lnTo>
                    <a:lnTo>
                      <a:pt x="323" y="261"/>
                    </a:lnTo>
                    <a:lnTo>
                      <a:pt x="317" y="266"/>
                    </a:lnTo>
                    <a:lnTo>
                      <a:pt x="311" y="272"/>
                    </a:lnTo>
                    <a:lnTo>
                      <a:pt x="317" y="278"/>
                    </a:lnTo>
                    <a:lnTo>
                      <a:pt x="311" y="283"/>
                    </a:lnTo>
                    <a:lnTo>
                      <a:pt x="317" y="283"/>
                    </a:lnTo>
                    <a:lnTo>
                      <a:pt x="311" y="289"/>
                    </a:lnTo>
                    <a:lnTo>
                      <a:pt x="311" y="295"/>
                    </a:lnTo>
                    <a:lnTo>
                      <a:pt x="311" y="300"/>
                    </a:lnTo>
                    <a:lnTo>
                      <a:pt x="306" y="306"/>
                    </a:lnTo>
                    <a:lnTo>
                      <a:pt x="306" y="312"/>
                    </a:lnTo>
                    <a:lnTo>
                      <a:pt x="306" y="306"/>
                    </a:lnTo>
                    <a:lnTo>
                      <a:pt x="300" y="312"/>
                    </a:lnTo>
                    <a:lnTo>
                      <a:pt x="294" y="312"/>
                    </a:lnTo>
                    <a:lnTo>
                      <a:pt x="289" y="312"/>
                    </a:lnTo>
                    <a:lnTo>
                      <a:pt x="283" y="306"/>
                    </a:lnTo>
                    <a:lnTo>
                      <a:pt x="272" y="306"/>
                    </a:lnTo>
                    <a:lnTo>
                      <a:pt x="266" y="300"/>
                    </a:lnTo>
                    <a:lnTo>
                      <a:pt x="260" y="306"/>
                    </a:lnTo>
                    <a:lnTo>
                      <a:pt x="260" y="300"/>
                    </a:lnTo>
                    <a:lnTo>
                      <a:pt x="255" y="300"/>
                    </a:lnTo>
                    <a:lnTo>
                      <a:pt x="249" y="300"/>
                    </a:lnTo>
                    <a:lnTo>
                      <a:pt x="255" y="300"/>
                    </a:lnTo>
                    <a:lnTo>
                      <a:pt x="249" y="295"/>
                    </a:lnTo>
                    <a:lnTo>
                      <a:pt x="243" y="295"/>
                    </a:lnTo>
                    <a:lnTo>
                      <a:pt x="243" y="289"/>
                    </a:lnTo>
                    <a:lnTo>
                      <a:pt x="238" y="283"/>
                    </a:lnTo>
                    <a:lnTo>
                      <a:pt x="232" y="283"/>
                    </a:lnTo>
                    <a:lnTo>
                      <a:pt x="226" y="278"/>
                    </a:lnTo>
                    <a:lnTo>
                      <a:pt x="226" y="283"/>
                    </a:lnTo>
                    <a:lnTo>
                      <a:pt x="221" y="278"/>
                    </a:lnTo>
                    <a:lnTo>
                      <a:pt x="215" y="272"/>
                    </a:lnTo>
                    <a:lnTo>
                      <a:pt x="209" y="272"/>
                    </a:lnTo>
                    <a:lnTo>
                      <a:pt x="204" y="266"/>
                    </a:lnTo>
                    <a:lnTo>
                      <a:pt x="192" y="266"/>
                    </a:lnTo>
                    <a:lnTo>
                      <a:pt x="187" y="261"/>
                    </a:lnTo>
                    <a:lnTo>
                      <a:pt x="181" y="261"/>
                    </a:lnTo>
                    <a:lnTo>
                      <a:pt x="175" y="266"/>
                    </a:lnTo>
                    <a:lnTo>
                      <a:pt x="158" y="295"/>
                    </a:lnTo>
                    <a:lnTo>
                      <a:pt x="124" y="255"/>
                    </a:lnTo>
                    <a:lnTo>
                      <a:pt x="119" y="249"/>
                    </a:lnTo>
                    <a:lnTo>
                      <a:pt x="113" y="244"/>
                    </a:lnTo>
                    <a:lnTo>
                      <a:pt x="85" y="204"/>
                    </a:lnTo>
                    <a:lnTo>
                      <a:pt x="34" y="136"/>
                    </a:lnTo>
                    <a:lnTo>
                      <a:pt x="5" y="102"/>
                    </a:lnTo>
                    <a:lnTo>
                      <a:pt x="5" y="96"/>
                    </a:lnTo>
                    <a:lnTo>
                      <a:pt x="0" y="85"/>
                    </a:lnTo>
                    <a:lnTo>
                      <a:pt x="5" y="85"/>
                    </a:lnTo>
                    <a:lnTo>
                      <a:pt x="5" y="79"/>
                    </a:lnTo>
                    <a:lnTo>
                      <a:pt x="5" y="57"/>
                    </a:lnTo>
                    <a:lnTo>
                      <a:pt x="5" y="51"/>
                    </a:lnTo>
                    <a:lnTo>
                      <a:pt x="11" y="51"/>
                    </a:lnTo>
                    <a:lnTo>
                      <a:pt x="17" y="45"/>
                    </a:lnTo>
                    <a:lnTo>
                      <a:pt x="22" y="23"/>
                    </a:lnTo>
                    <a:lnTo>
                      <a:pt x="22" y="17"/>
                    </a:lnTo>
                    <a:lnTo>
                      <a:pt x="22" y="11"/>
                    </a:lnTo>
                    <a:lnTo>
                      <a:pt x="22" y="6"/>
                    </a:lnTo>
                    <a:lnTo>
                      <a:pt x="22" y="0"/>
                    </a:lnTo>
                    <a:lnTo>
                      <a:pt x="28" y="0"/>
                    </a:lnTo>
                    <a:lnTo>
                      <a:pt x="34" y="0"/>
                    </a:lnTo>
                    <a:lnTo>
                      <a:pt x="39" y="6"/>
                    </a:lnTo>
                    <a:lnTo>
                      <a:pt x="45" y="6"/>
                    </a:lnTo>
                    <a:lnTo>
                      <a:pt x="51" y="6"/>
                    </a:lnTo>
                    <a:lnTo>
                      <a:pt x="51" y="11"/>
                    </a:lnTo>
                    <a:lnTo>
                      <a:pt x="51" y="17"/>
                    </a:lnTo>
                    <a:lnTo>
                      <a:pt x="56" y="17"/>
                    </a:lnTo>
                    <a:lnTo>
                      <a:pt x="68" y="28"/>
                    </a:lnTo>
                    <a:lnTo>
                      <a:pt x="73" y="28"/>
                    </a:lnTo>
                    <a:lnTo>
                      <a:pt x="79" y="34"/>
                    </a:lnTo>
                    <a:lnTo>
                      <a:pt x="85" y="34"/>
                    </a:lnTo>
                    <a:lnTo>
                      <a:pt x="90" y="34"/>
                    </a:lnTo>
                    <a:lnTo>
                      <a:pt x="96" y="34"/>
                    </a:lnTo>
                    <a:lnTo>
                      <a:pt x="96" y="40"/>
                    </a:lnTo>
                    <a:lnTo>
                      <a:pt x="96" y="45"/>
                    </a:lnTo>
                    <a:lnTo>
                      <a:pt x="96" y="51"/>
                    </a:lnTo>
                    <a:lnTo>
                      <a:pt x="102" y="51"/>
                    </a:lnTo>
                    <a:lnTo>
                      <a:pt x="96" y="57"/>
                    </a:lnTo>
                    <a:lnTo>
                      <a:pt x="102" y="57"/>
                    </a:lnTo>
                    <a:lnTo>
                      <a:pt x="102" y="62"/>
                    </a:lnTo>
                    <a:lnTo>
                      <a:pt x="113" y="62"/>
                    </a:lnTo>
                    <a:lnTo>
                      <a:pt x="107" y="68"/>
                    </a:lnTo>
                    <a:lnTo>
                      <a:pt x="113" y="68"/>
                    </a:lnTo>
                    <a:lnTo>
                      <a:pt x="124" y="62"/>
                    </a:lnTo>
                    <a:lnTo>
                      <a:pt x="130" y="68"/>
                    </a:lnTo>
                    <a:lnTo>
                      <a:pt x="124" y="68"/>
                    </a:lnTo>
                    <a:lnTo>
                      <a:pt x="124" y="74"/>
                    </a:lnTo>
                    <a:lnTo>
                      <a:pt x="136" y="79"/>
                    </a:lnTo>
                    <a:lnTo>
                      <a:pt x="130" y="79"/>
                    </a:lnTo>
                    <a:lnTo>
                      <a:pt x="136" y="85"/>
                    </a:lnTo>
                    <a:lnTo>
                      <a:pt x="141" y="85"/>
                    </a:lnTo>
                    <a:lnTo>
                      <a:pt x="147" y="91"/>
                    </a:lnTo>
                    <a:lnTo>
                      <a:pt x="141" y="96"/>
                    </a:lnTo>
                    <a:lnTo>
                      <a:pt x="153" y="96"/>
                    </a:lnTo>
                    <a:lnTo>
                      <a:pt x="158" y="96"/>
                    </a:lnTo>
                    <a:lnTo>
                      <a:pt x="164" y="96"/>
                    </a:lnTo>
                    <a:lnTo>
                      <a:pt x="170" y="96"/>
                    </a:lnTo>
                    <a:lnTo>
                      <a:pt x="170" y="91"/>
                    </a:lnTo>
                    <a:lnTo>
                      <a:pt x="170" y="85"/>
                    </a:lnTo>
                    <a:lnTo>
                      <a:pt x="181" y="96"/>
                    </a:lnTo>
                    <a:lnTo>
                      <a:pt x="181" y="102"/>
                    </a:lnTo>
                    <a:lnTo>
                      <a:pt x="181" y="108"/>
                    </a:lnTo>
                    <a:lnTo>
                      <a:pt x="187" y="102"/>
                    </a:lnTo>
                    <a:lnTo>
                      <a:pt x="198" y="108"/>
                    </a:lnTo>
                    <a:lnTo>
                      <a:pt x="198" y="113"/>
                    </a:lnTo>
                    <a:lnTo>
                      <a:pt x="198" y="119"/>
                    </a:lnTo>
                    <a:lnTo>
                      <a:pt x="204" y="125"/>
                    </a:lnTo>
                    <a:lnTo>
                      <a:pt x="198" y="130"/>
                    </a:lnTo>
                    <a:lnTo>
                      <a:pt x="204" y="130"/>
                    </a:lnTo>
                    <a:lnTo>
                      <a:pt x="204" y="125"/>
                    </a:lnTo>
                    <a:lnTo>
                      <a:pt x="209" y="125"/>
                    </a:lnTo>
                    <a:lnTo>
                      <a:pt x="215" y="125"/>
                    </a:lnTo>
                    <a:lnTo>
                      <a:pt x="215" y="130"/>
                    </a:lnTo>
                    <a:lnTo>
                      <a:pt x="221" y="136"/>
                    </a:lnTo>
                    <a:lnTo>
                      <a:pt x="226" y="142"/>
                    </a:lnTo>
                    <a:lnTo>
                      <a:pt x="226" y="147"/>
                    </a:lnTo>
                    <a:lnTo>
                      <a:pt x="226" y="153"/>
                    </a:lnTo>
                    <a:lnTo>
                      <a:pt x="232" y="153"/>
                    </a:lnTo>
                    <a:lnTo>
                      <a:pt x="232" y="147"/>
                    </a:lnTo>
                    <a:lnTo>
                      <a:pt x="238" y="147"/>
                    </a:lnTo>
                    <a:lnTo>
                      <a:pt x="238" y="142"/>
                    </a:lnTo>
                    <a:lnTo>
                      <a:pt x="243" y="142"/>
                    </a:lnTo>
                    <a:lnTo>
                      <a:pt x="255" y="142"/>
                    </a:lnTo>
                    <a:lnTo>
                      <a:pt x="255" y="147"/>
                    </a:lnTo>
                    <a:lnTo>
                      <a:pt x="260" y="147"/>
                    </a:lnTo>
                    <a:lnTo>
                      <a:pt x="260" y="153"/>
                    </a:lnTo>
                    <a:lnTo>
                      <a:pt x="266" y="153"/>
                    </a:lnTo>
                    <a:lnTo>
                      <a:pt x="272" y="147"/>
                    </a:lnTo>
                    <a:lnTo>
                      <a:pt x="277" y="153"/>
                    </a:lnTo>
                    <a:lnTo>
                      <a:pt x="289" y="153"/>
                    </a:lnTo>
                    <a:lnTo>
                      <a:pt x="294" y="153"/>
                    </a:lnTo>
                    <a:lnTo>
                      <a:pt x="300" y="159"/>
                    </a:lnTo>
                    <a:lnTo>
                      <a:pt x="306" y="164"/>
                    </a:lnTo>
                    <a:lnTo>
                      <a:pt x="311" y="170"/>
                    </a:lnTo>
                    <a:lnTo>
                      <a:pt x="317" y="170"/>
                    </a:lnTo>
                    <a:lnTo>
                      <a:pt x="334" y="187"/>
                    </a:lnTo>
                    <a:lnTo>
                      <a:pt x="334" y="204"/>
                    </a:lnTo>
                    <a:lnTo>
                      <a:pt x="334" y="221"/>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7" name="Freeform 101">
                <a:extLst>
                  <a:ext uri="{FF2B5EF4-FFF2-40B4-BE49-F238E27FC236}">
                    <a16:creationId xmlns:a16="http://schemas.microsoft.com/office/drawing/2014/main" id="{5EF8C7AD-08A8-3C02-668A-53DC20469FA3}"/>
                  </a:ext>
                </a:extLst>
              </p:cNvPr>
              <p:cNvSpPr>
                <a:spLocks noEditPoints="1"/>
              </p:cNvSpPr>
              <p:nvPr>
                <p:custDataLst>
                  <p:tags r:id="rId238"/>
                </p:custDataLst>
              </p:nvPr>
            </p:nvSpPr>
            <p:spPr bwMode="auto">
              <a:xfrm rot="582343">
                <a:off x="5096825" y="2986651"/>
                <a:ext cx="740956" cy="777593"/>
              </a:xfrm>
              <a:custGeom>
                <a:avLst/>
                <a:gdLst>
                  <a:gd name="T0" fmla="*/ 238 w 465"/>
                  <a:gd name="T1" fmla="*/ 335 h 488"/>
                  <a:gd name="T2" fmla="*/ 215 w 465"/>
                  <a:gd name="T3" fmla="*/ 346 h 488"/>
                  <a:gd name="T4" fmla="*/ 198 w 465"/>
                  <a:gd name="T5" fmla="*/ 357 h 488"/>
                  <a:gd name="T6" fmla="*/ 204 w 465"/>
                  <a:gd name="T7" fmla="*/ 335 h 488"/>
                  <a:gd name="T8" fmla="*/ 198 w 465"/>
                  <a:gd name="T9" fmla="*/ 312 h 488"/>
                  <a:gd name="T10" fmla="*/ 209 w 465"/>
                  <a:gd name="T11" fmla="*/ 301 h 488"/>
                  <a:gd name="T12" fmla="*/ 226 w 465"/>
                  <a:gd name="T13" fmla="*/ 289 h 488"/>
                  <a:gd name="T14" fmla="*/ 243 w 465"/>
                  <a:gd name="T15" fmla="*/ 301 h 488"/>
                  <a:gd name="T16" fmla="*/ 249 w 465"/>
                  <a:gd name="T17" fmla="*/ 323 h 488"/>
                  <a:gd name="T18" fmla="*/ 459 w 465"/>
                  <a:gd name="T19" fmla="*/ 301 h 488"/>
                  <a:gd name="T20" fmla="*/ 448 w 465"/>
                  <a:gd name="T21" fmla="*/ 312 h 488"/>
                  <a:gd name="T22" fmla="*/ 442 w 465"/>
                  <a:gd name="T23" fmla="*/ 335 h 488"/>
                  <a:gd name="T24" fmla="*/ 436 w 465"/>
                  <a:gd name="T25" fmla="*/ 346 h 488"/>
                  <a:gd name="T26" fmla="*/ 431 w 465"/>
                  <a:gd name="T27" fmla="*/ 369 h 488"/>
                  <a:gd name="T28" fmla="*/ 413 w 465"/>
                  <a:gd name="T29" fmla="*/ 380 h 488"/>
                  <a:gd name="T30" fmla="*/ 396 w 465"/>
                  <a:gd name="T31" fmla="*/ 397 h 488"/>
                  <a:gd name="T32" fmla="*/ 379 w 465"/>
                  <a:gd name="T33" fmla="*/ 409 h 488"/>
                  <a:gd name="T34" fmla="*/ 374 w 465"/>
                  <a:gd name="T35" fmla="*/ 431 h 488"/>
                  <a:gd name="T36" fmla="*/ 368 w 465"/>
                  <a:gd name="T37" fmla="*/ 443 h 488"/>
                  <a:gd name="T38" fmla="*/ 351 w 465"/>
                  <a:gd name="T39" fmla="*/ 454 h 488"/>
                  <a:gd name="T40" fmla="*/ 334 w 465"/>
                  <a:gd name="T41" fmla="*/ 477 h 488"/>
                  <a:gd name="T42" fmla="*/ 266 w 465"/>
                  <a:gd name="T43" fmla="*/ 454 h 488"/>
                  <a:gd name="T44" fmla="*/ 238 w 465"/>
                  <a:gd name="T45" fmla="*/ 431 h 488"/>
                  <a:gd name="T46" fmla="*/ 215 w 465"/>
                  <a:gd name="T47" fmla="*/ 431 h 488"/>
                  <a:gd name="T48" fmla="*/ 0 w 465"/>
                  <a:gd name="T49" fmla="*/ 323 h 488"/>
                  <a:gd name="T50" fmla="*/ 5 w 465"/>
                  <a:gd name="T51" fmla="*/ 306 h 488"/>
                  <a:gd name="T52" fmla="*/ 5 w 465"/>
                  <a:gd name="T53" fmla="*/ 284 h 488"/>
                  <a:gd name="T54" fmla="*/ 11 w 465"/>
                  <a:gd name="T55" fmla="*/ 267 h 488"/>
                  <a:gd name="T56" fmla="*/ 17 w 465"/>
                  <a:gd name="T57" fmla="*/ 250 h 488"/>
                  <a:gd name="T58" fmla="*/ 17 w 465"/>
                  <a:gd name="T59" fmla="*/ 238 h 488"/>
                  <a:gd name="T60" fmla="*/ 22 w 465"/>
                  <a:gd name="T61" fmla="*/ 221 h 488"/>
                  <a:gd name="T62" fmla="*/ 22 w 465"/>
                  <a:gd name="T63" fmla="*/ 210 h 488"/>
                  <a:gd name="T64" fmla="*/ 28 w 465"/>
                  <a:gd name="T65" fmla="*/ 193 h 488"/>
                  <a:gd name="T66" fmla="*/ 34 w 465"/>
                  <a:gd name="T67" fmla="*/ 176 h 488"/>
                  <a:gd name="T68" fmla="*/ 45 w 465"/>
                  <a:gd name="T69" fmla="*/ 165 h 488"/>
                  <a:gd name="T70" fmla="*/ 56 w 465"/>
                  <a:gd name="T71" fmla="*/ 165 h 488"/>
                  <a:gd name="T72" fmla="*/ 56 w 465"/>
                  <a:gd name="T73" fmla="*/ 142 h 488"/>
                  <a:gd name="T74" fmla="*/ 51 w 465"/>
                  <a:gd name="T75" fmla="*/ 125 h 488"/>
                  <a:gd name="T76" fmla="*/ 51 w 465"/>
                  <a:gd name="T77" fmla="*/ 102 h 488"/>
                  <a:gd name="T78" fmla="*/ 56 w 465"/>
                  <a:gd name="T79" fmla="*/ 85 h 488"/>
                  <a:gd name="T80" fmla="*/ 62 w 465"/>
                  <a:gd name="T81" fmla="*/ 68 h 488"/>
                  <a:gd name="T82" fmla="*/ 62 w 465"/>
                  <a:gd name="T83" fmla="*/ 57 h 488"/>
                  <a:gd name="T84" fmla="*/ 79 w 465"/>
                  <a:gd name="T85" fmla="*/ 51 h 488"/>
                  <a:gd name="T86" fmla="*/ 79 w 465"/>
                  <a:gd name="T87" fmla="*/ 29 h 488"/>
                  <a:gd name="T88" fmla="*/ 85 w 465"/>
                  <a:gd name="T89" fmla="*/ 12 h 488"/>
                  <a:gd name="T90" fmla="*/ 90 w 465"/>
                  <a:gd name="T91" fmla="*/ 6 h 488"/>
                  <a:gd name="T92" fmla="*/ 102 w 465"/>
                  <a:gd name="T93" fmla="*/ 12 h 488"/>
                  <a:gd name="T94" fmla="*/ 130 w 465"/>
                  <a:gd name="T95" fmla="*/ 29 h 488"/>
                  <a:gd name="T96" fmla="*/ 175 w 465"/>
                  <a:gd name="T97" fmla="*/ 57 h 488"/>
                  <a:gd name="T98" fmla="*/ 294 w 465"/>
                  <a:gd name="T99" fmla="*/ 131 h 488"/>
                  <a:gd name="T100" fmla="*/ 334 w 465"/>
                  <a:gd name="T101" fmla="*/ 170 h 488"/>
                  <a:gd name="T102" fmla="*/ 323 w 465"/>
                  <a:gd name="T103" fmla="*/ 238 h 488"/>
                  <a:gd name="T104" fmla="*/ 357 w 465"/>
                  <a:gd name="T105" fmla="*/ 250 h 488"/>
                  <a:gd name="T106" fmla="*/ 362 w 465"/>
                  <a:gd name="T107" fmla="*/ 255 h 488"/>
                  <a:gd name="T108" fmla="*/ 379 w 465"/>
                  <a:gd name="T109" fmla="*/ 272 h 488"/>
                  <a:gd name="T110" fmla="*/ 402 w 465"/>
                  <a:gd name="T111" fmla="*/ 272 h 488"/>
                  <a:gd name="T112" fmla="*/ 419 w 465"/>
                  <a:gd name="T113" fmla="*/ 28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5" h="488">
                    <a:moveTo>
                      <a:pt x="249" y="323"/>
                    </a:moveTo>
                    <a:lnTo>
                      <a:pt x="255" y="329"/>
                    </a:lnTo>
                    <a:lnTo>
                      <a:pt x="249" y="329"/>
                    </a:lnTo>
                    <a:lnTo>
                      <a:pt x="238" y="335"/>
                    </a:lnTo>
                    <a:lnTo>
                      <a:pt x="232" y="335"/>
                    </a:lnTo>
                    <a:lnTo>
                      <a:pt x="221" y="340"/>
                    </a:lnTo>
                    <a:lnTo>
                      <a:pt x="221" y="346"/>
                    </a:lnTo>
                    <a:lnTo>
                      <a:pt x="215" y="346"/>
                    </a:lnTo>
                    <a:lnTo>
                      <a:pt x="221" y="357"/>
                    </a:lnTo>
                    <a:lnTo>
                      <a:pt x="209" y="357"/>
                    </a:lnTo>
                    <a:lnTo>
                      <a:pt x="204" y="363"/>
                    </a:lnTo>
                    <a:lnTo>
                      <a:pt x="198" y="357"/>
                    </a:lnTo>
                    <a:lnTo>
                      <a:pt x="198" y="352"/>
                    </a:lnTo>
                    <a:lnTo>
                      <a:pt x="204" y="346"/>
                    </a:lnTo>
                    <a:lnTo>
                      <a:pt x="204" y="340"/>
                    </a:lnTo>
                    <a:lnTo>
                      <a:pt x="204" y="335"/>
                    </a:lnTo>
                    <a:lnTo>
                      <a:pt x="204" y="323"/>
                    </a:lnTo>
                    <a:lnTo>
                      <a:pt x="198" y="323"/>
                    </a:lnTo>
                    <a:lnTo>
                      <a:pt x="192" y="323"/>
                    </a:lnTo>
                    <a:lnTo>
                      <a:pt x="198" y="312"/>
                    </a:lnTo>
                    <a:lnTo>
                      <a:pt x="198" y="306"/>
                    </a:lnTo>
                    <a:lnTo>
                      <a:pt x="204" y="306"/>
                    </a:lnTo>
                    <a:lnTo>
                      <a:pt x="209" y="306"/>
                    </a:lnTo>
                    <a:lnTo>
                      <a:pt x="209" y="301"/>
                    </a:lnTo>
                    <a:lnTo>
                      <a:pt x="209" y="295"/>
                    </a:lnTo>
                    <a:lnTo>
                      <a:pt x="215" y="278"/>
                    </a:lnTo>
                    <a:lnTo>
                      <a:pt x="215" y="284"/>
                    </a:lnTo>
                    <a:lnTo>
                      <a:pt x="226" y="289"/>
                    </a:lnTo>
                    <a:lnTo>
                      <a:pt x="232" y="295"/>
                    </a:lnTo>
                    <a:lnTo>
                      <a:pt x="232" y="301"/>
                    </a:lnTo>
                    <a:lnTo>
                      <a:pt x="238" y="301"/>
                    </a:lnTo>
                    <a:lnTo>
                      <a:pt x="243" y="301"/>
                    </a:lnTo>
                    <a:lnTo>
                      <a:pt x="243" y="306"/>
                    </a:lnTo>
                    <a:lnTo>
                      <a:pt x="249" y="312"/>
                    </a:lnTo>
                    <a:lnTo>
                      <a:pt x="255" y="312"/>
                    </a:lnTo>
                    <a:lnTo>
                      <a:pt x="249" y="323"/>
                    </a:lnTo>
                    <a:close/>
                    <a:moveTo>
                      <a:pt x="465" y="289"/>
                    </a:moveTo>
                    <a:lnTo>
                      <a:pt x="465" y="295"/>
                    </a:lnTo>
                    <a:lnTo>
                      <a:pt x="459" y="295"/>
                    </a:lnTo>
                    <a:lnTo>
                      <a:pt x="459" y="301"/>
                    </a:lnTo>
                    <a:lnTo>
                      <a:pt x="459" y="306"/>
                    </a:lnTo>
                    <a:lnTo>
                      <a:pt x="459" y="312"/>
                    </a:lnTo>
                    <a:lnTo>
                      <a:pt x="453" y="318"/>
                    </a:lnTo>
                    <a:lnTo>
                      <a:pt x="448" y="312"/>
                    </a:lnTo>
                    <a:lnTo>
                      <a:pt x="448" y="318"/>
                    </a:lnTo>
                    <a:lnTo>
                      <a:pt x="448" y="323"/>
                    </a:lnTo>
                    <a:lnTo>
                      <a:pt x="448" y="329"/>
                    </a:lnTo>
                    <a:lnTo>
                      <a:pt x="442" y="335"/>
                    </a:lnTo>
                    <a:lnTo>
                      <a:pt x="448" y="335"/>
                    </a:lnTo>
                    <a:lnTo>
                      <a:pt x="442" y="340"/>
                    </a:lnTo>
                    <a:lnTo>
                      <a:pt x="436" y="340"/>
                    </a:lnTo>
                    <a:lnTo>
                      <a:pt x="436" y="346"/>
                    </a:lnTo>
                    <a:lnTo>
                      <a:pt x="436" y="352"/>
                    </a:lnTo>
                    <a:lnTo>
                      <a:pt x="431" y="357"/>
                    </a:lnTo>
                    <a:lnTo>
                      <a:pt x="436" y="363"/>
                    </a:lnTo>
                    <a:lnTo>
                      <a:pt x="431" y="369"/>
                    </a:lnTo>
                    <a:lnTo>
                      <a:pt x="425" y="369"/>
                    </a:lnTo>
                    <a:lnTo>
                      <a:pt x="425" y="375"/>
                    </a:lnTo>
                    <a:lnTo>
                      <a:pt x="419" y="375"/>
                    </a:lnTo>
                    <a:lnTo>
                      <a:pt x="413" y="380"/>
                    </a:lnTo>
                    <a:lnTo>
                      <a:pt x="408" y="380"/>
                    </a:lnTo>
                    <a:lnTo>
                      <a:pt x="408" y="386"/>
                    </a:lnTo>
                    <a:lnTo>
                      <a:pt x="408" y="392"/>
                    </a:lnTo>
                    <a:lnTo>
                      <a:pt x="396" y="397"/>
                    </a:lnTo>
                    <a:lnTo>
                      <a:pt x="391" y="403"/>
                    </a:lnTo>
                    <a:lnTo>
                      <a:pt x="391" y="409"/>
                    </a:lnTo>
                    <a:lnTo>
                      <a:pt x="385" y="409"/>
                    </a:lnTo>
                    <a:lnTo>
                      <a:pt x="379" y="409"/>
                    </a:lnTo>
                    <a:lnTo>
                      <a:pt x="374" y="414"/>
                    </a:lnTo>
                    <a:lnTo>
                      <a:pt x="374" y="420"/>
                    </a:lnTo>
                    <a:lnTo>
                      <a:pt x="374" y="426"/>
                    </a:lnTo>
                    <a:lnTo>
                      <a:pt x="374" y="431"/>
                    </a:lnTo>
                    <a:lnTo>
                      <a:pt x="379" y="437"/>
                    </a:lnTo>
                    <a:lnTo>
                      <a:pt x="379" y="443"/>
                    </a:lnTo>
                    <a:lnTo>
                      <a:pt x="374" y="448"/>
                    </a:lnTo>
                    <a:lnTo>
                      <a:pt x="368" y="443"/>
                    </a:lnTo>
                    <a:lnTo>
                      <a:pt x="362" y="443"/>
                    </a:lnTo>
                    <a:lnTo>
                      <a:pt x="357" y="448"/>
                    </a:lnTo>
                    <a:lnTo>
                      <a:pt x="357" y="454"/>
                    </a:lnTo>
                    <a:lnTo>
                      <a:pt x="351" y="454"/>
                    </a:lnTo>
                    <a:lnTo>
                      <a:pt x="351" y="460"/>
                    </a:lnTo>
                    <a:lnTo>
                      <a:pt x="340" y="465"/>
                    </a:lnTo>
                    <a:lnTo>
                      <a:pt x="340" y="471"/>
                    </a:lnTo>
                    <a:lnTo>
                      <a:pt x="334" y="477"/>
                    </a:lnTo>
                    <a:lnTo>
                      <a:pt x="334" y="482"/>
                    </a:lnTo>
                    <a:lnTo>
                      <a:pt x="328" y="488"/>
                    </a:lnTo>
                    <a:lnTo>
                      <a:pt x="272" y="454"/>
                    </a:lnTo>
                    <a:lnTo>
                      <a:pt x="266" y="454"/>
                    </a:lnTo>
                    <a:lnTo>
                      <a:pt x="255" y="443"/>
                    </a:lnTo>
                    <a:lnTo>
                      <a:pt x="249" y="437"/>
                    </a:lnTo>
                    <a:lnTo>
                      <a:pt x="243" y="437"/>
                    </a:lnTo>
                    <a:lnTo>
                      <a:pt x="238" y="431"/>
                    </a:lnTo>
                    <a:lnTo>
                      <a:pt x="232" y="431"/>
                    </a:lnTo>
                    <a:lnTo>
                      <a:pt x="226" y="426"/>
                    </a:lnTo>
                    <a:lnTo>
                      <a:pt x="221" y="426"/>
                    </a:lnTo>
                    <a:lnTo>
                      <a:pt x="215" y="431"/>
                    </a:lnTo>
                    <a:lnTo>
                      <a:pt x="204" y="426"/>
                    </a:lnTo>
                    <a:lnTo>
                      <a:pt x="158" y="403"/>
                    </a:lnTo>
                    <a:lnTo>
                      <a:pt x="136" y="392"/>
                    </a:lnTo>
                    <a:lnTo>
                      <a:pt x="0" y="323"/>
                    </a:lnTo>
                    <a:lnTo>
                      <a:pt x="0" y="318"/>
                    </a:lnTo>
                    <a:lnTo>
                      <a:pt x="0" y="312"/>
                    </a:lnTo>
                    <a:lnTo>
                      <a:pt x="5" y="312"/>
                    </a:lnTo>
                    <a:lnTo>
                      <a:pt x="5" y="306"/>
                    </a:lnTo>
                    <a:lnTo>
                      <a:pt x="5" y="301"/>
                    </a:lnTo>
                    <a:lnTo>
                      <a:pt x="5" y="295"/>
                    </a:lnTo>
                    <a:lnTo>
                      <a:pt x="5" y="289"/>
                    </a:lnTo>
                    <a:lnTo>
                      <a:pt x="5" y="284"/>
                    </a:lnTo>
                    <a:lnTo>
                      <a:pt x="5" y="278"/>
                    </a:lnTo>
                    <a:lnTo>
                      <a:pt x="5" y="272"/>
                    </a:lnTo>
                    <a:lnTo>
                      <a:pt x="11" y="272"/>
                    </a:lnTo>
                    <a:lnTo>
                      <a:pt x="11" y="267"/>
                    </a:lnTo>
                    <a:lnTo>
                      <a:pt x="11" y="261"/>
                    </a:lnTo>
                    <a:lnTo>
                      <a:pt x="17" y="261"/>
                    </a:lnTo>
                    <a:lnTo>
                      <a:pt x="17" y="255"/>
                    </a:lnTo>
                    <a:lnTo>
                      <a:pt x="17" y="250"/>
                    </a:lnTo>
                    <a:lnTo>
                      <a:pt x="17" y="244"/>
                    </a:lnTo>
                    <a:lnTo>
                      <a:pt x="22" y="244"/>
                    </a:lnTo>
                    <a:lnTo>
                      <a:pt x="17" y="244"/>
                    </a:lnTo>
                    <a:lnTo>
                      <a:pt x="17" y="238"/>
                    </a:lnTo>
                    <a:lnTo>
                      <a:pt x="22" y="238"/>
                    </a:lnTo>
                    <a:lnTo>
                      <a:pt x="22" y="233"/>
                    </a:lnTo>
                    <a:lnTo>
                      <a:pt x="22" y="227"/>
                    </a:lnTo>
                    <a:lnTo>
                      <a:pt x="22" y="221"/>
                    </a:lnTo>
                    <a:lnTo>
                      <a:pt x="22" y="216"/>
                    </a:lnTo>
                    <a:lnTo>
                      <a:pt x="22" y="210"/>
                    </a:lnTo>
                    <a:lnTo>
                      <a:pt x="28" y="210"/>
                    </a:lnTo>
                    <a:lnTo>
                      <a:pt x="22" y="210"/>
                    </a:lnTo>
                    <a:lnTo>
                      <a:pt x="22" y="204"/>
                    </a:lnTo>
                    <a:lnTo>
                      <a:pt x="22" y="199"/>
                    </a:lnTo>
                    <a:lnTo>
                      <a:pt x="28" y="199"/>
                    </a:lnTo>
                    <a:lnTo>
                      <a:pt x="28" y="193"/>
                    </a:lnTo>
                    <a:lnTo>
                      <a:pt x="28" y="187"/>
                    </a:lnTo>
                    <a:lnTo>
                      <a:pt x="34" y="187"/>
                    </a:lnTo>
                    <a:lnTo>
                      <a:pt x="34" y="182"/>
                    </a:lnTo>
                    <a:lnTo>
                      <a:pt x="34" y="176"/>
                    </a:lnTo>
                    <a:lnTo>
                      <a:pt x="34" y="170"/>
                    </a:lnTo>
                    <a:lnTo>
                      <a:pt x="39" y="170"/>
                    </a:lnTo>
                    <a:lnTo>
                      <a:pt x="39" y="165"/>
                    </a:lnTo>
                    <a:lnTo>
                      <a:pt x="45" y="165"/>
                    </a:lnTo>
                    <a:lnTo>
                      <a:pt x="45" y="170"/>
                    </a:lnTo>
                    <a:lnTo>
                      <a:pt x="51" y="170"/>
                    </a:lnTo>
                    <a:lnTo>
                      <a:pt x="51" y="165"/>
                    </a:lnTo>
                    <a:lnTo>
                      <a:pt x="56" y="165"/>
                    </a:lnTo>
                    <a:lnTo>
                      <a:pt x="56" y="159"/>
                    </a:lnTo>
                    <a:lnTo>
                      <a:pt x="56" y="153"/>
                    </a:lnTo>
                    <a:lnTo>
                      <a:pt x="56" y="148"/>
                    </a:lnTo>
                    <a:lnTo>
                      <a:pt x="56" y="142"/>
                    </a:lnTo>
                    <a:lnTo>
                      <a:pt x="56" y="136"/>
                    </a:lnTo>
                    <a:lnTo>
                      <a:pt x="51" y="136"/>
                    </a:lnTo>
                    <a:lnTo>
                      <a:pt x="51" y="131"/>
                    </a:lnTo>
                    <a:lnTo>
                      <a:pt x="51" y="125"/>
                    </a:lnTo>
                    <a:lnTo>
                      <a:pt x="51" y="119"/>
                    </a:lnTo>
                    <a:lnTo>
                      <a:pt x="51" y="114"/>
                    </a:lnTo>
                    <a:lnTo>
                      <a:pt x="51" y="108"/>
                    </a:lnTo>
                    <a:lnTo>
                      <a:pt x="51" y="102"/>
                    </a:lnTo>
                    <a:lnTo>
                      <a:pt x="56" y="102"/>
                    </a:lnTo>
                    <a:lnTo>
                      <a:pt x="56" y="97"/>
                    </a:lnTo>
                    <a:lnTo>
                      <a:pt x="56" y="91"/>
                    </a:lnTo>
                    <a:lnTo>
                      <a:pt x="56" y="85"/>
                    </a:lnTo>
                    <a:lnTo>
                      <a:pt x="62" y="85"/>
                    </a:lnTo>
                    <a:lnTo>
                      <a:pt x="62" y="80"/>
                    </a:lnTo>
                    <a:lnTo>
                      <a:pt x="62" y="74"/>
                    </a:lnTo>
                    <a:lnTo>
                      <a:pt x="62" y="68"/>
                    </a:lnTo>
                    <a:lnTo>
                      <a:pt x="68" y="68"/>
                    </a:lnTo>
                    <a:lnTo>
                      <a:pt x="68" y="63"/>
                    </a:lnTo>
                    <a:lnTo>
                      <a:pt x="62" y="63"/>
                    </a:lnTo>
                    <a:lnTo>
                      <a:pt x="62" y="57"/>
                    </a:lnTo>
                    <a:lnTo>
                      <a:pt x="68" y="57"/>
                    </a:lnTo>
                    <a:lnTo>
                      <a:pt x="68" y="51"/>
                    </a:lnTo>
                    <a:lnTo>
                      <a:pt x="73" y="51"/>
                    </a:lnTo>
                    <a:lnTo>
                      <a:pt x="79" y="51"/>
                    </a:lnTo>
                    <a:lnTo>
                      <a:pt x="79" y="46"/>
                    </a:lnTo>
                    <a:lnTo>
                      <a:pt x="79" y="40"/>
                    </a:lnTo>
                    <a:lnTo>
                      <a:pt x="79" y="34"/>
                    </a:lnTo>
                    <a:lnTo>
                      <a:pt x="79" y="29"/>
                    </a:lnTo>
                    <a:lnTo>
                      <a:pt x="85" y="29"/>
                    </a:lnTo>
                    <a:lnTo>
                      <a:pt x="85" y="23"/>
                    </a:lnTo>
                    <a:lnTo>
                      <a:pt x="85" y="17"/>
                    </a:lnTo>
                    <a:lnTo>
                      <a:pt x="85" y="12"/>
                    </a:lnTo>
                    <a:lnTo>
                      <a:pt x="90" y="12"/>
                    </a:lnTo>
                    <a:lnTo>
                      <a:pt x="90" y="6"/>
                    </a:lnTo>
                    <a:lnTo>
                      <a:pt x="85" y="6"/>
                    </a:lnTo>
                    <a:lnTo>
                      <a:pt x="90" y="6"/>
                    </a:lnTo>
                    <a:lnTo>
                      <a:pt x="90" y="0"/>
                    </a:lnTo>
                    <a:lnTo>
                      <a:pt x="90" y="6"/>
                    </a:lnTo>
                    <a:lnTo>
                      <a:pt x="96" y="6"/>
                    </a:lnTo>
                    <a:lnTo>
                      <a:pt x="102" y="12"/>
                    </a:lnTo>
                    <a:lnTo>
                      <a:pt x="119" y="17"/>
                    </a:lnTo>
                    <a:lnTo>
                      <a:pt x="124" y="23"/>
                    </a:lnTo>
                    <a:lnTo>
                      <a:pt x="130" y="23"/>
                    </a:lnTo>
                    <a:lnTo>
                      <a:pt x="130" y="29"/>
                    </a:lnTo>
                    <a:lnTo>
                      <a:pt x="141" y="34"/>
                    </a:lnTo>
                    <a:lnTo>
                      <a:pt x="158" y="46"/>
                    </a:lnTo>
                    <a:lnTo>
                      <a:pt x="164" y="51"/>
                    </a:lnTo>
                    <a:lnTo>
                      <a:pt x="175" y="57"/>
                    </a:lnTo>
                    <a:lnTo>
                      <a:pt x="181" y="57"/>
                    </a:lnTo>
                    <a:lnTo>
                      <a:pt x="226" y="91"/>
                    </a:lnTo>
                    <a:lnTo>
                      <a:pt x="232" y="91"/>
                    </a:lnTo>
                    <a:lnTo>
                      <a:pt x="294" y="131"/>
                    </a:lnTo>
                    <a:lnTo>
                      <a:pt x="311" y="142"/>
                    </a:lnTo>
                    <a:lnTo>
                      <a:pt x="340" y="159"/>
                    </a:lnTo>
                    <a:lnTo>
                      <a:pt x="340" y="165"/>
                    </a:lnTo>
                    <a:lnTo>
                      <a:pt x="334" y="170"/>
                    </a:lnTo>
                    <a:lnTo>
                      <a:pt x="334" y="187"/>
                    </a:lnTo>
                    <a:lnTo>
                      <a:pt x="334" y="204"/>
                    </a:lnTo>
                    <a:lnTo>
                      <a:pt x="328" y="221"/>
                    </a:lnTo>
                    <a:lnTo>
                      <a:pt x="323" y="238"/>
                    </a:lnTo>
                    <a:lnTo>
                      <a:pt x="323" y="244"/>
                    </a:lnTo>
                    <a:lnTo>
                      <a:pt x="328" y="244"/>
                    </a:lnTo>
                    <a:lnTo>
                      <a:pt x="351" y="250"/>
                    </a:lnTo>
                    <a:lnTo>
                      <a:pt x="357" y="250"/>
                    </a:lnTo>
                    <a:lnTo>
                      <a:pt x="357" y="244"/>
                    </a:lnTo>
                    <a:lnTo>
                      <a:pt x="362" y="244"/>
                    </a:lnTo>
                    <a:lnTo>
                      <a:pt x="362" y="250"/>
                    </a:lnTo>
                    <a:lnTo>
                      <a:pt x="362" y="255"/>
                    </a:lnTo>
                    <a:lnTo>
                      <a:pt x="368" y="261"/>
                    </a:lnTo>
                    <a:lnTo>
                      <a:pt x="374" y="261"/>
                    </a:lnTo>
                    <a:lnTo>
                      <a:pt x="374" y="267"/>
                    </a:lnTo>
                    <a:lnTo>
                      <a:pt x="379" y="272"/>
                    </a:lnTo>
                    <a:lnTo>
                      <a:pt x="385" y="272"/>
                    </a:lnTo>
                    <a:lnTo>
                      <a:pt x="391" y="272"/>
                    </a:lnTo>
                    <a:lnTo>
                      <a:pt x="396" y="272"/>
                    </a:lnTo>
                    <a:lnTo>
                      <a:pt x="402" y="272"/>
                    </a:lnTo>
                    <a:lnTo>
                      <a:pt x="408" y="278"/>
                    </a:lnTo>
                    <a:lnTo>
                      <a:pt x="413" y="278"/>
                    </a:lnTo>
                    <a:lnTo>
                      <a:pt x="419" y="278"/>
                    </a:lnTo>
                    <a:lnTo>
                      <a:pt x="419" y="289"/>
                    </a:lnTo>
                    <a:lnTo>
                      <a:pt x="425" y="295"/>
                    </a:lnTo>
                    <a:lnTo>
                      <a:pt x="431" y="289"/>
                    </a:lnTo>
                    <a:lnTo>
                      <a:pt x="465" y="289"/>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8" name="Freeform 102">
                <a:extLst>
                  <a:ext uri="{FF2B5EF4-FFF2-40B4-BE49-F238E27FC236}">
                    <a16:creationId xmlns:a16="http://schemas.microsoft.com/office/drawing/2014/main" id="{888BA5F4-2F22-B13B-B315-B040FB6B3905}"/>
                  </a:ext>
                </a:extLst>
              </p:cNvPr>
              <p:cNvSpPr>
                <a:spLocks/>
              </p:cNvSpPr>
              <p:nvPr>
                <p:custDataLst>
                  <p:tags r:id="rId239"/>
                </p:custDataLst>
              </p:nvPr>
            </p:nvSpPr>
            <p:spPr bwMode="auto">
              <a:xfrm rot="582343">
                <a:off x="5462649" y="2599133"/>
                <a:ext cx="514685" cy="677207"/>
              </a:xfrm>
              <a:custGeom>
                <a:avLst/>
                <a:gdLst>
                  <a:gd name="T0" fmla="*/ 295 w 323"/>
                  <a:gd name="T1" fmla="*/ 85 h 425"/>
                  <a:gd name="T2" fmla="*/ 306 w 323"/>
                  <a:gd name="T3" fmla="*/ 96 h 425"/>
                  <a:gd name="T4" fmla="*/ 295 w 323"/>
                  <a:gd name="T5" fmla="*/ 102 h 425"/>
                  <a:gd name="T6" fmla="*/ 318 w 323"/>
                  <a:gd name="T7" fmla="*/ 136 h 425"/>
                  <a:gd name="T8" fmla="*/ 312 w 323"/>
                  <a:gd name="T9" fmla="*/ 159 h 425"/>
                  <a:gd name="T10" fmla="*/ 312 w 323"/>
                  <a:gd name="T11" fmla="*/ 170 h 425"/>
                  <a:gd name="T12" fmla="*/ 301 w 323"/>
                  <a:gd name="T13" fmla="*/ 187 h 425"/>
                  <a:gd name="T14" fmla="*/ 278 w 323"/>
                  <a:gd name="T15" fmla="*/ 227 h 425"/>
                  <a:gd name="T16" fmla="*/ 261 w 323"/>
                  <a:gd name="T17" fmla="*/ 261 h 425"/>
                  <a:gd name="T18" fmla="*/ 232 w 323"/>
                  <a:gd name="T19" fmla="*/ 300 h 425"/>
                  <a:gd name="T20" fmla="*/ 198 w 323"/>
                  <a:gd name="T21" fmla="*/ 317 h 425"/>
                  <a:gd name="T22" fmla="*/ 170 w 323"/>
                  <a:gd name="T23" fmla="*/ 391 h 425"/>
                  <a:gd name="T24" fmla="*/ 130 w 323"/>
                  <a:gd name="T25" fmla="*/ 408 h 425"/>
                  <a:gd name="T26" fmla="*/ 45 w 323"/>
                  <a:gd name="T27" fmla="*/ 357 h 425"/>
                  <a:gd name="T28" fmla="*/ 0 w 323"/>
                  <a:gd name="T29" fmla="*/ 312 h 425"/>
                  <a:gd name="T30" fmla="*/ 6 w 323"/>
                  <a:gd name="T31" fmla="*/ 300 h 425"/>
                  <a:gd name="T32" fmla="*/ 11 w 323"/>
                  <a:gd name="T33" fmla="*/ 283 h 425"/>
                  <a:gd name="T34" fmla="*/ 17 w 323"/>
                  <a:gd name="T35" fmla="*/ 272 h 425"/>
                  <a:gd name="T36" fmla="*/ 23 w 323"/>
                  <a:gd name="T37" fmla="*/ 261 h 425"/>
                  <a:gd name="T38" fmla="*/ 23 w 323"/>
                  <a:gd name="T39" fmla="*/ 244 h 425"/>
                  <a:gd name="T40" fmla="*/ 28 w 323"/>
                  <a:gd name="T41" fmla="*/ 232 h 425"/>
                  <a:gd name="T42" fmla="*/ 34 w 323"/>
                  <a:gd name="T43" fmla="*/ 215 h 425"/>
                  <a:gd name="T44" fmla="*/ 45 w 323"/>
                  <a:gd name="T45" fmla="*/ 204 h 425"/>
                  <a:gd name="T46" fmla="*/ 45 w 323"/>
                  <a:gd name="T47" fmla="*/ 198 h 425"/>
                  <a:gd name="T48" fmla="*/ 51 w 323"/>
                  <a:gd name="T49" fmla="*/ 187 h 425"/>
                  <a:gd name="T50" fmla="*/ 57 w 323"/>
                  <a:gd name="T51" fmla="*/ 176 h 425"/>
                  <a:gd name="T52" fmla="*/ 68 w 323"/>
                  <a:gd name="T53" fmla="*/ 170 h 425"/>
                  <a:gd name="T54" fmla="*/ 68 w 323"/>
                  <a:gd name="T55" fmla="*/ 187 h 425"/>
                  <a:gd name="T56" fmla="*/ 74 w 323"/>
                  <a:gd name="T57" fmla="*/ 198 h 425"/>
                  <a:gd name="T58" fmla="*/ 79 w 323"/>
                  <a:gd name="T59" fmla="*/ 187 h 425"/>
                  <a:gd name="T60" fmla="*/ 85 w 323"/>
                  <a:gd name="T61" fmla="*/ 176 h 425"/>
                  <a:gd name="T62" fmla="*/ 96 w 323"/>
                  <a:gd name="T63" fmla="*/ 170 h 425"/>
                  <a:gd name="T64" fmla="*/ 102 w 323"/>
                  <a:gd name="T65" fmla="*/ 159 h 425"/>
                  <a:gd name="T66" fmla="*/ 102 w 323"/>
                  <a:gd name="T67" fmla="*/ 142 h 425"/>
                  <a:gd name="T68" fmla="*/ 108 w 323"/>
                  <a:gd name="T69" fmla="*/ 136 h 425"/>
                  <a:gd name="T70" fmla="*/ 113 w 323"/>
                  <a:gd name="T71" fmla="*/ 125 h 425"/>
                  <a:gd name="T72" fmla="*/ 125 w 323"/>
                  <a:gd name="T73" fmla="*/ 130 h 425"/>
                  <a:gd name="T74" fmla="*/ 136 w 323"/>
                  <a:gd name="T75" fmla="*/ 136 h 425"/>
                  <a:gd name="T76" fmla="*/ 142 w 323"/>
                  <a:gd name="T77" fmla="*/ 125 h 425"/>
                  <a:gd name="T78" fmla="*/ 147 w 323"/>
                  <a:gd name="T79" fmla="*/ 108 h 425"/>
                  <a:gd name="T80" fmla="*/ 153 w 323"/>
                  <a:gd name="T81" fmla="*/ 91 h 425"/>
                  <a:gd name="T82" fmla="*/ 147 w 323"/>
                  <a:gd name="T83" fmla="*/ 85 h 425"/>
                  <a:gd name="T84" fmla="*/ 142 w 323"/>
                  <a:gd name="T85" fmla="*/ 74 h 425"/>
                  <a:gd name="T86" fmla="*/ 153 w 323"/>
                  <a:gd name="T87" fmla="*/ 68 h 425"/>
                  <a:gd name="T88" fmla="*/ 215 w 323"/>
                  <a:gd name="T89" fmla="*/ 68 h 425"/>
                  <a:gd name="T90" fmla="*/ 215 w 323"/>
                  <a:gd name="T91" fmla="*/ 51 h 425"/>
                  <a:gd name="T92" fmla="*/ 215 w 323"/>
                  <a:gd name="T93" fmla="*/ 45 h 425"/>
                  <a:gd name="T94" fmla="*/ 221 w 323"/>
                  <a:gd name="T95" fmla="*/ 34 h 425"/>
                  <a:gd name="T96" fmla="*/ 232 w 323"/>
                  <a:gd name="T97" fmla="*/ 23 h 425"/>
                  <a:gd name="T98" fmla="*/ 244 w 323"/>
                  <a:gd name="T99" fmla="*/ 11 h 425"/>
                  <a:gd name="T100" fmla="*/ 255 w 323"/>
                  <a:gd name="T101" fmla="*/ 11 h 425"/>
                  <a:gd name="T102" fmla="*/ 272 w 323"/>
                  <a:gd name="T103" fmla="*/ 6 h 425"/>
                  <a:gd name="T104" fmla="*/ 278 w 323"/>
                  <a:gd name="T105" fmla="*/ 6 h 425"/>
                  <a:gd name="T106" fmla="*/ 284 w 323"/>
                  <a:gd name="T107" fmla="*/ 17 h 425"/>
                  <a:gd name="T108" fmla="*/ 284 w 323"/>
                  <a:gd name="T109" fmla="*/ 23 h 425"/>
                  <a:gd name="T110" fmla="*/ 284 w 323"/>
                  <a:gd name="T111" fmla="*/ 34 h 425"/>
                  <a:gd name="T112" fmla="*/ 289 w 323"/>
                  <a:gd name="T113" fmla="*/ 40 h 425"/>
                  <a:gd name="T114" fmla="*/ 295 w 323"/>
                  <a:gd name="T115" fmla="*/ 51 h 425"/>
                  <a:gd name="T116" fmla="*/ 295 w 323"/>
                  <a:gd name="T117" fmla="*/ 57 h 425"/>
                  <a:gd name="T118" fmla="*/ 301 w 323"/>
                  <a:gd name="T119" fmla="*/ 6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425">
                    <a:moveTo>
                      <a:pt x="301" y="74"/>
                    </a:moveTo>
                    <a:lnTo>
                      <a:pt x="295" y="79"/>
                    </a:lnTo>
                    <a:lnTo>
                      <a:pt x="295" y="85"/>
                    </a:lnTo>
                    <a:lnTo>
                      <a:pt x="301" y="85"/>
                    </a:lnTo>
                    <a:lnTo>
                      <a:pt x="306" y="91"/>
                    </a:lnTo>
                    <a:lnTo>
                      <a:pt x="306" y="96"/>
                    </a:lnTo>
                    <a:lnTo>
                      <a:pt x="301" y="102"/>
                    </a:lnTo>
                    <a:lnTo>
                      <a:pt x="295" y="96"/>
                    </a:lnTo>
                    <a:lnTo>
                      <a:pt x="295" y="102"/>
                    </a:lnTo>
                    <a:lnTo>
                      <a:pt x="323" y="119"/>
                    </a:lnTo>
                    <a:lnTo>
                      <a:pt x="318" y="130"/>
                    </a:lnTo>
                    <a:lnTo>
                      <a:pt x="318" y="136"/>
                    </a:lnTo>
                    <a:lnTo>
                      <a:pt x="318" y="142"/>
                    </a:lnTo>
                    <a:lnTo>
                      <a:pt x="312" y="142"/>
                    </a:lnTo>
                    <a:lnTo>
                      <a:pt x="312" y="159"/>
                    </a:lnTo>
                    <a:lnTo>
                      <a:pt x="306" y="164"/>
                    </a:lnTo>
                    <a:lnTo>
                      <a:pt x="306" y="170"/>
                    </a:lnTo>
                    <a:lnTo>
                      <a:pt x="312" y="170"/>
                    </a:lnTo>
                    <a:lnTo>
                      <a:pt x="306" y="176"/>
                    </a:lnTo>
                    <a:lnTo>
                      <a:pt x="306" y="187"/>
                    </a:lnTo>
                    <a:lnTo>
                      <a:pt x="301" y="187"/>
                    </a:lnTo>
                    <a:lnTo>
                      <a:pt x="295" y="198"/>
                    </a:lnTo>
                    <a:lnTo>
                      <a:pt x="284" y="221"/>
                    </a:lnTo>
                    <a:lnTo>
                      <a:pt x="278" y="227"/>
                    </a:lnTo>
                    <a:lnTo>
                      <a:pt x="272" y="232"/>
                    </a:lnTo>
                    <a:lnTo>
                      <a:pt x="267" y="249"/>
                    </a:lnTo>
                    <a:lnTo>
                      <a:pt x="261" y="261"/>
                    </a:lnTo>
                    <a:lnTo>
                      <a:pt x="255" y="272"/>
                    </a:lnTo>
                    <a:lnTo>
                      <a:pt x="244" y="289"/>
                    </a:lnTo>
                    <a:lnTo>
                      <a:pt x="232" y="300"/>
                    </a:lnTo>
                    <a:lnTo>
                      <a:pt x="227" y="317"/>
                    </a:lnTo>
                    <a:lnTo>
                      <a:pt x="198" y="312"/>
                    </a:lnTo>
                    <a:lnTo>
                      <a:pt x="198" y="317"/>
                    </a:lnTo>
                    <a:lnTo>
                      <a:pt x="187" y="340"/>
                    </a:lnTo>
                    <a:lnTo>
                      <a:pt x="181" y="357"/>
                    </a:lnTo>
                    <a:lnTo>
                      <a:pt x="170" y="391"/>
                    </a:lnTo>
                    <a:lnTo>
                      <a:pt x="164" y="414"/>
                    </a:lnTo>
                    <a:lnTo>
                      <a:pt x="159" y="425"/>
                    </a:lnTo>
                    <a:lnTo>
                      <a:pt x="130" y="408"/>
                    </a:lnTo>
                    <a:lnTo>
                      <a:pt x="113" y="397"/>
                    </a:lnTo>
                    <a:lnTo>
                      <a:pt x="51" y="357"/>
                    </a:lnTo>
                    <a:lnTo>
                      <a:pt x="45" y="357"/>
                    </a:lnTo>
                    <a:lnTo>
                      <a:pt x="0" y="323"/>
                    </a:lnTo>
                    <a:lnTo>
                      <a:pt x="0" y="317"/>
                    </a:lnTo>
                    <a:lnTo>
                      <a:pt x="0" y="312"/>
                    </a:lnTo>
                    <a:lnTo>
                      <a:pt x="0" y="306"/>
                    </a:lnTo>
                    <a:lnTo>
                      <a:pt x="6" y="306"/>
                    </a:lnTo>
                    <a:lnTo>
                      <a:pt x="6" y="300"/>
                    </a:lnTo>
                    <a:lnTo>
                      <a:pt x="6" y="295"/>
                    </a:lnTo>
                    <a:lnTo>
                      <a:pt x="11" y="289"/>
                    </a:lnTo>
                    <a:lnTo>
                      <a:pt x="11" y="283"/>
                    </a:lnTo>
                    <a:lnTo>
                      <a:pt x="11" y="278"/>
                    </a:lnTo>
                    <a:lnTo>
                      <a:pt x="17" y="278"/>
                    </a:lnTo>
                    <a:lnTo>
                      <a:pt x="17" y="272"/>
                    </a:lnTo>
                    <a:lnTo>
                      <a:pt x="17" y="266"/>
                    </a:lnTo>
                    <a:lnTo>
                      <a:pt x="17" y="261"/>
                    </a:lnTo>
                    <a:lnTo>
                      <a:pt x="23" y="261"/>
                    </a:lnTo>
                    <a:lnTo>
                      <a:pt x="23" y="255"/>
                    </a:lnTo>
                    <a:lnTo>
                      <a:pt x="23" y="249"/>
                    </a:lnTo>
                    <a:lnTo>
                      <a:pt x="23" y="244"/>
                    </a:lnTo>
                    <a:lnTo>
                      <a:pt x="23" y="238"/>
                    </a:lnTo>
                    <a:lnTo>
                      <a:pt x="23" y="232"/>
                    </a:lnTo>
                    <a:lnTo>
                      <a:pt x="28" y="232"/>
                    </a:lnTo>
                    <a:lnTo>
                      <a:pt x="28" y="227"/>
                    </a:lnTo>
                    <a:lnTo>
                      <a:pt x="28" y="221"/>
                    </a:lnTo>
                    <a:lnTo>
                      <a:pt x="34" y="215"/>
                    </a:lnTo>
                    <a:lnTo>
                      <a:pt x="34" y="210"/>
                    </a:lnTo>
                    <a:lnTo>
                      <a:pt x="40" y="210"/>
                    </a:lnTo>
                    <a:lnTo>
                      <a:pt x="45" y="204"/>
                    </a:lnTo>
                    <a:lnTo>
                      <a:pt x="45" y="198"/>
                    </a:lnTo>
                    <a:lnTo>
                      <a:pt x="51" y="198"/>
                    </a:lnTo>
                    <a:lnTo>
                      <a:pt x="45" y="198"/>
                    </a:lnTo>
                    <a:lnTo>
                      <a:pt x="51" y="198"/>
                    </a:lnTo>
                    <a:lnTo>
                      <a:pt x="51" y="193"/>
                    </a:lnTo>
                    <a:lnTo>
                      <a:pt x="51" y="187"/>
                    </a:lnTo>
                    <a:lnTo>
                      <a:pt x="51" y="181"/>
                    </a:lnTo>
                    <a:lnTo>
                      <a:pt x="57" y="181"/>
                    </a:lnTo>
                    <a:lnTo>
                      <a:pt x="57" y="176"/>
                    </a:lnTo>
                    <a:lnTo>
                      <a:pt x="62" y="176"/>
                    </a:lnTo>
                    <a:lnTo>
                      <a:pt x="68" y="176"/>
                    </a:lnTo>
                    <a:lnTo>
                      <a:pt x="68" y="170"/>
                    </a:lnTo>
                    <a:lnTo>
                      <a:pt x="68" y="176"/>
                    </a:lnTo>
                    <a:lnTo>
                      <a:pt x="68" y="181"/>
                    </a:lnTo>
                    <a:lnTo>
                      <a:pt x="68" y="187"/>
                    </a:lnTo>
                    <a:lnTo>
                      <a:pt x="68" y="193"/>
                    </a:lnTo>
                    <a:lnTo>
                      <a:pt x="68" y="198"/>
                    </a:lnTo>
                    <a:lnTo>
                      <a:pt x="74" y="198"/>
                    </a:lnTo>
                    <a:lnTo>
                      <a:pt x="74" y="193"/>
                    </a:lnTo>
                    <a:lnTo>
                      <a:pt x="74" y="187"/>
                    </a:lnTo>
                    <a:lnTo>
                      <a:pt x="79" y="187"/>
                    </a:lnTo>
                    <a:lnTo>
                      <a:pt x="85" y="187"/>
                    </a:lnTo>
                    <a:lnTo>
                      <a:pt x="85" y="181"/>
                    </a:lnTo>
                    <a:lnTo>
                      <a:pt x="85" y="176"/>
                    </a:lnTo>
                    <a:lnTo>
                      <a:pt x="91" y="176"/>
                    </a:lnTo>
                    <a:lnTo>
                      <a:pt x="91" y="170"/>
                    </a:lnTo>
                    <a:lnTo>
                      <a:pt x="96" y="170"/>
                    </a:lnTo>
                    <a:lnTo>
                      <a:pt x="96" y="164"/>
                    </a:lnTo>
                    <a:lnTo>
                      <a:pt x="96" y="159"/>
                    </a:lnTo>
                    <a:lnTo>
                      <a:pt x="102" y="159"/>
                    </a:lnTo>
                    <a:lnTo>
                      <a:pt x="102" y="153"/>
                    </a:lnTo>
                    <a:lnTo>
                      <a:pt x="102" y="147"/>
                    </a:lnTo>
                    <a:lnTo>
                      <a:pt x="102" y="142"/>
                    </a:lnTo>
                    <a:lnTo>
                      <a:pt x="108" y="142"/>
                    </a:lnTo>
                    <a:lnTo>
                      <a:pt x="102" y="142"/>
                    </a:lnTo>
                    <a:lnTo>
                      <a:pt x="108" y="136"/>
                    </a:lnTo>
                    <a:lnTo>
                      <a:pt x="113" y="136"/>
                    </a:lnTo>
                    <a:lnTo>
                      <a:pt x="113" y="130"/>
                    </a:lnTo>
                    <a:lnTo>
                      <a:pt x="113" y="125"/>
                    </a:lnTo>
                    <a:lnTo>
                      <a:pt x="119" y="125"/>
                    </a:lnTo>
                    <a:lnTo>
                      <a:pt x="119" y="130"/>
                    </a:lnTo>
                    <a:lnTo>
                      <a:pt x="125" y="130"/>
                    </a:lnTo>
                    <a:lnTo>
                      <a:pt x="130" y="130"/>
                    </a:lnTo>
                    <a:lnTo>
                      <a:pt x="130" y="136"/>
                    </a:lnTo>
                    <a:lnTo>
                      <a:pt x="136" y="136"/>
                    </a:lnTo>
                    <a:lnTo>
                      <a:pt x="136" y="130"/>
                    </a:lnTo>
                    <a:lnTo>
                      <a:pt x="136" y="125"/>
                    </a:lnTo>
                    <a:lnTo>
                      <a:pt x="142" y="125"/>
                    </a:lnTo>
                    <a:lnTo>
                      <a:pt x="142" y="119"/>
                    </a:lnTo>
                    <a:lnTo>
                      <a:pt x="142" y="113"/>
                    </a:lnTo>
                    <a:lnTo>
                      <a:pt x="147" y="108"/>
                    </a:lnTo>
                    <a:lnTo>
                      <a:pt x="147" y="102"/>
                    </a:lnTo>
                    <a:lnTo>
                      <a:pt x="153" y="96"/>
                    </a:lnTo>
                    <a:lnTo>
                      <a:pt x="153" y="91"/>
                    </a:lnTo>
                    <a:lnTo>
                      <a:pt x="159" y="91"/>
                    </a:lnTo>
                    <a:lnTo>
                      <a:pt x="153" y="85"/>
                    </a:lnTo>
                    <a:lnTo>
                      <a:pt x="147" y="85"/>
                    </a:lnTo>
                    <a:lnTo>
                      <a:pt x="147" y="79"/>
                    </a:lnTo>
                    <a:lnTo>
                      <a:pt x="142" y="79"/>
                    </a:lnTo>
                    <a:lnTo>
                      <a:pt x="142" y="74"/>
                    </a:lnTo>
                    <a:lnTo>
                      <a:pt x="147" y="74"/>
                    </a:lnTo>
                    <a:lnTo>
                      <a:pt x="147" y="68"/>
                    </a:lnTo>
                    <a:lnTo>
                      <a:pt x="153" y="68"/>
                    </a:lnTo>
                    <a:lnTo>
                      <a:pt x="153" y="62"/>
                    </a:lnTo>
                    <a:lnTo>
                      <a:pt x="153" y="57"/>
                    </a:lnTo>
                    <a:lnTo>
                      <a:pt x="215" y="68"/>
                    </a:lnTo>
                    <a:lnTo>
                      <a:pt x="215" y="62"/>
                    </a:lnTo>
                    <a:lnTo>
                      <a:pt x="215" y="57"/>
                    </a:lnTo>
                    <a:lnTo>
                      <a:pt x="215" y="51"/>
                    </a:lnTo>
                    <a:lnTo>
                      <a:pt x="215" y="45"/>
                    </a:lnTo>
                    <a:lnTo>
                      <a:pt x="221" y="45"/>
                    </a:lnTo>
                    <a:lnTo>
                      <a:pt x="215" y="45"/>
                    </a:lnTo>
                    <a:lnTo>
                      <a:pt x="215" y="40"/>
                    </a:lnTo>
                    <a:lnTo>
                      <a:pt x="221" y="40"/>
                    </a:lnTo>
                    <a:lnTo>
                      <a:pt x="221" y="34"/>
                    </a:lnTo>
                    <a:lnTo>
                      <a:pt x="227" y="28"/>
                    </a:lnTo>
                    <a:lnTo>
                      <a:pt x="227" y="23"/>
                    </a:lnTo>
                    <a:lnTo>
                      <a:pt x="232" y="23"/>
                    </a:lnTo>
                    <a:lnTo>
                      <a:pt x="232" y="17"/>
                    </a:lnTo>
                    <a:lnTo>
                      <a:pt x="238" y="11"/>
                    </a:lnTo>
                    <a:lnTo>
                      <a:pt x="244" y="11"/>
                    </a:lnTo>
                    <a:lnTo>
                      <a:pt x="244" y="6"/>
                    </a:lnTo>
                    <a:lnTo>
                      <a:pt x="250" y="11"/>
                    </a:lnTo>
                    <a:lnTo>
                      <a:pt x="255" y="11"/>
                    </a:lnTo>
                    <a:lnTo>
                      <a:pt x="261" y="6"/>
                    </a:lnTo>
                    <a:lnTo>
                      <a:pt x="267" y="6"/>
                    </a:lnTo>
                    <a:lnTo>
                      <a:pt x="272" y="6"/>
                    </a:lnTo>
                    <a:lnTo>
                      <a:pt x="272" y="0"/>
                    </a:lnTo>
                    <a:lnTo>
                      <a:pt x="278" y="0"/>
                    </a:lnTo>
                    <a:lnTo>
                      <a:pt x="278" y="6"/>
                    </a:lnTo>
                    <a:lnTo>
                      <a:pt x="284" y="6"/>
                    </a:lnTo>
                    <a:lnTo>
                      <a:pt x="278" y="11"/>
                    </a:lnTo>
                    <a:lnTo>
                      <a:pt x="284" y="17"/>
                    </a:lnTo>
                    <a:lnTo>
                      <a:pt x="289" y="17"/>
                    </a:lnTo>
                    <a:lnTo>
                      <a:pt x="278" y="23"/>
                    </a:lnTo>
                    <a:lnTo>
                      <a:pt x="284" y="23"/>
                    </a:lnTo>
                    <a:lnTo>
                      <a:pt x="278" y="23"/>
                    </a:lnTo>
                    <a:lnTo>
                      <a:pt x="278" y="28"/>
                    </a:lnTo>
                    <a:lnTo>
                      <a:pt x="284" y="34"/>
                    </a:lnTo>
                    <a:lnTo>
                      <a:pt x="278" y="34"/>
                    </a:lnTo>
                    <a:lnTo>
                      <a:pt x="284" y="40"/>
                    </a:lnTo>
                    <a:lnTo>
                      <a:pt x="289" y="40"/>
                    </a:lnTo>
                    <a:lnTo>
                      <a:pt x="289" y="45"/>
                    </a:lnTo>
                    <a:lnTo>
                      <a:pt x="295" y="45"/>
                    </a:lnTo>
                    <a:lnTo>
                      <a:pt x="295" y="51"/>
                    </a:lnTo>
                    <a:lnTo>
                      <a:pt x="301" y="51"/>
                    </a:lnTo>
                    <a:lnTo>
                      <a:pt x="295" y="51"/>
                    </a:lnTo>
                    <a:lnTo>
                      <a:pt x="295" y="57"/>
                    </a:lnTo>
                    <a:lnTo>
                      <a:pt x="301" y="57"/>
                    </a:lnTo>
                    <a:lnTo>
                      <a:pt x="301" y="62"/>
                    </a:lnTo>
                    <a:lnTo>
                      <a:pt x="301" y="68"/>
                    </a:lnTo>
                    <a:lnTo>
                      <a:pt x="306" y="68"/>
                    </a:lnTo>
                    <a:lnTo>
                      <a:pt x="301" y="74"/>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9" name="Freeform 103">
                <a:extLst>
                  <a:ext uri="{FF2B5EF4-FFF2-40B4-BE49-F238E27FC236}">
                    <a16:creationId xmlns:a16="http://schemas.microsoft.com/office/drawing/2014/main" id="{3850571F-20D2-E5EA-16C4-D6A67AB1E572}"/>
                  </a:ext>
                </a:extLst>
              </p:cNvPr>
              <p:cNvSpPr>
                <a:spLocks/>
              </p:cNvSpPr>
              <p:nvPr>
                <p:custDataLst>
                  <p:tags r:id="rId240"/>
                </p:custDataLst>
              </p:nvPr>
            </p:nvSpPr>
            <p:spPr bwMode="auto">
              <a:xfrm rot="582343">
                <a:off x="6367647" y="3561594"/>
                <a:ext cx="541775" cy="497149"/>
              </a:xfrm>
              <a:custGeom>
                <a:avLst/>
                <a:gdLst>
                  <a:gd name="T0" fmla="*/ 244 w 340"/>
                  <a:gd name="T1" fmla="*/ 45 h 312"/>
                  <a:gd name="T2" fmla="*/ 249 w 340"/>
                  <a:gd name="T3" fmla="*/ 62 h 312"/>
                  <a:gd name="T4" fmla="*/ 261 w 340"/>
                  <a:gd name="T5" fmla="*/ 68 h 312"/>
                  <a:gd name="T6" fmla="*/ 278 w 340"/>
                  <a:gd name="T7" fmla="*/ 62 h 312"/>
                  <a:gd name="T8" fmla="*/ 283 w 340"/>
                  <a:gd name="T9" fmla="*/ 56 h 312"/>
                  <a:gd name="T10" fmla="*/ 283 w 340"/>
                  <a:gd name="T11" fmla="*/ 56 h 312"/>
                  <a:gd name="T12" fmla="*/ 289 w 340"/>
                  <a:gd name="T13" fmla="*/ 51 h 312"/>
                  <a:gd name="T14" fmla="*/ 306 w 340"/>
                  <a:gd name="T15" fmla="*/ 62 h 312"/>
                  <a:gd name="T16" fmla="*/ 317 w 340"/>
                  <a:gd name="T17" fmla="*/ 73 h 312"/>
                  <a:gd name="T18" fmla="*/ 334 w 340"/>
                  <a:gd name="T19" fmla="*/ 73 h 312"/>
                  <a:gd name="T20" fmla="*/ 266 w 340"/>
                  <a:gd name="T21" fmla="*/ 215 h 312"/>
                  <a:gd name="T22" fmla="*/ 210 w 340"/>
                  <a:gd name="T23" fmla="*/ 306 h 312"/>
                  <a:gd name="T24" fmla="*/ 193 w 340"/>
                  <a:gd name="T25" fmla="*/ 306 h 312"/>
                  <a:gd name="T26" fmla="*/ 181 w 340"/>
                  <a:gd name="T27" fmla="*/ 300 h 312"/>
                  <a:gd name="T28" fmla="*/ 164 w 340"/>
                  <a:gd name="T29" fmla="*/ 300 h 312"/>
                  <a:gd name="T30" fmla="*/ 159 w 340"/>
                  <a:gd name="T31" fmla="*/ 289 h 312"/>
                  <a:gd name="T32" fmla="*/ 153 w 340"/>
                  <a:gd name="T33" fmla="*/ 283 h 312"/>
                  <a:gd name="T34" fmla="*/ 142 w 340"/>
                  <a:gd name="T35" fmla="*/ 283 h 312"/>
                  <a:gd name="T36" fmla="*/ 142 w 340"/>
                  <a:gd name="T37" fmla="*/ 272 h 312"/>
                  <a:gd name="T38" fmla="*/ 130 w 340"/>
                  <a:gd name="T39" fmla="*/ 272 h 312"/>
                  <a:gd name="T40" fmla="*/ 113 w 340"/>
                  <a:gd name="T41" fmla="*/ 266 h 312"/>
                  <a:gd name="T42" fmla="*/ 96 w 340"/>
                  <a:gd name="T43" fmla="*/ 255 h 312"/>
                  <a:gd name="T44" fmla="*/ 85 w 340"/>
                  <a:gd name="T45" fmla="*/ 249 h 312"/>
                  <a:gd name="T46" fmla="*/ 74 w 340"/>
                  <a:gd name="T47" fmla="*/ 244 h 312"/>
                  <a:gd name="T48" fmla="*/ 74 w 340"/>
                  <a:gd name="T49" fmla="*/ 244 h 312"/>
                  <a:gd name="T50" fmla="*/ 51 w 340"/>
                  <a:gd name="T51" fmla="*/ 244 h 312"/>
                  <a:gd name="T52" fmla="*/ 40 w 340"/>
                  <a:gd name="T53" fmla="*/ 244 h 312"/>
                  <a:gd name="T54" fmla="*/ 28 w 340"/>
                  <a:gd name="T55" fmla="*/ 244 h 312"/>
                  <a:gd name="T56" fmla="*/ 23 w 340"/>
                  <a:gd name="T57" fmla="*/ 244 h 312"/>
                  <a:gd name="T58" fmla="*/ 6 w 340"/>
                  <a:gd name="T59" fmla="*/ 238 h 312"/>
                  <a:gd name="T60" fmla="*/ 40 w 340"/>
                  <a:gd name="T61" fmla="*/ 176 h 312"/>
                  <a:gd name="T62" fmla="*/ 113 w 340"/>
                  <a:gd name="T63" fmla="*/ 51 h 312"/>
                  <a:gd name="T64" fmla="*/ 113 w 340"/>
                  <a:gd name="T65" fmla="*/ 39 h 312"/>
                  <a:gd name="T66" fmla="*/ 113 w 340"/>
                  <a:gd name="T67" fmla="*/ 34 h 312"/>
                  <a:gd name="T68" fmla="*/ 119 w 340"/>
                  <a:gd name="T69" fmla="*/ 22 h 312"/>
                  <a:gd name="T70" fmla="*/ 136 w 340"/>
                  <a:gd name="T71" fmla="*/ 17 h 312"/>
                  <a:gd name="T72" fmla="*/ 147 w 340"/>
                  <a:gd name="T73" fmla="*/ 5 h 312"/>
                  <a:gd name="T74" fmla="*/ 153 w 340"/>
                  <a:gd name="T75" fmla="*/ 5 h 312"/>
                  <a:gd name="T76" fmla="*/ 159 w 340"/>
                  <a:gd name="T77" fmla="*/ 17 h 312"/>
                  <a:gd name="T78" fmla="*/ 170 w 340"/>
                  <a:gd name="T79" fmla="*/ 5 h 312"/>
                  <a:gd name="T80" fmla="*/ 181 w 340"/>
                  <a:gd name="T81" fmla="*/ 17 h 312"/>
                  <a:gd name="T82" fmla="*/ 193 w 340"/>
                  <a:gd name="T83" fmla="*/ 28 h 312"/>
                  <a:gd name="T84" fmla="*/ 204 w 340"/>
                  <a:gd name="T85" fmla="*/ 22 h 312"/>
                  <a:gd name="T86" fmla="*/ 221 w 340"/>
                  <a:gd name="T87" fmla="*/ 28 h 312"/>
                  <a:gd name="T88" fmla="*/ 232 w 340"/>
                  <a:gd name="T89" fmla="*/ 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12">
                    <a:moveTo>
                      <a:pt x="232" y="39"/>
                    </a:moveTo>
                    <a:lnTo>
                      <a:pt x="232" y="45"/>
                    </a:lnTo>
                    <a:lnTo>
                      <a:pt x="244" y="45"/>
                    </a:lnTo>
                    <a:lnTo>
                      <a:pt x="244" y="51"/>
                    </a:lnTo>
                    <a:lnTo>
                      <a:pt x="249" y="51"/>
                    </a:lnTo>
                    <a:lnTo>
                      <a:pt x="249" y="62"/>
                    </a:lnTo>
                    <a:lnTo>
                      <a:pt x="255" y="62"/>
                    </a:lnTo>
                    <a:lnTo>
                      <a:pt x="261" y="62"/>
                    </a:lnTo>
                    <a:lnTo>
                      <a:pt x="261" y="68"/>
                    </a:lnTo>
                    <a:lnTo>
                      <a:pt x="266" y="68"/>
                    </a:lnTo>
                    <a:lnTo>
                      <a:pt x="272" y="68"/>
                    </a:lnTo>
                    <a:lnTo>
                      <a:pt x="278" y="62"/>
                    </a:lnTo>
                    <a:lnTo>
                      <a:pt x="278" y="56"/>
                    </a:lnTo>
                    <a:lnTo>
                      <a:pt x="283" y="62"/>
                    </a:lnTo>
                    <a:lnTo>
                      <a:pt x="283" y="56"/>
                    </a:lnTo>
                    <a:lnTo>
                      <a:pt x="283" y="62"/>
                    </a:lnTo>
                    <a:lnTo>
                      <a:pt x="289" y="62"/>
                    </a:lnTo>
                    <a:lnTo>
                      <a:pt x="283" y="56"/>
                    </a:lnTo>
                    <a:lnTo>
                      <a:pt x="283" y="51"/>
                    </a:lnTo>
                    <a:lnTo>
                      <a:pt x="289" y="56"/>
                    </a:lnTo>
                    <a:lnTo>
                      <a:pt x="289" y="51"/>
                    </a:lnTo>
                    <a:lnTo>
                      <a:pt x="295" y="56"/>
                    </a:lnTo>
                    <a:lnTo>
                      <a:pt x="300" y="62"/>
                    </a:lnTo>
                    <a:lnTo>
                      <a:pt x="306" y="62"/>
                    </a:lnTo>
                    <a:lnTo>
                      <a:pt x="306" y="68"/>
                    </a:lnTo>
                    <a:lnTo>
                      <a:pt x="312" y="73"/>
                    </a:lnTo>
                    <a:lnTo>
                      <a:pt x="317" y="73"/>
                    </a:lnTo>
                    <a:lnTo>
                      <a:pt x="329" y="79"/>
                    </a:lnTo>
                    <a:lnTo>
                      <a:pt x="334" y="79"/>
                    </a:lnTo>
                    <a:lnTo>
                      <a:pt x="334" y="73"/>
                    </a:lnTo>
                    <a:lnTo>
                      <a:pt x="340" y="73"/>
                    </a:lnTo>
                    <a:lnTo>
                      <a:pt x="289" y="170"/>
                    </a:lnTo>
                    <a:lnTo>
                      <a:pt x="266" y="215"/>
                    </a:lnTo>
                    <a:lnTo>
                      <a:pt x="244" y="249"/>
                    </a:lnTo>
                    <a:lnTo>
                      <a:pt x="215" y="300"/>
                    </a:lnTo>
                    <a:lnTo>
                      <a:pt x="210" y="306"/>
                    </a:lnTo>
                    <a:lnTo>
                      <a:pt x="204" y="312"/>
                    </a:lnTo>
                    <a:lnTo>
                      <a:pt x="198" y="306"/>
                    </a:lnTo>
                    <a:lnTo>
                      <a:pt x="193" y="306"/>
                    </a:lnTo>
                    <a:lnTo>
                      <a:pt x="193" y="300"/>
                    </a:lnTo>
                    <a:lnTo>
                      <a:pt x="187" y="300"/>
                    </a:lnTo>
                    <a:lnTo>
                      <a:pt x="181" y="300"/>
                    </a:lnTo>
                    <a:lnTo>
                      <a:pt x="176" y="300"/>
                    </a:lnTo>
                    <a:lnTo>
                      <a:pt x="170" y="295"/>
                    </a:lnTo>
                    <a:lnTo>
                      <a:pt x="164" y="300"/>
                    </a:lnTo>
                    <a:lnTo>
                      <a:pt x="164" y="295"/>
                    </a:lnTo>
                    <a:lnTo>
                      <a:pt x="159" y="295"/>
                    </a:lnTo>
                    <a:lnTo>
                      <a:pt x="159" y="289"/>
                    </a:lnTo>
                    <a:lnTo>
                      <a:pt x="153" y="295"/>
                    </a:lnTo>
                    <a:lnTo>
                      <a:pt x="153" y="289"/>
                    </a:lnTo>
                    <a:lnTo>
                      <a:pt x="153" y="283"/>
                    </a:lnTo>
                    <a:lnTo>
                      <a:pt x="147" y="283"/>
                    </a:lnTo>
                    <a:lnTo>
                      <a:pt x="142" y="295"/>
                    </a:lnTo>
                    <a:lnTo>
                      <a:pt x="142" y="283"/>
                    </a:lnTo>
                    <a:lnTo>
                      <a:pt x="142" y="278"/>
                    </a:lnTo>
                    <a:lnTo>
                      <a:pt x="136" y="272"/>
                    </a:lnTo>
                    <a:lnTo>
                      <a:pt x="142" y="272"/>
                    </a:lnTo>
                    <a:lnTo>
                      <a:pt x="136" y="272"/>
                    </a:lnTo>
                    <a:lnTo>
                      <a:pt x="136" y="278"/>
                    </a:lnTo>
                    <a:lnTo>
                      <a:pt x="130" y="272"/>
                    </a:lnTo>
                    <a:lnTo>
                      <a:pt x="125" y="272"/>
                    </a:lnTo>
                    <a:lnTo>
                      <a:pt x="119" y="272"/>
                    </a:lnTo>
                    <a:lnTo>
                      <a:pt x="113" y="266"/>
                    </a:lnTo>
                    <a:lnTo>
                      <a:pt x="113" y="261"/>
                    </a:lnTo>
                    <a:lnTo>
                      <a:pt x="108" y="255"/>
                    </a:lnTo>
                    <a:lnTo>
                      <a:pt x="96" y="255"/>
                    </a:lnTo>
                    <a:lnTo>
                      <a:pt x="91" y="249"/>
                    </a:lnTo>
                    <a:lnTo>
                      <a:pt x="91" y="255"/>
                    </a:lnTo>
                    <a:lnTo>
                      <a:pt x="85" y="249"/>
                    </a:lnTo>
                    <a:lnTo>
                      <a:pt x="85" y="244"/>
                    </a:lnTo>
                    <a:lnTo>
                      <a:pt x="79" y="244"/>
                    </a:lnTo>
                    <a:lnTo>
                      <a:pt x="74" y="244"/>
                    </a:lnTo>
                    <a:lnTo>
                      <a:pt x="74" y="238"/>
                    </a:lnTo>
                    <a:lnTo>
                      <a:pt x="68" y="238"/>
                    </a:lnTo>
                    <a:lnTo>
                      <a:pt x="74" y="244"/>
                    </a:lnTo>
                    <a:lnTo>
                      <a:pt x="68" y="244"/>
                    </a:lnTo>
                    <a:lnTo>
                      <a:pt x="62" y="244"/>
                    </a:lnTo>
                    <a:lnTo>
                      <a:pt x="51" y="244"/>
                    </a:lnTo>
                    <a:lnTo>
                      <a:pt x="45" y="244"/>
                    </a:lnTo>
                    <a:lnTo>
                      <a:pt x="40" y="238"/>
                    </a:lnTo>
                    <a:lnTo>
                      <a:pt x="40" y="244"/>
                    </a:lnTo>
                    <a:lnTo>
                      <a:pt x="34" y="238"/>
                    </a:lnTo>
                    <a:lnTo>
                      <a:pt x="34" y="244"/>
                    </a:lnTo>
                    <a:lnTo>
                      <a:pt x="28" y="244"/>
                    </a:lnTo>
                    <a:lnTo>
                      <a:pt x="28" y="238"/>
                    </a:lnTo>
                    <a:lnTo>
                      <a:pt x="23" y="238"/>
                    </a:lnTo>
                    <a:lnTo>
                      <a:pt x="23" y="244"/>
                    </a:lnTo>
                    <a:lnTo>
                      <a:pt x="11" y="244"/>
                    </a:lnTo>
                    <a:lnTo>
                      <a:pt x="11" y="238"/>
                    </a:lnTo>
                    <a:lnTo>
                      <a:pt x="6" y="238"/>
                    </a:lnTo>
                    <a:lnTo>
                      <a:pt x="6" y="244"/>
                    </a:lnTo>
                    <a:lnTo>
                      <a:pt x="0" y="244"/>
                    </a:lnTo>
                    <a:lnTo>
                      <a:pt x="40" y="176"/>
                    </a:lnTo>
                    <a:lnTo>
                      <a:pt x="57" y="142"/>
                    </a:lnTo>
                    <a:lnTo>
                      <a:pt x="85" y="102"/>
                    </a:lnTo>
                    <a:lnTo>
                      <a:pt x="113" y="51"/>
                    </a:lnTo>
                    <a:lnTo>
                      <a:pt x="113" y="45"/>
                    </a:lnTo>
                    <a:lnTo>
                      <a:pt x="119" y="39"/>
                    </a:lnTo>
                    <a:lnTo>
                      <a:pt x="113" y="39"/>
                    </a:lnTo>
                    <a:lnTo>
                      <a:pt x="113" y="34"/>
                    </a:lnTo>
                    <a:lnTo>
                      <a:pt x="119" y="34"/>
                    </a:lnTo>
                    <a:lnTo>
                      <a:pt x="113" y="34"/>
                    </a:lnTo>
                    <a:lnTo>
                      <a:pt x="113" y="28"/>
                    </a:lnTo>
                    <a:lnTo>
                      <a:pt x="119" y="28"/>
                    </a:lnTo>
                    <a:lnTo>
                      <a:pt x="119" y="22"/>
                    </a:lnTo>
                    <a:lnTo>
                      <a:pt x="125" y="22"/>
                    </a:lnTo>
                    <a:lnTo>
                      <a:pt x="130" y="22"/>
                    </a:lnTo>
                    <a:lnTo>
                      <a:pt x="136" y="17"/>
                    </a:lnTo>
                    <a:lnTo>
                      <a:pt x="136" y="11"/>
                    </a:lnTo>
                    <a:lnTo>
                      <a:pt x="142" y="11"/>
                    </a:lnTo>
                    <a:lnTo>
                      <a:pt x="147" y="5"/>
                    </a:lnTo>
                    <a:lnTo>
                      <a:pt x="153" y="0"/>
                    </a:lnTo>
                    <a:lnTo>
                      <a:pt x="159" y="5"/>
                    </a:lnTo>
                    <a:lnTo>
                      <a:pt x="153" y="5"/>
                    </a:lnTo>
                    <a:lnTo>
                      <a:pt x="153" y="11"/>
                    </a:lnTo>
                    <a:lnTo>
                      <a:pt x="159" y="11"/>
                    </a:lnTo>
                    <a:lnTo>
                      <a:pt x="159" y="17"/>
                    </a:lnTo>
                    <a:lnTo>
                      <a:pt x="164" y="11"/>
                    </a:lnTo>
                    <a:lnTo>
                      <a:pt x="164" y="5"/>
                    </a:lnTo>
                    <a:lnTo>
                      <a:pt x="170" y="5"/>
                    </a:lnTo>
                    <a:lnTo>
                      <a:pt x="176" y="5"/>
                    </a:lnTo>
                    <a:lnTo>
                      <a:pt x="176" y="11"/>
                    </a:lnTo>
                    <a:lnTo>
                      <a:pt x="181" y="17"/>
                    </a:lnTo>
                    <a:lnTo>
                      <a:pt x="181" y="28"/>
                    </a:lnTo>
                    <a:lnTo>
                      <a:pt x="187" y="34"/>
                    </a:lnTo>
                    <a:lnTo>
                      <a:pt x="193" y="28"/>
                    </a:lnTo>
                    <a:lnTo>
                      <a:pt x="193" y="17"/>
                    </a:lnTo>
                    <a:lnTo>
                      <a:pt x="204" y="17"/>
                    </a:lnTo>
                    <a:lnTo>
                      <a:pt x="204" y="22"/>
                    </a:lnTo>
                    <a:lnTo>
                      <a:pt x="210" y="28"/>
                    </a:lnTo>
                    <a:lnTo>
                      <a:pt x="215" y="28"/>
                    </a:lnTo>
                    <a:lnTo>
                      <a:pt x="221" y="28"/>
                    </a:lnTo>
                    <a:lnTo>
                      <a:pt x="221" y="34"/>
                    </a:lnTo>
                    <a:lnTo>
                      <a:pt x="227" y="39"/>
                    </a:lnTo>
                    <a:lnTo>
                      <a:pt x="232" y="39"/>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0" name="Freeform 104">
                <a:extLst>
                  <a:ext uri="{FF2B5EF4-FFF2-40B4-BE49-F238E27FC236}">
                    <a16:creationId xmlns:a16="http://schemas.microsoft.com/office/drawing/2014/main" id="{ED293BC0-1E9B-9DD6-400B-D47281300A4C}"/>
                  </a:ext>
                </a:extLst>
              </p:cNvPr>
              <p:cNvSpPr>
                <a:spLocks/>
              </p:cNvSpPr>
              <p:nvPr>
                <p:custDataLst>
                  <p:tags r:id="rId241"/>
                </p:custDataLst>
              </p:nvPr>
            </p:nvSpPr>
            <p:spPr bwMode="auto">
              <a:xfrm rot="582343">
                <a:off x="5926735" y="2716521"/>
                <a:ext cx="342592" cy="369675"/>
              </a:xfrm>
              <a:custGeom>
                <a:avLst/>
                <a:gdLst>
                  <a:gd name="T0" fmla="*/ 209 w 215"/>
                  <a:gd name="T1" fmla="*/ 34 h 232"/>
                  <a:gd name="T2" fmla="*/ 209 w 215"/>
                  <a:gd name="T3" fmla="*/ 40 h 232"/>
                  <a:gd name="T4" fmla="*/ 204 w 215"/>
                  <a:gd name="T5" fmla="*/ 51 h 232"/>
                  <a:gd name="T6" fmla="*/ 198 w 215"/>
                  <a:gd name="T7" fmla="*/ 57 h 232"/>
                  <a:gd name="T8" fmla="*/ 192 w 215"/>
                  <a:gd name="T9" fmla="*/ 68 h 232"/>
                  <a:gd name="T10" fmla="*/ 181 w 215"/>
                  <a:gd name="T11" fmla="*/ 74 h 232"/>
                  <a:gd name="T12" fmla="*/ 181 w 215"/>
                  <a:gd name="T13" fmla="*/ 85 h 232"/>
                  <a:gd name="T14" fmla="*/ 181 w 215"/>
                  <a:gd name="T15" fmla="*/ 96 h 232"/>
                  <a:gd name="T16" fmla="*/ 192 w 215"/>
                  <a:gd name="T17" fmla="*/ 102 h 232"/>
                  <a:gd name="T18" fmla="*/ 187 w 215"/>
                  <a:gd name="T19" fmla="*/ 108 h 232"/>
                  <a:gd name="T20" fmla="*/ 181 w 215"/>
                  <a:gd name="T21" fmla="*/ 113 h 232"/>
                  <a:gd name="T22" fmla="*/ 175 w 215"/>
                  <a:gd name="T23" fmla="*/ 108 h 232"/>
                  <a:gd name="T24" fmla="*/ 164 w 215"/>
                  <a:gd name="T25" fmla="*/ 113 h 232"/>
                  <a:gd name="T26" fmla="*/ 158 w 215"/>
                  <a:gd name="T27" fmla="*/ 119 h 232"/>
                  <a:gd name="T28" fmla="*/ 153 w 215"/>
                  <a:gd name="T29" fmla="*/ 136 h 232"/>
                  <a:gd name="T30" fmla="*/ 147 w 215"/>
                  <a:gd name="T31" fmla="*/ 142 h 232"/>
                  <a:gd name="T32" fmla="*/ 136 w 215"/>
                  <a:gd name="T33" fmla="*/ 153 h 232"/>
                  <a:gd name="T34" fmla="*/ 130 w 215"/>
                  <a:gd name="T35" fmla="*/ 164 h 232"/>
                  <a:gd name="T36" fmla="*/ 136 w 215"/>
                  <a:gd name="T37" fmla="*/ 170 h 232"/>
                  <a:gd name="T38" fmla="*/ 130 w 215"/>
                  <a:gd name="T39" fmla="*/ 181 h 232"/>
                  <a:gd name="T40" fmla="*/ 130 w 215"/>
                  <a:gd name="T41" fmla="*/ 193 h 232"/>
                  <a:gd name="T42" fmla="*/ 124 w 215"/>
                  <a:gd name="T43" fmla="*/ 198 h 232"/>
                  <a:gd name="T44" fmla="*/ 124 w 215"/>
                  <a:gd name="T45" fmla="*/ 210 h 232"/>
                  <a:gd name="T46" fmla="*/ 113 w 215"/>
                  <a:gd name="T47" fmla="*/ 210 h 232"/>
                  <a:gd name="T48" fmla="*/ 107 w 215"/>
                  <a:gd name="T49" fmla="*/ 221 h 232"/>
                  <a:gd name="T50" fmla="*/ 102 w 215"/>
                  <a:gd name="T51" fmla="*/ 227 h 232"/>
                  <a:gd name="T52" fmla="*/ 90 w 215"/>
                  <a:gd name="T53" fmla="*/ 232 h 232"/>
                  <a:gd name="T54" fmla="*/ 85 w 215"/>
                  <a:gd name="T55" fmla="*/ 232 h 232"/>
                  <a:gd name="T56" fmla="*/ 79 w 215"/>
                  <a:gd name="T57" fmla="*/ 227 h 232"/>
                  <a:gd name="T58" fmla="*/ 73 w 215"/>
                  <a:gd name="T59" fmla="*/ 232 h 232"/>
                  <a:gd name="T60" fmla="*/ 68 w 215"/>
                  <a:gd name="T61" fmla="*/ 221 h 232"/>
                  <a:gd name="T62" fmla="*/ 62 w 215"/>
                  <a:gd name="T63" fmla="*/ 215 h 232"/>
                  <a:gd name="T64" fmla="*/ 39 w 215"/>
                  <a:gd name="T65" fmla="*/ 210 h 232"/>
                  <a:gd name="T66" fmla="*/ 34 w 215"/>
                  <a:gd name="T67" fmla="*/ 204 h 232"/>
                  <a:gd name="T68" fmla="*/ 28 w 215"/>
                  <a:gd name="T69" fmla="*/ 198 h 232"/>
                  <a:gd name="T70" fmla="*/ 11 w 215"/>
                  <a:gd name="T71" fmla="*/ 164 h 232"/>
                  <a:gd name="T72" fmla="*/ 22 w 215"/>
                  <a:gd name="T73" fmla="*/ 153 h 232"/>
                  <a:gd name="T74" fmla="*/ 28 w 215"/>
                  <a:gd name="T75" fmla="*/ 136 h 232"/>
                  <a:gd name="T76" fmla="*/ 22 w 215"/>
                  <a:gd name="T77" fmla="*/ 130 h 232"/>
                  <a:gd name="T78" fmla="*/ 28 w 215"/>
                  <a:gd name="T79" fmla="*/ 108 h 232"/>
                  <a:gd name="T80" fmla="*/ 34 w 215"/>
                  <a:gd name="T81" fmla="*/ 102 h 232"/>
                  <a:gd name="T82" fmla="*/ 39 w 215"/>
                  <a:gd name="T83" fmla="*/ 85 h 232"/>
                  <a:gd name="T84" fmla="*/ 11 w 215"/>
                  <a:gd name="T85" fmla="*/ 62 h 232"/>
                  <a:gd name="T86" fmla="*/ 22 w 215"/>
                  <a:gd name="T87" fmla="*/ 62 h 232"/>
                  <a:gd name="T88" fmla="*/ 17 w 215"/>
                  <a:gd name="T89" fmla="*/ 51 h 232"/>
                  <a:gd name="T90" fmla="*/ 11 w 215"/>
                  <a:gd name="T91" fmla="*/ 45 h 232"/>
                  <a:gd name="T92" fmla="*/ 107 w 215"/>
                  <a:gd name="T93" fmla="*/ 17 h 232"/>
                  <a:gd name="T94" fmla="*/ 113 w 215"/>
                  <a:gd name="T95" fmla="*/ 0 h 232"/>
                  <a:gd name="T96" fmla="*/ 175 w 215"/>
                  <a:gd name="T9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232">
                    <a:moveTo>
                      <a:pt x="215" y="28"/>
                    </a:moveTo>
                    <a:lnTo>
                      <a:pt x="209" y="34"/>
                    </a:lnTo>
                    <a:lnTo>
                      <a:pt x="204" y="34"/>
                    </a:lnTo>
                    <a:lnTo>
                      <a:pt x="209" y="40"/>
                    </a:lnTo>
                    <a:lnTo>
                      <a:pt x="204" y="40"/>
                    </a:lnTo>
                    <a:lnTo>
                      <a:pt x="204" y="51"/>
                    </a:lnTo>
                    <a:lnTo>
                      <a:pt x="198" y="51"/>
                    </a:lnTo>
                    <a:lnTo>
                      <a:pt x="198" y="57"/>
                    </a:lnTo>
                    <a:lnTo>
                      <a:pt x="198" y="62"/>
                    </a:lnTo>
                    <a:lnTo>
                      <a:pt x="192" y="68"/>
                    </a:lnTo>
                    <a:lnTo>
                      <a:pt x="187" y="68"/>
                    </a:lnTo>
                    <a:lnTo>
                      <a:pt x="181" y="74"/>
                    </a:lnTo>
                    <a:lnTo>
                      <a:pt x="187" y="79"/>
                    </a:lnTo>
                    <a:lnTo>
                      <a:pt x="181" y="85"/>
                    </a:lnTo>
                    <a:lnTo>
                      <a:pt x="181" y="91"/>
                    </a:lnTo>
                    <a:lnTo>
                      <a:pt x="181" y="96"/>
                    </a:lnTo>
                    <a:lnTo>
                      <a:pt x="187" y="96"/>
                    </a:lnTo>
                    <a:lnTo>
                      <a:pt x="192" y="102"/>
                    </a:lnTo>
                    <a:lnTo>
                      <a:pt x="192" y="108"/>
                    </a:lnTo>
                    <a:lnTo>
                      <a:pt x="187" y="108"/>
                    </a:lnTo>
                    <a:lnTo>
                      <a:pt x="187" y="113"/>
                    </a:lnTo>
                    <a:lnTo>
                      <a:pt x="181" y="113"/>
                    </a:lnTo>
                    <a:lnTo>
                      <a:pt x="181" y="108"/>
                    </a:lnTo>
                    <a:lnTo>
                      <a:pt x="175" y="108"/>
                    </a:lnTo>
                    <a:lnTo>
                      <a:pt x="164" y="119"/>
                    </a:lnTo>
                    <a:lnTo>
                      <a:pt x="164" y="113"/>
                    </a:lnTo>
                    <a:lnTo>
                      <a:pt x="158" y="113"/>
                    </a:lnTo>
                    <a:lnTo>
                      <a:pt x="158" y="119"/>
                    </a:lnTo>
                    <a:lnTo>
                      <a:pt x="153" y="125"/>
                    </a:lnTo>
                    <a:lnTo>
                      <a:pt x="153" y="136"/>
                    </a:lnTo>
                    <a:lnTo>
                      <a:pt x="147" y="136"/>
                    </a:lnTo>
                    <a:lnTo>
                      <a:pt x="147" y="142"/>
                    </a:lnTo>
                    <a:lnTo>
                      <a:pt x="141" y="147"/>
                    </a:lnTo>
                    <a:lnTo>
                      <a:pt x="136" y="153"/>
                    </a:lnTo>
                    <a:lnTo>
                      <a:pt x="136" y="159"/>
                    </a:lnTo>
                    <a:lnTo>
                      <a:pt x="130" y="164"/>
                    </a:lnTo>
                    <a:lnTo>
                      <a:pt x="136" y="164"/>
                    </a:lnTo>
                    <a:lnTo>
                      <a:pt x="136" y="170"/>
                    </a:lnTo>
                    <a:lnTo>
                      <a:pt x="130" y="176"/>
                    </a:lnTo>
                    <a:lnTo>
                      <a:pt x="130" y="181"/>
                    </a:lnTo>
                    <a:lnTo>
                      <a:pt x="130" y="187"/>
                    </a:lnTo>
                    <a:lnTo>
                      <a:pt x="130" y="193"/>
                    </a:lnTo>
                    <a:lnTo>
                      <a:pt x="130" y="198"/>
                    </a:lnTo>
                    <a:lnTo>
                      <a:pt x="124" y="198"/>
                    </a:lnTo>
                    <a:lnTo>
                      <a:pt x="124" y="204"/>
                    </a:lnTo>
                    <a:lnTo>
                      <a:pt x="124" y="210"/>
                    </a:lnTo>
                    <a:lnTo>
                      <a:pt x="119" y="210"/>
                    </a:lnTo>
                    <a:lnTo>
                      <a:pt x="113" y="210"/>
                    </a:lnTo>
                    <a:lnTo>
                      <a:pt x="113" y="215"/>
                    </a:lnTo>
                    <a:lnTo>
                      <a:pt x="107" y="221"/>
                    </a:lnTo>
                    <a:lnTo>
                      <a:pt x="102" y="221"/>
                    </a:lnTo>
                    <a:lnTo>
                      <a:pt x="102" y="227"/>
                    </a:lnTo>
                    <a:lnTo>
                      <a:pt x="96" y="227"/>
                    </a:lnTo>
                    <a:lnTo>
                      <a:pt x="90" y="232"/>
                    </a:lnTo>
                    <a:lnTo>
                      <a:pt x="90" y="227"/>
                    </a:lnTo>
                    <a:lnTo>
                      <a:pt x="85" y="232"/>
                    </a:lnTo>
                    <a:lnTo>
                      <a:pt x="85" y="227"/>
                    </a:lnTo>
                    <a:lnTo>
                      <a:pt x="79" y="227"/>
                    </a:lnTo>
                    <a:lnTo>
                      <a:pt x="73" y="227"/>
                    </a:lnTo>
                    <a:lnTo>
                      <a:pt x="73" y="232"/>
                    </a:lnTo>
                    <a:lnTo>
                      <a:pt x="68" y="227"/>
                    </a:lnTo>
                    <a:lnTo>
                      <a:pt x="68" y="221"/>
                    </a:lnTo>
                    <a:lnTo>
                      <a:pt x="68" y="215"/>
                    </a:lnTo>
                    <a:lnTo>
                      <a:pt x="62" y="215"/>
                    </a:lnTo>
                    <a:lnTo>
                      <a:pt x="56" y="215"/>
                    </a:lnTo>
                    <a:lnTo>
                      <a:pt x="39" y="210"/>
                    </a:lnTo>
                    <a:lnTo>
                      <a:pt x="34" y="210"/>
                    </a:lnTo>
                    <a:lnTo>
                      <a:pt x="34" y="204"/>
                    </a:lnTo>
                    <a:lnTo>
                      <a:pt x="28" y="204"/>
                    </a:lnTo>
                    <a:lnTo>
                      <a:pt x="28" y="198"/>
                    </a:lnTo>
                    <a:lnTo>
                      <a:pt x="0" y="187"/>
                    </a:lnTo>
                    <a:lnTo>
                      <a:pt x="11" y="164"/>
                    </a:lnTo>
                    <a:lnTo>
                      <a:pt x="17" y="153"/>
                    </a:lnTo>
                    <a:lnTo>
                      <a:pt x="22" y="153"/>
                    </a:lnTo>
                    <a:lnTo>
                      <a:pt x="22" y="142"/>
                    </a:lnTo>
                    <a:lnTo>
                      <a:pt x="28" y="136"/>
                    </a:lnTo>
                    <a:lnTo>
                      <a:pt x="22" y="136"/>
                    </a:lnTo>
                    <a:lnTo>
                      <a:pt x="22" y="130"/>
                    </a:lnTo>
                    <a:lnTo>
                      <a:pt x="28" y="125"/>
                    </a:lnTo>
                    <a:lnTo>
                      <a:pt x="28" y="108"/>
                    </a:lnTo>
                    <a:lnTo>
                      <a:pt x="34" y="108"/>
                    </a:lnTo>
                    <a:lnTo>
                      <a:pt x="34" y="102"/>
                    </a:lnTo>
                    <a:lnTo>
                      <a:pt x="34" y="96"/>
                    </a:lnTo>
                    <a:lnTo>
                      <a:pt x="39" y="85"/>
                    </a:lnTo>
                    <a:lnTo>
                      <a:pt x="11" y="68"/>
                    </a:lnTo>
                    <a:lnTo>
                      <a:pt x="11" y="62"/>
                    </a:lnTo>
                    <a:lnTo>
                      <a:pt x="17" y="68"/>
                    </a:lnTo>
                    <a:lnTo>
                      <a:pt x="22" y="62"/>
                    </a:lnTo>
                    <a:lnTo>
                      <a:pt x="22" y="57"/>
                    </a:lnTo>
                    <a:lnTo>
                      <a:pt x="17" y="51"/>
                    </a:lnTo>
                    <a:lnTo>
                      <a:pt x="11" y="51"/>
                    </a:lnTo>
                    <a:lnTo>
                      <a:pt x="11" y="45"/>
                    </a:lnTo>
                    <a:lnTo>
                      <a:pt x="17" y="40"/>
                    </a:lnTo>
                    <a:lnTo>
                      <a:pt x="107" y="17"/>
                    </a:lnTo>
                    <a:lnTo>
                      <a:pt x="107" y="11"/>
                    </a:lnTo>
                    <a:lnTo>
                      <a:pt x="113" y="0"/>
                    </a:lnTo>
                    <a:lnTo>
                      <a:pt x="153" y="11"/>
                    </a:lnTo>
                    <a:lnTo>
                      <a:pt x="175" y="0"/>
                    </a:lnTo>
                    <a:lnTo>
                      <a:pt x="215" y="2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1" name="Freeform 105">
                <a:extLst>
                  <a:ext uri="{FF2B5EF4-FFF2-40B4-BE49-F238E27FC236}">
                    <a16:creationId xmlns:a16="http://schemas.microsoft.com/office/drawing/2014/main" id="{B16FBD50-0F47-AC80-D0EF-B6C9A95C8968}"/>
                  </a:ext>
                </a:extLst>
              </p:cNvPr>
              <p:cNvSpPr>
                <a:spLocks/>
              </p:cNvSpPr>
              <p:nvPr>
                <p:custDataLst>
                  <p:tags r:id="rId242"/>
                </p:custDataLst>
              </p:nvPr>
            </p:nvSpPr>
            <p:spPr bwMode="auto">
              <a:xfrm rot="582343">
                <a:off x="7989121" y="5362520"/>
                <a:ext cx="180060" cy="191211"/>
              </a:xfrm>
              <a:custGeom>
                <a:avLst/>
                <a:gdLst>
                  <a:gd name="T0" fmla="*/ 0 w 113"/>
                  <a:gd name="T1" fmla="*/ 40 h 120"/>
                  <a:gd name="T2" fmla="*/ 11 w 113"/>
                  <a:gd name="T3" fmla="*/ 40 h 120"/>
                  <a:gd name="T4" fmla="*/ 6 w 113"/>
                  <a:gd name="T5" fmla="*/ 12 h 120"/>
                  <a:gd name="T6" fmla="*/ 11 w 113"/>
                  <a:gd name="T7" fmla="*/ 12 h 120"/>
                  <a:gd name="T8" fmla="*/ 23 w 113"/>
                  <a:gd name="T9" fmla="*/ 12 h 120"/>
                  <a:gd name="T10" fmla="*/ 23 w 113"/>
                  <a:gd name="T11" fmla="*/ 0 h 120"/>
                  <a:gd name="T12" fmla="*/ 34 w 113"/>
                  <a:gd name="T13" fmla="*/ 0 h 120"/>
                  <a:gd name="T14" fmla="*/ 40 w 113"/>
                  <a:gd name="T15" fmla="*/ 0 h 120"/>
                  <a:gd name="T16" fmla="*/ 51 w 113"/>
                  <a:gd name="T17" fmla="*/ 6 h 120"/>
                  <a:gd name="T18" fmla="*/ 57 w 113"/>
                  <a:gd name="T19" fmla="*/ 6 h 120"/>
                  <a:gd name="T20" fmla="*/ 62 w 113"/>
                  <a:gd name="T21" fmla="*/ 12 h 120"/>
                  <a:gd name="T22" fmla="*/ 68 w 113"/>
                  <a:gd name="T23" fmla="*/ 12 h 120"/>
                  <a:gd name="T24" fmla="*/ 79 w 113"/>
                  <a:gd name="T25" fmla="*/ 17 h 120"/>
                  <a:gd name="T26" fmla="*/ 102 w 113"/>
                  <a:gd name="T27" fmla="*/ 17 h 120"/>
                  <a:gd name="T28" fmla="*/ 108 w 113"/>
                  <a:gd name="T29" fmla="*/ 23 h 120"/>
                  <a:gd name="T30" fmla="*/ 102 w 113"/>
                  <a:gd name="T31" fmla="*/ 23 h 120"/>
                  <a:gd name="T32" fmla="*/ 96 w 113"/>
                  <a:gd name="T33" fmla="*/ 23 h 120"/>
                  <a:gd name="T34" fmla="*/ 96 w 113"/>
                  <a:gd name="T35" fmla="*/ 29 h 120"/>
                  <a:gd name="T36" fmla="*/ 96 w 113"/>
                  <a:gd name="T37" fmla="*/ 34 h 120"/>
                  <a:gd name="T38" fmla="*/ 102 w 113"/>
                  <a:gd name="T39" fmla="*/ 34 h 120"/>
                  <a:gd name="T40" fmla="*/ 108 w 113"/>
                  <a:gd name="T41" fmla="*/ 34 h 120"/>
                  <a:gd name="T42" fmla="*/ 102 w 113"/>
                  <a:gd name="T43" fmla="*/ 46 h 120"/>
                  <a:gd name="T44" fmla="*/ 96 w 113"/>
                  <a:gd name="T45" fmla="*/ 51 h 120"/>
                  <a:gd name="T46" fmla="*/ 102 w 113"/>
                  <a:gd name="T47" fmla="*/ 63 h 120"/>
                  <a:gd name="T48" fmla="*/ 108 w 113"/>
                  <a:gd name="T49" fmla="*/ 63 h 120"/>
                  <a:gd name="T50" fmla="*/ 108 w 113"/>
                  <a:gd name="T51" fmla="*/ 68 h 120"/>
                  <a:gd name="T52" fmla="*/ 113 w 113"/>
                  <a:gd name="T53" fmla="*/ 74 h 120"/>
                  <a:gd name="T54" fmla="*/ 113 w 113"/>
                  <a:gd name="T55" fmla="*/ 80 h 120"/>
                  <a:gd name="T56" fmla="*/ 113 w 113"/>
                  <a:gd name="T57" fmla="*/ 85 h 120"/>
                  <a:gd name="T58" fmla="*/ 108 w 113"/>
                  <a:gd name="T59" fmla="*/ 91 h 120"/>
                  <a:gd name="T60" fmla="*/ 108 w 113"/>
                  <a:gd name="T61" fmla="*/ 97 h 120"/>
                  <a:gd name="T62" fmla="*/ 108 w 113"/>
                  <a:gd name="T63" fmla="*/ 103 h 120"/>
                  <a:gd name="T64" fmla="*/ 102 w 113"/>
                  <a:gd name="T65" fmla="*/ 97 h 120"/>
                  <a:gd name="T66" fmla="*/ 96 w 113"/>
                  <a:gd name="T67" fmla="*/ 97 h 120"/>
                  <a:gd name="T68" fmla="*/ 91 w 113"/>
                  <a:gd name="T69" fmla="*/ 97 h 120"/>
                  <a:gd name="T70" fmla="*/ 79 w 113"/>
                  <a:gd name="T71" fmla="*/ 97 h 120"/>
                  <a:gd name="T72" fmla="*/ 74 w 113"/>
                  <a:gd name="T73" fmla="*/ 108 h 120"/>
                  <a:gd name="T74" fmla="*/ 74 w 113"/>
                  <a:gd name="T75" fmla="*/ 114 h 120"/>
                  <a:gd name="T76" fmla="*/ 68 w 113"/>
                  <a:gd name="T77" fmla="*/ 114 h 120"/>
                  <a:gd name="T78" fmla="*/ 62 w 113"/>
                  <a:gd name="T79" fmla="*/ 108 h 120"/>
                  <a:gd name="T80" fmla="*/ 57 w 113"/>
                  <a:gd name="T81" fmla="*/ 108 h 120"/>
                  <a:gd name="T82" fmla="*/ 57 w 113"/>
                  <a:gd name="T83" fmla="*/ 114 h 120"/>
                  <a:gd name="T84" fmla="*/ 51 w 113"/>
                  <a:gd name="T85" fmla="*/ 114 h 120"/>
                  <a:gd name="T86" fmla="*/ 51 w 113"/>
                  <a:gd name="T87" fmla="*/ 120 h 120"/>
                  <a:gd name="T88" fmla="*/ 45 w 113"/>
                  <a:gd name="T89" fmla="*/ 108 h 120"/>
                  <a:gd name="T90" fmla="*/ 45 w 113"/>
                  <a:gd name="T91" fmla="*/ 103 h 120"/>
                  <a:gd name="T92" fmla="*/ 40 w 113"/>
                  <a:gd name="T93" fmla="*/ 97 h 120"/>
                  <a:gd name="T94" fmla="*/ 34 w 113"/>
                  <a:gd name="T95" fmla="*/ 91 h 120"/>
                  <a:gd name="T96" fmla="*/ 17 w 113"/>
                  <a:gd name="T97" fmla="*/ 85 h 120"/>
                  <a:gd name="T98" fmla="*/ 11 w 113"/>
                  <a:gd name="T99" fmla="*/ 80 h 120"/>
                  <a:gd name="T100" fmla="*/ 17 w 113"/>
                  <a:gd name="T101" fmla="*/ 68 h 120"/>
                  <a:gd name="T102" fmla="*/ 17 w 113"/>
                  <a:gd name="T103" fmla="*/ 63 h 120"/>
                  <a:gd name="T104" fmla="*/ 6 w 113"/>
                  <a:gd name="T105" fmla="*/ 57 h 120"/>
                  <a:gd name="T106" fmla="*/ 0 w 113"/>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20">
                    <a:moveTo>
                      <a:pt x="0" y="40"/>
                    </a:moveTo>
                    <a:lnTo>
                      <a:pt x="11" y="40"/>
                    </a:lnTo>
                    <a:lnTo>
                      <a:pt x="6" y="12"/>
                    </a:lnTo>
                    <a:lnTo>
                      <a:pt x="11" y="12"/>
                    </a:lnTo>
                    <a:lnTo>
                      <a:pt x="23" y="12"/>
                    </a:lnTo>
                    <a:lnTo>
                      <a:pt x="23" y="0"/>
                    </a:lnTo>
                    <a:lnTo>
                      <a:pt x="34" y="0"/>
                    </a:lnTo>
                    <a:lnTo>
                      <a:pt x="40" y="0"/>
                    </a:lnTo>
                    <a:lnTo>
                      <a:pt x="51" y="6"/>
                    </a:lnTo>
                    <a:lnTo>
                      <a:pt x="57" y="6"/>
                    </a:lnTo>
                    <a:lnTo>
                      <a:pt x="62" y="12"/>
                    </a:lnTo>
                    <a:lnTo>
                      <a:pt x="68" y="12"/>
                    </a:lnTo>
                    <a:lnTo>
                      <a:pt x="79" y="17"/>
                    </a:lnTo>
                    <a:lnTo>
                      <a:pt x="102" y="17"/>
                    </a:lnTo>
                    <a:lnTo>
                      <a:pt x="108" y="23"/>
                    </a:lnTo>
                    <a:lnTo>
                      <a:pt x="102" y="23"/>
                    </a:lnTo>
                    <a:lnTo>
                      <a:pt x="96" y="23"/>
                    </a:lnTo>
                    <a:lnTo>
                      <a:pt x="96" y="29"/>
                    </a:lnTo>
                    <a:lnTo>
                      <a:pt x="96" y="34"/>
                    </a:lnTo>
                    <a:lnTo>
                      <a:pt x="102" y="34"/>
                    </a:lnTo>
                    <a:lnTo>
                      <a:pt x="108" y="34"/>
                    </a:lnTo>
                    <a:lnTo>
                      <a:pt x="102" y="46"/>
                    </a:lnTo>
                    <a:lnTo>
                      <a:pt x="96" y="51"/>
                    </a:lnTo>
                    <a:lnTo>
                      <a:pt x="102" y="63"/>
                    </a:lnTo>
                    <a:lnTo>
                      <a:pt x="108" y="63"/>
                    </a:lnTo>
                    <a:lnTo>
                      <a:pt x="108" y="68"/>
                    </a:lnTo>
                    <a:lnTo>
                      <a:pt x="113" y="74"/>
                    </a:lnTo>
                    <a:lnTo>
                      <a:pt x="113" y="80"/>
                    </a:lnTo>
                    <a:lnTo>
                      <a:pt x="113" y="85"/>
                    </a:lnTo>
                    <a:lnTo>
                      <a:pt x="108" y="91"/>
                    </a:lnTo>
                    <a:lnTo>
                      <a:pt x="108" y="97"/>
                    </a:lnTo>
                    <a:lnTo>
                      <a:pt x="108" y="103"/>
                    </a:lnTo>
                    <a:lnTo>
                      <a:pt x="102" y="97"/>
                    </a:lnTo>
                    <a:lnTo>
                      <a:pt x="96" y="97"/>
                    </a:lnTo>
                    <a:lnTo>
                      <a:pt x="91" y="97"/>
                    </a:lnTo>
                    <a:lnTo>
                      <a:pt x="79" y="97"/>
                    </a:lnTo>
                    <a:lnTo>
                      <a:pt x="74" y="108"/>
                    </a:lnTo>
                    <a:lnTo>
                      <a:pt x="74" y="114"/>
                    </a:lnTo>
                    <a:lnTo>
                      <a:pt x="68" y="114"/>
                    </a:lnTo>
                    <a:lnTo>
                      <a:pt x="62" y="108"/>
                    </a:lnTo>
                    <a:lnTo>
                      <a:pt x="57" y="108"/>
                    </a:lnTo>
                    <a:lnTo>
                      <a:pt x="57" y="114"/>
                    </a:lnTo>
                    <a:lnTo>
                      <a:pt x="51" y="114"/>
                    </a:lnTo>
                    <a:lnTo>
                      <a:pt x="51" y="120"/>
                    </a:lnTo>
                    <a:lnTo>
                      <a:pt x="45" y="108"/>
                    </a:lnTo>
                    <a:lnTo>
                      <a:pt x="45" y="103"/>
                    </a:lnTo>
                    <a:lnTo>
                      <a:pt x="40" y="97"/>
                    </a:lnTo>
                    <a:lnTo>
                      <a:pt x="34" y="91"/>
                    </a:lnTo>
                    <a:lnTo>
                      <a:pt x="17" y="85"/>
                    </a:lnTo>
                    <a:lnTo>
                      <a:pt x="11" y="80"/>
                    </a:lnTo>
                    <a:lnTo>
                      <a:pt x="17" y="68"/>
                    </a:lnTo>
                    <a:lnTo>
                      <a:pt x="17" y="63"/>
                    </a:lnTo>
                    <a:lnTo>
                      <a:pt x="6" y="57"/>
                    </a:lnTo>
                    <a:lnTo>
                      <a:pt x="0" y="4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2" name="Freeform 106">
                <a:extLst>
                  <a:ext uri="{FF2B5EF4-FFF2-40B4-BE49-F238E27FC236}">
                    <a16:creationId xmlns:a16="http://schemas.microsoft.com/office/drawing/2014/main" id="{F0F60AB0-3C6A-4759-CE8A-4C7C8D08CA89}"/>
                  </a:ext>
                </a:extLst>
              </p:cNvPr>
              <p:cNvSpPr>
                <a:spLocks/>
              </p:cNvSpPr>
              <p:nvPr>
                <p:custDataLst>
                  <p:tags r:id="rId243"/>
                </p:custDataLst>
              </p:nvPr>
            </p:nvSpPr>
            <p:spPr bwMode="auto">
              <a:xfrm rot="582343">
                <a:off x="7916607" y="5411712"/>
                <a:ext cx="145004" cy="181651"/>
              </a:xfrm>
              <a:custGeom>
                <a:avLst/>
                <a:gdLst>
                  <a:gd name="T0" fmla="*/ 40 w 91"/>
                  <a:gd name="T1" fmla="*/ 0 h 114"/>
                  <a:gd name="T2" fmla="*/ 46 w 91"/>
                  <a:gd name="T3" fmla="*/ 17 h 114"/>
                  <a:gd name="T4" fmla="*/ 57 w 91"/>
                  <a:gd name="T5" fmla="*/ 23 h 114"/>
                  <a:gd name="T6" fmla="*/ 57 w 91"/>
                  <a:gd name="T7" fmla="*/ 28 h 114"/>
                  <a:gd name="T8" fmla="*/ 51 w 91"/>
                  <a:gd name="T9" fmla="*/ 40 h 114"/>
                  <a:gd name="T10" fmla="*/ 57 w 91"/>
                  <a:gd name="T11" fmla="*/ 45 h 114"/>
                  <a:gd name="T12" fmla="*/ 74 w 91"/>
                  <a:gd name="T13" fmla="*/ 51 h 114"/>
                  <a:gd name="T14" fmla="*/ 80 w 91"/>
                  <a:gd name="T15" fmla="*/ 57 h 114"/>
                  <a:gd name="T16" fmla="*/ 85 w 91"/>
                  <a:gd name="T17" fmla="*/ 63 h 114"/>
                  <a:gd name="T18" fmla="*/ 85 w 91"/>
                  <a:gd name="T19" fmla="*/ 68 h 114"/>
                  <a:gd name="T20" fmla="*/ 91 w 91"/>
                  <a:gd name="T21" fmla="*/ 80 h 114"/>
                  <a:gd name="T22" fmla="*/ 91 w 91"/>
                  <a:gd name="T23" fmla="*/ 85 h 114"/>
                  <a:gd name="T24" fmla="*/ 91 w 91"/>
                  <a:gd name="T25" fmla="*/ 97 h 114"/>
                  <a:gd name="T26" fmla="*/ 85 w 91"/>
                  <a:gd name="T27" fmla="*/ 97 h 114"/>
                  <a:gd name="T28" fmla="*/ 68 w 91"/>
                  <a:gd name="T29" fmla="*/ 102 h 114"/>
                  <a:gd name="T30" fmla="*/ 68 w 91"/>
                  <a:gd name="T31" fmla="*/ 108 h 114"/>
                  <a:gd name="T32" fmla="*/ 63 w 91"/>
                  <a:gd name="T33" fmla="*/ 108 h 114"/>
                  <a:gd name="T34" fmla="*/ 51 w 91"/>
                  <a:gd name="T35" fmla="*/ 114 h 114"/>
                  <a:gd name="T36" fmla="*/ 40 w 91"/>
                  <a:gd name="T37" fmla="*/ 114 h 114"/>
                  <a:gd name="T38" fmla="*/ 34 w 91"/>
                  <a:gd name="T39" fmla="*/ 108 h 114"/>
                  <a:gd name="T40" fmla="*/ 29 w 91"/>
                  <a:gd name="T41" fmla="*/ 102 h 114"/>
                  <a:gd name="T42" fmla="*/ 23 w 91"/>
                  <a:gd name="T43" fmla="*/ 102 h 114"/>
                  <a:gd name="T44" fmla="*/ 23 w 91"/>
                  <a:gd name="T45" fmla="*/ 97 h 114"/>
                  <a:gd name="T46" fmla="*/ 23 w 91"/>
                  <a:gd name="T47" fmla="*/ 91 h 114"/>
                  <a:gd name="T48" fmla="*/ 23 w 91"/>
                  <a:gd name="T49" fmla="*/ 85 h 114"/>
                  <a:gd name="T50" fmla="*/ 29 w 91"/>
                  <a:gd name="T51" fmla="*/ 74 h 114"/>
                  <a:gd name="T52" fmla="*/ 23 w 91"/>
                  <a:gd name="T53" fmla="*/ 68 h 114"/>
                  <a:gd name="T54" fmla="*/ 23 w 91"/>
                  <a:gd name="T55" fmla="*/ 63 h 114"/>
                  <a:gd name="T56" fmla="*/ 17 w 91"/>
                  <a:gd name="T57" fmla="*/ 63 h 114"/>
                  <a:gd name="T58" fmla="*/ 17 w 91"/>
                  <a:gd name="T59" fmla="*/ 57 h 114"/>
                  <a:gd name="T60" fmla="*/ 0 w 91"/>
                  <a:gd name="T61" fmla="*/ 57 h 114"/>
                  <a:gd name="T62" fmla="*/ 6 w 91"/>
                  <a:gd name="T63" fmla="*/ 51 h 114"/>
                  <a:gd name="T64" fmla="*/ 12 w 91"/>
                  <a:gd name="T65" fmla="*/ 45 h 114"/>
                  <a:gd name="T66" fmla="*/ 12 w 91"/>
                  <a:gd name="T67" fmla="*/ 40 h 114"/>
                  <a:gd name="T68" fmla="*/ 6 w 91"/>
                  <a:gd name="T69" fmla="*/ 34 h 114"/>
                  <a:gd name="T70" fmla="*/ 6 w 91"/>
                  <a:gd name="T71" fmla="*/ 28 h 114"/>
                  <a:gd name="T72" fmla="*/ 17 w 91"/>
                  <a:gd name="T73" fmla="*/ 28 h 114"/>
                  <a:gd name="T74" fmla="*/ 17 w 91"/>
                  <a:gd name="T75" fmla="*/ 6 h 114"/>
                  <a:gd name="T76" fmla="*/ 34 w 91"/>
                  <a:gd name="T77" fmla="*/ 6 h 114"/>
                  <a:gd name="T78" fmla="*/ 40 w 91"/>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14">
                    <a:moveTo>
                      <a:pt x="40" y="0"/>
                    </a:moveTo>
                    <a:lnTo>
                      <a:pt x="46" y="17"/>
                    </a:lnTo>
                    <a:lnTo>
                      <a:pt x="57" y="23"/>
                    </a:lnTo>
                    <a:lnTo>
                      <a:pt x="57" y="28"/>
                    </a:lnTo>
                    <a:lnTo>
                      <a:pt x="51" y="40"/>
                    </a:lnTo>
                    <a:lnTo>
                      <a:pt x="57" y="45"/>
                    </a:lnTo>
                    <a:lnTo>
                      <a:pt x="74" y="51"/>
                    </a:lnTo>
                    <a:lnTo>
                      <a:pt x="80" y="57"/>
                    </a:lnTo>
                    <a:lnTo>
                      <a:pt x="85" y="63"/>
                    </a:lnTo>
                    <a:lnTo>
                      <a:pt x="85" y="68"/>
                    </a:lnTo>
                    <a:lnTo>
                      <a:pt x="91" y="80"/>
                    </a:lnTo>
                    <a:lnTo>
                      <a:pt x="91" y="85"/>
                    </a:lnTo>
                    <a:lnTo>
                      <a:pt x="91" y="97"/>
                    </a:lnTo>
                    <a:lnTo>
                      <a:pt x="85" y="97"/>
                    </a:lnTo>
                    <a:lnTo>
                      <a:pt x="68" y="102"/>
                    </a:lnTo>
                    <a:lnTo>
                      <a:pt x="68" y="108"/>
                    </a:lnTo>
                    <a:lnTo>
                      <a:pt x="63" y="108"/>
                    </a:lnTo>
                    <a:lnTo>
                      <a:pt x="51" y="114"/>
                    </a:lnTo>
                    <a:lnTo>
                      <a:pt x="40" y="114"/>
                    </a:lnTo>
                    <a:lnTo>
                      <a:pt x="34" y="108"/>
                    </a:lnTo>
                    <a:lnTo>
                      <a:pt x="29" y="102"/>
                    </a:lnTo>
                    <a:lnTo>
                      <a:pt x="23" y="102"/>
                    </a:lnTo>
                    <a:lnTo>
                      <a:pt x="23" y="97"/>
                    </a:lnTo>
                    <a:lnTo>
                      <a:pt x="23" y="91"/>
                    </a:lnTo>
                    <a:lnTo>
                      <a:pt x="23" y="85"/>
                    </a:lnTo>
                    <a:lnTo>
                      <a:pt x="29" y="74"/>
                    </a:lnTo>
                    <a:lnTo>
                      <a:pt x="23" y="68"/>
                    </a:lnTo>
                    <a:lnTo>
                      <a:pt x="23" y="63"/>
                    </a:lnTo>
                    <a:lnTo>
                      <a:pt x="17" y="63"/>
                    </a:lnTo>
                    <a:lnTo>
                      <a:pt x="17" y="57"/>
                    </a:lnTo>
                    <a:lnTo>
                      <a:pt x="0" y="57"/>
                    </a:lnTo>
                    <a:lnTo>
                      <a:pt x="6" y="51"/>
                    </a:lnTo>
                    <a:lnTo>
                      <a:pt x="12" y="45"/>
                    </a:lnTo>
                    <a:lnTo>
                      <a:pt x="12" y="40"/>
                    </a:lnTo>
                    <a:lnTo>
                      <a:pt x="6" y="34"/>
                    </a:lnTo>
                    <a:lnTo>
                      <a:pt x="6" y="28"/>
                    </a:lnTo>
                    <a:lnTo>
                      <a:pt x="17" y="28"/>
                    </a:lnTo>
                    <a:lnTo>
                      <a:pt x="17" y="6"/>
                    </a:lnTo>
                    <a:lnTo>
                      <a:pt x="34" y="6"/>
                    </a:lnTo>
                    <a:lnTo>
                      <a:pt x="40"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3" name="Freeform 107">
                <a:extLst>
                  <a:ext uri="{FF2B5EF4-FFF2-40B4-BE49-F238E27FC236}">
                    <a16:creationId xmlns:a16="http://schemas.microsoft.com/office/drawing/2014/main" id="{6D0A0A62-54FF-D768-4293-333EEE976187}"/>
                  </a:ext>
                </a:extLst>
              </p:cNvPr>
              <p:cNvSpPr>
                <a:spLocks/>
              </p:cNvSpPr>
              <p:nvPr>
                <p:custDataLst>
                  <p:tags r:id="rId244"/>
                </p:custDataLst>
              </p:nvPr>
            </p:nvSpPr>
            <p:spPr bwMode="auto">
              <a:xfrm rot="582343">
                <a:off x="6158534" y="2432201"/>
                <a:ext cx="297976" cy="360114"/>
              </a:xfrm>
              <a:custGeom>
                <a:avLst/>
                <a:gdLst>
                  <a:gd name="T0" fmla="*/ 45 w 187"/>
                  <a:gd name="T1" fmla="*/ 0 h 226"/>
                  <a:gd name="T2" fmla="*/ 51 w 187"/>
                  <a:gd name="T3" fmla="*/ 5 h 226"/>
                  <a:gd name="T4" fmla="*/ 57 w 187"/>
                  <a:gd name="T5" fmla="*/ 11 h 226"/>
                  <a:gd name="T6" fmla="*/ 68 w 187"/>
                  <a:gd name="T7" fmla="*/ 17 h 226"/>
                  <a:gd name="T8" fmla="*/ 85 w 187"/>
                  <a:gd name="T9" fmla="*/ 28 h 226"/>
                  <a:gd name="T10" fmla="*/ 102 w 187"/>
                  <a:gd name="T11" fmla="*/ 39 h 226"/>
                  <a:gd name="T12" fmla="*/ 113 w 187"/>
                  <a:gd name="T13" fmla="*/ 45 h 226"/>
                  <a:gd name="T14" fmla="*/ 125 w 187"/>
                  <a:gd name="T15" fmla="*/ 51 h 226"/>
                  <a:gd name="T16" fmla="*/ 142 w 187"/>
                  <a:gd name="T17" fmla="*/ 56 h 226"/>
                  <a:gd name="T18" fmla="*/ 153 w 187"/>
                  <a:gd name="T19" fmla="*/ 68 h 226"/>
                  <a:gd name="T20" fmla="*/ 159 w 187"/>
                  <a:gd name="T21" fmla="*/ 73 h 226"/>
                  <a:gd name="T22" fmla="*/ 181 w 187"/>
                  <a:gd name="T23" fmla="*/ 85 h 226"/>
                  <a:gd name="T24" fmla="*/ 176 w 187"/>
                  <a:gd name="T25" fmla="*/ 102 h 226"/>
                  <a:gd name="T26" fmla="*/ 176 w 187"/>
                  <a:gd name="T27" fmla="*/ 119 h 226"/>
                  <a:gd name="T28" fmla="*/ 170 w 187"/>
                  <a:gd name="T29" fmla="*/ 124 h 226"/>
                  <a:gd name="T30" fmla="*/ 164 w 187"/>
                  <a:gd name="T31" fmla="*/ 130 h 226"/>
                  <a:gd name="T32" fmla="*/ 159 w 187"/>
                  <a:gd name="T33" fmla="*/ 153 h 226"/>
                  <a:gd name="T34" fmla="*/ 153 w 187"/>
                  <a:gd name="T35" fmla="*/ 158 h 226"/>
                  <a:gd name="T36" fmla="*/ 147 w 187"/>
                  <a:gd name="T37" fmla="*/ 164 h 226"/>
                  <a:gd name="T38" fmla="*/ 136 w 187"/>
                  <a:gd name="T39" fmla="*/ 181 h 226"/>
                  <a:gd name="T40" fmla="*/ 125 w 187"/>
                  <a:gd name="T41" fmla="*/ 187 h 226"/>
                  <a:gd name="T42" fmla="*/ 119 w 187"/>
                  <a:gd name="T43" fmla="*/ 192 h 226"/>
                  <a:gd name="T44" fmla="*/ 113 w 187"/>
                  <a:gd name="T45" fmla="*/ 204 h 226"/>
                  <a:gd name="T46" fmla="*/ 102 w 187"/>
                  <a:gd name="T47" fmla="*/ 221 h 226"/>
                  <a:gd name="T48" fmla="*/ 62 w 187"/>
                  <a:gd name="T49" fmla="*/ 198 h 226"/>
                  <a:gd name="T50" fmla="*/ 0 w 187"/>
                  <a:gd name="T51" fmla="*/ 198 h 226"/>
                  <a:gd name="T52" fmla="*/ 6 w 187"/>
                  <a:gd name="T53" fmla="*/ 158 h 226"/>
                  <a:gd name="T54" fmla="*/ 11 w 187"/>
                  <a:gd name="T55" fmla="*/ 147 h 226"/>
                  <a:gd name="T56" fmla="*/ 17 w 187"/>
                  <a:gd name="T57" fmla="*/ 141 h 226"/>
                  <a:gd name="T58" fmla="*/ 23 w 187"/>
                  <a:gd name="T59" fmla="*/ 136 h 226"/>
                  <a:gd name="T60" fmla="*/ 17 w 187"/>
                  <a:gd name="T61" fmla="*/ 124 h 226"/>
                  <a:gd name="T62" fmla="*/ 23 w 187"/>
                  <a:gd name="T63" fmla="*/ 113 h 226"/>
                  <a:gd name="T64" fmla="*/ 23 w 187"/>
                  <a:gd name="T65" fmla="*/ 102 h 226"/>
                  <a:gd name="T66" fmla="*/ 23 w 187"/>
                  <a:gd name="T67" fmla="*/ 90 h 226"/>
                  <a:gd name="T68" fmla="*/ 23 w 187"/>
                  <a:gd name="T69" fmla="*/ 90 h 226"/>
                  <a:gd name="T70" fmla="*/ 28 w 187"/>
                  <a:gd name="T71" fmla="*/ 85 h 226"/>
                  <a:gd name="T72" fmla="*/ 28 w 187"/>
                  <a:gd name="T73" fmla="*/ 79 h 226"/>
                  <a:gd name="T74" fmla="*/ 28 w 187"/>
                  <a:gd name="T75" fmla="*/ 68 h 226"/>
                  <a:gd name="T76" fmla="*/ 28 w 187"/>
                  <a:gd name="T77" fmla="*/ 62 h 226"/>
                  <a:gd name="T78" fmla="*/ 28 w 187"/>
                  <a:gd name="T79" fmla="*/ 56 h 226"/>
                  <a:gd name="T80" fmla="*/ 28 w 187"/>
                  <a:gd name="T81" fmla="*/ 51 h 226"/>
                  <a:gd name="T82" fmla="*/ 28 w 187"/>
                  <a:gd name="T83" fmla="*/ 39 h 226"/>
                  <a:gd name="T84" fmla="*/ 34 w 187"/>
                  <a:gd name="T85" fmla="*/ 34 h 226"/>
                  <a:gd name="T86" fmla="*/ 40 w 187"/>
                  <a:gd name="T87" fmla="*/ 22 h 226"/>
                  <a:gd name="T88" fmla="*/ 40 w 187"/>
                  <a:gd name="T89" fmla="*/ 17 h 226"/>
                  <a:gd name="T90" fmla="*/ 40 w 187"/>
                  <a:gd name="T9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226">
                    <a:moveTo>
                      <a:pt x="40" y="0"/>
                    </a:moveTo>
                    <a:lnTo>
                      <a:pt x="45" y="0"/>
                    </a:lnTo>
                    <a:lnTo>
                      <a:pt x="45" y="5"/>
                    </a:lnTo>
                    <a:lnTo>
                      <a:pt x="51" y="5"/>
                    </a:lnTo>
                    <a:lnTo>
                      <a:pt x="51" y="11"/>
                    </a:lnTo>
                    <a:lnTo>
                      <a:pt x="57" y="11"/>
                    </a:lnTo>
                    <a:lnTo>
                      <a:pt x="62" y="17"/>
                    </a:lnTo>
                    <a:lnTo>
                      <a:pt x="68" y="17"/>
                    </a:lnTo>
                    <a:lnTo>
                      <a:pt x="74" y="17"/>
                    </a:lnTo>
                    <a:lnTo>
                      <a:pt x="85" y="28"/>
                    </a:lnTo>
                    <a:lnTo>
                      <a:pt x="91" y="34"/>
                    </a:lnTo>
                    <a:lnTo>
                      <a:pt x="102" y="39"/>
                    </a:lnTo>
                    <a:lnTo>
                      <a:pt x="108" y="39"/>
                    </a:lnTo>
                    <a:lnTo>
                      <a:pt x="113" y="45"/>
                    </a:lnTo>
                    <a:lnTo>
                      <a:pt x="119" y="45"/>
                    </a:lnTo>
                    <a:lnTo>
                      <a:pt x="125" y="51"/>
                    </a:lnTo>
                    <a:lnTo>
                      <a:pt x="136" y="56"/>
                    </a:lnTo>
                    <a:lnTo>
                      <a:pt x="142" y="56"/>
                    </a:lnTo>
                    <a:lnTo>
                      <a:pt x="147" y="62"/>
                    </a:lnTo>
                    <a:lnTo>
                      <a:pt x="153" y="68"/>
                    </a:lnTo>
                    <a:lnTo>
                      <a:pt x="159" y="68"/>
                    </a:lnTo>
                    <a:lnTo>
                      <a:pt x="159" y="73"/>
                    </a:lnTo>
                    <a:lnTo>
                      <a:pt x="164" y="73"/>
                    </a:lnTo>
                    <a:lnTo>
                      <a:pt x="181" y="85"/>
                    </a:lnTo>
                    <a:lnTo>
                      <a:pt x="187" y="85"/>
                    </a:lnTo>
                    <a:lnTo>
                      <a:pt x="176" y="102"/>
                    </a:lnTo>
                    <a:lnTo>
                      <a:pt x="176" y="113"/>
                    </a:lnTo>
                    <a:lnTo>
                      <a:pt x="176" y="119"/>
                    </a:lnTo>
                    <a:lnTo>
                      <a:pt x="170" y="119"/>
                    </a:lnTo>
                    <a:lnTo>
                      <a:pt x="170" y="124"/>
                    </a:lnTo>
                    <a:lnTo>
                      <a:pt x="170" y="130"/>
                    </a:lnTo>
                    <a:lnTo>
                      <a:pt x="164" y="130"/>
                    </a:lnTo>
                    <a:lnTo>
                      <a:pt x="159" y="141"/>
                    </a:lnTo>
                    <a:lnTo>
                      <a:pt x="159" y="153"/>
                    </a:lnTo>
                    <a:lnTo>
                      <a:pt x="153" y="153"/>
                    </a:lnTo>
                    <a:lnTo>
                      <a:pt x="153" y="158"/>
                    </a:lnTo>
                    <a:lnTo>
                      <a:pt x="147" y="158"/>
                    </a:lnTo>
                    <a:lnTo>
                      <a:pt x="147" y="164"/>
                    </a:lnTo>
                    <a:lnTo>
                      <a:pt x="136" y="175"/>
                    </a:lnTo>
                    <a:lnTo>
                      <a:pt x="136" y="181"/>
                    </a:lnTo>
                    <a:lnTo>
                      <a:pt x="130" y="181"/>
                    </a:lnTo>
                    <a:lnTo>
                      <a:pt x="125" y="187"/>
                    </a:lnTo>
                    <a:lnTo>
                      <a:pt x="125" y="192"/>
                    </a:lnTo>
                    <a:lnTo>
                      <a:pt x="119" y="192"/>
                    </a:lnTo>
                    <a:lnTo>
                      <a:pt x="119" y="198"/>
                    </a:lnTo>
                    <a:lnTo>
                      <a:pt x="113" y="204"/>
                    </a:lnTo>
                    <a:lnTo>
                      <a:pt x="108" y="209"/>
                    </a:lnTo>
                    <a:lnTo>
                      <a:pt x="102" y="221"/>
                    </a:lnTo>
                    <a:lnTo>
                      <a:pt x="102" y="226"/>
                    </a:lnTo>
                    <a:lnTo>
                      <a:pt x="62" y="198"/>
                    </a:lnTo>
                    <a:lnTo>
                      <a:pt x="40" y="209"/>
                    </a:lnTo>
                    <a:lnTo>
                      <a:pt x="0" y="198"/>
                    </a:lnTo>
                    <a:lnTo>
                      <a:pt x="6" y="164"/>
                    </a:lnTo>
                    <a:lnTo>
                      <a:pt x="6" y="158"/>
                    </a:lnTo>
                    <a:lnTo>
                      <a:pt x="11" y="153"/>
                    </a:lnTo>
                    <a:lnTo>
                      <a:pt x="11" y="147"/>
                    </a:lnTo>
                    <a:lnTo>
                      <a:pt x="17" y="147"/>
                    </a:lnTo>
                    <a:lnTo>
                      <a:pt x="17" y="141"/>
                    </a:lnTo>
                    <a:lnTo>
                      <a:pt x="17" y="136"/>
                    </a:lnTo>
                    <a:lnTo>
                      <a:pt x="23" y="136"/>
                    </a:lnTo>
                    <a:lnTo>
                      <a:pt x="17" y="130"/>
                    </a:lnTo>
                    <a:lnTo>
                      <a:pt x="17" y="124"/>
                    </a:lnTo>
                    <a:lnTo>
                      <a:pt x="17" y="119"/>
                    </a:lnTo>
                    <a:lnTo>
                      <a:pt x="23" y="113"/>
                    </a:lnTo>
                    <a:lnTo>
                      <a:pt x="23" y="107"/>
                    </a:lnTo>
                    <a:lnTo>
                      <a:pt x="23" y="102"/>
                    </a:lnTo>
                    <a:lnTo>
                      <a:pt x="23" y="96"/>
                    </a:lnTo>
                    <a:lnTo>
                      <a:pt x="23" y="90"/>
                    </a:lnTo>
                    <a:lnTo>
                      <a:pt x="28" y="90"/>
                    </a:lnTo>
                    <a:lnTo>
                      <a:pt x="23" y="90"/>
                    </a:lnTo>
                    <a:lnTo>
                      <a:pt x="23" y="85"/>
                    </a:lnTo>
                    <a:lnTo>
                      <a:pt x="28" y="85"/>
                    </a:lnTo>
                    <a:lnTo>
                      <a:pt x="23" y="79"/>
                    </a:lnTo>
                    <a:lnTo>
                      <a:pt x="28" y="79"/>
                    </a:lnTo>
                    <a:lnTo>
                      <a:pt x="28" y="73"/>
                    </a:lnTo>
                    <a:lnTo>
                      <a:pt x="28" y="68"/>
                    </a:lnTo>
                    <a:lnTo>
                      <a:pt x="23" y="62"/>
                    </a:lnTo>
                    <a:lnTo>
                      <a:pt x="28" y="62"/>
                    </a:lnTo>
                    <a:lnTo>
                      <a:pt x="23" y="56"/>
                    </a:lnTo>
                    <a:lnTo>
                      <a:pt x="28" y="56"/>
                    </a:lnTo>
                    <a:lnTo>
                      <a:pt x="23" y="51"/>
                    </a:lnTo>
                    <a:lnTo>
                      <a:pt x="28" y="51"/>
                    </a:lnTo>
                    <a:lnTo>
                      <a:pt x="28" y="45"/>
                    </a:lnTo>
                    <a:lnTo>
                      <a:pt x="28" y="39"/>
                    </a:lnTo>
                    <a:lnTo>
                      <a:pt x="28" y="34"/>
                    </a:lnTo>
                    <a:lnTo>
                      <a:pt x="34" y="34"/>
                    </a:lnTo>
                    <a:lnTo>
                      <a:pt x="34" y="28"/>
                    </a:lnTo>
                    <a:lnTo>
                      <a:pt x="40" y="22"/>
                    </a:lnTo>
                    <a:lnTo>
                      <a:pt x="34" y="22"/>
                    </a:lnTo>
                    <a:lnTo>
                      <a:pt x="40" y="17"/>
                    </a:lnTo>
                    <a:lnTo>
                      <a:pt x="40" y="5"/>
                    </a:lnTo>
                    <a:lnTo>
                      <a:pt x="40" y="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4" name="Freeform 108">
                <a:extLst>
                  <a:ext uri="{FF2B5EF4-FFF2-40B4-BE49-F238E27FC236}">
                    <a16:creationId xmlns:a16="http://schemas.microsoft.com/office/drawing/2014/main" id="{F6CFF520-BDBA-E194-47EC-7878C141D75F}"/>
                  </a:ext>
                </a:extLst>
              </p:cNvPr>
              <p:cNvSpPr>
                <a:spLocks/>
              </p:cNvSpPr>
              <p:nvPr>
                <p:custDataLst>
                  <p:tags r:id="rId245"/>
                </p:custDataLst>
              </p:nvPr>
            </p:nvSpPr>
            <p:spPr bwMode="auto">
              <a:xfrm rot="582343">
                <a:off x="6060441" y="3160366"/>
                <a:ext cx="640569" cy="514678"/>
              </a:xfrm>
              <a:custGeom>
                <a:avLst/>
                <a:gdLst>
                  <a:gd name="T0" fmla="*/ 175 w 402"/>
                  <a:gd name="T1" fmla="*/ 0 h 323"/>
                  <a:gd name="T2" fmla="*/ 187 w 402"/>
                  <a:gd name="T3" fmla="*/ 5 h 323"/>
                  <a:gd name="T4" fmla="*/ 187 w 402"/>
                  <a:gd name="T5" fmla="*/ 17 h 323"/>
                  <a:gd name="T6" fmla="*/ 192 w 402"/>
                  <a:gd name="T7" fmla="*/ 22 h 323"/>
                  <a:gd name="T8" fmla="*/ 198 w 402"/>
                  <a:gd name="T9" fmla="*/ 22 h 323"/>
                  <a:gd name="T10" fmla="*/ 204 w 402"/>
                  <a:gd name="T11" fmla="*/ 45 h 323"/>
                  <a:gd name="T12" fmla="*/ 215 w 402"/>
                  <a:gd name="T13" fmla="*/ 51 h 323"/>
                  <a:gd name="T14" fmla="*/ 209 w 402"/>
                  <a:gd name="T15" fmla="*/ 68 h 323"/>
                  <a:gd name="T16" fmla="*/ 215 w 402"/>
                  <a:gd name="T17" fmla="*/ 73 h 323"/>
                  <a:gd name="T18" fmla="*/ 221 w 402"/>
                  <a:gd name="T19" fmla="*/ 90 h 323"/>
                  <a:gd name="T20" fmla="*/ 232 w 402"/>
                  <a:gd name="T21" fmla="*/ 102 h 323"/>
                  <a:gd name="T22" fmla="*/ 243 w 402"/>
                  <a:gd name="T23" fmla="*/ 113 h 323"/>
                  <a:gd name="T24" fmla="*/ 260 w 402"/>
                  <a:gd name="T25" fmla="*/ 119 h 323"/>
                  <a:gd name="T26" fmla="*/ 272 w 402"/>
                  <a:gd name="T27" fmla="*/ 141 h 323"/>
                  <a:gd name="T28" fmla="*/ 289 w 402"/>
                  <a:gd name="T29" fmla="*/ 164 h 323"/>
                  <a:gd name="T30" fmla="*/ 306 w 402"/>
                  <a:gd name="T31" fmla="*/ 181 h 323"/>
                  <a:gd name="T32" fmla="*/ 323 w 402"/>
                  <a:gd name="T33" fmla="*/ 192 h 323"/>
                  <a:gd name="T34" fmla="*/ 328 w 402"/>
                  <a:gd name="T35" fmla="*/ 198 h 323"/>
                  <a:gd name="T36" fmla="*/ 345 w 402"/>
                  <a:gd name="T37" fmla="*/ 187 h 323"/>
                  <a:gd name="T38" fmla="*/ 362 w 402"/>
                  <a:gd name="T39" fmla="*/ 192 h 323"/>
                  <a:gd name="T40" fmla="*/ 385 w 402"/>
                  <a:gd name="T41" fmla="*/ 192 h 323"/>
                  <a:gd name="T42" fmla="*/ 391 w 402"/>
                  <a:gd name="T43" fmla="*/ 209 h 323"/>
                  <a:gd name="T44" fmla="*/ 396 w 402"/>
                  <a:gd name="T45" fmla="*/ 226 h 323"/>
                  <a:gd name="T46" fmla="*/ 391 w 402"/>
                  <a:gd name="T47" fmla="*/ 232 h 323"/>
                  <a:gd name="T48" fmla="*/ 391 w 402"/>
                  <a:gd name="T49" fmla="*/ 226 h 323"/>
                  <a:gd name="T50" fmla="*/ 374 w 402"/>
                  <a:gd name="T51" fmla="*/ 232 h 323"/>
                  <a:gd name="T52" fmla="*/ 362 w 402"/>
                  <a:gd name="T53" fmla="*/ 243 h 323"/>
                  <a:gd name="T54" fmla="*/ 345 w 402"/>
                  <a:gd name="T55" fmla="*/ 238 h 323"/>
                  <a:gd name="T56" fmla="*/ 323 w 402"/>
                  <a:gd name="T57" fmla="*/ 232 h 323"/>
                  <a:gd name="T58" fmla="*/ 311 w 402"/>
                  <a:gd name="T59" fmla="*/ 226 h 323"/>
                  <a:gd name="T60" fmla="*/ 300 w 402"/>
                  <a:gd name="T61" fmla="*/ 232 h 323"/>
                  <a:gd name="T62" fmla="*/ 306 w 402"/>
                  <a:gd name="T63" fmla="*/ 249 h 323"/>
                  <a:gd name="T64" fmla="*/ 289 w 402"/>
                  <a:gd name="T65" fmla="*/ 238 h 323"/>
                  <a:gd name="T66" fmla="*/ 272 w 402"/>
                  <a:gd name="T67" fmla="*/ 238 h 323"/>
                  <a:gd name="T68" fmla="*/ 260 w 402"/>
                  <a:gd name="T69" fmla="*/ 243 h 323"/>
                  <a:gd name="T70" fmla="*/ 238 w 402"/>
                  <a:gd name="T71" fmla="*/ 249 h 323"/>
                  <a:gd name="T72" fmla="*/ 226 w 402"/>
                  <a:gd name="T73" fmla="*/ 243 h 323"/>
                  <a:gd name="T74" fmla="*/ 221 w 402"/>
                  <a:gd name="T75" fmla="*/ 255 h 323"/>
                  <a:gd name="T76" fmla="*/ 198 w 402"/>
                  <a:gd name="T77" fmla="*/ 272 h 323"/>
                  <a:gd name="T78" fmla="*/ 187 w 402"/>
                  <a:gd name="T79" fmla="*/ 272 h 323"/>
                  <a:gd name="T80" fmla="*/ 181 w 402"/>
                  <a:gd name="T81" fmla="*/ 283 h 323"/>
                  <a:gd name="T82" fmla="*/ 164 w 402"/>
                  <a:gd name="T83" fmla="*/ 294 h 323"/>
                  <a:gd name="T84" fmla="*/ 153 w 402"/>
                  <a:gd name="T85" fmla="*/ 311 h 323"/>
                  <a:gd name="T86" fmla="*/ 141 w 402"/>
                  <a:gd name="T87" fmla="*/ 311 h 323"/>
                  <a:gd name="T88" fmla="*/ 136 w 402"/>
                  <a:gd name="T89" fmla="*/ 323 h 323"/>
                  <a:gd name="T90" fmla="*/ 124 w 402"/>
                  <a:gd name="T91" fmla="*/ 323 h 323"/>
                  <a:gd name="T92" fmla="*/ 113 w 402"/>
                  <a:gd name="T93" fmla="*/ 317 h 323"/>
                  <a:gd name="T94" fmla="*/ 119 w 402"/>
                  <a:gd name="T95" fmla="*/ 300 h 323"/>
                  <a:gd name="T96" fmla="*/ 107 w 402"/>
                  <a:gd name="T97" fmla="*/ 294 h 323"/>
                  <a:gd name="T98" fmla="*/ 96 w 402"/>
                  <a:gd name="T99" fmla="*/ 283 h 323"/>
                  <a:gd name="T100" fmla="*/ 102 w 402"/>
                  <a:gd name="T101" fmla="*/ 266 h 323"/>
                  <a:gd name="T102" fmla="*/ 107 w 402"/>
                  <a:gd name="T103" fmla="*/ 255 h 323"/>
                  <a:gd name="T104" fmla="*/ 96 w 402"/>
                  <a:gd name="T105" fmla="*/ 243 h 323"/>
                  <a:gd name="T106" fmla="*/ 85 w 402"/>
                  <a:gd name="T107" fmla="*/ 238 h 323"/>
                  <a:gd name="T108" fmla="*/ 79 w 402"/>
                  <a:gd name="T109" fmla="*/ 226 h 323"/>
                  <a:gd name="T110" fmla="*/ 68 w 402"/>
                  <a:gd name="T111" fmla="*/ 215 h 323"/>
                  <a:gd name="T112" fmla="*/ 0 w 402"/>
                  <a:gd name="T113" fmla="*/ 164 h 323"/>
                  <a:gd name="T114" fmla="*/ 17 w 402"/>
                  <a:gd name="T115" fmla="*/ 164 h 323"/>
                  <a:gd name="T116" fmla="*/ 22 w 402"/>
                  <a:gd name="T117" fmla="*/ 164 h 323"/>
                  <a:gd name="T118" fmla="*/ 39 w 402"/>
                  <a:gd name="T119" fmla="*/ 164 h 323"/>
                  <a:gd name="T120" fmla="*/ 158 w 402"/>
                  <a:gd name="T1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323">
                    <a:moveTo>
                      <a:pt x="158" y="0"/>
                    </a:moveTo>
                    <a:lnTo>
                      <a:pt x="164" y="0"/>
                    </a:lnTo>
                    <a:lnTo>
                      <a:pt x="175" y="0"/>
                    </a:lnTo>
                    <a:lnTo>
                      <a:pt x="181" y="0"/>
                    </a:lnTo>
                    <a:lnTo>
                      <a:pt x="181" y="5"/>
                    </a:lnTo>
                    <a:lnTo>
                      <a:pt x="187" y="5"/>
                    </a:lnTo>
                    <a:lnTo>
                      <a:pt x="187" y="11"/>
                    </a:lnTo>
                    <a:lnTo>
                      <a:pt x="181" y="17"/>
                    </a:lnTo>
                    <a:lnTo>
                      <a:pt x="187" y="17"/>
                    </a:lnTo>
                    <a:lnTo>
                      <a:pt x="181" y="17"/>
                    </a:lnTo>
                    <a:lnTo>
                      <a:pt x="187" y="22"/>
                    </a:lnTo>
                    <a:lnTo>
                      <a:pt x="192" y="22"/>
                    </a:lnTo>
                    <a:lnTo>
                      <a:pt x="192" y="17"/>
                    </a:lnTo>
                    <a:lnTo>
                      <a:pt x="198" y="17"/>
                    </a:lnTo>
                    <a:lnTo>
                      <a:pt x="198" y="22"/>
                    </a:lnTo>
                    <a:lnTo>
                      <a:pt x="204" y="34"/>
                    </a:lnTo>
                    <a:lnTo>
                      <a:pt x="204" y="39"/>
                    </a:lnTo>
                    <a:lnTo>
                      <a:pt x="204" y="45"/>
                    </a:lnTo>
                    <a:lnTo>
                      <a:pt x="209" y="45"/>
                    </a:lnTo>
                    <a:lnTo>
                      <a:pt x="209" y="51"/>
                    </a:lnTo>
                    <a:lnTo>
                      <a:pt x="215" y="51"/>
                    </a:lnTo>
                    <a:lnTo>
                      <a:pt x="215" y="56"/>
                    </a:lnTo>
                    <a:lnTo>
                      <a:pt x="209" y="62"/>
                    </a:lnTo>
                    <a:lnTo>
                      <a:pt x="209" y="68"/>
                    </a:lnTo>
                    <a:lnTo>
                      <a:pt x="215" y="68"/>
                    </a:lnTo>
                    <a:lnTo>
                      <a:pt x="221" y="68"/>
                    </a:lnTo>
                    <a:lnTo>
                      <a:pt x="215" y="73"/>
                    </a:lnTo>
                    <a:lnTo>
                      <a:pt x="215" y="79"/>
                    </a:lnTo>
                    <a:lnTo>
                      <a:pt x="215" y="85"/>
                    </a:lnTo>
                    <a:lnTo>
                      <a:pt x="221" y="90"/>
                    </a:lnTo>
                    <a:lnTo>
                      <a:pt x="226" y="96"/>
                    </a:lnTo>
                    <a:lnTo>
                      <a:pt x="226" y="102"/>
                    </a:lnTo>
                    <a:lnTo>
                      <a:pt x="232" y="102"/>
                    </a:lnTo>
                    <a:lnTo>
                      <a:pt x="238" y="107"/>
                    </a:lnTo>
                    <a:lnTo>
                      <a:pt x="238" y="113"/>
                    </a:lnTo>
                    <a:lnTo>
                      <a:pt x="243" y="113"/>
                    </a:lnTo>
                    <a:lnTo>
                      <a:pt x="249" y="113"/>
                    </a:lnTo>
                    <a:lnTo>
                      <a:pt x="255" y="119"/>
                    </a:lnTo>
                    <a:lnTo>
                      <a:pt x="260" y="119"/>
                    </a:lnTo>
                    <a:lnTo>
                      <a:pt x="260" y="124"/>
                    </a:lnTo>
                    <a:lnTo>
                      <a:pt x="272" y="130"/>
                    </a:lnTo>
                    <a:lnTo>
                      <a:pt x="272" y="141"/>
                    </a:lnTo>
                    <a:lnTo>
                      <a:pt x="283" y="147"/>
                    </a:lnTo>
                    <a:lnTo>
                      <a:pt x="289" y="158"/>
                    </a:lnTo>
                    <a:lnTo>
                      <a:pt x="289" y="164"/>
                    </a:lnTo>
                    <a:lnTo>
                      <a:pt x="294" y="170"/>
                    </a:lnTo>
                    <a:lnTo>
                      <a:pt x="300" y="170"/>
                    </a:lnTo>
                    <a:lnTo>
                      <a:pt x="306" y="181"/>
                    </a:lnTo>
                    <a:lnTo>
                      <a:pt x="306" y="187"/>
                    </a:lnTo>
                    <a:lnTo>
                      <a:pt x="311" y="192"/>
                    </a:lnTo>
                    <a:lnTo>
                      <a:pt x="323" y="192"/>
                    </a:lnTo>
                    <a:lnTo>
                      <a:pt x="323" y="204"/>
                    </a:lnTo>
                    <a:lnTo>
                      <a:pt x="328" y="204"/>
                    </a:lnTo>
                    <a:lnTo>
                      <a:pt x="328" y="198"/>
                    </a:lnTo>
                    <a:lnTo>
                      <a:pt x="340" y="192"/>
                    </a:lnTo>
                    <a:lnTo>
                      <a:pt x="345" y="192"/>
                    </a:lnTo>
                    <a:lnTo>
                      <a:pt x="345" y="187"/>
                    </a:lnTo>
                    <a:lnTo>
                      <a:pt x="351" y="187"/>
                    </a:lnTo>
                    <a:lnTo>
                      <a:pt x="357" y="187"/>
                    </a:lnTo>
                    <a:lnTo>
                      <a:pt x="362" y="192"/>
                    </a:lnTo>
                    <a:lnTo>
                      <a:pt x="368" y="192"/>
                    </a:lnTo>
                    <a:lnTo>
                      <a:pt x="385" y="198"/>
                    </a:lnTo>
                    <a:lnTo>
                      <a:pt x="385" y="192"/>
                    </a:lnTo>
                    <a:lnTo>
                      <a:pt x="391" y="198"/>
                    </a:lnTo>
                    <a:lnTo>
                      <a:pt x="391" y="204"/>
                    </a:lnTo>
                    <a:lnTo>
                      <a:pt x="391" y="209"/>
                    </a:lnTo>
                    <a:lnTo>
                      <a:pt x="396" y="209"/>
                    </a:lnTo>
                    <a:lnTo>
                      <a:pt x="402" y="226"/>
                    </a:lnTo>
                    <a:lnTo>
                      <a:pt x="396" y="226"/>
                    </a:lnTo>
                    <a:lnTo>
                      <a:pt x="396" y="232"/>
                    </a:lnTo>
                    <a:lnTo>
                      <a:pt x="391" y="238"/>
                    </a:lnTo>
                    <a:lnTo>
                      <a:pt x="391" y="232"/>
                    </a:lnTo>
                    <a:lnTo>
                      <a:pt x="385" y="232"/>
                    </a:lnTo>
                    <a:lnTo>
                      <a:pt x="385" y="226"/>
                    </a:lnTo>
                    <a:lnTo>
                      <a:pt x="391" y="226"/>
                    </a:lnTo>
                    <a:lnTo>
                      <a:pt x="385" y="221"/>
                    </a:lnTo>
                    <a:lnTo>
                      <a:pt x="379" y="226"/>
                    </a:lnTo>
                    <a:lnTo>
                      <a:pt x="374" y="232"/>
                    </a:lnTo>
                    <a:lnTo>
                      <a:pt x="368" y="232"/>
                    </a:lnTo>
                    <a:lnTo>
                      <a:pt x="368" y="238"/>
                    </a:lnTo>
                    <a:lnTo>
                      <a:pt x="362" y="243"/>
                    </a:lnTo>
                    <a:lnTo>
                      <a:pt x="357" y="243"/>
                    </a:lnTo>
                    <a:lnTo>
                      <a:pt x="351" y="243"/>
                    </a:lnTo>
                    <a:lnTo>
                      <a:pt x="345" y="238"/>
                    </a:lnTo>
                    <a:lnTo>
                      <a:pt x="334" y="238"/>
                    </a:lnTo>
                    <a:lnTo>
                      <a:pt x="328" y="232"/>
                    </a:lnTo>
                    <a:lnTo>
                      <a:pt x="323" y="232"/>
                    </a:lnTo>
                    <a:lnTo>
                      <a:pt x="323" y="226"/>
                    </a:lnTo>
                    <a:lnTo>
                      <a:pt x="317" y="226"/>
                    </a:lnTo>
                    <a:lnTo>
                      <a:pt x="311" y="226"/>
                    </a:lnTo>
                    <a:lnTo>
                      <a:pt x="306" y="221"/>
                    </a:lnTo>
                    <a:lnTo>
                      <a:pt x="306" y="226"/>
                    </a:lnTo>
                    <a:lnTo>
                      <a:pt x="300" y="232"/>
                    </a:lnTo>
                    <a:lnTo>
                      <a:pt x="300" y="238"/>
                    </a:lnTo>
                    <a:lnTo>
                      <a:pt x="306" y="243"/>
                    </a:lnTo>
                    <a:lnTo>
                      <a:pt x="306" y="249"/>
                    </a:lnTo>
                    <a:lnTo>
                      <a:pt x="300" y="243"/>
                    </a:lnTo>
                    <a:lnTo>
                      <a:pt x="294" y="243"/>
                    </a:lnTo>
                    <a:lnTo>
                      <a:pt x="289" y="238"/>
                    </a:lnTo>
                    <a:lnTo>
                      <a:pt x="283" y="238"/>
                    </a:lnTo>
                    <a:lnTo>
                      <a:pt x="277" y="238"/>
                    </a:lnTo>
                    <a:lnTo>
                      <a:pt x="272" y="238"/>
                    </a:lnTo>
                    <a:lnTo>
                      <a:pt x="266" y="238"/>
                    </a:lnTo>
                    <a:lnTo>
                      <a:pt x="266" y="243"/>
                    </a:lnTo>
                    <a:lnTo>
                      <a:pt x="260" y="243"/>
                    </a:lnTo>
                    <a:lnTo>
                      <a:pt x="243" y="243"/>
                    </a:lnTo>
                    <a:lnTo>
                      <a:pt x="243" y="249"/>
                    </a:lnTo>
                    <a:lnTo>
                      <a:pt x="238" y="249"/>
                    </a:lnTo>
                    <a:lnTo>
                      <a:pt x="238" y="243"/>
                    </a:lnTo>
                    <a:lnTo>
                      <a:pt x="232" y="238"/>
                    </a:lnTo>
                    <a:lnTo>
                      <a:pt x="226" y="243"/>
                    </a:lnTo>
                    <a:lnTo>
                      <a:pt x="221" y="243"/>
                    </a:lnTo>
                    <a:lnTo>
                      <a:pt x="221" y="249"/>
                    </a:lnTo>
                    <a:lnTo>
                      <a:pt x="221" y="255"/>
                    </a:lnTo>
                    <a:lnTo>
                      <a:pt x="215" y="260"/>
                    </a:lnTo>
                    <a:lnTo>
                      <a:pt x="204" y="266"/>
                    </a:lnTo>
                    <a:lnTo>
                      <a:pt x="198" y="272"/>
                    </a:lnTo>
                    <a:lnTo>
                      <a:pt x="198" y="277"/>
                    </a:lnTo>
                    <a:lnTo>
                      <a:pt x="192" y="272"/>
                    </a:lnTo>
                    <a:lnTo>
                      <a:pt x="187" y="272"/>
                    </a:lnTo>
                    <a:lnTo>
                      <a:pt x="187" y="277"/>
                    </a:lnTo>
                    <a:lnTo>
                      <a:pt x="187" y="283"/>
                    </a:lnTo>
                    <a:lnTo>
                      <a:pt x="181" y="283"/>
                    </a:lnTo>
                    <a:lnTo>
                      <a:pt x="175" y="283"/>
                    </a:lnTo>
                    <a:lnTo>
                      <a:pt x="170" y="289"/>
                    </a:lnTo>
                    <a:lnTo>
                      <a:pt x="164" y="294"/>
                    </a:lnTo>
                    <a:lnTo>
                      <a:pt x="164" y="300"/>
                    </a:lnTo>
                    <a:lnTo>
                      <a:pt x="153" y="306"/>
                    </a:lnTo>
                    <a:lnTo>
                      <a:pt x="153" y="311"/>
                    </a:lnTo>
                    <a:lnTo>
                      <a:pt x="153" y="317"/>
                    </a:lnTo>
                    <a:lnTo>
                      <a:pt x="147" y="317"/>
                    </a:lnTo>
                    <a:lnTo>
                      <a:pt x="141" y="311"/>
                    </a:lnTo>
                    <a:lnTo>
                      <a:pt x="141" y="317"/>
                    </a:lnTo>
                    <a:lnTo>
                      <a:pt x="136" y="317"/>
                    </a:lnTo>
                    <a:lnTo>
                      <a:pt x="136" y="323"/>
                    </a:lnTo>
                    <a:lnTo>
                      <a:pt x="130" y="317"/>
                    </a:lnTo>
                    <a:lnTo>
                      <a:pt x="124" y="317"/>
                    </a:lnTo>
                    <a:lnTo>
                      <a:pt x="124" y="323"/>
                    </a:lnTo>
                    <a:lnTo>
                      <a:pt x="119" y="323"/>
                    </a:lnTo>
                    <a:lnTo>
                      <a:pt x="113" y="323"/>
                    </a:lnTo>
                    <a:lnTo>
                      <a:pt x="113" y="317"/>
                    </a:lnTo>
                    <a:lnTo>
                      <a:pt x="119" y="311"/>
                    </a:lnTo>
                    <a:lnTo>
                      <a:pt x="124" y="311"/>
                    </a:lnTo>
                    <a:lnTo>
                      <a:pt x="119" y="300"/>
                    </a:lnTo>
                    <a:lnTo>
                      <a:pt x="113" y="300"/>
                    </a:lnTo>
                    <a:lnTo>
                      <a:pt x="107" y="300"/>
                    </a:lnTo>
                    <a:lnTo>
                      <a:pt x="107" y="294"/>
                    </a:lnTo>
                    <a:lnTo>
                      <a:pt x="102" y="294"/>
                    </a:lnTo>
                    <a:lnTo>
                      <a:pt x="102" y="289"/>
                    </a:lnTo>
                    <a:lnTo>
                      <a:pt x="96" y="283"/>
                    </a:lnTo>
                    <a:lnTo>
                      <a:pt x="96" y="272"/>
                    </a:lnTo>
                    <a:lnTo>
                      <a:pt x="96" y="266"/>
                    </a:lnTo>
                    <a:lnTo>
                      <a:pt x="102" y="266"/>
                    </a:lnTo>
                    <a:lnTo>
                      <a:pt x="107" y="266"/>
                    </a:lnTo>
                    <a:lnTo>
                      <a:pt x="107" y="260"/>
                    </a:lnTo>
                    <a:lnTo>
                      <a:pt x="107" y="255"/>
                    </a:lnTo>
                    <a:lnTo>
                      <a:pt x="102" y="249"/>
                    </a:lnTo>
                    <a:lnTo>
                      <a:pt x="96" y="249"/>
                    </a:lnTo>
                    <a:lnTo>
                      <a:pt x="96" y="243"/>
                    </a:lnTo>
                    <a:lnTo>
                      <a:pt x="90" y="243"/>
                    </a:lnTo>
                    <a:lnTo>
                      <a:pt x="90" y="238"/>
                    </a:lnTo>
                    <a:lnTo>
                      <a:pt x="85" y="238"/>
                    </a:lnTo>
                    <a:lnTo>
                      <a:pt x="85" y="232"/>
                    </a:lnTo>
                    <a:lnTo>
                      <a:pt x="85" y="226"/>
                    </a:lnTo>
                    <a:lnTo>
                      <a:pt x="79" y="226"/>
                    </a:lnTo>
                    <a:lnTo>
                      <a:pt x="79" y="221"/>
                    </a:lnTo>
                    <a:lnTo>
                      <a:pt x="73" y="221"/>
                    </a:lnTo>
                    <a:lnTo>
                      <a:pt x="68" y="215"/>
                    </a:lnTo>
                    <a:lnTo>
                      <a:pt x="62" y="209"/>
                    </a:lnTo>
                    <a:lnTo>
                      <a:pt x="22" y="181"/>
                    </a:lnTo>
                    <a:lnTo>
                      <a:pt x="0" y="164"/>
                    </a:lnTo>
                    <a:lnTo>
                      <a:pt x="5" y="164"/>
                    </a:lnTo>
                    <a:lnTo>
                      <a:pt x="11" y="158"/>
                    </a:lnTo>
                    <a:lnTo>
                      <a:pt x="17" y="164"/>
                    </a:lnTo>
                    <a:lnTo>
                      <a:pt x="17" y="158"/>
                    </a:lnTo>
                    <a:lnTo>
                      <a:pt x="22" y="158"/>
                    </a:lnTo>
                    <a:lnTo>
                      <a:pt x="22" y="164"/>
                    </a:lnTo>
                    <a:lnTo>
                      <a:pt x="28" y="164"/>
                    </a:lnTo>
                    <a:lnTo>
                      <a:pt x="34" y="164"/>
                    </a:lnTo>
                    <a:lnTo>
                      <a:pt x="39" y="164"/>
                    </a:lnTo>
                    <a:lnTo>
                      <a:pt x="79" y="96"/>
                    </a:lnTo>
                    <a:lnTo>
                      <a:pt x="90" y="79"/>
                    </a:lnTo>
                    <a:lnTo>
                      <a:pt x="158" y="0"/>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5" name="Freeform 109">
                <a:extLst>
                  <a:ext uri="{FF2B5EF4-FFF2-40B4-BE49-F238E27FC236}">
                    <a16:creationId xmlns:a16="http://schemas.microsoft.com/office/drawing/2014/main" id="{0E391150-8C33-D310-7BD3-520E9FDE3985}"/>
                  </a:ext>
                </a:extLst>
              </p:cNvPr>
              <p:cNvSpPr>
                <a:spLocks/>
              </p:cNvSpPr>
              <p:nvPr>
                <p:custDataLst>
                  <p:tags r:id="rId246"/>
                </p:custDataLst>
              </p:nvPr>
            </p:nvSpPr>
            <p:spPr bwMode="auto">
              <a:xfrm rot="582343">
                <a:off x="7113766" y="3863756"/>
                <a:ext cx="560896" cy="489183"/>
              </a:xfrm>
              <a:custGeom>
                <a:avLst/>
                <a:gdLst>
                  <a:gd name="T0" fmla="*/ 159 w 352"/>
                  <a:gd name="T1" fmla="*/ 69 h 307"/>
                  <a:gd name="T2" fmla="*/ 170 w 352"/>
                  <a:gd name="T3" fmla="*/ 108 h 307"/>
                  <a:gd name="T4" fmla="*/ 176 w 352"/>
                  <a:gd name="T5" fmla="*/ 120 h 307"/>
                  <a:gd name="T6" fmla="*/ 199 w 352"/>
                  <a:gd name="T7" fmla="*/ 125 h 307"/>
                  <a:gd name="T8" fmla="*/ 221 w 352"/>
                  <a:gd name="T9" fmla="*/ 159 h 307"/>
                  <a:gd name="T10" fmla="*/ 255 w 352"/>
                  <a:gd name="T11" fmla="*/ 171 h 307"/>
                  <a:gd name="T12" fmla="*/ 272 w 352"/>
                  <a:gd name="T13" fmla="*/ 193 h 307"/>
                  <a:gd name="T14" fmla="*/ 318 w 352"/>
                  <a:gd name="T15" fmla="*/ 233 h 307"/>
                  <a:gd name="T16" fmla="*/ 352 w 352"/>
                  <a:gd name="T17" fmla="*/ 256 h 307"/>
                  <a:gd name="T18" fmla="*/ 335 w 352"/>
                  <a:gd name="T19" fmla="*/ 278 h 307"/>
                  <a:gd name="T20" fmla="*/ 312 w 352"/>
                  <a:gd name="T21" fmla="*/ 307 h 307"/>
                  <a:gd name="T22" fmla="*/ 301 w 352"/>
                  <a:gd name="T23" fmla="*/ 290 h 307"/>
                  <a:gd name="T24" fmla="*/ 284 w 352"/>
                  <a:gd name="T25" fmla="*/ 278 h 307"/>
                  <a:gd name="T26" fmla="*/ 278 w 352"/>
                  <a:gd name="T27" fmla="*/ 267 h 307"/>
                  <a:gd name="T28" fmla="*/ 255 w 352"/>
                  <a:gd name="T29" fmla="*/ 267 h 307"/>
                  <a:gd name="T30" fmla="*/ 233 w 352"/>
                  <a:gd name="T31" fmla="*/ 273 h 307"/>
                  <a:gd name="T32" fmla="*/ 216 w 352"/>
                  <a:gd name="T33" fmla="*/ 273 h 307"/>
                  <a:gd name="T34" fmla="*/ 199 w 352"/>
                  <a:gd name="T35" fmla="*/ 273 h 307"/>
                  <a:gd name="T36" fmla="*/ 187 w 352"/>
                  <a:gd name="T37" fmla="*/ 278 h 307"/>
                  <a:gd name="T38" fmla="*/ 182 w 352"/>
                  <a:gd name="T39" fmla="*/ 278 h 307"/>
                  <a:gd name="T40" fmla="*/ 176 w 352"/>
                  <a:gd name="T41" fmla="*/ 267 h 307"/>
                  <a:gd name="T42" fmla="*/ 159 w 352"/>
                  <a:gd name="T43" fmla="*/ 256 h 307"/>
                  <a:gd name="T44" fmla="*/ 136 w 352"/>
                  <a:gd name="T45" fmla="*/ 250 h 307"/>
                  <a:gd name="T46" fmla="*/ 119 w 352"/>
                  <a:gd name="T47" fmla="*/ 233 h 307"/>
                  <a:gd name="T48" fmla="*/ 108 w 352"/>
                  <a:gd name="T49" fmla="*/ 227 h 307"/>
                  <a:gd name="T50" fmla="*/ 119 w 352"/>
                  <a:gd name="T51" fmla="*/ 222 h 307"/>
                  <a:gd name="T52" fmla="*/ 114 w 352"/>
                  <a:gd name="T53" fmla="*/ 205 h 307"/>
                  <a:gd name="T54" fmla="*/ 108 w 352"/>
                  <a:gd name="T55" fmla="*/ 188 h 307"/>
                  <a:gd name="T56" fmla="*/ 91 w 352"/>
                  <a:gd name="T57" fmla="*/ 182 h 307"/>
                  <a:gd name="T58" fmla="*/ 80 w 352"/>
                  <a:gd name="T59" fmla="*/ 171 h 307"/>
                  <a:gd name="T60" fmla="*/ 74 w 352"/>
                  <a:gd name="T61" fmla="*/ 159 h 307"/>
                  <a:gd name="T62" fmla="*/ 68 w 352"/>
                  <a:gd name="T63" fmla="*/ 137 h 307"/>
                  <a:gd name="T64" fmla="*/ 57 w 352"/>
                  <a:gd name="T65" fmla="*/ 120 h 307"/>
                  <a:gd name="T66" fmla="*/ 46 w 352"/>
                  <a:gd name="T67" fmla="*/ 120 h 307"/>
                  <a:gd name="T68" fmla="*/ 34 w 352"/>
                  <a:gd name="T69" fmla="*/ 120 h 307"/>
                  <a:gd name="T70" fmla="*/ 34 w 352"/>
                  <a:gd name="T71" fmla="*/ 120 h 307"/>
                  <a:gd name="T72" fmla="*/ 29 w 352"/>
                  <a:gd name="T73" fmla="*/ 103 h 307"/>
                  <a:gd name="T74" fmla="*/ 17 w 352"/>
                  <a:gd name="T75" fmla="*/ 91 h 307"/>
                  <a:gd name="T76" fmla="*/ 0 w 352"/>
                  <a:gd name="T77" fmla="*/ 86 h 307"/>
                  <a:gd name="T78" fmla="*/ 6 w 352"/>
                  <a:gd name="T79" fmla="*/ 69 h 307"/>
                  <a:gd name="T80" fmla="*/ 12 w 352"/>
                  <a:gd name="T81" fmla="*/ 57 h 307"/>
                  <a:gd name="T82" fmla="*/ 6 w 352"/>
                  <a:gd name="T83" fmla="*/ 40 h 307"/>
                  <a:gd name="T84" fmla="*/ 23 w 352"/>
                  <a:gd name="T85" fmla="*/ 35 h 307"/>
                  <a:gd name="T86" fmla="*/ 29 w 352"/>
                  <a:gd name="T87" fmla="*/ 35 h 307"/>
                  <a:gd name="T88" fmla="*/ 17 w 352"/>
                  <a:gd name="T89" fmla="*/ 17 h 307"/>
                  <a:gd name="T90" fmla="*/ 29 w 352"/>
                  <a:gd name="T91" fmla="*/ 0 h 307"/>
                  <a:gd name="T92" fmla="*/ 40 w 352"/>
                  <a:gd name="T93" fmla="*/ 12 h 307"/>
                  <a:gd name="T94" fmla="*/ 46 w 352"/>
                  <a:gd name="T95" fmla="*/ 0 h 307"/>
                  <a:gd name="T96" fmla="*/ 63 w 352"/>
                  <a:gd name="T97" fmla="*/ 12 h 307"/>
                  <a:gd name="T98" fmla="*/ 63 w 352"/>
                  <a:gd name="T99" fmla="*/ 35 h 307"/>
                  <a:gd name="T100" fmla="*/ 80 w 352"/>
                  <a:gd name="T101" fmla="*/ 52 h 307"/>
                  <a:gd name="T102" fmla="*/ 97 w 352"/>
                  <a:gd name="T103" fmla="*/ 35 h 307"/>
                  <a:gd name="T104" fmla="*/ 108 w 352"/>
                  <a:gd name="T105" fmla="*/ 4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07">
                    <a:moveTo>
                      <a:pt x="142" y="52"/>
                    </a:moveTo>
                    <a:lnTo>
                      <a:pt x="148" y="52"/>
                    </a:lnTo>
                    <a:lnTo>
                      <a:pt x="159" y="69"/>
                    </a:lnTo>
                    <a:lnTo>
                      <a:pt x="165" y="86"/>
                    </a:lnTo>
                    <a:lnTo>
                      <a:pt x="165" y="97"/>
                    </a:lnTo>
                    <a:lnTo>
                      <a:pt x="170" y="108"/>
                    </a:lnTo>
                    <a:lnTo>
                      <a:pt x="170" y="114"/>
                    </a:lnTo>
                    <a:lnTo>
                      <a:pt x="170" y="120"/>
                    </a:lnTo>
                    <a:lnTo>
                      <a:pt x="176" y="120"/>
                    </a:lnTo>
                    <a:lnTo>
                      <a:pt x="176" y="125"/>
                    </a:lnTo>
                    <a:lnTo>
                      <a:pt x="193" y="120"/>
                    </a:lnTo>
                    <a:lnTo>
                      <a:pt x="199" y="125"/>
                    </a:lnTo>
                    <a:lnTo>
                      <a:pt x="204" y="142"/>
                    </a:lnTo>
                    <a:lnTo>
                      <a:pt x="216" y="154"/>
                    </a:lnTo>
                    <a:lnTo>
                      <a:pt x="221" y="159"/>
                    </a:lnTo>
                    <a:lnTo>
                      <a:pt x="227" y="159"/>
                    </a:lnTo>
                    <a:lnTo>
                      <a:pt x="244" y="165"/>
                    </a:lnTo>
                    <a:lnTo>
                      <a:pt x="255" y="171"/>
                    </a:lnTo>
                    <a:lnTo>
                      <a:pt x="267" y="176"/>
                    </a:lnTo>
                    <a:lnTo>
                      <a:pt x="267" y="188"/>
                    </a:lnTo>
                    <a:lnTo>
                      <a:pt x="272" y="193"/>
                    </a:lnTo>
                    <a:lnTo>
                      <a:pt x="289" y="210"/>
                    </a:lnTo>
                    <a:lnTo>
                      <a:pt x="312" y="233"/>
                    </a:lnTo>
                    <a:lnTo>
                      <a:pt x="318" y="233"/>
                    </a:lnTo>
                    <a:lnTo>
                      <a:pt x="340" y="244"/>
                    </a:lnTo>
                    <a:lnTo>
                      <a:pt x="346" y="250"/>
                    </a:lnTo>
                    <a:lnTo>
                      <a:pt x="352" y="256"/>
                    </a:lnTo>
                    <a:lnTo>
                      <a:pt x="340" y="267"/>
                    </a:lnTo>
                    <a:lnTo>
                      <a:pt x="340" y="273"/>
                    </a:lnTo>
                    <a:lnTo>
                      <a:pt x="335" y="278"/>
                    </a:lnTo>
                    <a:lnTo>
                      <a:pt x="329" y="278"/>
                    </a:lnTo>
                    <a:lnTo>
                      <a:pt x="323" y="284"/>
                    </a:lnTo>
                    <a:lnTo>
                      <a:pt x="312" y="307"/>
                    </a:lnTo>
                    <a:lnTo>
                      <a:pt x="306" y="295"/>
                    </a:lnTo>
                    <a:lnTo>
                      <a:pt x="301" y="295"/>
                    </a:lnTo>
                    <a:lnTo>
                      <a:pt x="301" y="290"/>
                    </a:lnTo>
                    <a:lnTo>
                      <a:pt x="295" y="290"/>
                    </a:lnTo>
                    <a:lnTo>
                      <a:pt x="289" y="284"/>
                    </a:lnTo>
                    <a:lnTo>
                      <a:pt x="284" y="278"/>
                    </a:lnTo>
                    <a:lnTo>
                      <a:pt x="278" y="278"/>
                    </a:lnTo>
                    <a:lnTo>
                      <a:pt x="278" y="273"/>
                    </a:lnTo>
                    <a:lnTo>
                      <a:pt x="278" y="267"/>
                    </a:lnTo>
                    <a:lnTo>
                      <a:pt x="267" y="261"/>
                    </a:lnTo>
                    <a:lnTo>
                      <a:pt x="261" y="261"/>
                    </a:lnTo>
                    <a:lnTo>
                      <a:pt x="255" y="267"/>
                    </a:lnTo>
                    <a:lnTo>
                      <a:pt x="244" y="261"/>
                    </a:lnTo>
                    <a:lnTo>
                      <a:pt x="238" y="273"/>
                    </a:lnTo>
                    <a:lnTo>
                      <a:pt x="233" y="273"/>
                    </a:lnTo>
                    <a:lnTo>
                      <a:pt x="227" y="278"/>
                    </a:lnTo>
                    <a:lnTo>
                      <a:pt x="221" y="278"/>
                    </a:lnTo>
                    <a:lnTo>
                      <a:pt x="216" y="273"/>
                    </a:lnTo>
                    <a:lnTo>
                      <a:pt x="210" y="273"/>
                    </a:lnTo>
                    <a:lnTo>
                      <a:pt x="204" y="273"/>
                    </a:lnTo>
                    <a:lnTo>
                      <a:pt x="199" y="273"/>
                    </a:lnTo>
                    <a:lnTo>
                      <a:pt x="193" y="273"/>
                    </a:lnTo>
                    <a:lnTo>
                      <a:pt x="193" y="278"/>
                    </a:lnTo>
                    <a:lnTo>
                      <a:pt x="187" y="278"/>
                    </a:lnTo>
                    <a:lnTo>
                      <a:pt x="187" y="284"/>
                    </a:lnTo>
                    <a:lnTo>
                      <a:pt x="182" y="284"/>
                    </a:lnTo>
                    <a:lnTo>
                      <a:pt x="182" y="278"/>
                    </a:lnTo>
                    <a:lnTo>
                      <a:pt x="182" y="273"/>
                    </a:lnTo>
                    <a:lnTo>
                      <a:pt x="182" y="267"/>
                    </a:lnTo>
                    <a:lnTo>
                      <a:pt x="176" y="267"/>
                    </a:lnTo>
                    <a:lnTo>
                      <a:pt x="176" y="250"/>
                    </a:lnTo>
                    <a:lnTo>
                      <a:pt x="170" y="250"/>
                    </a:lnTo>
                    <a:lnTo>
                      <a:pt x="159" y="256"/>
                    </a:lnTo>
                    <a:lnTo>
                      <a:pt x="148" y="244"/>
                    </a:lnTo>
                    <a:lnTo>
                      <a:pt x="142" y="250"/>
                    </a:lnTo>
                    <a:lnTo>
                      <a:pt x="136" y="250"/>
                    </a:lnTo>
                    <a:lnTo>
                      <a:pt x="125" y="244"/>
                    </a:lnTo>
                    <a:lnTo>
                      <a:pt x="125" y="233"/>
                    </a:lnTo>
                    <a:lnTo>
                      <a:pt x="119" y="233"/>
                    </a:lnTo>
                    <a:lnTo>
                      <a:pt x="114" y="233"/>
                    </a:lnTo>
                    <a:lnTo>
                      <a:pt x="114" y="227"/>
                    </a:lnTo>
                    <a:lnTo>
                      <a:pt x="108" y="227"/>
                    </a:lnTo>
                    <a:lnTo>
                      <a:pt x="108" y="222"/>
                    </a:lnTo>
                    <a:lnTo>
                      <a:pt x="114" y="222"/>
                    </a:lnTo>
                    <a:lnTo>
                      <a:pt x="119" y="222"/>
                    </a:lnTo>
                    <a:lnTo>
                      <a:pt x="119" y="216"/>
                    </a:lnTo>
                    <a:lnTo>
                      <a:pt x="114" y="210"/>
                    </a:lnTo>
                    <a:lnTo>
                      <a:pt x="114" y="205"/>
                    </a:lnTo>
                    <a:lnTo>
                      <a:pt x="114" y="199"/>
                    </a:lnTo>
                    <a:lnTo>
                      <a:pt x="108" y="193"/>
                    </a:lnTo>
                    <a:lnTo>
                      <a:pt x="108" y="188"/>
                    </a:lnTo>
                    <a:lnTo>
                      <a:pt x="102" y="182"/>
                    </a:lnTo>
                    <a:lnTo>
                      <a:pt x="97" y="182"/>
                    </a:lnTo>
                    <a:lnTo>
                      <a:pt x="91" y="182"/>
                    </a:lnTo>
                    <a:lnTo>
                      <a:pt x="91" y="176"/>
                    </a:lnTo>
                    <a:lnTo>
                      <a:pt x="85" y="171"/>
                    </a:lnTo>
                    <a:lnTo>
                      <a:pt x="80" y="171"/>
                    </a:lnTo>
                    <a:lnTo>
                      <a:pt x="80" y="165"/>
                    </a:lnTo>
                    <a:lnTo>
                      <a:pt x="80" y="159"/>
                    </a:lnTo>
                    <a:lnTo>
                      <a:pt x="74" y="159"/>
                    </a:lnTo>
                    <a:lnTo>
                      <a:pt x="74" y="148"/>
                    </a:lnTo>
                    <a:lnTo>
                      <a:pt x="74" y="142"/>
                    </a:lnTo>
                    <a:lnTo>
                      <a:pt x="68" y="137"/>
                    </a:lnTo>
                    <a:lnTo>
                      <a:pt x="68" y="131"/>
                    </a:lnTo>
                    <a:lnTo>
                      <a:pt x="63" y="125"/>
                    </a:lnTo>
                    <a:lnTo>
                      <a:pt x="57" y="120"/>
                    </a:lnTo>
                    <a:lnTo>
                      <a:pt x="51" y="120"/>
                    </a:lnTo>
                    <a:lnTo>
                      <a:pt x="51" y="125"/>
                    </a:lnTo>
                    <a:lnTo>
                      <a:pt x="46" y="120"/>
                    </a:lnTo>
                    <a:lnTo>
                      <a:pt x="40" y="120"/>
                    </a:lnTo>
                    <a:lnTo>
                      <a:pt x="40" y="125"/>
                    </a:lnTo>
                    <a:lnTo>
                      <a:pt x="34" y="120"/>
                    </a:lnTo>
                    <a:lnTo>
                      <a:pt x="34" y="125"/>
                    </a:lnTo>
                    <a:lnTo>
                      <a:pt x="29" y="120"/>
                    </a:lnTo>
                    <a:lnTo>
                      <a:pt x="34" y="120"/>
                    </a:lnTo>
                    <a:lnTo>
                      <a:pt x="34" y="114"/>
                    </a:lnTo>
                    <a:lnTo>
                      <a:pt x="34" y="108"/>
                    </a:lnTo>
                    <a:lnTo>
                      <a:pt x="29" y="103"/>
                    </a:lnTo>
                    <a:lnTo>
                      <a:pt x="23" y="97"/>
                    </a:lnTo>
                    <a:lnTo>
                      <a:pt x="17" y="97"/>
                    </a:lnTo>
                    <a:lnTo>
                      <a:pt x="17" y="91"/>
                    </a:lnTo>
                    <a:lnTo>
                      <a:pt x="12" y="91"/>
                    </a:lnTo>
                    <a:lnTo>
                      <a:pt x="6" y="86"/>
                    </a:lnTo>
                    <a:lnTo>
                      <a:pt x="0" y="86"/>
                    </a:lnTo>
                    <a:lnTo>
                      <a:pt x="0" y="80"/>
                    </a:lnTo>
                    <a:lnTo>
                      <a:pt x="0" y="74"/>
                    </a:lnTo>
                    <a:lnTo>
                      <a:pt x="6" y="69"/>
                    </a:lnTo>
                    <a:lnTo>
                      <a:pt x="6" y="63"/>
                    </a:lnTo>
                    <a:lnTo>
                      <a:pt x="12" y="63"/>
                    </a:lnTo>
                    <a:lnTo>
                      <a:pt x="12" y="57"/>
                    </a:lnTo>
                    <a:lnTo>
                      <a:pt x="6" y="52"/>
                    </a:lnTo>
                    <a:lnTo>
                      <a:pt x="12" y="46"/>
                    </a:lnTo>
                    <a:lnTo>
                      <a:pt x="6" y="40"/>
                    </a:lnTo>
                    <a:lnTo>
                      <a:pt x="12" y="40"/>
                    </a:lnTo>
                    <a:lnTo>
                      <a:pt x="17" y="35"/>
                    </a:lnTo>
                    <a:lnTo>
                      <a:pt x="23" y="35"/>
                    </a:lnTo>
                    <a:lnTo>
                      <a:pt x="23" y="40"/>
                    </a:lnTo>
                    <a:lnTo>
                      <a:pt x="23" y="35"/>
                    </a:lnTo>
                    <a:lnTo>
                      <a:pt x="29" y="35"/>
                    </a:lnTo>
                    <a:lnTo>
                      <a:pt x="29" y="29"/>
                    </a:lnTo>
                    <a:lnTo>
                      <a:pt x="23" y="29"/>
                    </a:lnTo>
                    <a:lnTo>
                      <a:pt x="17" y="17"/>
                    </a:lnTo>
                    <a:lnTo>
                      <a:pt x="23" y="12"/>
                    </a:lnTo>
                    <a:lnTo>
                      <a:pt x="29" y="6"/>
                    </a:lnTo>
                    <a:lnTo>
                      <a:pt x="29" y="0"/>
                    </a:lnTo>
                    <a:lnTo>
                      <a:pt x="34" y="0"/>
                    </a:lnTo>
                    <a:lnTo>
                      <a:pt x="40" y="6"/>
                    </a:lnTo>
                    <a:lnTo>
                      <a:pt x="40" y="12"/>
                    </a:lnTo>
                    <a:lnTo>
                      <a:pt x="46" y="17"/>
                    </a:lnTo>
                    <a:lnTo>
                      <a:pt x="51" y="12"/>
                    </a:lnTo>
                    <a:lnTo>
                      <a:pt x="46" y="0"/>
                    </a:lnTo>
                    <a:lnTo>
                      <a:pt x="51" y="0"/>
                    </a:lnTo>
                    <a:lnTo>
                      <a:pt x="57" y="0"/>
                    </a:lnTo>
                    <a:lnTo>
                      <a:pt x="63" y="12"/>
                    </a:lnTo>
                    <a:lnTo>
                      <a:pt x="63" y="23"/>
                    </a:lnTo>
                    <a:lnTo>
                      <a:pt x="63" y="29"/>
                    </a:lnTo>
                    <a:lnTo>
                      <a:pt x="63" y="35"/>
                    </a:lnTo>
                    <a:lnTo>
                      <a:pt x="68" y="40"/>
                    </a:lnTo>
                    <a:lnTo>
                      <a:pt x="80" y="46"/>
                    </a:lnTo>
                    <a:lnTo>
                      <a:pt x="80" y="52"/>
                    </a:lnTo>
                    <a:lnTo>
                      <a:pt x="85" y="52"/>
                    </a:lnTo>
                    <a:lnTo>
                      <a:pt x="91" y="46"/>
                    </a:lnTo>
                    <a:lnTo>
                      <a:pt x="97" y="35"/>
                    </a:lnTo>
                    <a:lnTo>
                      <a:pt x="102" y="35"/>
                    </a:lnTo>
                    <a:lnTo>
                      <a:pt x="108" y="40"/>
                    </a:lnTo>
                    <a:lnTo>
                      <a:pt x="108" y="46"/>
                    </a:lnTo>
                    <a:lnTo>
                      <a:pt x="114" y="52"/>
                    </a:lnTo>
                    <a:lnTo>
                      <a:pt x="142" y="52"/>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6" name="Freeform 110">
                <a:extLst>
                  <a:ext uri="{FF2B5EF4-FFF2-40B4-BE49-F238E27FC236}">
                    <a16:creationId xmlns:a16="http://schemas.microsoft.com/office/drawing/2014/main" id="{81BFB89A-230E-34AC-2B4E-D429F131E071}"/>
                  </a:ext>
                </a:extLst>
              </p:cNvPr>
              <p:cNvSpPr>
                <a:spLocks/>
              </p:cNvSpPr>
              <p:nvPr>
                <p:custDataLst>
                  <p:tags r:id="rId247"/>
                </p:custDataLst>
              </p:nvPr>
            </p:nvSpPr>
            <p:spPr bwMode="auto">
              <a:xfrm rot="582343">
                <a:off x="6136580" y="2772261"/>
                <a:ext cx="658096" cy="723416"/>
              </a:xfrm>
              <a:custGeom>
                <a:avLst/>
                <a:gdLst>
                  <a:gd name="T0" fmla="*/ 277 w 413"/>
                  <a:gd name="T1" fmla="*/ 34 h 454"/>
                  <a:gd name="T2" fmla="*/ 272 w 413"/>
                  <a:gd name="T3" fmla="*/ 68 h 454"/>
                  <a:gd name="T4" fmla="*/ 260 w 413"/>
                  <a:gd name="T5" fmla="*/ 80 h 454"/>
                  <a:gd name="T6" fmla="*/ 255 w 413"/>
                  <a:gd name="T7" fmla="*/ 108 h 454"/>
                  <a:gd name="T8" fmla="*/ 289 w 413"/>
                  <a:gd name="T9" fmla="*/ 159 h 454"/>
                  <a:gd name="T10" fmla="*/ 374 w 413"/>
                  <a:gd name="T11" fmla="*/ 272 h 454"/>
                  <a:gd name="T12" fmla="*/ 396 w 413"/>
                  <a:gd name="T13" fmla="*/ 346 h 454"/>
                  <a:gd name="T14" fmla="*/ 362 w 413"/>
                  <a:gd name="T15" fmla="*/ 408 h 454"/>
                  <a:gd name="T16" fmla="*/ 368 w 413"/>
                  <a:gd name="T17" fmla="*/ 420 h 454"/>
                  <a:gd name="T18" fmla="*/ 368 w 413"/>
                  <a:gd name="T19" fmla="*/ 437 h 454"/>
                  <a:gd name="T20" fmla="*/ 351 w 413"/>
                  <a:gd name="T21" fmla="*/ 442 h 454"/>
                  <a:gd name="T22" fmla="*/ 334 w 413"/>
                  <a:gd name="T23" fmla="*/ 437 h 454"/>
                  <a:gd name="T24" fmla="*/ 323 w 413"/>
                  <a:gd name="T25" fmla="*/ 442 h 454"/>
                  <a:gd name="T26" fmla="*/ 306 w 413"/>
                  <a:gd name="T27" fmla="*/ 454 h 454"/>
                  <a:gd name="T28" fmla="*/ 289 w 413"/>
                  <a:gd name="T29" fmla="*/ 437 h 454"/>
                  <a:gd name="T30" fmla="*/ 277 w 413"/>
                  <a:gd name="T31" fmla="*/ 420 h 454"/>
                  <a:gd name="T32" fmla="*/ 266 w 413"/>
                  <a:gd name="T33" fmla="*/ 397 h 454"/>
                  <a:gd name="T34" fmla="*/ 243 w 413"/>
                  <a:gd name="T35" fmla="*/ 374 h 454"/>
                  <a:gd name="T36" fmla="*/ 232 w 413"/>
                  <a:gd name="T37" fmla="*/ 363 h 454"/>
                  <a:gd name="T38" fmla="*/ 221 w 413"/>
                  <a:gd name="T39" fmla="*/ 357 h 454"/>
                  <a:gd name="T40" fmla="*/ 209 w 413"/>
                  <a:gd name="T41" fmla="*/ 346 h 454"/>
                  <a:gd name="T42" fmla="*/ 198 w 413"/>
                  <a:gd name="T43" fmla="*/ 329 h 454"/>
                  <a:gd name="T44" fmla="*/ 198 w 413"/>
                  <a:gd name="T45" fmla="*/ 318 h 454"/>
                  <a:gd name="T46" fmla="*/ 198 w 413"/>
                  <a:gd name="T47" fmla="*/ 306 h 454"/>
                  <a:gd name="T48" fmla="*/ 192 w 413"/>
                  <a:gd name="T49" fmla="*/ 295 h 454"/>
                  <a:gd name="T50" fmla="*/ 187 w 413"/>
                  <a:gd name="T51" fmla="*/ 284 h 454"/>
                  <a:gd name="T52" fmla="*/ 175 w 413"/>
                  <a:gd name="T53" fmla="*/ 267 h 454"/>
                  <a:gd name="T54" fmla="*/ 164 w 413"/>
                  <a:gd name="T55" fmla="*/ 267 h 454"/>
                  <a:gd name="T56" fmla="*/ 170 w 413"/>
                  <a:gd name="T57" fmla="*/ 261 h 454"/>
                  <a:gd name="T58" fmla="*/ 164 w 413"/>
                  <a:gd name="T59" fmla="*/ 250 h 454"/>
                  <a:gd name="T60" fmla="*/ 141 w 413"/>
                  <a:gd name="T61" fmla="*/ 250 h 454"/>
                  <a:gd name="T62" fmla="*/ 124 w 413"/>
                  <a:gd name="T63" fmla="*/ 250 h 454"/>
                  <a:gd name="T64" fmla="*/ 113 w 413"/>
                  <a:gd name="T65" fmla="*/ 244 h 454"/>
                  <a:gd name="T66" fmla="*/ 96 w 413"/>
                  <a:gd name="T67" fmla="*/ 238 h 454"/>
                  <a:gd name="T68" fmla="*/ 96 w 413"/>
                  <a:gd name="T69" fmla="*/ 233 h 454"/>
                  <a:gd name="T70" fmla="*/ 90 w 413"/>
                  <a:gd name="T71" fmla="*/ 227 h 454"/>
                  <a:gd name="T72" fmla="*/ 85 w 413"/>
                  <a:gd name="T73" fmla="*/ 216 h 454"/>
                  <a:gd name="T74" fmla="*/ 79 w 413"/>
                  <a:gd name="T75" fmla="*/ 216 h 454"/>
                  <a:gd name="T76" fmla="*/ 79 w 413"/>
                  <a:gd name="T77" fmla="*/ 199 h 454"/>
                  <a:gd name="T78" fmla="*/ 79 w 413"/>
                  <a:gd name="T79" fmla="*/ 199 h 454"/>
                  <a:gd name="T80" fmla="*/ 73 w 413"/>
                  <a:gd name="T81" fmla="*/ 187 h 454"/>
                  <a:gd name="T82" fmla="*/ 68 w 413"/>
                  <a:gd name="T83" fmla="*/ 176 h 454"/>
                  <a:gd name="T84" fmla="*/ 62 w 413"/>
                  <a:gd name="T85" fmla="*/ 182 h 454"/>
                  <a:gd name="T86" fmla="*/ 51 w 413"/>
                  <a:gd name="T87" fmla="*/ 170 h 454"/>
                  <a:gd name="T88" fmla="*/ 34 w 413"/>
                  <a:gd name="T89" fmla="*/ 165 h 454"/>
                  <a:gd name="T90" fmla="*/ 22 w 413"/>
                  <a:gd name="T91" fmla="*/ 165 h 454"/>
                  <a:gd name="T92" fmla="*/ 17 w 413"/>
                  <a:gd name="T93" fmla="*/ 153 h 454"/>
                  <a:gd name="T94" fmla="*/ 0 w 413"/>
                  <a:gd name="T95" fmla="*/ 142 h 454"/>
                  <a:gd name="T96" fmla="*/ 5 w 413"/>
                  <a:gd name="T97" fmla="*/ 119 h 454"/>
                  <a:gd name="T98" fmla="*/ 22 w 413"/>
                  <a:gd name="T99" fmla="*/ 114 h 454"/>
                  <a:gd name="T100" fmla="*/ 34 w 413"/>
                  <a:gd name="T101" fmla="*/ 119 h 454"/>
                  <a:gd name="T102" fmla="*/ 39 w 413"/>
                  <a:gd name="T103" fmla="*/ 108 h 454"/>
                  <a:gd name="T104" fmla="*/ 28 w 413"/>
                  <a:gd name="T105" fmla="*/ 97 h 454"/>
                  <a:gd name="T106" fmla="*/ 28 w 413"/>
                  <a:gd name="T107" fmla="*/ 80 h 454"/>
                  <a:gd name="T108" fmla="*/ 45 w 413"/>
                  <a:gd name="T109" fmla="*/ 68 h 454"/>
                  <a:gd name="T110" fmla="*/ 51 w 413"/>
                  <a:gd name="T111" fmla="*/ 57 h 454"/>
                  <a:gd name="T112" fmla="*/ 51 w 413"/>
                  <a:gd name="T113" fmla="*/ 40 h 454"/>
                  <a:gd name="T114" fmla="*/ 62 w 413"/>
                  <a:gd name="T115" fmla="*/ 29 h 454"/>
                  <a:gd name="T116" fmla="*/ 79 w 413"/>
                  <a:gd name="T117" fmla="*/ 6 h 454"/>
                  <a:gd name="T118" fmla="*/ 170 w 413"/>
                  <a:gd name="T119" fmla="*/ 1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3" h="454">
                    <a:moveTo>
                      <a:pt x="277" y="23"/>
                    </a:moveTo>
                    <a:lnTo>
                      <a:pt x="277" y="29"/>
                    </a:lnTo>
                    <a:lnTo>
                      <a:pt x="277" y="34"/>
                    </a:lnTo>
                    <a:lnTo>
                      <a:pt x="277" y="40"/>
                    </a:lnTo>
                    <a:lnTo>
                      <a:pt x="277" y="46"/>
                    </a:lnTo>
                    <a:lnTo>
                      <a:pt x="272" y="68"/>
                    </a:lnTo>
                    <a:lnTo>
                      <a:pt x="266" y="74"/>
                    </a:lnTo>
                    <a:lnTo>
                      <a:pt x="260" y="74"/>
                    </a:lnTo>
                    <a:lnTo>
                      <a:pt x="260" y="80"/>
                    </a:lnTo>
                    <a:lnTo>
                      <a:pt x="260" y="102"/>
                    </a:lnTo>
                    <a:lnTo>
                      <a:pt x="260" y="108"/>
                    </a:lnTo>
                    <a:lnTo>
                      <a:pt x="255" y="108"/>
                    </a:lnTo>
                    <a:lnTo>
                      <a:pt x="260" y="119"/>
                    </a:lnTo>
                    <a:lnTo>
                      <a:pt x="260" y="125"/>
                    </a:lnTo>
                    <a:lnTo>
                      <a:pt x="289" y="159"/>
                    </a:lnTo>
                    <a:lnTo>
                      <a:pt x="340" y="227"/>
                    </a:lnTo>
                    <a:lnTo>
                      <a:pt x="368" y="267"/>
                    </a:lnTo>
                    <a:lnTo>
                      <a:pt x="374" y="272"/>
                    </a:lnTo>
                    <a:lnTo>
                      <a:pt x="379" y="278"/>
                    </a:lnTo>
                    <a:lnTo>
                      <a:pt x="413" y="318"/>
                    </a:lnTo>
                    <a:lnTo>
                      <a:pt x="396" y="346"/>
                    </a:lnTo>
                    <a:lnTo>
                      <a:pt x="379" y="374"/>
                    </a:lnTo>
                    <a:lnTo>
                      <a:pt x="362" y="403"/>
                    </a:lnTo>
                    <a:lnTo>
                      <a:pt x="362" y="408"/>
                    </a:lnTo>
                    <a:lnTo>
                      <a:pt x="368" y="414"/>
                    </a:lnTo>
                    <a:lnTo>
                      <a:pt x="362" y="414"/>
                    </a:lnTo>
                    <a:lnTo>
                      <a:pt x="368" y="420"/>
                    </a:lnTo>
                    <a:lnTo>
                      <a:pt x="368" y="425"/>
                    </a:lnTo>
                    <a:lnTo>
                      <a:pt x="368" y="431"/>
                    </a:lnTo>
                    <a:lnTo>
                      <a:pt x="368" y="437"/>
                    </a:lnTo>
                    <a:lnTo>
                      <a:pt x="368" y="442"/>
                    </a:lnTo>
                    <a:lnTo>
                      <a:pt x="368" y="448"/>
                    </a:lnTo>
                    <a:lnTo>
                      <a:pt x="351" y="442"/>
                    </a:lnTo>
                    <a:lnTo>
                      <a:pt x="345" y="442"/>
                    </a:lnTo>
                    <a:lnTo>
                      <a:pt x="340" y="437"/>
                    </a:lnTo>
                    <a:lnTo>
                      <a:pt x="334" y="437"/>
                    </a:lnTo>
                    <a:lnTo>
                      <a:pt x="328" y="437"/>
                    </a:lnTo>
                    <a:lnTo>
                      <a:pt x="328" y="442"/>
                    </a:lnTo>
                    <a:lnTo>
                      <a:pt x="323" y="442"/>
                    </a:lnTo>
                    <a:lnTo>
                      <a:pt x="311" y="448"/>
                    </a:lnTo>
                    <a:lnTo>
                      <a:pt x="311" y="454"/>
                    </a:lnTo>
                    <a:lnTo>
                      <a:pt x="306" y="454"/>
                    </a:lnTo>
                    <a:lnTo>
                      <a:pt x="306" y="442"/>
                    </a:lnTo>
                    <a:lnTo>
                      <a:pt x="294" y="442"/>
                    </a:lnTo>
                    <a:lnTo>
                      <a:pt x="289" y="437"/>
                    </a:lnTo>
                    <a:lnTo>
                      <a:pt x="289" y="431"/>
                    </a:lnTo>
                    <a:lnTo>
                      <a:pt x="283" y="420"/>
                    </a:lnTo>
                    <a:lnTo>
                      <a:pt x="277" y="420"/>
                    </a:lnTo>
                    <a:lnTo>
                      <a:pt x="272" y="414"/>
                    </a:lnTo>
                    <a:lnTo>
                      <a:pt x="272" y="408"/>
                    </a:lnTo>
                    <a:lnTo>
                      <a:pt x="266" y="397"/>
                    </a:lnTo>
                    <a:lnTo>
                      <a:pt x="255" y="391"/>
                    </a:lnTo>
                    <a:lnTo>
                      <a:pt x="255" y="380"/>
                    </a:lnTo>
                    <a:lnTo>
                      <a:pt x="243" y="374"/>
                    </a:lnTo>
                    <a:lnTo>
                      <a:pt x="243" y="369"/>
                    </a:lnTo>
                    <a:lnTo>
                      <a:pt x="238" y="369"/>
                    </a:lnTo>
                    <a:lnTo>
                      <a:pt x="232" y="363"/>
                    </a:lnTo>
                    <a:lnTo>
                      <a:pt x="226" y="363"/>
                    </a:lnTo>
                    <a:lnTo>
                      <a:pt x="221" y="363"/>
                    </a:lnTo>
                    <a:lnTo>
                      <a:pt x="221" y="357"/>
                    </a:lnTo>
                    <a:lnTo>
                      <a:pt x="215" y="352"/>
                    </a:lnTo>
                    <a:lnTo>
                      <a:pt x="209" y="352"/>
                    </a:lnTo>
                    <a:lnTo>
                      <a:pt x="209" y="346"/>
                    </a:lnTo>
                    <a:lnTo>
                      <a:pt x="204" y="340"/>
                    </a:lnTo>
                    <a:lnTo>
                      <a:pt x="198" y="335"/>
                    </a:lnTo>
                    <a:lnTo>
                      <a:pt x="198" y="329"/>
                    </a:lnTo>
                    <a:lnTo>
                      <a:pt x="198" y="323"/>
                    </a:lnTo>
                    <a:lnTo>
                      <a:pt x="204" y="318"/>
                    </a:lnTo>
                    <a:lnTo>
                      <a:pt x="198" y="318"/>
                    </a:lnTo>
                    <a:lnTo>
                      <a:pt x="192" y="318"/>
                    </a:lnTo>
                    <a:lnTo>
                      <a:pt x="192" y="312"/>
                    </a:lnTo>
                    <a:lnTo>
                      <a:pt x="198" y="306"/>
                    </a:lnTo>
                    <a:lnTo>
                      <a:pt x="198" y="301"/>
                    </a:lnTo>
                    <a:lnTo>
                      <a:pt x="192" y="301"/>
                    </a:lnTo>
                    <a:lnTo>
                      <a:pt x="192" y="295"/>
                    </a:lnTo>
                    <a:lnTo>
                      <a:pt x="187" y="295"/>
                    </a:lnTo>
                    <a:lnTo>
                      <a:pt x="187" y="289"/>
                    </a:lnTo>
                    <a:lnTo>
                      <a:pt x="187" y="284"/>
                    </a:lnTo>
                    <a:lnTo>
                      <a:pt x="181" y="272"/>
                    </a:lnTo>
                    <a:lnTo>
                      <a:pt x="181" y="267"/>
                    </a:lnTo>
                    <a:lnTo>
                      <a:pt x="175" y="267"/>
                    </a:lnTo>
                    <a:lnTo>
                      <a:pt x="175" y="272"/>
                    </a:lnTo>
                    <a:lnTo>
                      <a:pt x="170" y="272"/>
                    </a:lnTo>
                    <a:lnTo>
                      <a:pt x="164" y="267"/>
                    </a:lnTo>
                    <a:lnTo>
                      <a:pt x="170" y="267"/>
                    </a:lnTo>
                    <a:lnTo>
                      <a:pt x="164" y="267"/>
                    </a:lnTo>
                    <a:lnTo>
                      <a:pt x="170" y="261"/>
                    </a:lnTo>
                    <a:lnTo>
                      <a:pt x="170" y="255"/>
                    </a:lnTo>
                    <a:lnTo>
                      <a:pt x="164" y="255"/>
                    </a:lnTo>
                    <a:lnTo>
                      <a:pt x="164" y="250"/>
                    </a:lnTo>
                    <a:lnTo>
                      <a:pt x="158" y="250"/>
                    </a:lnTo>
                    <a:lnTo>
                      <a:pt x="147" y="250"/>
                    </a:lnTo>
                    <a:lnTo>
                      <a:pt x="141" y="250"/>
                    </a:lnTo>
                    <a:lnTo>
                      <a:pt x="136" y="250"/>
                    </a:lnTo>
                    <a:lnTo>
                      <a:pt x="130" y="255"/>
                    </a:lnTo>
                    <a:lnTo>
                      <a:pt x="124" y="250"/>
                    </a:lnTo>
                    <a:lnTo>
                      <a:pt x="119" y="250"/>
                    </a:lnTo>
                    <a:lnTo>
                      <a:pt x="113" y="250"/>
                    </a:lnTo>
                    <a:lnTo>
                      <a:pt x="113" y="244"/>
                    </a:lnTo>
                    <a:lnTo>
                      <a:pt x="102" y="244"/>
                    </a:lnTo>
                    <a:lnTo>
                      <a:pt x="102" y="238"/>
                    </a:lnTo>
                    <a:lnTo>
                      <a:pt x="96" y="238"/>
                    </a:lnTo>
                    <a:lnTo>
                      <a:pt x="90" y="238"/>
                    </a:lnTo>
                    <a:lnTo>
                      <a:pt x="90" y="233"/>
                    </a:lnTo>
                    <a:lnTo>
                      <a:pt x="96" y="233"/>
                    </a:lnTo>
                    <a:lnTo>
                      <a:pt x="90" y="233"/>
                    </a:lnTo>
                    <a:lnTo>
                      <a:pt x="96" y="227"/>
                    </a:lnTo>
                    <a:lnTo>
                      <a:pt x="90" y="227"/>
                    </a:lnTo>
                    <a:lnTo>
                      <a:pt x="85" y="227"/>
                    </a:lnTo>
                    <a:lnTo>
                      <a:pt x="85" y="221"/>
                    </a:lnTo>
                    <a:lnTo>
                      <a:pt x="85" y="216"/>
                    </a:lnTo>
                    <a:lnTo>
                      <a:pt x="85" y="210"/>
                    </a:lnTo>
                    <a:lnTo>
                      <a:pt x="85" y="216"/>
                    </a:lnTo>
                    <a:lnTo>
                      <a:pt x="79" y="216"/>
                    </a:lnTo>
                    <a:lnTo>
                      <a:pt x="79" y="210"/>
                    </a:lnTo>
                    <a:lnTo>
                      <a:pt x="79" y="204"/>
                    </a:lnTo>
                    <a:lnTo>
                      <a:pt x="79" y="199"/>
                    </a:lnTo>
                    <a:lnTo>
                      <a:pt x="73" y="199"/>
                    </a:lnTo>
                    <a:lnTo>
                      <a:pt x="79" y="193"/>
                    </a:lnTo>
                    <a:lnTo>
                      <a:pt x="79" y="199"/>
                    </a:lnTo>
                    <a:lnTo>
                      <a:pt x="79" y="193"/>
                    </a:lnTo>
                    <a:lnTo>
                      <a:pt x="73" y="193"/>
                    </a:lnTo>
                    <a:lnTo>
                      <a:pt x="73" y="187"/>
                    </a:lnTo>
                    <a:lnTo>
                      <a:pt x="68" y="182"/>
                    </a:lnTo>
                    <a:lnTo>
                      <a:pt x="73" y="182"/>
                    </a:lnTo>
                    <a:lnTo>
                      <a:pt x="68" y="176"/>
                    </a:lnTo>
                    <a:lnTo>
                      <a:pt x="62" y="182"/>
                    </a:lnTo>
                    <a:lnTo>
                      <a:pt x="56" y="176"/>
                    </a:lnTo>
                    <a:lnTo>
                      <a:pt x="62" y="182"/>
                    </a:lnTo>
                    <a:lnTo>
                      <a:pt x="56" y="182"/>
                    </a:lnTo>
                    <a:lnTo>
                      <a:pt x="56" y="176"/>
                    </a:lnTo>
                    <a:lnTo>
                      <a:pt x="51" y="170"/>
                    </a:lnTo>
                    <a:lnTo>
                      <a:pt x="45" y="170"/>
                    </a:lnTo>
                    <a:lnTo>
                      <a:pt x="39" y="170"/>
                    </a:lnTo>
                    <a:lnTo>
                      <a:pt x="34" y="165"/>
                    </a:lnTo>
                    <a:lnTo>
                      <a:pt x="28" y="165"/>
                    </a:lnTo>
                    <a:lnTo>
                      <a:pt x="28" y="159"/>
                    </a:lnTo>
                    <a:lnTo>
                      <a:pt x="22" y="165"/>
                    </a:lnTo>
                    <a:lnTo>
                      <a:pt x="22" y="159"/>
                    </a:lnTo>
                    <a:lnTo>
                      <a:pt x="17" y="159"/>
                    </a:lnTo>
                    <a:lnTo>
                      <a:pt x="17" y="153"/>
                    </a:lnTo>
                    <a:lnTo>
                      <a:pt x="11" y="148"/>
                    </a:lnTo>
                    <a:lnTo>
                      <a:pt x="5" y="148"/>
                    </a:lnTo>
                    <a:lnTo>
                      <a:pt x="0" y="142"/>
                    </a:lnTo>
                    <a:lnTo>
                      <a:pt x="0" y="131"/>
                    </a:lnTo>
                    <a:lnTo>
                      <a:pt x="5" y="125"/>
                    </a:lnTo>
                    <a:lnTo>
                      <a:pt x="5" y="119"/>
                    </a:lnTo>
                    <a:lnTo>
                      <a:pt x="11" y="119"/>
                    </a:lnTo>
                    <a:lnTo>
                      <a:pt x="11" y="125"/>
                    </a:lnTo>
                    <a:lnTo>
                      <a:pt x="22" y="114"/>
                    </a:lnTo>
                    <a:lnTo>
                      <a:pt x="28" y="114"/>
                    </a:lnTo>
                    <a:lnTo>
                      <a:pt x="28" y="119"/>
                    </a:lnTo>
                    <a:lnTo>
                      <a:pt x="34" y="119"/>
                    </a:lnTo>
                    <a:lnTo>
                      <a:pt x="34" y="114"/>
                    </a:lnTo>
                    <a:lnTo>
                      <a:pt x="39" y="114"/>
                    </a:lnTo>
                    <a:lnTo>
                      <a:pt x="39" y="108"/>
                    </a:lnTo>
                    <a:lnTo>
                      <a:pt x="34" y="102"/>
                    </a:lnTo>
                    <a:lnTo>
                      <a:pt x="28" y="102"/>
                    </a:lnTo>
                    <a:lnTo>
                      <a:pt x="28" y="97"/>
                    </a:lnTo>
                    <a:lnTo>
                      <a:pt x="28" y="91"/>
                    </a:lnTo>
                    <a:lnTo>
                      <a:pt x="34" y="85"/>
                    </a:lnTo>
                    <a:lnTo>
                      <a:pt x="28" y="80"/>
                    </a:lnTo>
                    <a:lnTo>
                      <a:pt x="34" y="74"/>
                    </a:lnTo>
                    <a:lnTo>
                      <a:pt x="39" y="74"/>
                    </a:lnTo>
                    <a:lnTo>
                      <a:pt x="45" y="68"/>
                    </a:lnTo>
                    <a:lnTo>
                      <a:pt x="45" y="63"/>
                    </a:lnTo>
                    <a:lnTo>
                      <a:pt x="45" y="57"/>
                    </a:lnTo>
                    <a:lnTo>
                      <a:pt x="51" y="57"/>
                    </a:lnTo>
                    <a:lnTo>
                      <a:pt x="51" y="46"/>
                    </a:lnTo>
                    <a:lnTo>
                      <a:pt x="56" y="46"/>
                    </a:lnTo>
                    <a:lnTo>
                      <a:pt x="51" y="40"/>
                    </a:lnTo>
                    <a:lnTo>
                      <a:pt x="56" y="40"/>
                    </a:lnTo>
                    <a:lnTo>
                      <a:pt x="62" y="34"/>
                    </a:lnTo>
                    <a:lnTo>
                      <a:pt x="62" y="29"/>
                    </a:lnTo>
                    <a:lnTo>
                      <a:pt x="68" y="17"/>
                    </a:lnTo>
                    <a:lnTo>
                      <a:pt x="73" y="12"/>
                    </a:lnTo>
                    <a:lnTo>
                      <a:pt x="79" y="6"/>
                    </a:lnTo>
                    <a:lnTo>
                      <a:pt x="79" y="0"/>
                    </a:lnTo>
                    <a:lnTo>
                      <a:pt x="96" y="0"/>
                    </a:lnTo>
                    <a:lnTo>
                      <a:pt x="170" y="12"/>
                    </a:lnTo>
                    <a:lnTo>
                      <a:pt x="277" y="23"/>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7" name="Freeform 111">
                <a:extLst>
                  <a:ext uri="{FF2B5EF4-FFF2-40B4-BE49-F238E27FC236}">
                    <a16:creationId xmlns:a16="http://schemas.microsoft.com/office/drawing/2014/main" id="{1C70E9E2-D2F8-1B89-D9F9-A16A6BC1DC9E}"/>
                  </a:ext>
                </a:extLst>
              </p:cNvPr>
              <p:cNvSpPr>
                <a:spLocks noEditPoints="1"/>
              </p:cNvSpPr>
              <p:nvPr>
                <p:custDataLst>
                  <p:tags r:id="rId248"/>
                </p:custDataLst>
              </p:nvPr>
            </p:nvSpPr>
            <p:spPr bwMode="auto">
              <a:xfrm rot="582343">
                <a:off x="5789367" y="2181794"/>
                <a:ext cx="452542" cy="578415"/>
              </a:xfrm>
              <a:custGeom>
                <a:avLst/>
                <a:gdLst>
                  <a:gd name="T0" fmla="*/ 216 w 284"/>
                  <a:gd name="T1" fmla="*/ 238 h 363"/>
                  <a:gd name="T2" fmla="*/ 199 w 284"/>
                  <a:gd name="T3" fmla="*/ 232 h 363"/>
                  <a:gd name="T4" fmla="*/ 199 w 284"/>
                  <a:gd name="T5" fmla="*/ 204 h 363"/>
                  <a:gd name="T6" fmla="*/ 216 w 284"/>
                  <a:gd name="T7" fmla="*/ 193 h 363"/>
                  <a:gd name="T8" fmla="*/ 233 w 284"/>
                  <a:gd name="T9" fmla="*/ 198 h 363"/>
                  <a:gd name="T10" fmla="*/ 278 w 284"/>
                  <a:gd name="T11" fmla="*/ 147 h 363"/>
                  <a:gd name="T12" fmla="*/ 272 w 284"/>
                  <a:gd name="T13" fmla="*/ 164 h 363"/>
                  <a:gd name="T14" fmla="*/ 267 w 284"/>
                  <a:gd name="T15" fmla="*/ 181 h 363"/>
                  <a:gd name="T16" fmla="*/ 272 w 284"/>
                  <a:gd name="T17" fmla="*/ 204 h 363"/>
                  <a:gd name="T18" fmla="*/ 272 w 284"/>
                  <a:gd name="T19" fmla="*/ 215 h 363"/>
                  <a:gd name="T20" fmla="*/ 267 w 284"/>
                  <a:gd name="T21" fmla="*/ 238 h 363"/>
                  <a:gd name="T22" fmla="*/ 261 w 284"/>
                  <a:gd name="T23" fmla="*/ 261 h 363"/>
                  <a:gd name="T24" fmla="*/ 250 w 284"/>
                  <a:gd name="T25" fmla="*/ 283 h 363"/>
                  <a:gd name="T26" fmla="*/ 148 w 284"/>
                  <a:gd name="T27" fmla="*/ 363 h 363"/>
                  <a:gd name="T28" fmla="*/ 142 w 284"/>
                  <a:gd name="T29" fmla="*/ 346 h 363"/>
                  <a:gd name="T30" fmla="*/ 136 w 284"/>
                  <a:gd name="T31" fmla="*/ 334 h 363"/>
                  <a:gd name="T32" fmla="*/ 125 w 284"/>
                  <a:gd name="T33" fmla="*/ 317 h 363"/>
                  <a:gd name="T34" fmla="*/ 131 w 284"/>
                  <a:gd name="T35" fmla="*/ 306 h 363"/>
                  <a:gd name="T36" fmla="*/ 119 w 284"/>
                  <a:gd name="T37" fmla="*/ 289 h 363"/>
                  <a:gd name="T38" fmla="*/ 97 w 284"/>
                  <a:gd name="T39" fmla="*/ 300 h 363"/>
                  <a:gd name="T40" fmla="*/ 79 w 284"/>
                  <a:gd name="T41" fmla="*/ 312 h 363"/>
                  <a:gd name="T42" fmla="*/ 62 w 284"/>
                  <a:gd name="T43" fmla="*/ 329 h 363"/>
                  <a:gd name="T44" fmla="*/ 62 w 284"/>
                  <a:gd name="T45" fmla="*/ 346 h 363"/>
                  <a:gd name="T46" fmla="*/ 6 w 284"/>
                  <a:gd name="T47" fmla="*/ 340 h 363"/>
                  <a:gd name="T48" fmla="*/ 17 w 284"/>
                  <a:gd name="T49" fmla="*/ 323 h 363"/>
                  <a:gd name="T50" fmla="*/ 28 w 284"/>
                  <a:gd name="T51" fmla="*/ 306 h 363"/>
                  <a:gd name="T52" fmla="*/ 40 w 284"/>
                  <a:gd name="T53" fmla="*/ 295 h 363"/>
                  <a:gd name="T54" fmla="*/ 51 w 284"/>
                  <a:gd name="T55" fmla="*/ 278 h 363"/>
                  <a:gd name="T56" fmla="*/ 62 w 284"/>
                  <a:gd name="T57" fmla="*/ 255 h 363"/>
                  <a:gd name="T58" fmla="*/ 68 w 284"/>
                  <a:gd name="T59" fmla="*/ 244 h 363"/>
                  <a:gd name="T60" fmla="*/ 57 w 284"/>
                  <a:gd name="T61" fmla="*/ 227 h 363"/>
                  <a:gd name="T62" fmla="*/ 51 w 284"/>
                  <a:gd name="T63" fmla="*/ 215 h 363"/>
                  <a:gd name="T64" fmla="*/ 62 w 284"/>
                  <a:gd name="T65" fmla="*/ 198 h 363"/>
                  <a:gd name="T66" fmla="*/ 51 w 284"/>
                  <a:gd name="T67" fmla="*/ 176 h 363"/>
                  <a:gd name="T68" fmla="*/ 57 w 284"/>
                  <a:gd name="T69" fmla="*/ 153 h 363"/>
                  <a:gd name="T70" fmla="*/ 68 w 284"/>
                  <a:gd name="T71" fmla="*/ 136 h 363"/>
                  <a:gd name="T72" fmla="*/ 79 w 284"/>
                  <a:gd name="T73" fmla="*/ 119 h 363"/>
                  <a:gd name="T74" fmla="*/ 85 w 284"/>
                  <a:gd name="T75" fmla="*/ 96 h 363"/>
                  <a:gd name="T76" fmla="*/ 74 w 284"/>
                  <a:gd name="T77" fmla="*/ 85 h 363"/>
                  <a:gd name="T78" fmla="*/ 74 w 284"/>
                  <a:gd name="T79" fmla="*/ 68 h 363"/>
                  <a:gd name="T80" fmla="*/ 74 w 284"/>
                  <a:gd name="T81" fmla="*/ 62 h 363"/>
                  <a:gd name="T82" fmla="*/ 62 w 284"/>
                  <a:gd name="T83" fmla="*/ 40 h 363"/>
                  <a:gd name="T84" fmla="*/ 68 w 284"/>
                  <a:gd name="T85" fmla="*/ 28 h 363"/>
                  <a:gd name="T86" fmla="*/ 68 w 284"/>
                  <a:gd name="T87" fmla="*/ 11 h 363"/>
                  <a:gd name="T88" fmla="*/ 68 w 284"/>
                  <a:gd name="T89" fmla="*/ 6 h 363"/>
                  <a:gd name="T90" fmla="*/ 97 w 284"/>
                  <a:gd name="T91" fmla="*/ 17 h 363"/>
                  <a:gd name="T92" fmla="*/ 131 w 284"/>
                  <a:gd name="T93" fmla="*/ 40 h 363"/>
                  <a:gd name="T94" fmla="*/ 170 w 284"/>
                  <a:gd name="T95" fmla="*/ 62 h 363"/>
                  <a:gd name="T96" fmla="*/ 204 w 284"/>
                  <a:gd name="T97" fmla="*/ 79 h 363"/>
                  <a:gd name="T98" fmla="*/ 233 w 284"/>
                  <a:gd name="T99" fmla="*/ 96 h 363"/>
                  <a:gd name="T100" fmla="*/ 261 w 284"/>
                  <a:gd name="T101" fmla="*/ 113 h 363"/>
                  <a:gd name="T102" fmla="*/ 284 w 284"/>
                  <a:gd name="T103" fmla="*/ 12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363">
                    <a:moveTo>
                      <a:pt x="233" y="204"/>
                    </a:moveTo>
                    <a:lnTo>
                      <a:pt x="227" y="210"/>
                    </a:lnTo>
                    <a:lnTo>
                      <a:pt x="221" y="221"/>
                    </a:lnTo>
                    <a:lnTo>
                      <a:pt x="221" y="227"/>
                    </a:lnTo>
                    <a:lnTo>
                      <a:pt x="216" y="238"/>
                    </a:lnTo>
                    <a:lnTo>
                      <a:pt x="210" y="249"/>
                    </a:lnTo>
                    <a:lnTo>
                      <a:pt x="210" y="244"/>
                    </a:lnTo>
                    <a:lnTo>
                      <a:pt x="204" y="238"/>
                    </a:lnTo>
                    <a:lnTo>
                      <a:pt x="199" y="238"/>
                    </a:lnTo>
                    <a:lnTo>
                      <a:pt x="199" y="232"/>
                    </a:lnTo>
                    <a:lnTo>
                      <a:pt x="199" y="227"/>
                    </a:lnTo>
                    <a:lnTo>
                      <a:pt x="199" y="221"/>
                    </a:lnTo>
                    <a:lnTo>
                      <a:pt x="204" y="215"/>
                    </a:lnTo>
                    <a:lnTo>
                      <a:pt x="193" y="210"/>
                    </a:lnTo>
                    <a:lnTo>
                      <a:pt x="199" y="204"/>
                    </a:lnTo>
                    <a:lnTo>
                      <a:pt x="193" y="204"/>
                    </a:lnTo>
                    <a:lnTo>
                      <a:pt x="193" y="198"/>
                    </a:lnTo>
                    <a:lnTo>
                      <a:pt x="199" y="198"/>
                    </a:lnTo>
                    <a:lnTo>
                      <a:pt x="199" y="193"/>
                    </a:lnTo>
                    <a:lnTo>
                      <a:pt x="216" y="193"/>
                    </a:lnTo>
                    <a:lnTo>
                      <a:pt x="216" y="187"/>
                    </a:lnTo>
                    <a:lnTo>
                      <a:pt x="221" y="187"/>
                    </a:lnTo>
                    <a:lnTo>
                      <a:pt x="216" y="193"/>
                    </a:lnTo>
                    <a:lnTo>
                      <a:pt x="227" y="198"/>
                    </a:lnTo>
                    <a:lnTo>
                      <a:pt x="233" y="198"/>
                    </a:lnTo>
                    <a:lnTo>
                      <a:pt x="233" y="204"/>
                    </a:lnTo>
                    <a:close/>
                    <a:moveTo>
                      <a:pt x="284" y="125"/>
                    </a:moveTo>
                    <a:lnTo>
                      <a:pt x="284" y="130"/>
                    </a:lnTo>
                    <a:lnTo>
                      <a:pt x="284" y="142"/>
                    </a:lnTo>
                    <a:lnTo>
                      <a:pt x="278" y="147"/>
                    </a:lnTo>
                    <a:lnTo>
                      <a:pt x="284" y="147"/>
                    </a:lnTo>
                    <a:lnTo>
                      <a:pt x="278" y="153"/>
                    </a:lnTo>
                    <a:lnTo>
                      <a:pt x="278" y="159"/>
                    </a:lnTo>
                    <a:lnTo>
                      <a:pt x="272" y="159"/>
                    </a:lnTo>
                    <a:lnTo>
                      <a:pt x="272" y="164"/>
                    </a:lnTo>
                    <a:lnTo>
                      <a:pt x="272" y="170"/>
                    </a:lnTo>
                    <a:lnTo>
                      <a:pt x="272" y="176"/>
                    </a:lnTo>
                    <a:lnTo>
                      <a:pt x="267" y="176"/>
                    </a:lnTo>
                    <a:lnTo>
                      <a:pt x="272" y="181"/>
                    </a:lnTo>
                    <a:lnTo>
                      <a:pt x="267" y="181"/>
                    </a:lnTo>
                    <a:lnTo>
                      <a:pt x="272" y="187"/>
                    </a:lnTo>
                    <a:lnTo>
                      <a:pt x="267" y="187"/>
                    </a:lnTo>
                    <a:lnTo>
                      <a:pt x="272" y="193"/>
                    </a:lnTo>
                    <a:lnTo>
                      <a:pt x="272" y="198"/>
                    </a:lnTo>
                    <a:lnTo>
                      <a:pt x="272" y="204"/>
                    </a:lnTo>
                    <a:lnTo>
                      <a:pt x="267" y="204"/>
                    </a:lnTo>
                    <a:lnTo>
                      <a:pt x="272" y="210"/>
                    </a:lnTo>
                    <a:lnTo>
                      <a:pt x="267" y="210"/>
                    </a:lnTo>
                    <a:lnTo>
                      <a:pt x="267" y="215"/>
                    </a:lnTo>
                    <a:lnTo>
                      <a:pt x="272" y="215"/>
                    </a:lnTo>
                    <a:lnTo>
                      <a:pt x="267" y="215"/>
                    </a:lnTo>
                    <a:lnTo>
                      <a:pt x="267" y="221"/>
                    </a:lnTo>
                    <a:lnTo>
                      <a:pt x="267" y="227"/>
                    </a:lnTo>
                    <a:lnTo>
                      <a:pt x="267" y="232"/>
                    </a:lnTo>
                    <a:lnTo>
                      <a:pt x="267" y="238"/>
                    </a:lnTo>
                    <a:lnTo>
                      <a:pt x="261" y="244"/>
                    </a:lnTo>
                    <a:lnTo>
                      <a:pt x="261" y="249"/>
                    </a:lnTo>
                    <a:lnTo>
                      <a:pt x="261" y="255"/>
                    </a:lnTo>
                    <a:lnTo>
                      <a:pt x="267" y="261"/>
                    </a:lnTo>
                    <a:lnTo>
                      <a:pt x="261" y="261"/>
                    </a:lnTo>
                    <a:lnTo>
                      <a:pt x="261" y="266"/>
                    </a:lnTo>
                    <a:lnTo>
                      <a:pt x="261" y="272"/>
                    </a:lnTo>
                    <a:lnTo>
                      <a:pt x="255" y="272"/>
                    </a:lnTo>
                    <a:lnTo>
                      <a:pt x="255" y="278"/>
                    </a:lnTo>
                    <a:lnTo>
                      <a:pt x="250" y="283"/>
                    </a:lnTo>
                    <a:lnTo>
                      <a:pt x="250" y="289"/>
                    </a:lnTo>
                    <a:lnTo>
                      <a:pt x="244" y="323"/>
                    </a:lnTo>
                    <a:lnTo>
                      <a:pt x="238" y="334"/>
                    </a:lnTo>
                    <a:lnTo>
                      <a:pt x="238" y="340"/>
                    </a:lnTo>
                    <a:lnTo>
                      <a:pt x="148" y="363"/>
                    </a:lnTo>
                    <a:lnTo>
                      <a:pt x="153" y="357"/>
                    </a:lnTo>
                    <a:lnTo>
                      <a:pt x="148" y="357"/>
                    </a:lnTo>
                    <a:lnTo>
                      <a:pt x="148" y="351"/>
                    </a:lnTo>
                    <a:lnTo>
                      <a:pt x="148" y="346"/>
                    </a:lnTo>
                    <a:lnTo>
                      <a:pt x="142" y="346"/>
                    </a:lnTo>
                    <a:lnTo>
                      <a:pt x="142" y="340"/>
                    </a:lnTo>
                    <a:lnTo>
                      <a:pt x="148" y="340"/>
                    </a:lnTo>
                    <a:lnTo>
                      <a:pt x="142" y="340"/>
                    </a:lnTo>
                    <a:lnTo>
                      <a:pt x="142" y="334"/>
                    </a:lnTo>
                    <a:lnTo>
                      <a:pt x="136" y="334"/>
                    </a:lnTo>
                    <a:lnTo>
                      <a:pt x="136" y="329"/>
                    </a:lnTo>
                    <a:lnTo>
                      <a:pt x="131" y="329"/>
                    </a:lnTo>
                    <a:lnTo>
                      <a:pt x="125" y="323"/>
                    </a:lnTo>
                    <a:lnTo>
                      <a:pt x="131" y="323"/>
                    </a:lnTo>
                    <a:lnTo>
                      <a:pt x="125" y="317"/>
                    </a:lnTo>
                    <a:lnTo>
                      <a:pt x="125" y="312"/>
                    </a:lnTo>
                    <a:lnTo>
                      <a:pt x="131" y="312"/>
                    </a:lnTo>
                    <a:lnTo>
                      <a:pt x="125" y="312"/>
                    </a:lnTo>
                    <a:lnTo>
                      <a:pt x="136" y="306"/>
                    </a:lnTo>
                    <a:lnTo>
                      <a:pt x="131" y="306"/>
                    </a:lnTo>
                    <a:lnTo>
                      <a:pt x="125" y="300"/>
                    </a:lnTo>
                    <a:lnTo>
                      <a:pt x="131" y="295"/>
                    </a:lnTo>
                    <a:lnTo>
                      <a:pt x="125" y="295"/>
                    </a:lnTo>
                    <a:lnTo>
                      <a:pt x="125" y="289"/>
                    </a:lnTo>
                    <a:lnTo>
                      <a:pt x="119" y="289"/>
                    </a:lnTo>
                    <a:lnTo>
                      <a:pt x="119" y="295"/>
                    </a:lnTo>
                    <a:lnTo>
                      <a:pt x="114" y="295"/>
                    </a:lnTo>
                    <a:lnTo>
                      <a:pt x="108" y="295"/>
                    </a:lnTo>
                    <a:lnTo>
                      <a:pt x="102" y="300"/>
                    </a:lnTo>
                    <a:lnTo>
                      <a:pt x="97" y="300"/>
                    </a:lnTo>
                    <a:lnTo>
                      <a:pt x="91" y="295"/>
                    </a:lnTo>
                    <a:lnTo>
                      <a:pt x="91" y="300"/>
                    </a:lnTo>
                    <a:lnTo>
                      <a:pt x="85" y="300"/>
                    </a:lnTo>
                    <a:lnTo>
                      <a:pt x="79" y="306"/>
                    </a:lnTo>
                    <a:lnTo>
                      <a:pt x="79" y="312"/>
                    </a:lnTo>
                    <a:lnTo>
                      <a:pt x="74" y="312"/>
                    </a:lnTo>
                    <a:lnTo>
                      <a:pt x="74" y="317"/>
                    </a:lnTo>
                    <a:lnTo>
                      <a:pt x="68" y="323"/>
                    </a:lnTo>
                    <a:lnTo>
                      <a:pt x="68" y="329"/>
                    </a:lnTo>
                    <a:lnTo>
                      <a:pt x="62" y="329"/>
                    </a:lnTo>
                    <a:lnTo>
                      <a:pt x="62" y="334"/>
                    </a:lnTo>
                    <a:lnTo>
                      <a:pt x="68" y="334"/>
                    </a:lnTo>
                    <a:lnTo>
                      <a:pt x="62" y="334"/>
                    </a:lnTo>
                    <a:lnTo>
                      <a:pt x="62" y="340"/>
                    </a:lnTo>
                    <a:lnTo>
                      <a:pt x="62" y="346"/>
                    </a:lnTo>
                    <a:lnTo>
                      <a:pt x="62" y="351"/>
                    </a:lnTo>
                    <a:lnTo>
                      <a:pt x="62" y="357"/>
                    </a:lnTo>
                    <a:lnTo>
                      <a:pt x="0" y="346"/>
                    </a:lnTo>
                    <a:lnTo>
                      <a:pt x="6" y="346"/>
                    </a:lnTo>
                    <a:lnTo>
                      <a:pt x="6" y="340"/>
                    </a:lnTo>
                    <a:lnTo>
                      <a:pt x="11" y="340"/>
                    </a:lnTo>
                    <a:lnTo>
                      <a:pt x="11" y="334"/>
                    </a:lnTo>
                    <a:lnTo>
                      <a:pt x="11" y="329"/>
                    </a:lnTo>
                    <a:lnTo>
                      <a:pt x="17" y="329"/>
                    </a:lnTo>
                    <a:lnTo>
                      <a:pt x="17" y="323"/>
                    </a:lnTo>
                    <a:lnTo>
                      <a:pt x="17" y="317"/>
                    </a:lnTo>
                    <a:lnTo>
                      <a:pt x="23" y="317"/>
                    </a:lnTo>
                    <a:lnTo>
                      <a:pt x="23" y="312"/>
                    </a:lnTo>
                    <a:lnTo>
                      <a:pt x="23" y="306"/>
                    </a:lnTo>
                    <a:lnTo>
                      <a:pt x="28" y="306"/>
                    </a:lnTo>
                    <a:lnTo>
                      <a:pt x="28" y="300"/>
                    </a:lnTo>
                    <a:lnTo>
                      <a:pt x="34" y="300"/>
                    </a:lnTo>
                    <a:lnTo>
                      <a:pt x="34" y="295"/>
                    </a:lnTo>
                    <a:lnTo>
                      <a:pt x="40" y="300"/>
                    </a:lnTo>
                    <a:lnTo>
                      <a:pt x="40" y="295"/>
                    </a:lnTo>
                    <a:lnTo>
                      <a:pt x="45" y="295"/>
                    </a:lnTo>
                    <a:lnTo>
                      <a:pt x="45" y="289"/>
                    </a:lnTo>
                    <a:lnTo>
                      <a:pt x="51" y="289"/>
                    </a:lnTo>
                    <a:lnTo>
                      <a:pt x="51" y="283"/>
                    </a:lnTo>
                    <a:lnTo>
                      <a:pt x="51" y="278"/>
                    </a:lnTo>
                    <a:lnTo>
                      <a:pt x="57" y="278"/>
                    </a:lnTo>
                    <a:lnTo>
                      <a:pt x="57" y="272"/>
                    </a:lnTo>
                    <a:lnTo>
                      <a:pt x="57" y="266"/>
                    </a:lnTo>
                    <a:lnTo>
                      <a:pt x="57" y="261"/>
                    </a:lnTo>
                    <a:lnTo>
                      <a:pt x="62" y="255"/>
                    </a:lnTo>
                    <a:lnTo>
                      <a:pt x="68" y="255"/>
                    </a:lnTo>
                    <a:lnTo>
                      <a:pt x="68" y="249"/>
                    </a:lnTo>
                    <a:lnTo>
                      <a:pt x="68" y="244"/>
                    </a:lnTo>
                    <a:lnTo>
                      <a:pt x="74" y="244"/>
                    </a:lnTo>
                    <a:lnTo>
                      <a:pt x="68" y="244"/>
                    </a:lnTo>
                    <a:lnTo>
                      <a:pt x="68" y="238"/>
                    </a:lnTo>
                    <a:lnTo>
                      <a:pt x="62" y="238"/>
                    </a:lnTo>
                    <a:lnTo>
                      <a:pt x="62" y="232"/>
                    </a:lnTo>
                    <a:lnTo>
                      <a:pt x="57" y="232"/>
                    </a:lnTo>
                    <a:lnTo>
                      <a:pt x="57" y="227"/>
                    </a:lnTo>
                    <a:lnTo>
                      <a:pt x="51" y="227"/>
                    </a:lnTo>
                    <a:lnTo>
                      <a:pt x="51" y="221"/>
                    </a:lnTo>
                    <a:lnTo>
                      <a:pt x="45" y="221"/>
                    </a:lnTo>
                    <a:lnTo>
                      <a:pt x="51" y="221"/>
                    </a:lnTo>
                    <a:lnTo>
                      <a:pt x="51" y="215"/>
                    </a:lnTo>
                    <a:lnTo>
                      <a:pt x="51" y="210"/>
                    </a:lnTo>
                    <a:lnTo>
                      <a:pt x="57" y="210"/>
                    </a:lnTo>
                    <a:lnTo>
                      <a:pt x="57" y="204"/>
                    </a:lnTo>
                    <a:lnTo>
                      <a:pt x="57" y="198"/>
                    </a:lnTo>
                    <a:lnTo>
                      <a:pt x="62" y="198"/>
                    </a:lnTo>
                    <a:lnTo>
                      <a:pt x="62" y="193"/>
                    </a:lnTo>
                    <a:lnTo>
                      <a:pt x="62" y="187"/>
                    </a:lnTo>
                    <a:lnTo>
                      <a:pt x="62" y="181"/>
                    </a:lnTo>
                    <a:lnTo>
                      <a:pt x="57" y="176"/>
                    </a:lnTo>
                    <a:lnTo>
                      <a:pt x="51" y="176"/>
                    </a:lnTo>
                    <a:lnTo>
                      <a:pt x="51" y="170"/>
                    </a:lnTo>
                    <a:lnTo>
                      <a:pt x="51" y="164"/>
                    </a:lnTo>
                    <a:lnTo>
                      <a:pt x="57" y="164"/>
                    </a:lnTo>
                    <a:lnTo>
                      <a:pt x="57" y="159"/>
                    </a:lnTo>
                    <a:lnTo>
                      <a:pt x="57" y="153"/>
                    </a:lnTo>
                    <a:lnTo>
                      <a:pt x="62" y="153"/>
                    </a:lnTo>
                    <a:lnTo>
                      <a:pt x="62" y="147"/>
                    </a:lnTo>
                    <a:lnTo>
                      <a:pt x="62" y="142"/>
                    </a:lnTo>
                    <a:lnTo>
                      <a:pt x="68" y="142"/>
                    </a:lnTo>
                    <a:lnTo>
                      <a:pt x="68" y="136"/>
                    </a:lnTo>
                    <a:lnTo>
                      <a:pt x="68" y="130"/>
                    </a:lnTo>
                    <a:lnTo>
                      <a:pt x="74" y="130"/>
                    </a:lnTo>
                    <a:lnTo>
                      <a:pt x="74" y="125"/>
                    </a:lnTo>
                    <a:lnTo>
                      <a:pt x="74" y="119"/>
                    </a:lnTo>
                    <a:lnTo>
                      <a:pt x="79" y="119"/>
                    </a:lnTo>
                    <a:lnTo>
                      <a:pt x="79" y="113"/>
                    </a:lnTo>
                    <a:lnTo>
                      <a:pt x="79" y="108"/>
                    </a:lnTo>
                    <a:lnTo>
                      <a:pt x="79" y="102"/>
                    </a:lnTo>
                    <a:lnTo>
                      <a:pt x="85" y="102"/>
                    </a:lnTo>
                    <a:lnTo>
                      <a:pt x="85" y="96"/>
                    </a:lnTo>
                    <a:lnTo>
                      <a:pt x="79" y="96"/>
                    </a:lnTo>
                    <a:lnTo>
                      <a:pt x="85" y="96"/>
                    </a:lnTo>
                    <a:lnTo>
                      <a:pt x="85" y="91"/>
                    </a:lnTo>
                    <a:lnTo>
                      <a:pt x="79" y="91"/>
                    </a:lnTo>
                    <a:lnTo>
                      <a:pt x="74" y="85"/>
                    </a:lnTo>
                    <a:lnTo>
                      <a:pt x="68" y="85"/>
                    </a:lnTo>
                    <a:lnTo>
                      <a:pt x="68" y="79"/>
                    </a:lnTo>
                    <a:lnTo>
                      <a:pt x="74" y="79"/>
                    </a:lnTo>
                    <a:lnTo>
                      <a:pt x="74" y="74"/>
                    </a:lnTo>
                    <a:lnTo>
                      <a:pt x="74" y="68"/>
                    </a:lnTo>
                    <a:lnTo>
                      <a:pt x="74" y="62"/>
                    </a:lnTo>
                    <a:lnTo>
                      <a:pt x="79" y="62"/>
                    </a:lnTo>
                    <a:lnTo>
                      <a:pt x="74" y="62"/>
                    </a:lnTo>
                    <a:lnTo>
                      <a:pt x="74" y="57"/>
                    </a:lnTo>
                    <a:lnTo>
                      <a:pt x="74" y="62"/>
                    </a:lnTo>
                    <a:lnTo>
                      <a:pt x="74" y="57"/>
                    </a:lnTo>
                    <a:lnTo>
                      <a:pt x="74" y="51"/>
                    </a:lnTo>
                    <a:lnTo>
                      <a:pt x="68" y="51"/>
                    </a:lnTo>
                    <a:lnTo>
                      <a:pt x="62" y="45"/>
                    </a:lnTo>
                    <a:lnTo>
                      <a:pt x="62" y="40"/>
                    </a:lnTo>
                    <a:lnTo>
                      <a:pt x="68" y="40"/>
                    </a:lnTo>
                    <a:lnTo>
                      <a:pt x="62" y="40"/>
                    </a:lnTo>
                    <a:lnTo>
                      <a:pt x="68" y="40"/>
                    </a:lnTo>
                    <a:lnTo>
                      <a:pt x="68" y="34"/>
                    </a:lnTo>
                    <a:lnTo>
                      <a:pt x="68" y="28"/>
                    </a:lnTo>
                    <a:lnTo>
                      <a:pt x="68" y="23"/>
                    </a:lnTo>
                    <a:lnTo>
                      <a:pt x="62" y="23"/>
                    </a:lnTo>
                    <a:lnTo>
                      <a:pt x="68" y="23"/>
                    </a:lnTo>
                    <a:lnTo>
                      <a:pt x="68" y="17"/>
                    </a:lnTo>
                    <a:lnTo>
                      <a:pt x="68" y="11"/>
                    </a:lnTo>
                    <a:lnTo>
                      <a:pt x="68" y="6"/>
                    </a:lnTo>
                    <a:lnTo>
                      <a:pt x="62" y="6"/>
                    </a:lnTo>
                    <a:lnTo>
                      <a:pt x="62" y="0"/>
                    </a:lnTo>
                    <a:lnTo>
                      <a:pt x="68" y="0"/>
                    </a:lnTo>
                    <a:lnTo>
                      <a:pt x="68" y="6"/>
                    </a:lnTo>
                    <a:lnTo>
                      <a:pt x="74" y="6"/>
                    </a:lnTo>
                    <a:lnTo>
                      <a:pt x="79" y="11"/>
                    </a:lnTo>
                    <a:lnTo>
                      <a:pt x="85" y="11"/>
                    </a:lnTo>
                    <a:lnTo>
                      <a:pt x="91" y="17"/>
                    </a:lnTo>
                    <a:lnTo>
                      <a:pt x="97" y="17"/>
                    </a:lnTo>
                    <a:lnTo>
                      <a:pt x="102" y="23"/>
                    </a:lnTo>
                    <a:lnTo>
                      <a:pt x="108" y="23"/>
                    </a:lnTo>
                    <a:lnTo>
                      <a:pt x="114" y="28"/>
                    </a:lnTo>
                    <a:lnTo>
                      <a:pt x="125" y="34"/>
                    </a:lnTo>
                    <a:lnTo>
                      <a:pt x="131" y="40"/>
                    </a:lnTo>
                    <a:lnTo>
                      <a:pt x="136" y="40"/>
                    </a:lnTo>
                    <a:lnTo>
                      <a:pt x="148" y="45"/>
                    </a:lnTo>
                    <a:lnTo>
                      <a:pt x="153" y="51"/>
                    </a:lnTo>
                    <a:lnTo>
                      <a:pt x="165" y="57"/>
                    </a:lnTo>
                    <a:lnTo>
                      <a:pt x="170" y="62"/>
                    </a:lnTo>
                    <a:lnTo>
                      <a:pt x="176" y="62"/>
                    </a:lnTo>
                    <a:lnTo>
                      <a:pt x="182" y="68"/>
                    </a:lnTo>
                    <a:lnTo>
                      <a:pt x="187" y="68"/>
                    </a:lnTo>
                    <a:lnTo>
                      <a:pt x="199" y="79"/>
                    </a:lnTo>
                    <a:lnTo>
                      <a:pt x="204" y="79"/>
                    </a:lnTo>
                    <a:lnTo>
                      <a:pt x="210" y="85"/>
                    </a:lnTo>
                    <a:lnTo>
                      <a:pt x="221" y="91"/>
                    </a:lnTo>
                    <a:lnTo>
                      <a:pt x="227" y="91"/>
                    </a:lnTo>
                    <a:lnTo>
                      <a:pt x="227" y="96"/>
                    </a:lnTo>
                    <a:lnTo>
                      <a:pt x="233" y="96"/>
                    </a:lnTo>
                    <a:lnTo>
                      <a:pt x="238" y="102"/>
                    </a:lnTo>
                    <a:lnTo>
                      <a:pt x="244" y="102"/>
                    </a:lnTo>
                    <a:lnTo>
                      <a:pt x="250" y="108"/>
                    </a:lnTo>
                    <a:lnTo>
                      <a:pt x="255" y="108"/>
                    </a:lnTo>
                    <a:lnTo>
                      <a:pt x="261" y="113"/>
                    </a:lnTo>
                    <a:lnTo>
                      <a:pt x="267" y="113"/>
                    </a:lnTo>
                    <a:lnTo>
                      <a:pt x="267" y="119"/>
                    </a:lnTo>
                    <a:lnTo>
                      <a:pt x="272" y="119"/>
                    </a:lnTo>
                    <a:lnTo>
                      <a:pt x="278" y="125"/>
                    </a:lnTo>
                    <a:lnTo>
                      <a:pt x="284" y="12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8" name="Freeform 112">
                <a:extLst>
                  <a:ext uri="{FF2B5EF4-FFF2-40B4-BE49-F238E27FC236}">
                    <a16:creationId xmlns:a16="http://schemas.microsoft.com/office/drawing/2014/main" id="{A0CD1A75-713A-C0ED-5D05-6F39AD5128AE}"/>
                  </a:ext>
                </a:extLst>
              </p:cNvPr>
              <p:cNvSpPr>
                <a:spLocks/>
              </p:cNvSpPr>
              <p:nvPr>
                <p:custDataLst>
                  <p:tags r:id="rId249"/>
                </p:custDataLst>
              </p:nvPr>
            </p:nvSpPr>
            <p:spPr bwMode="auto">
              <a:xfrm rot="582343">
                <a:off x="5657220" y="3442100"/>
                <a:ext cx="369681" cy="352148"/>
              </a:xfrm>
              <a:custGeom>
                <a:avLst/>
                <a:gdLst>
                  <a:gd name="T0" fmla="*/ 102 w 232"/>
                  <a:gd name="T1" fmla="*/ 6 h 221"/>
                  <a:gd name="T2" fmla="*/ 113 w 232"/>
                  <a:gd name="T3" fmla="*/ 11 h 221"/>
                  <a:gd name="T4" fmla="*/ 113 w 232"/>
                  <a:gd name="T5" fmla="*/ 23 h 221"/>
                  <a:gd name="T6" fmla="*/ 119 w 232"/>
                  <a:gd name="T7" fmla="*/ 28 h 221"/>
                  <a:gd name="T8" fmla="*/ 119 w 232"/>
                  <a:gd name="T9" fmla="*/ 40 h 221"/>
                  <a:gd name="T10" fmla="*/ 119 w 232"/>
                  <a:gd name="T11" fmla="*/ 51 h 221"/>
                  <a:gd name="T12" fmla="*/ 130 w 232"/>
                  <a:gd name="T13" fmla="*/ 68 h 221"/>
                  <a:gd name="T14" fmla="*/ 130 w 232"/>
                  <a:gd name="T15" fmla="*/ 85 h 221"/>
                  <a:gd name="T16" fmla="*/ 142 w 232"/>
                  <a:gd name="T17" fmla="*/ 91 h 221"/>
                  <a:gd name="T18" fmla="*/ 147 w 232"/>
                  <a:gd name="T19" fmla="*/ 96 h 221"/>
                  <a:gd name="T20" fmla="*/ 153 w 232"/>
                  <a:gd name="T21" fmla="*/ 108 h 221"/>
                  <a:gd name="T22" fmla="*/ 164 w 232"/>
                  <a:gd name="T23" fmla="*/ 113 h 221"/>
                  <a:gd name="T24" fmla="*/ 170 w 232"/>
                  <a:gd name="T25" fmla="*/ 119 h 221"/>
                  <a:gd name="T26" fmla="*/ 181 w 232"/>
                  <a:gd name="T27" fmla="*/ 125 h 221"/>
                  <a:gd name="T28" fmla="*/ 181 w 232"/>
                  <a:gd name="T29" fmla="*/ 131 h 221"/>
                  <a:gd name="T30" fmla="*/ 187 w 232"/>
                  <a:gd name="T31" fmla="*/ 136 h 221"/>
                  <a:gd name="T32" fmla="*/ 193 w 232"/>
                  <a:gd name="T33" fmla="*/ 148 h 221"/>
                  <a:gd name="T34" fmla="*/ 198 w 232"/>
                  <a:gd name="T35" fmla="*/ 148 h 221"/>
                  <a:gd name="T36" fmla="*/ 210 w 232"/>
                  <a:gd name="T37" fmla="*/ 148 h 221"/>
                  <a:gd name="T38" fmla="*/ 221 w 232"/>
                  <a:gd name="T39" fmla="*/ 148 h 221"/>
                  <a:gd name="T40" fmla="*/ 227 w 232"/>
                  <a:gd name="T41" fmla="*/ 142 h 221"/>
                  <a:gd name="T42" fmla="*/ 221 w 232"/>
                  <a:gd name="T43" fmla="*/ 165 h 221"/>
                  <a:gd name="T44" fmla="*/ 130 w 232"/>
                  <a:gd name="T45" fmla="*/ 210 h 221"/>
                  <a:gd name="T46" fmla="*/ 0 w 232"/>
                  <a:gd name="T47" fmla="*/ 182 h 221"/>
                  <a:gd name="T48" fmla="*/ 0 w 232"/>
                  <a:gd name="T49" fmla="*/ 170 h 221"/>
                  <a:gd name="T50" fmla="*/ 11 w 232"/>
                  <a:gd name="T51" fmla="*/ 165 h 221"/>
                  <a:gd name="T52" fmla="*/ 17 w 232"/>
                  <a:gd name="T53" fmla="*/ 159 h 221"/>
                  <a:gd name="T54" fmla="*/ 34 w 232"/>
                  <a:gd name="T55" fmla="*/ 148 h 221"/>
                  <a:gd name="T56" fmla="*/ 34 w 232"/>
                  <a:gd name="T57" fmla="*/ 136 h 221"/>
                  <a:gd name="T58" fmla="*/ 45 w 232"/>
                  <a:gd name="T59" fmla="*/ 131 h 221"/>
                  <a:gd name="T60" fmla="*/ 51 w 232"/>
                  <a:gd name="T61" fmla="*/ 125 h 221"/>
                  <a:gd name="T62" fmla="*/ 62 w 232"/>
                  <a:gd name="T63" fmla="*/ 119 h 221"/>
                  <a:gd name="T64" fmla="*/ 62 w 232"/>
                  <a:gd name="T65" fmla="*/ 108 h 221"/>
                  <a:gd name="T66" fmla="*/ 62 w 232"/>
                  <a:gd name="T67" fmla="*/ 96 h 221"/>
                  <a:gd name="T68" fmla="*/ 74 w 232"/>
                  <a:gd name="T69" fmla="*/ 91 h 221"/>
                  <a:gd name="T70" fmla="*/ 74 w 232"/>
                  <a:gd name="T71" fmla="*/ 85 h 221"/>
                  <a:gd name="T72" fmla="*/ 74 w 232"/>
                  <a:gd name="T73" fmla="*/ 74 h 221"/>
                  <a:gd name="T74" fmla="*/ 79 w 232"/>
                  <a:gd name="T75" fmla="*/ 74 h 221"/>
                  <a:gd name="T76" fmla="*/ 85 w 232"/>
                  <a:gd name="T77" fmla="*/ 62 h 221"/>
                  <a:gd name="T78" fmla="*/ 85 w 232"/>
                  <a:gd name="T79" fmla="*/ 51 h 221"/>
                  <a:gd name="T80" fmla="*/ 91 w 232"/>
                  <a:gd name="T81" fmla="*/ 45 h 221"/>
                  <a:gd name="T82" fmla="*/ 91 w 232"/>
                  <a:gd name="T83" fmla="*/ 34 h 221"/>
                  <a:gd name="T84" fmla="*/ 91 w 232"/>
                  <a:gd name="T85" fmla="*/ 23 h 221"/>
                  <a:gd name="T86" fmla="*/ 96 w 232"/>
                  <a:gd name="T87" fmla="*/ 17 h 221"/>
                  <a:gd name="T88" fmla="*/ 102 w 232"/>
                  <a:gd name="T89" fmla="*/ 11 h 221"/>
                  <a:gd name="T90" fmla="*/ 102 w 232"/>
                  <a:gd name="T9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21">
                    <a:moveTo>
                      <a:pt x="102" y="0"/>
                    </a:moveTo>
                    <a:lnTo>
                      <a:pt x="102" y="6"/>
                    </a:lnTo>
                    <a:lnTo>
                      <a:pt x="108" y="11"/>
                    </a:lnTo>
                    <a:lnTo>
                      <a:pt x="113" y="11"/>
                    </a:lnTo>
                    <a:lnTo>
                      <a:pt x="113" y="17"/>
                    </a:lnTo>
                    <a:lnTo>
                      <a:pt x="113" y="23"/>
                    </a:lnTo>
                    <a:lnTo>
                      <a:pt x="113" y="28"/>
                    </a:lnTo>
                    <a:lnTo>
                      <a:pt x="119" y="28"/>
                    </a:lnTo>
                    <a:lnTo>
                      <a:pt x="119" y="34"/>
                    </a:lnTo>
                    <a:lnTo>
                      <a:pt x="119" y="40"/>
                    </a:lnTo>
                    <a:lnTo>
                      <a:pt x="119" y="45"/>
                    </a:lnTo>
                    <a:lnTo>
                      <a:pt x="119" y="51"/>
                    </a:lnTo>
                    <a:lnTo>
                      <a:pt x="125" y="62"/>
                    </a:lnTo>
                    <a:lnTo>
                      <a:pt x="130" y="68"/>
                    </a:lnTo>
                    <a:lnTo>
                      <a:pt x="130" y="79"/>
                    </a:lnTo>
                    <a:lnTo>
                      <a:pt x="130" y="85"/>
                    </a:lnTo>
                    <a:lnTo>
                      <a:pt x="136" y="91"/>
                    </a:lnTo>
                    <a:lnTo>
                      <a:pt x="142" y="91"/>
                    </a:lnTo>
                    <a:lnTo>
                      <a:pt x="142" y="96"/>
                    </a:lnTo>
                    <a:lnTo>
                      <a:pt x="147" y="96"/>
                    </a:lnTo>
                    <a:lnTo>
                      <a:pt x="147" y="102"/>
                    </a:lnTo>
                    <a:lnTo>
                      <a:pt x="153" y="108"/>
                    </a:lnTo>
                    <a:lnTo>
                      <a:pt x="159" y="108"/>
                    </a:lnTo>
                    <a:lnTo>
                      <a:pt x="164" y="113"/>
                    </a:lnTo>
                    <a:lnTo>
                      <a:pt x="164" y="119"/>
                    </a:lnTo>
                    <a:lnTo>
                      <a:pt x="170" y="119"/>
                    </a:lnTo>
                    <a:lnTo>
                      <a:pt x="176" y="119"/>
                    </a:lnTo>
                    <a:lnTo>
                      <a:pt x="181" y="125"/>
                    </a:lnTo>
                    <a:lnTo>
                      <a:pt x="187" y="131"/>
                    </a:lnTo>
                    <a:lnTo>
                      <a:pt x="181" y="131"/>
                    </a:lnTo>
                    <a:lnTo>
                      <a:pt x="181" y="136"/>
                    </a:lnTo>
                    <a:lnTo>
                      <a:pt x="187" y="136"/>
                    </a:lnTo>
                    <a:lnTo>
                      <a:pt x="193" y="136"/>
                    </a:lnTo>
                    <a:lnTo>
                      <a:pt x="193" y="148"/>
                    </a:lnTo>
                    <a:lnTo>
                      <a:pt x="198" y="142"/>
                    </a:lnTo>
                    <a:lnTo>
                      <a:pt x="198" y="148"/>
                    </a:lnTo>
                    <a:lnTo>
                      <a:pt x="204" y="148"/>
                    </a:lnTo>
                    <a:lnTo>
                      <a:pt x="210" y="148"/>
                    </a:lnTo>
                    <a:lnTo>
                      <a:pt x="215" y="148"/>
                    </a:lnTo>
                    <a:lnTo>
                      <a:pt x="221" y="148"/>
                    </a:lnTo>
                    <a:lnTo>
                      <a:pt x="221" y="142"/>
                    </a:lnTo>
                    <a:lnTo>
                      <a:pt x="227" y="142"/>
                    </a:lnTo>
                    <a:lnTo>
                      <a:pt x="232" y="142"/>
                    </a:lnTo>
                    <a:lnTo>
                      <a:pt x="221" y="165"/>
                    </a:lnTo>
                    <a:lnTo>
                      <a:pt x="193" y="221"/>
                    </a:lnTo>
                    <a:lnTo>
                      <a:pt x="130" y="210"/>
                    </a:lnTo>
                    <a:lnTo>
                      <a:pt x="51" y="193"/>
                    </a:lnTo>
                    <a:lnTo>
                      <a:pt x="0" y="182"/>
                    </a:lnTo>
                    <a:lnTo>
                      <a:pt x="0" y="176"/>
                    </a:lnTo>
                    <a:lnTo>
                      <a:pt x="0" y="170"/>
                    </a:lnTo>
                    <a:lnTo>
                      <a:pt x="5" y="165"/>
                    </a:lnTo>
                    <a:lnTo>
                      <a:pt x="11" y="165"/>
                    </a:lnTo>
                    <a:lnTo>
                      <a:pt x="17" y="165"/>
                    </a:lnTo>
                    <a:lnTo>
                      <a:pt x="17" y="159"/>
                    </a:lnTo>
                    <a:lnTo>
                      <a:pt x="22" y="153"/>
                    </a:lnTo>
                    <a:lnTo>
                      <a:pt x="34" y="148"/>
                    </a:lnTo>
                    <a:lnTo>
                      <a:pt x="34" y="142"/>
                    </a:lnTo>
                    <a:lnTo>
                      <a:pt x="34" y="136"/>
                    </a:lnTo>
                    <a:lnTo>
                      <a:pt x="39" y="136"/>
                    </a:lnTo>
                    <a:lnTo>
                      <a:pt x="45" y="131"/>
                    </a:lnTo>
                    <a:lnTo>
                      <a:pt x="51" y="131"/>
                    </a:lnTo>
                    <a:lnTo>
                      <a:pt x="51" y="125"/>
                    </a:lnTo>
                    <a:lnTo>
                      <a:pt x="57" y="125"/>
                    </a:lnTo>
                    <a:lnTo>
                      <a:pt x="62" y="119"/>
                    </a:lnTo>
                    <a:lnTo>
                      <a:pt x="57" y="113"/>
                    </a:lnTo>
                    <a:lnTo>
                      <a:pt x="62" y="108"/>
                    </a:lnTo>
                    <a:lnTo>
                      <a:pt x="62" y="102"/>
                    </a:lnTo>
                    <a:lnTo>
                      <a:pt x="62" y="96"/>
                    </a:lnTo>
                    <a:lnTo>
                      <a:pt x="68" y="96"/>
                    </a:lnTo>
                    <a:lnTo>
                      <a:pt x="74" y="91"/>
                    </a:lnTo>
                    <a:lnTo>
                      <a:pt x="68" y="91"/>
                    </a:lnTo>
                    <a:lnTo>
                      <a:pt x="74" y="85"/>
                    </a:lnTo>
                    <a:lnTo>
                      <a:pt x="74" y="79"/>
                    </a:lnTo>
                    <a:lnTo>
                      <a:pt x="74" y="74"/>
                    </a:lnTo>
                    <a:lnTo>
                      <a:pt x="74" y="68"/>
                    </a:lnTo>
                    <a:lnTo>
                      <a:pt x="79" y="74"/>
                    </a:lnTo>
                    <a:lnTo>
                      <a:pt x="85" y="68"/>
                    </a:lnTo>
                    <a:lnTo>
                      <a:pt x="85" y="62"/>
                    </a:lnTo>
                    <a:lnTo>
                      <a:pt x="85" y="57"/>
                    </a:lnTo>
                    <a:lnTo>
                      <a:pt x="85" y="51"/>
                    </a:lnTo>
                    <a:lnTo>
                      <a:pt x="91" y="51"/>
                    </a:lnTo>
                    <a:lnTo>
                      <a:pt x="91" y="45"/>
                    </a:lnTo>
                    <a:lnTo>
                      <a:pt x="91" y="40"/>
                    </a:lnTo>
                    <a:lnTo>
                      <a:pt x="91" y="34"/>
                    </a:lnTo>
                    <a:lnTo>
                      <a:pt x="91" y="28"/>
                    </a:lnTo>
                    <a:lnTo>
                      <a:pt x="91" y="23"/>
                    </a:lnTo>
                    <a:lnTo>
                      <a:pt x="96" y="23"/>
                    </a:lnTo>
                    <a:lnTo>
                      <a:pt x="96" y="17"/>
                    </a:lnTo>
                    <a:lnTo>
                      <a:pt x="96" y="11"/>
                    </a:lnTo>
                    <a:lnTo>
                      <a:pt x="102" y="11"/>
                    </a:lnTo>
                    <a:lnTo>
                      <a:pt x="102" y="6"/>
                    </a:lnTo>
                    <a:lnTo>
                      <a:pt x="102" y="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9" name="Freeform 113">
                <a:extLst>
                  <a:ext uri="{FF2B5EF4-FFF2-40B4-BE49-F238E27FC236}">
                    <a16:creationId xmlns:a16="http://schemas.microsoft.com/office/drawing/2014/main" id="{708C5514-B457-BB72-5E31-E867BDD8DA05}"/>
                  </a:ext>
                </a:extLst>
              </p:cNvPr>
              <p:cNvSpPr>
                <a:spLocks/>
              </p:cNvSpPr>
              <p:nvPr>
                <p:custDataLst>
                  <p:tags r:id="rId250"/>
                </p:custDataLst>
              </p:nvPr>
            </p:nvSpPr>
            <p:spPr bwMode="auto">
              <a:xfrm rot="582343">
                <a:off x="6957027" y="3506900"/>
                <a:ext cx="344186" cy="333027"/>
              </a:xfrm>
              <a:custGeom>
                <a:avLst/>
                <a:gdLst>
                  <a:gd name="T0" fmla="*/ 210 w 216"/>
                  <a:gd name="T1" fmla="*/ 90 h 209"/>
                  <a:gd name="T2" fmla="*/ 205 w 216"/>
                  <a:gd name="T3" fmla="*/ 102 h 209"/>
                  <a:gd name="T4" fmla="*/ 199 w 216"/>
                  <a:gd name="T5" fmla="*/ 107 h 209"/>
                  <a:gd name="T6" fmla="*/ 193 w 216"/>
                  <a:gd name="T7" fmla="*/ 107 h 209"/>
                  <a:gd name="T8" fmla="*/ 199 w 216"/>
                  <a:gd name="T9" fmla="*/ 175 h 209"/>
                  <a:gd name="T10" fmla="*/ 193 w 216"/>
                  <a:gd name="T11" fmla="*/ 187 h 209"/>
                  <a:gd name="T12" fmla="*/ 193 w 216"/>
                  <a:gd name="T13" fmla="*/ 204 h 209"/>
                  <a:gd name="T14" fmla="*/ 182 w 216"/>
                  <a:gd name="T15" fmla="*/ 198 h 209"/>
                  <a:gd name="T16" fmla="*/ 171 w 216"/>
                  <a:gd name="T17" fmla="*/ 198 h 209"/>
                  <a:gd name="T18" fmla="*/ 159 w 216"/>
                  <a:gd name="T19" fmla="*/ 204 h 209"/>
                  <a:gd name="T20" fmla="*/ 142 w 216"/>
                  <a:gd name="T21" fmla="*/ 192 h 209"/>
                  <a:gd name="T22" fmla="*/ 125 w 216"/>
                  <a:gd name="T23" fmla="*/ 198 h 209"/>
                  <a:gd name="T24" fmla="*/ 97 w 216"/>
                  <a:gd name="T25" fmla="*/ 187 h 209"/>
                  <a:gd name="T26" fmla="*/ 85 w 216"/>
                  <a:gd name="T27" fmla="*/ 181 h 209"/>
                  <a:gd name="T28" fmla="*/ 80 w 216"/>
                  <a:gd name="T29" fmla="*/ 192 h 209"/>
                  <a:gd name="T30" fmla="*/ 68 w 216"/>
                  <a:gd name="T31" fmla="*/ 187 h 209"/>
                  <a:gd name="T32" fmla="*/ 68 w 216"/>
                  <a:gd name="T33" fmla="*/ 158 h 209"/>
                  <a:gd name="T34" fmla="*/ 80 w 216"/>
                  <a:gd name="T35" fmla="*/ 147 h 209"/>
                  <a:gd name="T36" fmla="*/ 63 w 216"/>
                  <a:gd name="T37" fmla="*/ 141 h 209"/>
                  <a:gd name="T38" fmla="*/ 51 w 216"/>
                  <a:gd name="T39" fmla="*/ 153 h 209"/>
                  <a:gd name="T40" fmla="*/ 40 w 216"/>
                  <a:gd name="T41" fmla="*/ 170 h 209"/>
                  <a:gd name="T42" fmla="*/ 40 w 216"/>
                  <a:gd name="T43" fmla="*/ 153 h 209"/>
                  <a:gd name="T44" fmla="*/ 23 w 216"/>
                  <a:gd name="T45" fmla="*/ 158 h 209"/>
                  <a:gd name="T46" fmla="*/ 6 w 216"/>
                  <a:gd name="T47" fmla="*/ 147 h 209"/>
                  <a:gd name="T48" fmla="*/ 6 w 216"/>
                  <a:gd name="T49" fmla="*/ 124 h 209"/>
                  <a:gd name="T50" fmla="*/ 6 w 216"/>
                  <a:gd name="T51" fmla="*/ 113 h 209"/>
                  <a:gd name="T52" fmla="*/ 6 w 216"/>
                  <a:gd name="T53" fmla="*/ 96 h 209"/>
                  <a:gd name="T54" fmla="*/ 6 w 216"/>
                  <a:gd name="T55" fmla="*/ 79 h 209"/>
                  <a:gd name="T56" fmla="*/ 17 w 216"/>
                  <a:gd name="T57" fmla="*/ 73 h 209"/>
                  <a:gd name="T58" fmla="*/ 29 w 216"/>
                  <a:gd name="T59" fmla="*/ 73 h 209"/>
                  <a:gd name="T60" fmla="*/ 46 w 216"/>
                  <a:gd name="T61" fmla="*/ 79 h 209"/>
                  <a:gd name="T62" fmla="*/ 63 w 216"/>
                  <a:gd name="T63" fmla="*/ 73 h 209"/>
                  <a:gd name="T64" fmla="*/ 74 w 216"/>
                  <a:gd name="T65" fmla="*/ 68 h 209"/>
                  <a:gd name="T66" fmla="*/ 85 w 216"/>
                  <a:gd name="T67" fmla="*/ 62 h 209"/>
                  <a:gd name="T68" fmla="*/ 102 w 216"/>
                  <a:gd name="T69" fmla="*/ 56 h 209"/>
                  <a:gd name="T70" fmla="*/ 108 w 216"/>
                  <a:gd name="T71" fmla="*/ 45 h 209"/>
                  <a:gd name="T72" fmla="*/ 114 w 216"/>
                  <a:gd name="T73" fmla="*/ 34 h 209"/>
                  <a:gd name="T74" fmla="*/ 131 w 216"/>
                  <a:gd name="T75" fmla="*/ 34 h 209"/>
                  <a:gd name="T76" fmla="*/ 142 w 216"/>
                  <a:gd name="T77" fmla="*/ 28 h 209"/>
                  <a:gd name="T78" fmla="*/ 148 w 216"/>
                  <a:gd name="T79" fmla="*/ 28 h 209"/>
                  <a:gd name="T80" fmla="*/ 154 w 216"/>
                  <a:gd name="T81" fmla="*/ 17 h 209"/>
                  <a:gd name="T82" fmla="*/ 165 w 216"/>
                  <a:gd name="T83" fmla="*/ 0 h 209"/>
                  <a:gd name="T84" fmla="*/ 176 w 216"/>
                  <a:gd name="T85" fmla="*/ 5 h 209"/>
                  <a:gd name="T86" fmla="*/ 188 w 216"/>
                  <a:gd name="T87" fmla="*/ 11 h 209"/>
                  <a:gd name="T88" fmla="*/ 188 w 216"/>
                  <a:gd name="T89" fmla="*/ 17 h 209"/>
                  <a:gd name="T90" fmla="*/ 193 w 216"/>
                  <a:gd name="T91" fmla="*/ 28 h 209"/>
                  <a:gd name="T92" fmla="*/ 193 w 216"/>
                  <a:gd name="T93" fmla="*/ 45 h 209"/>
                  <a:gd name="T94" fmla="*/ 193 w 216"/>
                  <a:gd name="T95" fmla="*/ 51 h 209"/>
                  <a:gd name="T96" fmla="*/ 193 w 216"/>
                  <a:gd name="T97" fmla="*/ 68 h 209"/>
                  <a:gd name="T98" fmla="*/ 193 w 216"/>
                  <a:gd name="T99" fmla="*/ 73 h 209"/>
                  <a:gd name="T100" fmla="*/ 210 w 216"/>
                  <a:gd name="T101" fmla="*/ 8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09">
                    <a:moveTo>
                      <a:pt x="216" y="90"/>
                    </a:moveTo>
                    <a:lnTo>
                      <a:pt x="210" y="96"/>
                    </a:lnTo>
                    <a:lnTo>
                      <a:pt x="210" y="90"/>
                    </a:lnTo>
                    <a:lnTo>
                      <a:pt x="210" y="96"/>
                    </a:lnTo>
                    <a:lnTo>
                      <a:pt x="205" y="96"/>
                    </a:lnTo>
                    <a:lnTo>
                      <a:pt x="205" y="102"/>
                    </a:lnTo>
                    <a:lnTo>
                      <a:pt x="199" y="102"/>
                    </a:lnTo>
                    <a:lnTo>
                      <a:pt x="193" y="107"/>
                    </a:lnTo>
                    <a:lnTo>
                      <a:pt x="199" y="107"/>
                    </a:lnTo>
                    <a:lnTo>
                      <a:pt x="193" y="107"/>
                    </a:lnTo>
                    <a:lnTo>
                      <a:pt x="193" y="113"/>
                    </a:lnTo>
                    <a:lnTo>
                      <a:pt x="193" y="107"/>
                    </a:lnTo>
                    <a:lnTo>
                      <a:pt x="188" y="113"/>
                    </a:lnTo>
                    <a:lnTo>
                      <a:pt x="193" y="153"/>
                    </a:lnTo>
                    <a:lnTo>
                      <a:pt x="199" y="175"/>
                    </a:lnTo>
                    <a:lnTo>
                      <a:pt x="199" y="181"/>
                    </a:lnTo>
                    <a:lnTo>
                      <a:pt x="193" y="181"/>
                    </a:lnTo>
                    <a:lnTo>
                      <a:pt x="193" y="187"/>
                    </a:lnTo>
                    <a:lnTo>
                      <a:pt x="193" y="192"/>
                    </a:lnTo>
                    <a:lnTo>
                      <a:pt x="188" y="192"/>
                    </a:lnTo>
                    <a:lnTo>
                      <a:pt x="193" y="204"/>
                    </a:lnTo>
                    <a:lnTo>
                      <a:pt x="188" y="209"/>
                    </a:lnTo>
                    <a:lnTo>
                      <a:pt x="182" y="204"/>
                    </a:lnTo>
                    <a:lnTo>
                      <a:pt x="182" y="198"/>
                    </a:lnTo>
                    <a:lnTo>
                      <a:pt x="176" y="192"/>
                    </a:lnTo>
                    <a:lnTo>
                      <a:pt x="171" y="192"/>
                    </a:lnTo>
                    <a:lnTo>
                      <a:pt x="171" y="198"/>
                    </a:lnTo>
                    <a:lnTo>
                      <a:pt x="165" y="204"/>
                    </a:lnTo>
                    <a:lnTo>
                      <a:pt x="159" y="209"/>
                    </a:lnTo>
                    <a:lnTo>
                      <a:pt x="159" y="204"/>
                    </a:lnTo>
                    <a:lnTo>
                      <a:pt x="154" y="198"/>
                    </a:lnTo>
                    <a:lnTo>
                      <a:pt x="142" y="198"/>
                    </a:lnTo>
                    <a:lnTo>
                      <a:pt x="142" y="192"/>
                    </a:lnTo>
                    <a:lnTo>
                      <a:pt x="137" y="192"/>
                    </a:lnTo>
                    <a:lnTo>
                      <a:pt x="131" y="198"/>
                    </a:lnTo>
                    <a:lnTo>
                      <a:pt x="125" y="198"/>
                    </a:lnTo>
                    <a:lnTo>
                      <a:pt x="114" y="192"/>
                    </a:lnTo>
                    <a:lnTo>
                      <a:pt x="108" y="192"/>
                    </a:lnTo>
                    <a:lnTo>
                      <a:pt x="97" y="187"/>
                    </a:lnTo>
                    <a:lnTo>
                      <a:pt x="97" y="181"/>
                    </a:lnTo>
                    <a:lnTo>
                      <a:pt x="91" y="181"/>
                    </a:lnTo>
                    <a:lnTo>
                      <a:pt x="85" y="181"/>
                    </a:lnTo>
                    <a:lnTo>
                      <a:pt x="85" y="187"/>
                    </a:lnTo>
                    <a:lnTo>
                      <a:pt x="85" y="192"/>
                    </a:lnTo>
                    <a:lnTo>
                      <a:pt x="80" y="192"/>
                    </a:lnTo>
                    <a:lnTo>
                      <a:pt x="74" y="192"/>
                    </a:lnTo>
                    <a:lnTo>
                      <a:pt x="68" y="192"/>
                    </a:lnTo>
                    <a:lnTo>
                      <a:pt x="68" y="187"/>
                    </a:lnTo>
                    <a:lnTo>
                      <a:pt x="74" y="170"/>
                    </a:lnTo>
                    <a:lnTo>
                      <a:pt x="68" y="164"/>
                    </a:lnTo>
                    <a:lnTo>
                      <a:pt x="68" y="158"/>
                    </a:lnTo>
                    <a:lnTo>
                      <a:pt x="68" y="153"/>
                    </a:lnTo>
                    <a:lnTo>
                      <a:pt x="80" y="153"/>
                    </a:lnTo>
                    <a:lnTo>
                      <a:pt x="80" y="147"/>
                    </a:lnTo>
                    <a:lnTo>
                      <a:pt x="74" y="141"/>
                    </a:lnTo>
                    <a:lnTo>
                      <a:pt x="68" y="147"/>
                    </a:lnTo>
                    <a:lnTo>
                      <a:pt x="63" y="141"/>
                    </a:lnTo>
                    <a:lnTo>
                      <a:pt x="57" y="147"/>
                    </a:lnTo>
                    <a:lnTo>
                      <a:pt x="51" y="147"/>
                    </a:lnTo>
                    <a:lnTo>
                      <a:pt x="51" y="153"/>
                    </a:lnTo>
                    <a:lnTo>
                      <a:pt x="51" y="158"/>
                    </a:lnTo>
                    <a:lnTo>
                      <a:pt x="51" y="164"/>
                    </a:lnTo>
                    <a:lnTo>
                      <a:pt x="40" y="170"/>
                    </a:lnTo>
                    <a:lnTo>
                      <a:pt x="40" y="164"/>
                    </a:lnTo>
                    <a:lnTo>
                      <a:pt x="40" y="158"/>
                    </a:lnTo>
                    <a:lnTo>
                      <a:pt x="40" y="153"/>
                    </a:lnTo>
                    <a:lnTo>
                      <a:pt x="34" y="153"/>
                    </a:lnTo>
                    <a:lnTo>
                      <a:pt x="29" y="164"/>
                    </a:lnTo>
                    <a:lnTo>
                      <a:pt x="23" y="158"/>
                    </a:lnTo>
                    <a:lnTo>
                      <a:pt x="17" y="153"/>
                    </a:lnTo>
                    <a:lnTo>
                      <a:pt x="17" y="147"/>
                    </a:lnTo>
                    <a:lnTo>
                      <a:pt x="6" y="147"/>
                    </a:lnTo>
                    <a:lnTo>
                      <a:pt x="6" y="141"/>
                    </a:lnTo>
                    <a:lnTo>
                      <a:pt x="0" y="136"/>
                    </a:lnTo>
                    <a:lnTo>
                      <a:pt x="6" y="124"/>
                    </a:lnTo>
                    <a:lnTo>
                      <a:pt x="0" y="119"/>
                    </a:lnTo>
                    <a:lnTo>
                      <a:pt x="0" y="113"/>
                    </a:lnTo>
                    <a:lnTo>
                      <a:pt x="6" y="113"/>
                    </a:lnTo>
                    <a:lnTo>
                      <a:pt x="6" y="107"/>
                    </a:lnTo>
                    <a:lnTo>
                      <a:pt x="0" y="102"/>
                    </a:lnTo>
                    <a:lnTo>
                      <a:pt x="6" y="96"/>
                    </a:lnTo>
                    <a:lnTo>
                      <a:pt x="6" y="90"/>
                    </a:lnTo>
                    <a:lnTo>
                      <a:pt x="0" y="85"/>
                    </a:lnTo>
                    <a:lnTo>
                      <a:pt x="6" y="79"/>
                    </a:lnTo>
                    <a:lnTo>
                      <a:pt x="6" y="73"/>
                    </a:lnTo>
                    <a:lnTo>
                      <a:pt x="12" y="73"/>
                    </a:lnTo>
                    <a:lnTo>
                      <a:pt x="17" y="73"/>
                    </a:lnTo>
                    <a:lnTo>
                      <a:pt x="23" y="68"/>
                    </a:lnTo>
                    <a:lnTo>
                      <a:pt x="29" y="68"/>
                    </a:lnTo>
                    <a:lnTo>
                      <a:pt x="29" y="73"/>
                    </a:lnTo>
                    <a:lnTo>
                      <a:pt x="34" y="73"/>
                    </a:lnTo>
                    <a:lnTo>
                      <a:pt x="40" y="79"/>
                    </a:lnTo>
                    <a:lnTo>
                      <a:pt x="46" y="79"/>
                    </a:lnTo>
                    <a:lnTo>
                      <a:pt x="51" y="79"/>
                    </a:lnTo>
                    <a:lnTo>
                      <a:pt x="57" y="79"/>
                    </a:lnTo>
                    <a:lnTo>
                      <a:pt x="63" y="73"/>
                    </a:lnTo>
                    <a:lnTo>
                      <a:pt x="68" y="73"/>
                    </a:lnTo>
                    <a:lnTo>
                      <a:pt x="68" y="68"/>
                    </a:lnTo>
                    <a:lnTo>
                      <a:pt x="74" y="68"/>
                    </a:lnTo>
                    <a:lnTo>
                      <a:pt x="80" y="68"/>
                    </a:lnTo>
                    <a:lnTo>
                      <a:pt x="80" y="62"/>
                    </a:lnTo>
                    <a:lnTo>
                      <a:pt x="85" y="62"/>
                    </a:lnTo>
                    <a:lnTo>
                      <a:pt x="91" y="62"/>
                    </a:lnTo>
                    <a:lnTo>
                      <a:pt x="97" y="56"/>
                    </a:lnTo>
                    <a:lnTo>
                      <a:pt x="102" y="56"/>
                    </a:lnTo>
                    <a:lnTo>
                      <a:pt x="108" y="56"/>
                    </a:lnTo>
                    <a:lnTo>
                      <a:pt x="108" y="51"/>
                    </a:lnTo>
                    <a:lnTo>
                      <a:pt x="108" y="45"/>
                    </a:lnTo>
                    <a:lnTo>
                      <a:pt x="114" y="45"/>
                    </a:lnTo>
                    <a:lnTo>
                      <a:pt x="114" y="39"/>
                    </a:lnTo>
                    <a:lnTo>
                      <a:pt x="114" y="34"/>
                    </a:lnTo>
                    <a:lnTo>
                      <a:pt x="119" y="34"/>
                    </a:lnTo>
                    <a:lnTo>
                      <a:pt x="125" y="34"/>
                    </a:lnTo>
                    <a:lnTo>
                      <a:pt x="131" y="34"/>
                    </a:lnTo>
                    <a:lnTo>
                      <a:pt x="137" y="34"/>
                    </a:lnTo>
                    <a:lnTo>
                      <a:pt x="137" y="28"/>
                    </a:lnTo>
                    <a:lnTo>
                      <a:pt x="142" y="28"/>
                    </a:lnTo>
                    <a:lnTo>
                      <a:pt x="142" y="34"/>
                    </a:lnTo>
                    <a:lnTo>
                      <a:pt x="142" y="28"/>
                    </a:lnTo>
                    <a:lnTo>
                      <a:pt x="148" y="28"/>
                    </a:lnTo>
                    <a:lnTo>
                      <a:pt x="154" y="28"/>
                    </a:lnTo>
                    <a:lnTo>
                      <a:pt x="154" y="22"/>
                    </a:lnTo>
                    <a:lnTo>
                      <a:pt x="154" y="17"/>
                    </a:lnTo>
                    <a:lnTo>
                      <a:pt x="159" y="11"/>
                    </a:lnTo>
                    <a:lnTo>
                      <a:pt x="159" y="5"/>
                    </a:lnTo>
                    <a:lnTo>
                      <a:pt x="165" y="0"/>
                    </a:lnTo>
                    <a:lnTo>
                      <a:pt x="171" y="0"/>
                    </a:lnTo>
                    <a:lnTo>
                      <a:pt x="176" y="0"/>
                    </a:lnTo>
                    <a:lnTo>
                      <a:pt x="176" y="5"/>
                    </a:lnTo>
                    <a:lnTo>
                      <a:pt x="182" y="5"/>
                    </a:lnTo>
                    <a:lnTo>
                      <a:pt x="182" y="11"/>
                    </a:lnTo>
                    <a:lnTo>
                      <a:pt x="188" y="11"/>
                    </a:lnTo>
                    <a:lnTo>
                      <a:pt x="188" y="17"/>
                    </a:lnTo>
                    <a:lnTo>
                      <a:pt x="193" y="17"/>
                    </a:lnTo>
                    <a:lnTo>
                      <a:pt x="188" y="17"/>
                    </a:lnTo>
                    <a:lnTo>
                      <a:pt x="188" y="22"/>
                    </a:lnTo>
                    <a:lnTo>
                      <a:pt x="193" y="22"/>
                    </a:lnTo>
                    <a:lnTo>
                      <a:pt x="193" y="28"/>
                    </a:lnTo>
                    <a:lnTo>
                      <a:pt x="193" y="34"/>
                    </a:lnTo>
                    <a:lnTo>
                      <a:pt x="193" y="39"/>
                    </a:lnTo>
                    <a:lnTo>
                      <a:pt x="193" y="45"/>
                    </a:lnTo>
                    <a:lnTo>
                      <a:pt x="193" y="51"/>
                    </a:lnTo>
                    <a:lnTo>
                      <a:pt x="199" y="51"/>
                    </a:lnTo>
                    <a:lnTo>
                      <a:pt x="193" y="51"/>
                    </a:lnTo>
                    <a:lnTo>
                      <a:pt x="193" y="56"/>
                    </a:lnTo>
                    <a:lnTo>
                      <a:pt x="188" y="62"/>
                    </a:lnTo>
                    <a:lnTo>
                      <a:pt x="193" y="68"/>
                    </a:lnTo>
                    <a:lnTo>
                      <a:pt x="188" y="68"/>
                    </a:lnTo>
                    <a:lnTo>
                      <a:pt x="193" y="68"/>
                    </a:lnTo>
                    <a:lnTo>
                      <a:pt x="193" y="73"/>
                    </a:lnTo>
                    <a:lnTo>
                      <a:pt x="199" y="79"/>
                    </a:lnTo>
                    <a:lnTo>
                      <a:pt x="205" y="85"/>
                    </a:lnTo>
                    <a:lnTo>
                      <a:pt x="210" y="85"/>
                    </a:lnTo>
                    <a:lnTo>
                      <a:pt x="210" y="90"/>
                    </a:lnTo>
                    <a:lnTo>
                      <a:pt x="216" y="90"/>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0" name="Freeform 114">
                <a:extLst>
                  <a:ext uri="{FF2B5EF4-FFF2-40B4-BE49-F238E27FC236}">
                    <a16:creationId xmlns:a16="http://schemas.microsoft.com/office/drawing/2014/main" id="{DB62504F-2D28-0F64-03AB-0A9A4D16C9C6}"/>
                  </a:ext>
                </a:extLst>
              </p:cNvPr>
              <p:cNvSpPr>
                <a:spLocks/>
              </p:cNvSpPr>
              <p:nvPr>
                <p:custDataLst>
                  <p:tags r:id="rId251"/>
                </p:custDataLst>
              </p:nvPr>
            </p:nvSpPr>
            <p:spPr bwMode="auto">
              <a:xfrm rot="582343">
                <a:off x="7635513" y="4243601"/>
                <a:ext cx="423859" cy="270882"/>
              </a:xfrm>
              <a:custGeom>
                <a:avLst/>
                <a:gdLst>
                  <a:gd name="T0" fmla="*/ 96 w 266"/>
                  <a:gd name="T1" fmla="*/ 5 h 170"/>
                  <a:gd name="T2" fmla="*/ 102 w 266"/>
                  <a:gd name="T3" fmla="*/ 0 h 170"/>
                  <a:gd name="T4" fmla="*/ 119 w 266"/>
                  <a:gd name="T5" fmla="*/ 11 h 170"/>
                  <a:gd name="T6" fmla="*/ 136 w 266"/>
                  <a:gd name="T7" fmla="*/ 5 h 170"/>
                  <a:gd name="T8" fmla="*/ 141 w 266"/>
                  <a:gd name="T9" fmla="*/ 0 h 170"/>
                  <a:gd name="T10" fmla="*/ 147 w 266"/>
                  <a:gd name="T11" fmla="*/ 17 h 170"/>
                  <a:gd name="T12" fmla="*/ 158 w 266"/>
                  <a:gd name="T13" fmla="*/ 28 h 170"/>
                  <a:gd name="T14" fmla="*/ 164 w 266"/>
                  <a:gd name="T15" fmla="*/ 34 h 170"/>
                  <a:gd name="T16" fmla="*/ 175 w 266"/>
                  <a:gd name="T17" fmla="*/ 34 h 170"/>
                  <a:gd name="T18" fmla="*/ 187 w 266"/>
                  <a:gd name="T19" fmla="*/ 39 h 170"/>
                  <a:gd name="T20" fmla="*/ 187 w 266"/>
                  <a:gd name="T21" fmla="*/ 51 h 170"/>
                  <a:gd name="T22" fmla="*/ 198 w 266"/>
                  <a:gd name="T23" fmla="*/ 62 h 170"/>
                  <a:gd name="T24" fmla="*/ 198 w 266"/>
                  <a:gd name="T25" fmla="*/ 73 h 170"/>
                  <a:gd name="T26" fmla="*/ 192 w 266"/>
                  <a:gd name="T27" fmla="*/ 79 h 170"/>
                  <a:gd name="T28" fmla="*/ 192 w 266"/>
                  <a:gd name="T29" fmla="*/ 90 h 170"/>
                  <a:gd name="T30" fmla="*/ 204 w 266"/>
                  <a:gd name="T31" fmla="*/ 90 h 170"/>
                  <a:gd name="T32" fmla="*/ 215 w 266"/>
                  <a:gd name="T33" fmla="*/ 102 h 170"/>
                  <a:gd name="T34" fmla="*/ 226 w 266"/>
                  <a:gd name="T35" fmla="*/ 102 h 170"/>
                  <a:gd name="T36" fmla="*/ 226 w 266"/>
                  <a:gd name="T37" fmla="*/ 107 h 170"/>
                  <a:gd name="T38" fmla="*/ 232 w 266"/>
                  <a:gd name="T39" fmla="*/ 113 h 170"/>
                  <a:gd name="T40" fmla="*/ 226 w 266"/>
                  <a:gd name="T41" fmla="*/ 124 h 170"/>
                  <a:gd name="T42" fmla="*/ 232 w 266"/>
                  <a:gd name="T43" fmla="*/ 136 h 170"/>
                  <a:gd name="T44" fmla="*/ 249 w 266"/>
                  <a:gd name="T45" fmla="*/ 136 h 170"/>
                  <a:gd name="T46" fmla="*/ 260 w 266"/>
                  <a:gd name="T47" fmla="*/ 141 h 170"/>
                  <a:gd name="T48" fmla="*/ 260 w 266"/>
                  <a:gd name="T49" fmla="*/ 153 h 170"/>
                  <a:gd name="T50" fmla="*/ 238 w 266"/>
                  <a:gd name="T51" fmla="*/ 153 h 170"/>
                  <a:gd name="T52" fmla="*/ 232 w 266"/>
                  <a:gd name="T53" fmla="*/ 158 h 170"/>
                  <a:gd name="T54" fmla="*/ 221 w 266"/>
                  <a:gd name="T55" fmla="*/ 164 h 170"/>
                  <a:gd name="T56" fmla="*/ 204 w 266"/>
                  <a:gd name="T57" fmla="*/ 158 h 170"/>
                  <a:gd name="T58" fmla="*/ 187 w 266"/>
                  <a:gd name="T59" fmla="*/ 158 h 170"/>
                  <a:gd name="T60" fmla="*/ 175 w 266"/>
                  <a:gd name="T61" fmla="*/ 164 h 170"/>
                  <a:gd name="T62" fmla="*/ 141 w 266"/>
                  <a:gd name="T63" fmla="*/ 164 h 170"/>
                  <a:gd name="T64" fmla="*/ 119 w 266"/>
                  <a:gd name="T65" fmla="*/ 170 h 170"/>
                  <a:gd name="T66" fmla="*/ 102 w 266"/>
                  <a:gd name="T67" fmla="*/ 158 h 170"/>
                  <a:gd name="T68" fmla="*/ 90 w 266"/>
                  <a:gd name="T69" fmla="*/ 141 h 170"/>
                  <a:gd name="T70" fmla="*/ 62 w 266"/>
                  <a:gd name="T71" fmla="*/ 102 h 170"/>
                  <a:gd name="T72" fmla="*/ 45 w 266"/>
                  <a:gd name="T73" fmla="*/ 85 h 170"/>
                  <a:gd name="T74" fmla="*/ 11 w 266"/>
                  <a:gd name="T75" fmla="*/ 73 h 170"/>
                  <a:gd name="T76" fmla="*/ 0 w 266"/>
                  <a:gd name="T77" fmla="*/ 68 h 170"/>
                  <a:gd name="T78" fmla="*/ 22 w 266"/>
                  <a:gd name="T79" fmla="*/ 45 h 170"/>
                  <a:gd name="T80" fmla="*/ 34 w 266"/>
                  <a:gd name="T81" fmla="*/ 39 h 170"/>
                  <a:gd name="T82" fmla="*/ 39 w 266"/>
                  <a:gd name="T83" fmla="*/ 34 h 170"/>
                  <a:gd name="T84" fmla="*/ 51 w 266"/>
                  <a:gd name="T85" fmla="*/ 34 h 170"/>
                  <a:gd name="T86" fmla="*/ 51 w 266"/>
                  <a:gd name="T87" fmla="*/ 28 h 170"/>
                  <a:gd name="T88" fmla="*/ 45 w 266"/>
                  <a:gd name="T89" fmla="*/ 22 h 170"/>
                  <a:gd name="T90" fmla="*/ 45 w 266"/>
                  <a:gd name="T91" fmla="*/ 22 h 170"/>
                  <a:gd name="T92" fmla="*/ 51 w 266"/>
                  <a:gd name="T93" fmla="*/ 17 h 170"/>
                  <a:gd name="T94" fmla="*/ 62 w 266"/>
                  <a:gd name="T95" fmla="*/ 11 h 170"/>
                  <a:gd name="T96" fmla="*/ 79 w 266"/>
                  <a:gd name="T97" fmla="*/ 5 h 170"/>
                  <a:gd name="T98" fmla="*/ 90 w 266"/>
                  <a:gd name="T99" fmla="*/ 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170">
                    <a:moveTo>
                      <a:pt x="90" y="5"/>
                    </a:moveTo>
                    <a:lnTo>
                      <a:pt x="96" y="5"/>
                    </a:lnTo>
                    <a:lnTo>
                      <a:pt x="96" y="0"/>
                    </a:lnTo>
                    <a:lnTo>
                      <a:pt x="102" y="0"/>
                    </a:lnTo>
                    <a:lnTo>
                      <a:pt x="107" y="0"/>
                    </a:lnTo>
                    <a:lnTo>
                      <a:pt x="119" y="11"/>
                    </a:lnTo>
                    <a:lnTo>
                      <a:pt x="124" y="11"/>
                    </a:lnTo>
                    <a:lnTo>
                      <a:pt x="136" y="5"/>
                    </a:lnTo>
                    <a:lnTo>
                      <a:pt x="141" y="5"/>
                    </a:lnTo>
                    <a:lnTo>
                      <a:pt x="141" y="0"/>
                    </a:lnTo>
                    <a:lnTo>
                      <a:pt x="147" y="5"/>
                    </a:lnTo>
                    <a:lnTo>
                      <a:pt x="147" y="17"/>
                    </a:lnTo>
                    <a:lnTo>
                      <a:pt x="153" y="22"/>
                    </a:lnTo>
                    <a:lnTo>
                      <a:pt x="158" y="28"/>
                    </a:lnTo>
                    <a:lnTo>
                      <a:pt x="158" y="34"/>
                    </a:lnTo>
                    <a:lnTo>
                      <a:pt x="164" y="34"/>
                    </a:lnTo>
                    <a:lnTo>
                      <a:pt x="175" y="39"/>
                    </a:lnTo>
                    <a:lnTo>
                      <a:pt x="175" y="34"/>
                    </a:lnTo>
                    <a:lnTo>
                      <a:pt x="181" y="34"/>
                    </a:lnTo>
                    <a:lnTo>
                      <a:pt x="187" y="39"/>
                    </a:lnTo>
                    <a:lnTo>
                      <a:pt x="192" y="45"/>
                    </a:lnTo>
                    <a:lnTo>
                      <a:pt x="187" y="51"/>
                    </a:lnTo>
                    <a:lnTo>
                      <a:pt x="192" y="56"/>
                    </a:lnTo>
                    <a:lnTo>
                      <a:pt x="198" y="62"/>
                    </a:lnTo>
                    <a:lnTo>
                      <a:pt x="198" y="68"/>
                    </a:lnTo>
                    <a:lnTo>
                      <a:pt x="198" y="73"/>
                    </a:lnTo>
                    <a:lnTo>
                      <a:pt x="198" y="79"/>
                    </a:lnTo>
                    <a:lnTo>
                      <a:pt x="192" y="79"/>
                    </a:lnTo>
                    <a:lnTo>
                      <a:pt x="192" y="85"/>
                    </a:lnTo>
                    <a:lnTo>
                      <a:pt x="192" y="90"/>
                    </a:lnTo>
                    <a:lnTo>
                      <a:pt x="192" y="85"/>
                    </a:lnTo>
                    <a:lnTo>
                      <a:pt x="204" y="90"/>
                    </a:lnTo>
                    <a:lnTo>
                      <a:pt x="209" y="96"/>
                    </a:lnTo>
                    <a:lnTo>
                      <a:pt x="215" y="102"/>
                    </a:lnTo>
                    <a:lnTo>
                      <a:pt x="221" y="102"/>
                    </a:lnTo>
                    <a:lnTo>
                      <a:pt x="226" y="102"/>
                    </a:lnTo>
                    <a:lnTo>
                      <a:pt x="221" y="107"/>
                    </a:lnTo>
                    <a:lnTo>
                      <a:pt x="226" y="107"/>
                    </a:lnTo>
                    <a:lnTo>
                      <a:pt x="232" y="107"/>
                    </a:lnTo>
                    <a:lnTo>
                      <a:pt x="232" y="113"/>
                    </a:lnTo>
                    <a:lnTo>
                      <a:pt x="226" y="119"/>
                    </a:lnTo>
                    <a:lnTo>
                      <a:pt x="226" y="124"/>
                    </a:lnTo>
                    <a:lnTo>
                      <a:pt x="226" y="130"/>
                    </a:lnTo>
                    <a:lnTo>
                      <a:pt x="232" y="136"/>
                    </a:lnTo>
                    <a:lnTo>
                      <a:pt x="243" y="136"/>
                    </a:lnTo>
                    <a:lnTo>
                      <a:pt x="249" y="136"/>
                    </a:lnTo>
                    <a:lnTo>
                      <a:pt x="255" y="136"/>
                    </a:lnTo>
                    <a:lnTo>
                      <a:pt x="260" y="141"/>
                    </a:lnTo>
                    <a:lnTo>
                      <a:pt x="266" y="153"/>
                    </a:lnTo>
                    <a:lnTo>
                      <a:pt x="260" y="153"/>
                    </a:lnTo>
                    <a:lnTo>
                      <a:pt x="249" y="153"/>
                    </a:lnTo>
                    <a:lnTo>
                      <a:pt x="238" y="153"/>
                    </a:lnTo>
                    <a:lnTo>
                      <a:pt x="238" y="158"/>
                    </a:lnTo>
                    <a:lnTo>
                      <a:pt x="232" y="158"/>
                    </a:lnTo>
                    <a:lnTo>
                      <a:pt x="226" y="158"/>
                    </a:lnTo>
                    <a:lnTo>
                      <a:pt x="221" y="164"/>
                    </a:lnTo>
                    <a:lnTo>
                      <a:pt x="215" y="170"/>
                    </a:lnTo>
                    <a:lnTo>
                      <a:pt x="204" y="158"/>
                    </a:lnTo>
                    <a:lnTo>
                      <a:pt x="198" y="153"/>
                    </a:lnTo>
                    <a:lnTo>
                      <a:pt x="187" y="158"/>
                    </a:lnTo>
                    <a:lnTo>
                      <a:pt x="181" y="164"/>
                    </a:lnTo>
                    <a:lnTo>
                      <a:pt x="175" y="164"/>
                    </a:lnTo>
                    <a:lnTo>
                      <a:pt x="158" y="164"/>
                    </a:lnTo>
                    <a:lnTo>
                      <a:pt x="141" y="164"/>
                    </a:lnTo>
                    <a:lnTo>
                      <a:pt x="130" y="170"/>
                    </a:lnTo>
                    <a:lnTo>
                      <a:pt x="119" y="170"/>
                    </a:lnTo>
                    <a:lnTo>
                      <a:pt x="107" y="170"/>
                    </a:lnTo>
                    <a:lnTo>
                      <a:pt x="102" y="158"/>
                    </a:lnTo>
                    <a:lnTo>
                      <a:pt x="90" y="147"/>
                    </a:lnTo>
                    <a:lnTo>
                      <a:pt x="90" y="141"/>
                    </a:lnTo>
                    <a:lnTo>
                      <a:pt x="79" y="124"/>
                    </a:lnTo>
                    <a:lnTo>
                      <a:pt x="62" y="102"/>
                    </a:lnTo>
                    <a:lnTo>
                      <a:pt x="56" y="90"/>
                    </a:lnTo>
                    <a:lnTo>
                      <a:pt x="45" y="85"/>
                    </a:lnTo>
                    <a:lnTo>
                      <a:pt x="39" y="79"/>
                    </a:lnTo>
                    <a:lnTo>
                      <a:pt x="11" y="73"/>
                    </a:lnTo>
                    <a:lnTo>
                      <a:pt x="5" y="73"/>
                    </a:lnTo>
                    <a:lnTo>
                      <a:pt x="0" y="68"/>
                    </a:lnTo>
                    <a:lnTo>
                      <a:pt x="22" y="51"/>
                    </a:lnTo>
                    <a:lnTo>
                      <a:pt x="22" y="45"/>
                    </a:lnTo>
                    <a:lnTo>
                      <a:pt x="28" y="45"/>
                    </a:lnTo>
                    <a:lnTo>
                      <a:pt x="34" y="39"/>
                    </a:lnTo>
                    <a:lnTo>
                      <a:pt x="39" y="39"/>
                    </a:lnTo>
                    <a:lnTo>
                      <a:pt x="39" y="34"/>
                    </a:lnTo>
                    <a:lnTo>
                      <a:pt x="45" y="34"/>
                    </a:lnTo>
                    <a:lnTo>
                      <a:pt x="51" y="34"/>
                    </a:lnTo>
                    <a:lnTo>
                      <a:pt x="45" y="28"/>
                    </a:lnTo>
                    <a:lnTo>
                      <a:pt x="51" y="28"/>
                    </a:lnTo>
                    <a:lnTo>
                      <a:pt x="45" y="28"/>
                    </a:lnTo>
                    <a:lnTo>
                      <a:pt x="45" y="22"/>
                    </a:lnTo>
                    <a:lnTo>
                      <a:pt x="45" y="28"/>
                    </a:lnTo>
                    <a:lnTo>
                      <a:pt x="45" y="22"/>
                    </a:lnTo>
                    <a:lnTo>
                      <a:pt x="51" y="22"/>
                    </a:lnTo>
                    <a:lnTo>
                      <a:pt x="51" y="17"/>
                    </a:lnTo>
                    <a:lnTo>
                      <a:pt x="56" y="11"/>
                    </a:lnTo>
                    <a:lnTo>
                      <a:pt x="62" y="11"/>
                    </a:lnTo>
                    <a:lnTo>
                      <a:pt x="73" y="11"/>
                    </a:lnTo>
                    <a:lnTo>
                      <a:pt x="79" y="5"/>
                    </a:lnTo>
                    <a:lnTo>
                      <a:pt x="85" y="5"/>
                    </a:lnTo>
                    <a:lnTo>
                      <a:pt x="90" y="5"/>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1" name="Freeform 115">
                <a:extLst>
                  <a:ext uri="{FF2B5EF4-FFF2-40B4-BE49-F238E27FC236}">
                    <a16:creationId xmlns:a16="http://schemas.microsoft.com/office/drawing/2014/main" id="{BFC157C4-AE89-4D07-B189-C394E88C2FCD}"/>
                  </a:ext>
                </a:extLst>
              </p:cNvPr>
              <p:cNvSpPr>
                <a:spLocks/>
              </p:cNvSpPr>
              <p:nvPr>
                <p:custDataLst>
                  <p:tags r:id="rId252"/>
                </p:custDataLst>
              </p:nvPr>
            </p:nvSpPr>
            <p:spPr bwMode="auto">
              <a:xfrm rot="582343">
                <a:off x="5638961" y="2970849"/>
                <a:ext cx="342592" cy="541766"/>
              </a:xfrm>
              <a:custGeom>
                <a:avLst/>
                <a:gdLst>
                  <a:gd name="T0" fmla="*/ 215 w 215"/>
                  <a:gd name="T1" fmla="*/ 51 h 340"/>
                  <a:gd name="T2" fmla="*/ 210 w 215"/>
                  <a:gd name="T3" fmla="*/ 57 h 340"/>
                  <a:gd name="T4" fmla="*/ 198 w 215"/>
                  <a:gd name="T5" fmla="*/ 68 h 340"/>
                  <a:gd name="T6" fmla="*/ 193 w 215"/>
                  <a:gd name="T7" fmla="*/ 91 h 340"/>
                  <a:gd name="T8" fmla="*/ 198 w 215"/>
                  <a:gd name="T9" fmla="*/ 96 h 340"/>
                  <a:gd name="T10" fmla="*/ 204 w 215"/>
                  <a:gd name="T11" fmla="*/ 102 h 340"/>
                  <a:gd name="T12" fmla="*/ 204 w 215"/>
                  <a:gd name="T13" fmla="*/ 113 h 340"/>
                  <a:gd name="T14" fmla="*/ 210 w 215"/>
                  <a:gd name="T15" fmla="*/ 119 h 340"/>
                  <a:gd name="T16" fmla="*/ 210 w 215"/>
                  <a:gd name="T17" fmla="*/ 130 h 340"/>
                  <a:gd name="T18" fmla="*/ 210 w 215"/>
                  <a:gd name="T19" fmla="*/ 142 h 340"/>
                  <a:gd name="T20" fmla="*/ 204 w 215"/>
                  <a:gd name="T21" fmla="*/ 153 h 340"/>
                  <a:gd name="T22" fmla="*/ 198 w 215"/>
                  <a:gd name="T23" fmla="*/ 159 h 340"/>
                  <a:gd name="T24" fmla="*/ 193 w 215"/>
                  <a:gd name="T25" fmla="*/ 164 h 340"/>
                  <a:gd name="T26" fmla="*/ 187 w 215"/>
                  <a:gd name="T27" fmla="*/ 170 h 340"/>
                  <a:gd name="T28" fmla="*/ 181 w 215"/>
                  <a:gd name="T29" fmla="*/ 187 h 340"/>
                  <a:gd name="T30" fmla="*/ 176 w 215"/>
                  <a:gd name="T31" fmla="*/ 198 h 340"/>
                  <a:gd name="T32" fmla="*/ 181 w 215"/>
                  <a:gd name="T33" fmla="*/ 210 h 340"/>
                  <a:gd name="T34" fmla="*/ 181 w 215"/>
                  <a:gd name="T35" fmla="*/ 215 h 340"/>
                  <a:gd name="T36" fmla="*/ 176 w 215"/>
                  <a:gd name="T37" fmla="*/ 221 h 340"/>
                  <a:gd name="T38" fmla="*/ 170 w 215"/>
                  <a:gd name="T39" fmla="*/ 227 h 340"/>
                  <a:gd name="T40" fmla="*/ 164 w 215"/>
                  <a:gd name="T41" fmla="*/ 238 h 340"/>
                  <a:gd name="T42" fmla="*/ 153 w 215"/>
                  <a:gd name="T43" fmla="*/ 244 h 340"/>
                  <a:gd name="T44" fmla="*/ 153 w 215"/>
                  <a:gd name="T45" fmla="*/ 255 h 340"/>
                  <a:gd name="T46" fmla="*/ 153 w 215"/>
                  <a:gd name="T47" fmla="*/ 266 h 340"/>
                  <a:gd name="T48" fmla="*/ 159 w 215"/>
                  <a:gd name="T49" fmla="*/ 272 h 340"/>
                  <a:gd name="T50" fmla="*/ 153 w 215"/>
                  <a:gd name="T51" fmla="*/ 278 h 340"/>
                  <a:gd name="T52" fmla="*/ 153 w 215"/>
                  <a:gd name="T53" fmla="*/ 295 h 340"/>
                  <a:gd name="T54" fmla="*/ 147 w 215"/>
                  <a:gd name="T55" fmla="*/ 300 h 340"/>
                  <a:gd name="T56" fmla="*/ 147 w 215"/>
                  <a:gd name="T57" fmla="*/ 312 h 340"/>
                  <a:gd name="T58" fmla="*/ 142 w 215"/>
                  <a:gd name="T59" fmla="*/ 317 h 340"/>
                  <a:gd name="T60" fmla="*/ 142 w 215"/>
                  <a:gd name="T61" fmla="*/ 329 h 340"/>
                  <a:gd name="T62" fmla="*/ 108 w 215"/>
                  <a:gd name="T63" fmla="*/ 334 h 340"/>
                  <a:gd name="T64" fmla="*/ 96 w 215"/>
                  <a:gd name="T65" fmla="*/ 334 h 340"/>
                  <a:gd name="T66" fmla="*/ 90 w 215"/>
                  <a:gd name="T67" fmla="*/ 323 h 340"/>
                  <a:gd name="T68" fmla="*/ 79 w 215"/>
                  <a:gd name="T69" fmla="*/ 317 h 340"/>
                  <a:gd name="T70" fmla="*/ 68 w 215"/>
                  <a:gd name="T71" fmla="*/ 317 h 340"/>
                  <a:gd name="T72" fmla="*/ 56 w 215"/>
                  <a:gd name="T73" fmla="*/ 317 h 340"/>
                  <a:gd name="T74" fmla="*/ 51 w 215"/>
                  <a:gd name="T75" fmla="*/ 306 h 340"/>
                  <a:gd name="T76" fmla="*/ 39 w 215"/>
                  <a:gd name="T77" fmla="*/ 300 h 340"/>
                  <a:gd name="T78" fmla="*/ 39 w 215"/>
                  <a:gd name="T79" fmla="*/ 289 h 340"/>
                  <a:gd name="T80" fmla="*/ 34 w 215"/>
                  <a:gd name="T81" fmla="*/ 295 h 340"/>
                  <a:gd name="T82" fmla="*/ 5 w 215"/>
                  <a:gd name="T83" fmla="*/ 289 h 340"/>
                  <a:gd name="T84" fmla="*/ 0 w 215"/>
                  <a:gd name="T85" fmla="*/ 283 h 340"/>
                  <a:gd name="T86" fmla="*/ 11 w 215"/>
                  <a:gd name="T87" fmla="*/ 249 h 340"/>
                  <a:gd name="T88" fmla="*/ 11 w 215"/>
                  <a:gd name="T89" fmla="*/ 215 h 340"/>
                  <a:gd name="T90" fmla="*/ 17 w 215"/>
                  <a:gd name="T91" fmla="*/ 204 h 340"/>
                  <a:gd name="T92" fmla="*/ 28 w 215"/>
                  <a:gd name="T93" fmla="*/ 170 h 340"/>
                  <a:gd name="T94" fmla="*/ 45 w 215"/>
                  <a:gd name="T95" fmla="*/ 119 h 340"/>
                  <a:gd name="T96" fmla="*/ 56 w 215"/>
                  <a:gd name="T97" fmla="*/ 91 h 340"/>
                  <a:gd name="T98" fmla="*/ 90 w 215"/>
                  <a:gd name="T99" fmla="*/ 79 h 340"/>
                  <a:gd name="T100" fmla="*/ 113 w 215"/>
                  <a:gd name="T101" fmla="*/ 51 h 340"/>
                  <a:gd name="T102" fmla="*/ 125 w 215"/>
                  <a:gd name="T103" fmla="*/ 28 h 340"/>
                  <a:gd name="T104" fmla="*/ 136 w 215"/>
                  <a:gd name="T105" fmla="*/ 6 h 340"/>
                  <a:gd name="T106" fmla="*/ 170 w 215"/>
                  <a:gd name="T107" fmla="*/ 11 h 340"/>
                  <a:gd name="T108" fmla="*/ 176 w 215"/>
                  <a:gd name="T109" fmla="*/ 17 h 340"/>
                  <a:gd name="T110" fmla="*/ 181 w 215"/>
                  <a:gd name="T111" fmla="*/ 23 h 340"/>
                  <a:gd name="T112" fmla="*/ 204 w 215"/>
                  <a:gd name="T113" fmla="*/ 28 h 340"/>
                  <a:gd name="T114" fmla="*/ 210 w 215"/>
                  <a:gd name="T115" fmla="*/ 34 h 340"/>
                  <a:gd name="T116" fmla="*/ 215 w 215"/>
                  <a:gd name="T117" fmla="*/ 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340">
                    <a:moveTo>
                      <a:pt x="215" y="45"/>
                    </a:moveTo>
                    <a:lnTo>
                      <a:pt x="215" y="51"/>
                    </a:lnTo>
                    <a:lnTo>
                      <a:pt x="210" y="51"/>
                    </a:lnTo>
                    <a:lnTo>
                      <a:pt x="210" y="57"/>
                    </a:lnTo>
                    <a:lnTo>
                      <a:pt x="204" y="62"/>
                    </a:lnTo>
                    <a:lnTo>
                      <a:pt x="198" y="68"/>
                    </a:lnTo>
                    <a:lnTo>
                      <a:pt x="198" y="79"/>
                    </a:lnTo>
                    <a:lnTo>
                      <a:pt x="193" y="91"/>
                    </a:lnTo>
                    <a:lnTo>
                      <a:pt x="193" y="96"/>
                    </a:lnTo>
                    <a:lnTo>
                      <a:pt x="198" y="96"/>
                    </a:lnTo>
                    <a:lnTo>
                      <a:pt x="204" y="96"/>
                    </a:lnTo>
                    <a:lnTo>
                      <a:pt x="204" y="102"/>
                    </a:lnTo>
                    <a:lnTo>
                      <a:pt x="210" y="108"/>
                    </a:lnTo>
                    <a:lnTo>
                      <a:pt x="204" y="113"/>
                    </a:lnTo>
                    <a:lnTo>
                      <a:pt x="204" y="119"/>
                    </a:lnTo>
                    <a:lnTo>
                      <a:pt x="210" y="119"/>
                    </a:lnTo>
                    <a:lnTo>
                      <a:pt x="210" y="125"/>
                    </a:lnTo>
                    <a:lnTo>
                      <a:pt x="210" y="130"/>
                    </a:lnTo>
                    <a:lnTo>
                      <a:pt x="210" y="136"/>
                    </a:lnTo>
                    <a:lnTo>
                      <a:pt x="210" y="142"/>
                    </a:lnTo>
                    <a:lnTo>
                      <a:pt x="210" y="153"/>
                    </a:lnTo>
                    <a:lnTo>
                      <a:pt x="204" y="153"/>
                    </a:lnTo>
                    <a:lnTo>
                      <a:pt x="198" y="153"/>
                    </a:lnTo>
                    <a:lnTo>
                      <a:pt x="198" y="159"/>
                    </a:lnTo>
                    <a:lnTo>
                      <a:pt x="198" y="164"/>
                    </a:lnTo>
                    <a:lnTo>
                      <a:pt x="193" y="164"/>
                    </a:lnTo>
                    <a:lnTo>
                      <a:pt x="193" y="170"/>
                    </a:lnTo>
                    <a:lnTo>
                      <a:pt x="187" y="170"/>
                    </a:lnTo>
                    <a:lnTo>
                      <a:pt x="187" y="181"/>
                    </a:lnTo>
                    <a:lnTo>
                      <a:pt x="181" y="187"/>
                    </a:lnTo>
                    <a:lnTo>
                      <a:pt x="181" y="193"/>
                    </a:lnTo>
                    <a:lnTo>
                      <a:pt x="176" y="198"/>
                    </a:lnTo>
                    <a:lnTo>
                      <a:pt x="181" y="204"/>
                    </a:lnTo>
                    <a:lnTo>
                      <a:pt x="181" y="210"/>
                    </a:lnTo>
                    <a:lnTo>
                      <a:pt x="187" y="210"/>
                    </a:lnTo>
                    <a:lnTo>
                      <a:pt x="181" y="215"/>
                    </a:lnTo>
                    <a:lnTo>
                      <a:pt x="181" y="221"/>
                    </a:lnTo>
                    <a:lnTo>
                      <a:pt x="176" y="221"/>
                    </a:lnTo>
                    <a:lnTo>
                      <a:pt x="170" y="221"/>
                    </a:lnTo>
                    <a:lnTo>
                      <a:pt x="170" y="227"/>
                    </a:lnTo>
                    <a:lnTo>
                      <a:pt x="164" y="227"/>
                    </a:lnTo>
                    <a:lnTo>
                      <a:pt x="164" y="238"/>
                    </a:lnTo>
                    <a:lnTo>
                      <a:pt x="159" y="244"/>
                    </a:lnTo>
                    <a:lnTo>
                      <a:pt x="153" y="244"/>
                    </a:lnTo>
                    <a:lnTo>
                      <a:pt x="159" y="249"/>
                    </a:lnTo>
                    <a:lnTo>
                      <a:pt x="153" y="255"/>
                    </a:lnTo>
                    <a:lnTo>
                      <a:pt x="153" y="261"/>
                    </a:lnTo>
                    <a:lnTo>
                      <a:pt x="153" y="266"/>
                    </a:lnTo>
                    <a:lnTo>
                      <a:pt x="153" y="272"/>
                    </a:lnTo>
                    <a:lnTo>
                      <a:pt x="159" y="272"/>
                    </a:lnTo>
                    <a:lnTo>
                      <a:pt x="159" y="278"/>
                    </a:lnTo>
                    <a:lnTo>
                      <a:pt x="153" y="278"/>
                    </a:lnTo>
                    <a:lnTo>
                      <a:pt x="153" y="289"/>
                    </a:lnTo>
                    <a:lnTo>
                      <a:pt x="153" y="295"/>
                    </a:lnTo>
                    <a:lnTo>
                      <a:pt x="153" y="300"/>
                    </a:lnTo>
                    <a:lnTo>
                      <a:pt x="147" y="300"/>
                    </a:lnTo>
                    <a:lnTo>
                      <a:pt x="147" y="306"/>
                    </a:lnTo>
                    <a:lnTo>
                      <a:pt x="147" y="312"/>
                    </a:lnTo>
                    <a:lnTo>
                      <a:pt x="142" y="312"/>
                    </a:lnTo>
                    <a:lnTo>
                      <a:pt x="142" y="317"/>
                    </a:lnTo>
                    <a:lnTo>
                      <a:pt x="142" y="323"/>
                    </a:lnTo>
                    <a:lnTo>
                      <a:pt x="142" y="329"/>
                    </a:lnTo>
                    <a:lnTo>
                      <a:pt x="142" y="334"/>
                    </a:lnTo>
                    <a:lnTo>
                      <a:pt x="108" y="334"/>
                    </a:lnTo>
                    <a:lnTo>
                      <a:pt x="102" y="340"/>
                    </a:lnTo>
                    <a:lnTo>
                      <a:pt x="96" y="334"/>
                    </a:lnTo>
                    <a:lnTo>
                      <a:pt x="96" y="323"/>
                    </a:lnTo>
                    <a:lnTo>
                      <a:pt x="90" y="323"/>
                    </a:lnTo>
                    <a:lnTo>
                      <a:pt x="85" y="323"/>
                    </a:lnTo>
                    <a:lnTo>
                      <a:pt x="79" y="317"/>
                    </a:lnTo>
                    <a:lnTo>
                      <a:pt x="73" y="317"/>
                    </a:lnTo>
                    <a:lnTo>
                      <a:pt x="68" y="317"/>
                    </a:lnTo>
                    <a:lnTo>
                      <a:pt x="62" y="317"/>
                    </a:lnTo>
                    <a:lnTo>
                      <a:pt x="56" y="317"/>
                    </a:lnTo>
                    <a:lnTo>
                      <a:pt x="51" y="312"/>
                    </a:lnTo>
                    <a:lnTo>
                      <a:pt x="51" y="306"/>
                    </a:lnTo>
                    <a:lnTo>
                      <a:pt x="45" y="306"/>
                    </a:lnTo>
                    <a:lnTo>
                      <a:pt x="39" y="300"/>
                    </a:lnTo>
                    <a:lnTo>
                      <a:pt x="39" y="295"/>
                    </a:lnTo>
                    <a:lnTo>
                      <a:pt x="39" y="289"/>
                    </a:lnTo>
                    <a:lnTo>
                      <a:pt x="34" y="289"/>
                    </a:lnTo>
                    <a:lnTo>
                      <a:pt x="34" y="295"/>
                    </a:lnTo>
                    <a:lnTo>
                      <a:pt x="28" y="295"/>
                    </a:lnTo>
                    <a:lnTo>
                      <a:pt x="5" y="289"/>
                    </a:lnTo>
                    <a:lnTo>
                      <a:pt x="0" y="289"/>
                    </a:lnTo>
                    <a:lnTo>
                      <a:pt x="0" y="283"/>
                    </a:lnTo>
                    <a:lnTo>
                      <a:pt x="5" y="266"/>
                    </a:lnTo>
                    <a:lnTo>
                      <a:pt x="11" y="249"/>
                    </a:lnTo>
                    <a:lnTo>
                      <a:pt x="11" y="232"/>
                    </a:lnTo>
                    <a:lnTo>
                      <a:pt x="11" y="215"/>
                    </a:lnTo>
                    <a:lnTo>
                      <a:pt x="17" y="210"/>
                    </a:lnTo>
                    <a:lnTo>
                      <a:pt x="17" y="204"/>
                    </a:lnTo>
                    <a:lnTo>
                      <a:pt x="22" y="193"/>
                    </a:lnTo>
                    <a:lnTo>
                      <a:pt x="28" y="170"/>
                    </a:lnTo>
                    <a:lnTo>
                      <a:pt x="39" y="136"/>
                    </a:lnTo>
                    <a:lnTo>
                      <a:pt x="45" y="119"/>
                    </a:lnTo>
                    <a:lnTo>
                      <a:pt x="56" y="96"/>
                    </a:lnTo>
                    <a:lnTo>
                      <a:pt x="56" y="91"/>
                    </a:lnTo>
                    <a:lnTo>
                      <a:pt x="85" y="96"/>
                    </a:lnTo>
                    <a:lnTo>
                      <a:pt x="90" y="79"/>
                    </a:lnTo>
                    <a:lnTo>
                      <a:pt x="102" y="68"/>
                    </a:lnTo>
                    <a:lnTo>
                      <a:pt x="113" y="51"/>
                    </a:lnTo>
                    <a:lnTo>
                      <a:pt x="119" y="40"/>
                    </a:lnTo>
                    <a:lnTo>
                      <a:pt x="125" y="28"/>
                    </a:lnTo>
                    <a:lnTo>
                      <a:pt x="130" y="11"/>
                    </a:lnTo>
                    <a:lnTo>
                      <a:pt x="136" y="6"/>
                    </a:lnTo>
                    <a:lnTo>
                      <a:pt x="142" y="0"/>
                    </a:lnTo>
                    <a:lnTo>
                      <a:pt x="170" y="11"/>
                    </a:lnTo>
                    <a:lnTo>
                      <a:pt x="170" y="17"/>
                    </a:lnTo>
                    <a:lnTo>
                      <a:pt x="176" y="17"/>
                    </a:lnTo>
                    <a:lnTo>
                      <a:pt x="176" y="23"/>
                    </a:lnTo>
                    <a:lnTo>
                      <a:pt x="181" y="23"/>
                    </a:lnTo>
                    <a:lnTo>
                      <a:pt x="198" y="28"/>
                    </a:lnTo>
                    <a:lnTo>
                      <a:pt x="204" y="28"/>
                    </a:lnTo>
                    <a:lnTo>
                      <a:pt x="210" y="28"/>
                    </a:lnTo>
                    <a:lnTo>
                      <a:pt x="210" y="34"/>
                    </a:lnTo>
                    <a:lnTo>
                      <a:pt x="210" y="40"/>
                    </a:lnTo>
                    <a:lnTo>
                      <a:pt x="215" y="4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2" name="Freeform 116">
                <a:extLst>
                  <a:ext uri="{FF2B5EF4-FFF2-40B4-BE49-F238E27FC236}">
                    <a16:creationId xmlns:a16="http://schemas.microsoft.com/office/drawing/2014/main" id="{85417632-02CF-98EA-3C54-963B7CB14F29}"/>
                  </a:ext>
                </a:extLst>
              </p:cNvPr>
              <p:cNvSpPr>
                <a:spLocks/>
              </p:cNvSpPr>
              <p:nvPr>
                <p:custDataLst>
                  <p:tags r:id="rId253"/>
                </p:custDataLst>
              </p:nvPr>
            </p:nvSpPr>
            <p:spPr bwMode="auto">
              <a:xfrm rot="582343">
                <a:off x="5964613" y="2947131"/>
                <a:ext cx="387209" cy="433412"/>
              </a:xfrm>
              <a:custGeom>
                <a:avLst/>
                <a:gdLst>
                  <a:gd name="T0" fmla="*/ 107 w 243"/>
                  <a:gd name="T1" fmla="*/ 6 h 272"/>
                  <a:gd name="T2" fmla="*/ 119 w 243"/>
                  <a:gd name="T3" fmla="*/ 11 h 272"/>
                  <a:gd name="T4" fmla="*/ 124 w 243"/>
                  <a:gd name="T5" fmla="*/ 17 h 272"/>
                  <a:gd name="T6" fmla="*/ 130 w 243"/>
                  <a:gd name="T7" fmla="*/ 17 h 272"/>
                  <a:gd name="T8" fmla="*/ 136 w 243"/>
                  <a:gd name="T9" fmla="*/ 23 h 272"/>
                  <a:gd name="T10" fmla="*/ 147 w 243"/>
                  <a:gd name="T11" fmla="*/ 28 h 272"/>
                  <a:gd name="T12" fmla="*/ 158 w 243"/>
                  <a:gd name="T13" fmla="*/ 34 h 272"/>
                  <a:gd name="T14" fmla="*/ 164 w 243"/>
                  <a:gd name="T15" fmla="*/ 40 h 272"/>
                  <a:gd name="T16" fmla="*/ 164 w 243"/>
                  <a:gd name="T17" fmla="*/ 40 h 272"/>
                  <a:gd name="T18" fmla="*/ 175 w 243"/>
                  <a:gd name="T19" fmla="*/ 40 h 272"/>
                  <a:gd name="T20" fmla="*/ 175 w 243"/>
                  <a:gd name="T21" fmla="*/ 45 h 272"/>
                  <a:gd name="T22" fmla="*/ 181 w 243"/>
                  <a:gd name="T23" fmla="*/ 51 h 272"/>
                  <a:gd name="T24" fmla="*/ 181 w 243"/>
                  <a:gd name="T25" fmla="*/ 51 h 272"/>
                  <a:gd name="T26" fmla="*/ 181 w 243"/>
                  <a:gd name="T27" fmla="*/ 57 h 272"/>
                  <a:gd name="T28" fmla="*/ 181 w 243"/>
                  <a:gd name="T29" fmla="*/ 68 h 272"/>
                  <a:gd name="T30" fmla="*/ 187 w 243"/>
                  <a:gd name="T31" fmla="*/ 74 h 272"/>
                  <a:gd name="T32" fmla="*/ 187 w 243"/>
                  <a:gd name="T33" fmla="*/ 74 h 272"/>
                  <a:gd name="T34" fmla="*/ 187 w 243"/>
                  <a:gd name="T35" fmla="*/ 85 h 272"/>
                  <a:gd name="T36" fmla="*/ 198 w 243"/>
                  <a:gd name="T37" fmla="*/ 85 h 272"/>
                  <a:gd name="T38" fmla="*/ 198 w 243"/>
                  <a:gd name="T39" fmla="*/ 91 h 272"/>
                  <a:gd name="T40" fmla="*/ 192 w 243"/>
                  <a:gd name="T41" fmla="*/ 96 h 272"/>
                  <a:gd name="T42" fmla="*/ 204 w 243"/>
                  <a:gd name="T43" fmla="*/ 96 h 272"/>
                  <a:gd name="T44" fmla="*/ 215 w 243"/>
                  <a:gd name="T45" fmla="*/ 102 h 272"/>
                  <a:gd name="T46" fmla="*/ 221 w 243"/>
                  <a:gd name="T47" fmla="*/ 108 h 272"/>
                  <a:gd name="T48" fmla="*/ 232 w 243"/>
                  <a:gd name="T49" fmla="*/ 113 h 272"/>
                  <a:gd name="T50" fmla="*/ 243 w 243"/>
                  <a:gd name="T51" fmla="*/ 108 h 272"/>
                  <a:gd name="T52" fmla="*/ 164 w 243"/>
                  <a:gd name="T53" fmla="*/ 204 h 272"/>
                  <a:gd name="T54" fmla="*/ 119 w 243"/>
                  <a:gd name="T55" fmla="*/ 272 h 272"/>
                  <a:gd name="T56" fmla="*/ 107 w 243"/>
                  <a:gd name="T57" fmla="*/ 272 h 272"/>
                  <a:gd name="T58" fmla="*/ 102 w 243"/>
                  <a:gd name="T59" fmla="*/ 266 h 272"/>
                  <a:gd name="T60" fmla="*/ 96 w 243"/>
                  <a:gd name="T61" fmla="*/ 266 h 272"/>
                  <a:gd name="T62" fmla="*/ 85 w 243"/>
                  <a:gd name="T63" fmla="*/ 272 h 272"/>
                  <a:gd name="T64" fmla="*/ 5 w 243"/>
                  <a:gd name="T65" fmla="*/ 204 h 272"/>
                  <a:gd name="T66" fmla="*/ 17 w 243"/>
                  <a:gd name="T67" fmla="*/ 204 h 272"/>
                  <a:gd name="T68" fmla="*/ 17 w 243"/>
                  <a:gd name="T69" fmla="*/ 187 h 272"/>
                  <a:gd name="T70" fmla="*/ 17 w 243"/>
                  <a:gd name="T71" fmla="*/ 176 h 272"/>
                  <a:gd name="T72" fmla="*/ 11 w 243"/>
                  <a:gd name="T73" fmla="*/ 170 h 272"/>
                  <a:gd name="T74" fmla="*/ 17 w 243"/>
                  <a:gd name="T75" fmla="*/ 159 h 272"/>
                  <a:gd name="T76" fmla="*/ 11 w 243"/>
                  <a:gd name="T77" fmla="*/ 147 h 272"/>
                  <a:gd name="T78" fmla="*/ 0 w 243"/>
                  <a:gd name="T79" fmla="*/ 147 h 272"/>
                  <a:gd name="T80" fmla="*/ 5 w 243"/>
                  <a:gd name="T81" fmla="*/ 130 h 272"/>
                  <a:gd name="T82" fmla="*/ 11 w 243"/>
                  <a:gd name="T83" fmla="*/ 113 h 272"/>
                  <a:gd name="T84" fmla="*/ 17 w 243"/>
                  <a:gd name="T85" fmla="*/ 102 h 272"/>
                  <a:gd name="T86" fmla="*/ 22 w 243"/>
                  <a:gd name="T87" fmla="*/ 96 h 272"/>
                  <a:gd name="T88" fmla="*/ 28 w 243"/>
                  <a:gd name="T89" fmla="*/ 91 h 272"/>
                  <a:gd name="T90" fmla="*/ 34 w 243"/>
                  <a:gd name="T91" fmla="*/ 96 h 272"/>
                  <a:gd name="T92" fmla="*/ 39 w 243"/>
                  <a:gd name="T93" fmla="*/ 96 h 272"/>
                  <a:gd name="T94" fmla="*/ 51 w 243"/>
                  <a:gd name="T95" fmla="*/ 91 h 272"/>
                  <a:gd name="T96" fmla="*/ 56 w 243"/>
                  <a:gd name="T97" fmla="*/ 85 h 272"/>
                  <a:gd name="T98" fmla="*/ 62 w 243"/>
                  <a:gd name="T99" fmla="*/ 74 h 272"/>
                  <a:gd name="T100" fmla="*/ 73 w 243"/>
                  <a:gd name="T101" fmla="*/ 74 h 272"/>
                  <a:gd name="T102" fmla="*/ 73 w 243"/>
                  <a:gd name="T103" fmla="*/ 62 h 272"/>
                  <a:gd name="T104" fmla="*/ 79 w 243"/>
                  <a:gd name="T105" fmla="*/ 57 h 272"/>
                  <a:gd name="T106" fmla="*/ 79 w 243"/>
                  <a:gd name="T107" fmla="*/ 45 h 272"/>
                  <a:gd name="T108" fmla="*/ 85 w 243"/>
                  <a:gd name="T109" fmla="*/ 34 h 272"/>
                  <a:gd name="T110" fmla="*/ 79 w 243"/>
                  <a:gd name="T111" fmla="*/ 28 h 272"/>
                  <a:gd name="T112" fmla="*/ 85 w 243"/>
                  <a:gd name="T113" fmla="*/ 17 h 272"/>
                  <a:gd name="T114" fmla="*/ 96 w 243"/>
                  <a:gd name="T115" fmla="*/ 6 h 272"/>
                  <a:gd name="T116" fmla="*/ 102 w 243"/>
                  <a:gd name="T1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272">
                    <a:moveTo>
                      <a:pt x="102" y="0"/>
                    </a:moveTo>
                    <a:lnTo>
                      <a:pt x="107" y="6"/>
                    </a:lnTo>
                    <a:lnTo>
                      <a:pt x="113" y="6"/>
                    </a:lnTo>
                    <a:lnTo>
                      <a:pt x="119" y="11"/>
                    </a:lnTo>
                    <a:lnTo>
                      <a:pt x="119" y="17"/>
                    </a:lnTo>
                    <a:lnTo>
                      <a:pt x="124" y="17"/>
                    </a:lnTo>
                    <a:lnTo>
                      <a:pt x="124" y="23"/>
                    </a:lnTo>
                    <a:lnTo>
                      <a:pt x="130" y="17"/>
                    </a:lnTo>
                    <a:lnTo>
                      <a:pt x="130" y="23"/>
                    </a:lnTo>
                    <a:lnTo>
                      <a:pt x="136" y="23"/>
                    </a:lnTo>
                    <a:lnTo>
                      <a:pt x="141" y="28"/>
                    </a:lnTo>
                    <a:lnTo>
                      <a:pt x="147" y="28"/>
                    </a:lnTo>
                    <a:lnTo>
                      <a:pt x="153" y="28"/>
                    </a:lnTo>
                    <a:lnTo>
                      <a:pt x="158" y="34"/>
                    </a:lnTo>
                    <a:lnTo>
                      <a:pt x="158" y="40"/>
                    </a:lnTo>
                    <a:lnTo>
                      <a:pt x="164" y="40"/>
                    </a:lnTo>
                    <a:lnTo>
                      <a:pt x="158" y="34"/>
                    </a:lnTo>
                    <a:lnTo>
                      <a:pt x="164" y="40"/>
                    </a:lnTo>
                    <a:lnTo>
                      <a:pt x="170" y="34"/>
                    </a:lnTo>
                    <a:lnTo>
                      <a:pt x="175" y="40"/>
                    </a:lnTo>
                    <a:lnTo>
                      <a:pt x="170" y="40"/>
                    </a:lnTo>
                    <a:lnTo>
                      <a:pt x="175" y="45"/>
                    </a:lnTo>
                    <a:lnTo>
                      <a:pt x="175" y="51"/>
                    </a:lnTo>
                    <a:lnTo>
                      <a:pt x="181" y="51"/>
                    </a:lnTo>
                    <a:lnTo>
                      <a:pt x="181" y="57"/>
                    </a:lnTo>
                    <a:lnTo>
                      <a:pt x="181" y="51"/>
                    </a:lnTo>
                    <a:lnTo>
                      <a:pt x="175" y="57"/>
                    </a:lnTo>
                    <a:lnTo>
                      <a:pt x="181" y="57"/>
                    </a:lnTo>
                    <a:lnTo>
                      <a:pt x="181" y="62"/>
                    </a:lnTo>
                    <a:lnTo>
                      <a:pt x="181" y="68"/>
                    </a:lnTo>
                    <a:lnTo>
                      <a:pt x="181" y="74"/>
                    </a:lnTo>
                    <a:lnTo>
                      <a:pt x="187" y="74"/>
                    </a:lnTo>
                    <a:lnTo>
                      <a:pt x="187" y="68"/>
                    </a:lnTo>
                    <a:lnTo>
                      <a:pt x="187" y="74"/>
                    </a:lnTo>
                    <a:lnTo>
                      <a:pt x="187" y="79"/>
                    </a:lnTo>
                    <a:lnTo>
                      <a:pt x="187" y="85"/>
                    </a:lnTo>
                    <a:lnTo>
                      <a:pt x="192" y="85"/>
                    </a:lnTo>
                    <a:lnTo>
                      <a:pt x="198" y="85"/>
                    </a:lnTo>
                    <a:lnTo>
                      <a:pt x="192" y="91"/>
                    </a:lnTo>
                    <a:lnTo>
                      <a:pt x="198" y="91"/>
                    </a:lnTo>
                    <a:lnTo>
                      <a:pt x="192" y="91"/>
                    </a:lnTo>
                    <a:lnTo>
                      <a:pt x="192" y="96"/>
                    </a:lnTo>
                    <a:lnTo>
                      <a:pt x="198" y="96"/>
                    </a:lnTo>
                    <a:lnTo>
                      <a:pt x="204" y="96"/>
                    </a:lnTo>
                    <a:lnTo>
                      <a:pt x="204" y="102"/>
                    </a:lnTo>
                    <a:lnTo>
                      <a:pt x="215" y="102"/>
                    </a:lnTo>
                    <a:lnTo>
                      <a:pt x="215" y="108"/>
                    </a:lnTo>
                    <a:lnTo>
                      <a:pt x="221" y="108"/>
                    </a:lnTo>
                    <a:lnTo>
                      <a:pt x="226" y="108"/>
                    </a:lnTo>
                    <a:lnTo>
                      <a:pt x="232" y="113"/>
                    </a:lnTo>
                    <a:lnTo>
                      <a:pt x="238" y="108"/>
                    </a:lnTo>
                    <a:lnTo>
                      <a:pt x="243" y="108"/>
                    </a:lnTo>
                    <a:lnTo>
                      <a:pt x="175" y="187"/>
                    </a:lnTo>
                    <a:lnTo>
                      <a:pt x="164" y="204"/>
                    </a:lnTo>
                    <a:lnTo>
                      <a:pt x="124" y="272"/>
                    </a:lnTo>
                    <a:lnTo>
                      <a:pt x="119" y="272"/>
                    </a:lnTo>
                    <a:lnTo>
                      <a:pt x="113" y="272"/>
                    </a:lnTo>
                    <a:lnTo>
                      <a:pt x="107" y="272"/>
                    </a:lnTo>
                    <a:lnTo>
                      <a:pt x="107" y="266"/>
                    </a:lnTo>
                    <a:lnTo>
                      <a:pt x="102" y="266"/>
                    </a:lnTo>
                    <a:lnTo>
                      <a:pt x="102" y="272"/>
                    </a:lnTo>
                    <a:lnTo>
                      <a:pt x="96" y="266"/>
                    </a:lnTo>
                    <a:lnTo>
                      <a:pt x="90" y="272"/>
                    </a:lnTo>
                    <a:lnTo>
                      <a:pt x="85" y="272"/>
                    </a:lnTo>
                    <a:lnTo>
                      <a:pt x="62" y="249"/>
                    </a:lnTo>
                    <a:lnTo>
                      <a:pt x="5" y="204"/>
                    </a:lnTo>
                    <a:lnTo>
                      <a:pt x="11" y="204"/>
                    </a:lnTo>
                    <a:lnTo>
                      <a:pt x="17" y="204"/>
                    </a:lnTo>
                    <a:lnTo>
                      <a:pt x="17" y="193"/>
                    </a:lnTo>
                    <a:lnTo>
                      <a:pt x="17" y="187"/>
                    </a:lnTo>
                    <a:lnTo>
                      <a:pt x="17" y="181"/>
                    </a:lnTo>
                    <a:lnTo>
                      <a:pt x="17" y="176"/>
                    </a:lnTo>
                    <a:lnTo>
                      <a:pt x="17" y="170"/>
                    </a:lnTo>
                    <a:lnTo>
                      <a:pt x="11" y="170"/>
                    </a:lnTo>
                    <a:lnTo>
                      <a:pt x="11" y="164"/>
                    </a:lnTo>
                    <a:lnTo>
                      <a:pt x="17" y="159"/>
                    </a:lnTo>
                    <a:lnTo>
                      <a:pt x="11" y="153"/>
                    </a:lnTo>
                    <a:lnTo>
                      <a:pt x="11" y="147"/>
                    </a:lnTo>
                    <a:lnTo>
                      <a:pt x="5" y="147"/>
                    </a:lnTo>
                    <a:lnTo>
                      <a:pt x="0" y="147"/>
                    </a:lnTo>
                    <a:lnTo>
                      <a:pt x="0" y="142"/>
                    </a:lnTo>
                    <a:lnTo>
                      <a:pt x="5" y="130"/>
                    </a:lnTo>
                    <a:lnTo>
                      <a:pt x="5" y="119"/>
                    </a:lnTo>
                    <a:lnTo>
                      <a:pt x="11" y="113"/>
                    </a:lnTo>
                    <a:lnTo>
                      <a:pt x="17" y="108"/>
                    </a:lnTo>
                    <a:lnTo>
                      <a:pt x="17" y="102"/>
                    </a:lnTo>
                    <a:lnTo>
                      <a:pt x="22" y="102"/>
                    </a:lnTo>
                    <a:lnTo>
                      <a:pt x="22" y="96"/>
                    </a:lnTo>
                    <a:lnTo>
                      <a:pt x="22" y="91"/>
                    </a:lnTo>
                    <a:lnTo>
                      <a:pt x="28" y="91"/>
                    </a:lnTo>
                    <a:lnTo>
                      <a:pt x="34" y="91"/>
                    </a:lnTo>
                    <a:lnTo>
                      <a:pt x="34" y="96"/>
                    </a:lnTo>
                    <a:lnTo>
                      <a:pt x="39" y="91"/>
                    </a:lnTo>
                    <a:lnTo>
                      <a:pt x="39" y="96"/>
                    </a:lnTo>
                    <a:lnTo>
                      <a:pt x="45" y="91"/>
                    </a:lnTo>
                    <a:lnTo>
                      <a:pt x="51" y="91"/>
                    </a:lnTo>
                    <a:lnTo>
                      <a:pt x="51" y="85"/>
                    </a:lnTo>
                    <a:lnTo>
                      <a:pt x="56" y="85"/>
                    </a:lnTo>
                    <a:lnTo>
                      <a:pt x="62" y="79"/>
                    </a:lnTo>
                    <a:lnTo>
                      <a:pt x="62" y="74"/>
                    </a:lnTo>
                    <a:lnTo>
                      <a:pt x="68" y="74"/>
                    </a:lnTo>
                    <a:lnTo>
                      <a:pt x="73" y="74"/>
                    </a:lnTo>
                    <a:lnTo>
                      <a:pt x="73" y="68"/>
                    </a:lnTo>
                    <a:lnTo>
                      <a:pt x="73" y="62"/>
                    </a:lnTo>
                    <a:lnTo>
                      <a:pt x="79" y="62"/>
                    </a:lnTo>
                    <a:lnTo>
                      <a:pt x="79" y="57"/>
                    </a:lnTo>
                    <a:lnTo>
                      <a:pt x="79" y="51"/>
                    </a:lnTo>
                    <a:lnTo>
                      <a:pt x="79" y="45"/>
                    </a:lnTo>
                    <a:lnTo>
                      <a:pt x="79" y="40"/>
                    </a:lnTo>
                    <a:lnTo>
                      <a:pt x="85" y="34"/>
                    </a:lnTo>
                    <a:lnTo>
                      <a:pt x="85" y="28"/>
                    </a:lnTo>
                    <a:lnTo>
                      <a:pt x="79" y="28"/>
                    </a:lnTo>
                    <a:lnTo>
                      <a:pt x="85" y="23"/>
                    </a:lnTo>
                    <a:lnTo>
                      <a:pt x="85" y="17"/>
                    </a:lnTo>
                    <a:lnTo>
                      <a:pt x="90" y="11"/>
                    </a:lnTo>
                    <a:lnTo>
                      <a:pt x="96" y="6"/>
                    </a:lnTo>
                    <a:lnTo>
                      <a:pt x="96" y="0"/>
                    </a:lnTo>
                    <a:lnTo>
                      <a:pt x="102" y="0"/>
                    </a:lnTo>
                    <a:close/>
                  </a:path>
                </a:pathLst>
              </a:custGeom>
              <a:solidFill>
                <a:srgbClr val="F5F5DC"/>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3" name="Freeform 117">
                <a:extLst>
                  <a:ext uri="{FF2B5EF4-FFF2-40B4-BE49-F238E27FC236}">
                    <a16:creationId xmlns:a16="http://schemas.microsoft.com/office/drawing/2014/main" id="{A483E349-21BC-0023-74EC-946FE476BA3D}"/>
                  </a:ext>
                </a:extLst>
              </p:cNvPr>
              <p:cNvSpPr>
                <a:spLocks/>
              </p:cNvSpPr>
              <p:nvPr>
                <p:custDataLst>
                  <p:tags r:id="rId254"/>
                </p:custDataLst>
              </p:nvPr>
            </p:nvSpPr>
            <p:spPr bwMode="auto">
              <a:xfrm rot="582343">
                <a:off x="7343436" y="3904990"/>
                <a:ext cx="478037" cy="398357"/>
              </a:xfrm>
              <a:custGeom>
                <a:avLst/>
                <a:gdLst>
                  <a:gd name="T0" fmla="*/ 0 w 300"/>
                  <a:gd name="T1" fmla="*/ 40 h 250"/>
                  <a:gd name="T2" fmla="*/ 11 w 300"/>
                  <a:gd name="T3" fmla="*/ 29 h 250"/>
                  <a:gd name="T4" fmla="*/ 17 w 300"/>
                  <a:gd name="T5" fmla="*/ 17 h 250"/>
                  <a:gd name="T6" fmla="*/ 34 w 300"/>
                  <a:gd name="T7" fmla="*/ 0 h 250"/>
                  <a:gd name="T8" fmla="*/ 40 w 300"/>
                  <a:gd name="T9" fmla="*/ 17 h 250"/>
                  <a:gd name="T10" fmla="*/ 45 w 300"/>
                  <a:gd name="T11" fmla="*/ 23 h 250"/>
                  <a:gd name="T12" fmla="*/ 74 w 300"/>
                  <a:gd name="T13" fmla="*/ 46 h 250"/>
                  <a:gd name="T14" fmla="*/ 85 w 300"/>
                  <a:gd name="T15" fmla="*/ 46 h 250"/>
                  <a:gd name="T16" fmla="*/ 91 w 300"/>
                  <a:gd name="T17" fmla="*/ 51 h 250"/>
                  <a:gd name="T18" fmla="*/ 102 w 300"/>
                  <a:gd name="T19" fmla="*/ 51 h 250"/>
                  <a:gd name="T20" fmla="*/ 108 w 300"/>
                  <a:gd name="T21" fmla="*/ 63 h 250"/>
                  <a:gd name="T22" fmla="*/ 119 w 300"/>
                  <a:gd name="T23" fmla="*/ 68 h 250"/>
                  <a:gd name="T24" fmla="*/ 119 w 300"/>
                  <a:gd name="T25" fmla="*/ 80 h 250"/>
                  <a:gd name="T26" fmla="*/ 130 w 300"/>
                  <a:gd name="T27" fmla="*/ 91 h 250"/>
                  <a:gd name="T28" fmla="*/ 142 w 300"/>
                  <a:gd name="T29" fmla="*/ 85 h 250"/>
                  <a:gd name="T30" fmla="*/ 164 w 300"/>
                  <a:gd name="T31" fmla="*/ 91 h 250"/>
                  <a:gd name="T32" fmla="*/ 176 w 300"/>
                  <a:gd name="T33" fmla="*/ 91 h 250"/>
                  <a:gd name="T34" fmla="*/ 187 w 300"/>
                  <a:gd name="T35" fmla="*/ 91 h 250"/>
                  <a:gd name="T36" fmla="*/ 193 w 300"/>
                  <a:gd name="T37" fmla="*/ 97 h 250"/>
                  <a:gd name="T38" fmla="*/ 204 w 300"/>
                  <a:gd name="T39" fmla="*/ 97 h 250"/>
                  <a:gd name="T40" fmla="*/ 210 w 300"/>
                  <a:gd name="T41" fmla="*/ 102 h 250"/>
                  <a:gd name="T42" fmla="*/ 221 w 300"/>
                  <a:gd name="T43" fmla="*/ 108 h 250"/>
                  <a:gd name="T44" fmla="*/ 238 w 300"/>
                  <a:gd name="T45" fmla="*/ 108 h 250"/>
                  <a:gd name="T46" fmla="*/ 249 w 300"/>
                  <a:gd name="T47" fmla="*/ 114 h 250"/>
                  <a:gd name="T48" fmla="*/ 261 w 300"/>
                  <a:gd name="T49" fmla="*/ 119 h 250"/>
                  <a:gd name="T50" fmla="*/ 266 w 300"/>
                  <a:gd name="T51" fmla="*/ 136 h 250"/>
                  <a:gd name="T52" fmla="*/ 272 w 300"/>
                  <a:gd name="T53" fmla="*/ 148 h 250"/>
                  <a:gd name="T54" fmla="*/ 272 w 300"/>
                  <a:gd name="T55" fmla="*/ 159 h 250"/>
                  <a:gd name="T56" fmla="*/ 272 w 300"/>
                  <a:gd name="T57" fmla="*/ 170 h 250"/>
                  <a:gd name="T58" fmla="*/ 295 w 300"/>
                  <a:gd name="T59" fmla="*/ 176 h 250"/>
                  <a:gd name="T60" fmla="*/ 295 w 300"/>
                  <a:gd name="T61" fmla="*/ 187 h 250"/>
                  <a:gd name="T62" fmla="*/ 283 w 300"/>
                  <a:gd name="T63" fmla="*/ 193 h 250"/>
                  <a:gd name="T64" fmla="*/ 266 w 300"/>
                  <a:gd name="T65" fmla="*/ 193 h 250"/>
                  <a:gd name="T66" fmla="*/ 261 w 300"/>
                  <a:gd name="T67" fmla="*/ 204 h 250"/>
                  <a:gd name="T68" fmla="*/ 255 w 300"/>
                  <a:gd name="T69" fmla="*/ 210 h 250"/>
                  <a:gd name="T70" fmla="*/ 255 w 300"/>
                  <a:gd name="T71" fmla="*/ 210 h 250"/>
                  <a:gd name="T72" fmla="*/ 255 w 300"/>
                  <a:gd name="T73" fmla="*/ 210 h 250"/>
                  <a:gd name="T74" fmla="*/ 255 w 300"/>
                  <a:gd name="T75" fmla="*/ 216 h 250"/>
                  <a:gd name="T76" fmla="*/ 249 w 300"/>
                  <a:gd name="T77" fmla="*/ 221 h 250"/>
                  <a:gd name="T78" fmla="*/ 238 w 300"/>
                  <a:gd name="T79" fmla="*/ 227 h 250"/>
                  <a:gd name="T80" fmla="*/ 232 w 300"/>
                  <a:gd name="T81" fmla="*/ 233 h 250"/>
                  <a:gd name="T82" fmla="*/ 204 w 300"/>
                  <a:gd name="T83" fmla="*/ 244 h 250"/>
                  <a:gd name="T84" fmla="*/ 176 w 300"/>
                  <a:gd name="T85" fmla="*/ 227 h 250"/>
                  <a:gd name="T86" fmla="*/ 147 w 300"/>
                  <a:gd name="T87" fmla="*/ 204 h 250"/>
                  <a:gd name="T88" fmla="*/ 125 w 300"/>
                  <a:gd name="T89" fmla="*/ 182 h 250"/>
                  <a:gd name="T90" fmla="*/ 113 w 300"/>
                  <a:gd name="T91" fmla="*/ 165 h 250"/>
                  <a:gd name="T92" fmla="*/ 85 w 300"/>
                  <a:gd name="T93" fmla="*/ 153 h 250"/>
                  <a:gd name="T94" fmla="*/ 74 w 300"/>
                  <a:gd name="T95" fmla="*/ 148 h 250"/>
                  <a:gd name="T96" fmla="*/ 57 w 300"/>
                  <a:gd name="T97" fmla="*/ 119 h 250"/>
                  <a:gd name="T98" fmla="*/ 34 w 300"/>
                  <a:gd name="T99" fmla="*/ 119 h 250"/>
                  <a:gd name="T100" fmla="*/ 28 w 300"/>
                  <a:gd name="T101" fmla="*/ 114 h 250"/>
                  <a:gd name="T102" fmla="*/ 28 w 300"/>
                  <a:gd name="T103" fmla="*/ 102 h 250"/>
                  <a:gd name="T104" fmla="*/ 23 w 300"/>
                  <a:gd name="T105" fmla="*/ 80 h 250"/>
                  <a:gd name="T106" fmla="*/ 6 w 300"/>
                  <a:gd name="T107" fmla="*/ 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50">
                    <a:moveTo>
                      <a:pt x="0" y="46"/>
                    </a:moveTo>
                    <a:lnTo>
                      <a:pt x="0" y="40"/>
                    </a:lnTo>
                    <a:lnTo>
                      <a:pt x="6" y="34"/>
                    </a:lnTo>
                    <a:lnTo>
                      <a:pt x="11" y="29"/>
                    </a:lnTo>
                    <a:lnTo>
                      <a:pt x="17" y="23"/>
                    </a:lnTo>
                    <a:lnTo>
                      <a:pt x="17" y="17"/>
                    </a:lnTo>
                    <a:lnTo>
                      <a:pt x="28" y="0"/>
                    </a:lnTo>
                    <a:lnTo>
                      <a:pt x="34" y="0"/>
                    </a:lnTo>
                    <a:lnTo>
                      <a:pt x="34" y="6"/>
                    </a:lnTo>
                    <a:lnTo>
                      <a:pt x="40" y="17"/>
                    </a:lnTo>
                    <a:lnTo>
                      <a:pt x="45" y="17"/>
                    </a:lnTo>
                    <a:lnTo>
                      <a:pt x="45" y="23"/>
                    </a:lnTo>
                    <a:lnTo>
                      <a:pt x="74" y="40"/>
                    </a:lnTo>
                    <a:lnTo>
                      <a:pt x="74" y="46"/>
                    </a:lnTo>
                    <a:lnTo>
                      <a:pt x="79" y="46"/>
                    </a:lnTo>
                    <a:lnTo>
                      <a:pt x="85" y="46"/>
                    </a:lnTo>
                    <a:lnTo>
                      <a:pt x="91" y="46"/>
                    </a:lnTo>
                    <a:lnTo>
                      <a:pt x="91" y="51"/>
                    </a:lnTo>
                    <a:lnTo>
                      <a:pt x="96" y="51"/>
                    </a:lnTo>
                    <a:lnTo>
                      <a:pt x="102" y="51"/>
                    </a:lnTo>
                    <a:lnTo>
                      <a:pt x="108" y="57"/>
                    </a:lnTo>
                    <a:lnTo>
                      <a:pt x="108" y="63"/>
                    </a:lnTo>
                    <a:lnTo>
                      <a:pt x="113" y="63"/>
                    </a:lnTo>
                    <a:lnTo>
                      <a:pt x="119" y="68"/>
                    </a:lnTo>
                    <a:lnTo>
                      <a:pt x="119" y="74"/>
                    </a:lnTo>
                    <a:lnTo>
                      <a:pt x="119" y="80"/>
                    </a:lnTo>
                    <a:lnTo>
                      <a:pt x="119" y="85"/>
                    </a:lnTo>
                    <a:lnTo>
                      <a:pt x="130" y="91"/>
                    </a:lnTo>
                    <a:lnTo>
                      <a:pt x="130" y="85"/>
                    </a:lnTo>
                    <a:lnTo>
                      <a:pt x="142" y="85"/>
                    </a:lnTo>
                    <a:lnTo>
                      <a:pt x="159" y="91"/>
                    </a:lnTo>
                    <a:lnTo>
                      <a:pt x="164" y="91"/>
                    </a:lnTo>
                    <a:lnTo>
                      <a:pt x="170" y="91"/>
                    </a:lnTo>
                    <a:lnTo>
                      <a:pt x="176" y="91"/>
                    </a:lnTo>
                    <a:lnTo>
                      <a:pt x="181" y="85"/>
                    </a:lnTo>
                    <a:lnTo>
                      <a:pt x="187" y="91"/>
                    </a:lnTo>
                    <a:lnTo>
                      <a:pt x="193" y="91"/>
                    </a:lnTo>
                    <a:lnTo>
                      <a:pt x="193" y="97"/>
                    </a:lnTo>
                    <a:lnTo>
                      <a:pt x="198" y="102"/>
                    </a:lnTo>
                    <a:lnTo>
                      <a:pt x="204" y="97"/>
                    </a:lnTo>
                    <a:lnTo>
                      <a:pt x="210" y="97"/>
                    </a:lnTo>
                    <a:lnTo>
                      <a:pt x="210" y="102"/>
                    </a:lnTo>
                    <a:lnTo>
                      <a:pt x="215" y="102"/>
                    </a:lnTo>
                    <a:lnTo>
                      <a:pt x="221" y="108"/>
                    </a:lnTo>
                    <a:lnTo>
                      <a:pt x="227" y="108"/>
                    </a:lnTo>
                    <a:lnTo>
                      <a:pt x="238" y="108"/>
                    </a:lnTo>
                    <a:lnTo>
                      <a:pt x="244" y="114"/>
                    </a:lnTo>
                    <a:lnTo>
                      <a:pt x="249" y="114"/>
                    </a:lnTo>
                    <a:lnTo>
                      <a:pt x="255" y="114"/>
                    </a:lnTo>
                    <a:lnTo>
                      <a:pt x="261" y="119"/>
                    </a:lnTo>
                    <a:lnTo>
                      <a:pt x="261" y="125"/>
                    </a:lnTo>
                    <a:lnTo>
                      <a:pt x="266" y="136"/>
                    </a:lnTo>
                    <a:lnTo>
                      <a:pt x="266" y="142"/>
                    </a:lnTo>
                    <a:lnTo>
                      <a:pt x="272" y="148"/>
                    </a:lnTo>
                    <a:lnTo>
                      <a:pt x="272" y="153"/>
                    </a:lnTo>
                    <a:lnTo>
                      <a:pt x="272" y="159"/>
                    </a:lnTo>
                    <a:lnTo>
                      <a:pt x="272" y="165"/>
                    </a:lnTo>
                    <a:lnTo>
                      <a:pt x="272" y="170"/>
                    </a:lnTo>
                    <a:lnTo>
                      <a:pt x="278" y="170"/>
                    </a:lnTo>
                    <a:lnTo>
                      <a:pt x="295" y="176"/>
                    </a:lnTo>
                    <a:lnTo>
                      <a:pt x="300" y="187"/>
                    </a:lnTo>
                    <a:lnTo>
                      <a:pt x="295" y="187"/>
                    </a:lnTo>
                    <a:lnTo>
                      <a:pt x="289" y="187"/>
                    </a:lnTo>
                    <a:lnTo>
                      <a:pt x="283" y="193"/>
                    </a:lnTo>
                    <a:lnTo>
                      <a:pt x="272" y="193"/>
                    </a:lnTo>
                    <a:lnTo>
                      <a:pt x="266" y="193"/>
                    </a:lnTo>
                    <a:lnTo>
                      <a:pt x="261" y="199"/>
                    </a:lnTo>
                    <a:lnTo>
                      <a:pt x="261" y="204"/>
                    </a:lnTo>
                    <a:lnTo>
                      <a:pt x="255" y="204"/>
                    </a:lnTo>
                    <a:lnTo>
                      <a:pt x="255" y="210"/>
                    </a:lnTo>
                    <a:lnTo>
                      <a:pt x="255" y="204"/>
                    </a:lnTo>
                    <a:lnTo>
                      <a:pt x="255" y="210"/>
                    </a:lnTo>
                    <a:lnTo>
                      <a:pt x="261" y="210"/>
                    </a:lnTo>
                    <a:lnTo>
                      <a:pt x="255" y="210"/>
                    </a:lnTo>
                    <a:lnTo>
                      <a:pt x="261" y="216"/>
                    </a:lnTo>
                    <a:lnTo>
                      <a:pt x="255" y="216"/>
                    </a:lnTo>
                    <a:lnTo>
                      <a:pt x="249" y="216"/>
                    </a:lnTo>
                    <a:lnTo>
                      <a:pt x="249" y="221"/>
                    </a:lnTo>
                    <a:lnTo>
                      <a:pt x="244" y="221"/>
                    </a:lnTo>
                    <a:lnTo>
                      <a:pt x="238" y="227"/>
                    </a:lnTo>
                    <a:lnTo>
                      <a:pt x="232" y="227"/>
                    </a:lnTo>
                    <a:lnTo>
                      <a:pt x="232" y="233"/>
                    </a:lnTo>
                    <a:lnTo>
                      <a:pt x="210" y="250"/>
                    </a:lnTo>
                    <a:lnTo>
                      <a:pt x="204" y="244"/>
                    </a:lnTo>
                    <a:lnTo>
                      <a:pt x="198" y="238"/>
                    </a:lnTo>
                    <a:lnTo>
                      <a:pt x="176" y="227"/>
                    </a:lnTo>
                    <a:lnTo>
                      <a:pt x="170" y="227"/>
                    </a:lnTo>
                    <a:lnTo>
                      <a:pt x="147" y="204"/>
                    </a:lnTo>
                    <a:lnTo>
                      <a:pt x="130" y="187"/>
                    </a:lnTo>
                    <a:lnTo>
                      <a:pt x="125" y="182"/>
                    </a:lnTo>
                    <a:lnTo>
                      <a:pt x="125" y="170"/>
                    </a:lnTo>
                    <a:lnTo>
                      <a:pt x="113" y="165"/>
                    </a:lnTo>
                    <a:lnTo>
                      <a:pt x="102" y="159"/>
                    </a:lnTo>
                    <a:lnTo>
                      <a:pt x="85" y="153"/>
                    </a:lnTo>
                    <a:lnTo>
                      <a:pt x="79" y="153"/>
                    </a:lnTo>
                    <a:lnTo>
                      <a:pt x="74" y="148"/>
                    </a:lnTo>
                    <a:lnTo>
                      <a:pt x="62" y="136"/>
                    </a:lnTo>
                    <a:lnTo>
                      <a:pt x="57" y="119"/>
                    </a:lnTo>
                    <a:lnTo>
                      <a:pt x="51" y="114"/>
                    </a:lnTo>
                    <a:lnTo>
                      <a:pt x="34" y="119"/>
                    </a:lnTo>
                    <a:lnTo>
                      <a:pt x="34" y="114"/>
                    </a:lnTo>
                    <a:lnTo>
                      <a:pt x="28" y="114"/>
                    </a:lnTo>
                    <a:lnTo>
                      <a:pt x="28" y="108"/>
                    </a:lnTo>
                    <a:lnTo>
                      <a:pt x="28" y="102"/>
                    </a:lnTo>
                    <a:lnTo>
                      <a:pt x="23" y="91"/>
                    </a:lnTo>
                    <a:lnTo>
                      <a:pt x="23" y="80"/>
                    </a:lnTo>
                    <a:lnTo>
                      <a:pt x="17" y="63"/>
                    </a:lnTo>
                    <a:lnTo>
                      <a:pt x="6" y="46"/>
                    </a:lnTo>
                    <a:lnTo>
                      <a:pt x="0" y="46"/>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4" name="Freeform 118">
                <a:extLst>
                  <a:ext uri="{FF2B5EF4-FFF2-40B4-BE49-F238E27FC236}">
                    <a16:creationId xmlns:a16="http://schemas.microsoft.com/office/drawing/2014/main" id="{E6429C3E-AC21-97A3-B128-99B967920A81}"/>
                  </a:ext>
                </a:extLst>
              </p:cNvPr>
              <p:cNvSpPr>
                <a:spLocks/>
              </p:cNvSpPr>
              <p:nvPr>
                <p:custDataLst>
                  <p:tags r:id="rId255"/>
                </p:custDataLst>
              </p:nvPr>
            </p:nvSpPr>
            <p:spPr bwMode="auto">
              <a:xfrm rot="582343">
                <a:off x="6656166" y="3293530"/>
                <a:ext cx="371274" cy="423851"/>
              </a:xfrm>
              <a:custGeom>
                <a:avLst/>
                <a:gdLst>
                  <a:gd name="T0" fmla="*/ 131 w 233"/>
                  <a:gd name="T1" fmla="*/ 226 h 266"/>
                  <a:gd name="T2" fmla="*/ 119 w 233"/>
                  <a:gd name="T3" fmla="*/ 215 h 266"/>
                  <a:gd name="T4" fmla="*/ 102 w 233"/>
                  <a:gd name="T5" fmla="*/ 215 h 266"/>
                  <a:gd name="T6" fmla="*/ 85 w 233"/>
                  <a:gd name="T7" fmla="*/ 221 h 266"/>
                  <a:gd name="T8" fmla="*/ 85 w 233"/>
                  <a:gd name="T9" fmla="*/ 226 h 266"/>
                  <a:gd name="T10" fmla="*/ 74 w 233"/>
                  <a:gd name="T11" fmla="*/ 215 h 266"/>
                  <a:gd name="T12" fmla="*/ 57 w 233"/>
                  <a:gd name="T13" fmla="*/ 209 h 266"/>
                  <a:gd name="T14" fmla="*/ 46 w 233"/>
                  <a:gd name="T15" fmla="*/ 215 h 266"/>
                  <a:gd name="T16" fmla="*/ 34 w 233"/>
                  <a:gd name="T17" fmla="*/ 204 h 266"/>
                  <a:gd name="T18" fmla="*/ 23 w 233"/>
                  <a:gd name="T19" fmla="*/ 192 h 266"/>
                  <a:gd name="T20" fmla="*/ 12 w 233"/>
                  <a:gd name="T21" fmla="*/ 170 h 266"/>
                  <a:gd name="T22" fmla="*/ 6 w 233"/>
                  <a:gd name="T23" fmla="*/ 153 h 266"/>
                  <a:gd name="T24" fmla="*/ 6 w 233"/>
                  <a:gd name="T25" fmla="*/ 136 h 266"/>
                  <a:gd name="T26" fmla="*/ 0 w 233"/>
                  <a:gd name="T27" fmla="*/ 124 h 266"/>
                  <a:gd name="T28" fmla="*/ 34 w 233"/>
                  <a:gd name="T29" fmla="*/ 62 h 266"/>
                  <a:gd name="T30" fmla="*/ 74 w 233"/>
                  <a:gd name="T31" fmla="*/ 0 h 266"/>
                  <a:gd name="T32" fmla="*/ 97 w 233"/>
                  <a:gd name="T33" fmla="*/ 5 h 266"/>
                  <a:gd name="T34" fmla="*/ 114 w 233"/>
                  <a:gd name="T35" fmla="*/ 17 h 266"/>
                  <a:gd name="T36" fmla="*/ 125 w 233"/>
                  <a:gd name="T37" fmla="*/ 22 h 266"/>
                  <a:gd name="T38" fmla="*/ 136 w 233"/>
                  <a:gd name="T39" fmla="*/ 34 h 266"/>
                  <a:gd name="T40" fmla="*/ 142 w 233"/>
                  <a:gd name="T41" fmla="*/ 39 h 266"/>
                  <a:gd name="T42" fmla="*/ 153 w 233"/>
                  <a:gd name="T43" fmla="*/ 45 h 266"/>
                  <a:gd name="T44" fmla="*/ 176 w 233"/>
                  <a:gd name="T45" fmla="*/ 45 h 266"/>
                  <a:gd name="T46" fmla="*/ 193 w 233"/>
                  <a:gd name="T47" fmla="*/ 51 h 266"/>
                  <a:gd name="T48" fmla="*/ 199 w 233"/>
                  <a:gd name="T49" fmla="*/ 56 h 266"/>
                  <a:gd name="T50" fmla="*/ 193 w 233"/>
                  <a:gd name="T51" fmla="*/ 68 h 266"/>
                  <a:gd name="T52" fmla="*/ 193 w 233"/>
                  <a:gd name="T53" fmla="*/ 85 h 266"/>
                  <a:gd name="T54" fmla="*/ 199 w 233"/>
                  <a:gd name="T55" fmla="*/ 96 h 266"/>
                  <a:gd name="T56" fmla="*/ 193 w 233"/>
                  <a:gd name="T57" fmla="*/ 107 h 266"/>
                  <a:gd name="T58" fmla="*/ 199 w 233"/>
                  <a:gd name="T59" fmla="*/ 119 h 266"/>
                  <a:gd name="T60" fmla="*/ 210 w 233"/>
                  <a:gd name="T61" fmla="*/ 130 h 266"/>
                  <a:gd name="T62" fmla="*/ 216 w 233"/>
                  <a:gd name="T63" fmla="*/ 153 h 266"/>
                  <a:gd name="T64" fmla="*/ 227 w 233"/>
                  <a:gd name="T65" fmla="*/ 158 h 266"/>
                  <a:gd name="T66" fmla="*/ 233 w 233"/>
                  <a:gd name="T67" fmla="*/ 170 h 266"/>
                  <a:gd name="T68" fmla="*/ 216 w 233"/>
                  <a:gd name="T69" fmla="*/ 175 h 266"/>
                  <a:gd name="T70" fmla="*/ 204 w 233"/>
                  <a:gd name="T71" fmla="*/ 187 h 266"/>
                  <a:gd name="T72" fmla="*/ 204 w 233"/>
                  <a:gd name="T73" fmla="*/ 204 h 266"/>
                  <a:gd name="T74" fmla="*/ 204 w 233"/>
                  <a:gd name="T75" fmla="*/ 215 h 266"/>
                  <a:gd name="T76" fmla="*/ 204 w 233"/>
                  <a:gd name="T77" fmla="*/ 238 h 266"/>
                  <a:gd name="T78" fmla="*/ 221 w 233"/>
                  <a:gd name="T79" fmla="*/ 249 h 266"/>
                  <a:gd name="T80" fmla="*/ 216 w 233"/>
                  <a:gd name="T81" fmla="*/ 255 h 266"/>
                  <a:gd name="T82" fmla="*/ 199 w 233"/>
                  <a:gd name="T83" fmla="*/ 260 h 266"/>
                  <a:gd name="T84" fmla="*/ 187 w 233"/>
                  <a:gd name="T85" fmla="*/ 260 h 266"/>
                  <a:gd name="T86" fmla="*/ 170 w 233"/>
                  <a:gd name="T87" fmla="*/ 260 h 266"/>
                  <a:gd name="T88" fmla="*/ 159 w 233"/>
                  <a:gd name="T89" fmla="*/ 249 h 266"/>
                  <a:gd name="T90" fmla="*/ 142 w 233"/>
                  <a:gd name="T91" fmla="*/ 2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266">
                    <a:moveTo>
                      <a:pt x="142" y="238"/>
                    </a:moveTo>
                    <a:lnTo>
                      <a:pt x="136" y="226"/>
                    </a:lnTo>
                    <a:lnTo>
                      <a:pt x="131" y="226"/>
                    </a:lnTo>
                    <a:lnTo>
                      <a:pt x="125" y="221"/>
                    </a:lnTo>
                    <a:lnTo>
                      <a:pt x="125" y="215"/>
                    </a:lnTo>
                    <a:lnTo>
                      <a:pt x="119" y="215"/>
                    </a:lnTo>
                    <a:lnTo>
                      <a:pt x="114" y="215"/>
                    </a:lnTo>
                    <a:lnTo>
                      <a:pt x="108" y="215"/>
                    </a:lnTo>
                    <a:lnTo>
                      <a:pt x="102" y="215"/>
                    </a:lnTo>
                    <a:lnTo>
                      <a:pt x="97" y="215"/>
                    </a:lnTo>
                    <a:lnTo>
                      <a:pt x="91" y="215"/>
                    </a:lnTo>
                    <a:lnTo>
                      <a:pt x="85" y="221"/>
                    </a:lnTo>
                    <a:lnTo>
                      <a:pt x="91" y="221"/>
                    </a:lnTo>
                    <a:lnTo>
                      <a:pt x="91" y="226"/>
                    </a:lnTo>
                    <a:lnTo>
                      <a:pt x="85" y="226"/>
                    </a:lnTo>
                    <a:lnTo>
                      <a:pt x="80" y="226"/>
                    </a:lnTo>
                    <a:lnTo>
                      <a:pt x="74" y="221"/>
                    </a:lnTo>
                    <a:lnTo>
                      <a:pt x="74" y="215"/>
                    </a:lnTo>
                    <a:lnTo>
                      <a:pt x="68" y="215"/>
                    </a:lnTo>
                    <a:lnTo>
                      <a:pt x="63" y="215"/>
                    </a:lnTo>
                    <a:lnTo>
                      <a:pt x="57" y="209"/>
                    </a:lnTo>
                    <a:lnTo>
                      <a:pt x="57" y="204"/>
                    </a:lnTo>
                    <a:lnTo>
                      <a:pt x="46" y="204"/>
                    </a:lnTo>
                    <a:lnTo>
                      <a:pt x="46" y="215"/>
                    </a:lnTo>
                    <a:lnTo>
                      <a:pt x="40" y="221"/>
                    </a:lnTo>
                    <a:lnTo>
                      <a:pt x="34" y="215"/>
                    </a:lnTo>
                    <a:lnTo>
                      <a:pt x="34" y="204"/>
                    </a:lnTo>
                    <a:lnTo>
                      <a:pt x="29" y="198"/>
                    </a:lnTo>
                    <a:lnTo>
                      <a:pt x="29" y="192"/>
                    </a:lnTo>
                    <a:lnTo>
                      <a:pt x="23" y="192"/>
                    </a:lnTo>
                    <a:lnTo>
                      <a:pt x="17" y="175"/>
                    </a:lnTo>
                    <a:lnTo>
                      <a:pt x="12" y="175"/>
                    </a:lnTo>
                    <a:lnTo>
                      <a:pt x="12" y="170"/>
                    </a:lnTo>
                    <a:lnTo>
                      <a:pt x="12" y="164"/>
                    </a:lnTo>
                    <a:lnTo>
                      <a:pt x="6" y="158"/>
                    </a:lnTo>
                    <a:lnTo>
                      <a:pt x="6" y="153"/>
                    </a:lnTo>
                    <a:lnTo>
                      <a:pt x="6" y="147"/>
                    </a:lnTo>
                    <a:lnTo>
                      <a:pt x="6" y="141"/>
                    </a:lnTo>
                    <a:lnTo>
                      <a:pt x="6" y="136"/>
                    </a:lnTo>
                    <a:lnTo>
                      <a:pt x="0" y="130"/>
                    </a:lnTo>
                    <a:lnTo>
                      <a:pt x="6" y="130"/>
                    </a:lnTo>
                    <a:lnTo>
                      <a:pt x="0" y="124"/>
                    </a:lnTo>
                    <a:lnTo>
                      <a:pt x="0" y="119"/>
                    </a:lnTo>
                    <a:lnTo>
                      <a:pt x="17" y="90"/>
                    </a:lnTo>
                    <a:lnTo>
                      <a:pt x="34" y="62"/>
                    </a:lnTo>
                    <a:lnTo>
                      <a:pt x="51" y="34"/>
                    </a:lnTo>
                    <a:lnTo>
                      <a:pt x="68" y="5"/>
                    </a:lnTo>
                    <a:lnTo>
                      <a:pt x="74" y="0"/>
                    </a:lnTo>
                    <a:lnTo>
                      <a:pt x="80" y="0"/>
                    </a:lnTo>
                    <a:lnTo>
                      <a:pt x="85" y="5"/>
                    </a:lnTo>
                    <a:lnTo>
                      <a:pt x="97" y="5"/>
                    </a:lnTo>
                    <a:lnTo>
                      <a:pt x="102" y="11"/>
                    </a:lnTo>
                    <a:lnTo>
                      <a:pt x="108" y="11"/>
                    </a:lnTo>
                    <a:lnTo>
                      <a:pt x="114" y="17"/>
                    </a:lnTo>
                    <a:lnTo>
                      <a:pt x="119" y="22"/>
                    </a:lnTo>
                    <a:lnTo>
                      <a:pt x="119" y="17"/>
                    </a:lnTo>
                    <a:lnTo>
                      <a:pt x="125" y="22"/>
                    </a:lnTo>
                    <a:lnTo>
                      <a:pt x="131" y="22"/>
                    </a:lnTo>
                    <a:lnTo>
                      <a:pt x="136" y="28"/>
                    </a:lnTo>
                    <a:lnTo>
                      <a:pt x="136" y="34"/>
                    </a:lnTo>
                    <a:lnTo>
                      <a:pt x="142" y="34"/>
                    </a:lnTo>
                    <a:lnTo>
                      <a:pt x="148" y="39"/>
                    </a:lnTo>
                    <a:lnTo>
                      <a:pt x="142" y="39"/>
                    </a:lnTo>
                    <a:lnTo>
                      <a:pt x="148" y="39"/>
                    </a:lnTo>
                    <a:lnTo>
                      <a:pt x="153" y="39"/>
                    </a:lnTo>
                    <a:lnTo>
                      <a:pt x="153" y="45"/>
                    </a:lnTo>
                    <a:lnTo>
                      <a:pt x="159" y="39"/>
                    </a:lnTo>
                    <a:lnTo>
                      <a:pt x="165" y="45"/>
                    </a:lnTo>
                    <a:lnTo>
                      <a:pt x="176" y="45"/>
                    </a:lnTo>
                    <a:lnTo>
                      <a:pt x="182" y="51"/>
                    </a:lnTo>
                    <a:lnTo>
                      <a:pt x="187" y="51"/>
                    </a:lnTo>
                    <a:lnTo>
                      <a:pt x="193" y="51"/>
                    </a:lnTo>
                    <a:lnTo>
                      <a:pt x="199" y="45"/>
                    </a:lnTo>
                    <a:lnTo>
                      <a:pt x="199" y="51"/>
                    </a:lnTo>
                    <a:lnTo>
                      <a:pt x="199" y="56"/>
                    </a:lnTo>
                    <a:lnTo>
                      <a:pt x="193" y="56"/>
                    </a:lnTo>
                    <a:lnTo>
                      <a:pt x="193" y="62"/>
                    </a:lnTo>
                    <a:lnTo>
                      <a:pt x="193" y="68"/>
                    </a:lnTo>
                    <a:lnTo>
                      <a:pt x="193" y="73"/>
                    </a:lnTo>
                    <a:lnTo>
                      <a:pt x="193" y="79"/>
                    </a:lnTo>
                    <a:lnTo>
                      <a:pt x="193" y="85"/>
                    </a:lnTo>
                    <a:lnTo>
                      <a:pt x="193" y="90"/>
                    </a:lnTo>
                    <a:lnTo>
                      <a:pt x="193" y="96"/>
                    </a:lnTo>
                    <a:lnTo>
                      <a:pt x="199" y="96"/>
                    </a:lnTo>
                    <a:lnTo>
                      <a:pt x="199" y="102"/>
                    </a:lnTo>
                    <a:lnTo>
                      <a:pt x="199" y="107"/>
                    </a:lnTo>
                    <a:lnTo>
                      <a:pt x="193" y="107"/>
                    </a:lnTo>
                    <a:lnTo>
                      <a:pt x="199" y="107"/>
                    </a:lnTo>
                    <a:lnTo>
                      <a:pt x="199" y="113"/>
                    </a:lnTo>
                    <a:lnTo>
                      <a:pt x="199" y="119"/>
                    </a:lnTo>
                    <a:lnTo>
                      <a:pt x="204" y="124"/>
                    </a:lnTo>
                    <a:lnTo>
                      <a:pt x="204" y="130"/>
                    </a:lnTo>
                    <a:lnTo>
                      <a:pt x="210" y="130"/>
                    </a:lnTo>
                    <a:lnTo>
                      <a:pt x="210" y="136"/>
                    </a:lnTo>
                    <a:lnTo>
                      <a:pt x="210" y="141"/>
                    </a:lnTo>
                    <a:lnTo>
                      <a:pt x="216" y="153"/>
                    </a:lnTo>
                    <a:lnTo>
                      <a:pt x="221" y="153"/>
                    </a:lnTo>
                    <a:lnTo>
                      <a:pt x="221" y="158"/>
                    </a:lnTo>
                    <a:lnTo>
                      <a:pt x="227" y="158"/>
                    </a:lnTo>
                    <a:lnTo>
                      <a:pt x="227" y="164"/>
                    </a:lnTo>
                    <a:lnTo>
                      <a:pt x="227" y="170"/>
                    </a:lnTo>
                    <a:lnTo>
                      <a:pt x="233" y="170"/>
                    </a:lnTo>
                    <a:lnTo>
                      <a:pt x="227" y="170"/>
                    </a:lnTo>
                    <a:lnTo>
                      <a:pt x="221" y="175"/>
                    </a:lnTo>
                    <a:lnTo>
                      <a:pt x="216" y="175"/>
                    </a:lnTo>
                    <a:lnTo>
                      <a:pt x="210" y="175"/>
                    </a:lnTo>
                    <a:lnTo>
                      <a:pt x="210" y="181"/>
                    </a:lnTo>
                    <a:lnTo>
                      <a:pt x="204" y="187"/>
                    </a:lnTo>
                    <a:lnTo>
                      <a:pt x="210" y="192"/>
                    </a:lnTo>
                    <a:lnTo>
                      <a:pt x="210" y="198"/>
                    </a:lnTo>
                    <a:lnTo>
                      <a:pt x="204" y="204"/>
                    </a:lnTo>
                    <a:lnTo>
                      <a:pt x="210" y="209"/>
                    </a:lnTo>
                    <a:lnTo>
                      <a:pt x="210" y="215"/>
                    </a:lnTo>
                    <a:lnTo>
                      <a:pt x="204" y="215"/>
                    </a:lnTo>
                    <a:lnTo>
                      <a:pt x="204" y="221"/>
                    </a:lnTo>
                    <a:lnTo>
                      <a:pt x="210" y="226"/>
                    </a:lnTo>
                    <a:lnTo>
                      <a:pt x="204" y="238"/>
                    </a:lnTo>
                    <a:lnTo>
                      <a:pt x="210" y="243"/>
                    </a:lnTo>
                    <a:lnTo>
                      <a:pt x="210" y="249"/>
                    </a:lnTo>
                    <a:lnTo>
                      <a:pt x="221" y="249"/>
                    </a:lnTo>
                    <a:lnTo>
                      <a:pt x="221" y="255"/>
                    </a:lnTo>
                    <a:lnTo>
                      <a:pt x="221" y="260"/>
                    </a:lnTo>
                    <a:lnTo>
                      <a:pt x="216" y="255"/>
                    </a:lnTo>
                    <a:lnTo>
                      <a:pt x="210" y="255"/>
                    </a:lnTo>
                    <a:lnTo>
                      <a:pt x="204" y="255"/>
                    </a:lnTo>
                    <a:lnTo>
                      <a:pt x="199" y="260"/>
                    </a:lnTo>
                    <a:lnTo>
                      <a:pt x="199" y="266"/>
                    </a:lnTo>
                    <a:lnTo>
                      <a:pt x="193" y="260"/>
                    </a:lnTo>
                    <a:lnTo>
                      <a:pt x="187" y="260"/>
                    </a:lnTo>
                    <a:lnTo>
                      <a:pt x="187" y="266"/>
                    </a:lnTo>
                    <a:lnTo>
                      <a:pt x="182" y="266"/>
                    </a:lnTo>
                    <a:lnTo>
                      <a:pt x="170" y="260"/>
                    </a:lnTo>
                    <a:lnTo>
                      <a:pt x="165" y="260"/>
                    </a:lnTo>
                    <a:lnTo>
                      <a:pt x="159" y="255"/>
                    </a:lnTo>
                    <a:lnTo>
                      <a:pt x="159" y="249"/>
                    </a:lnTo>
                    <a:lnTo>
                      <a:pt x="153" y="249"/>
                    </a:lnTo>
                    <a:lnTo>
                      <a:pt x="148" y="243"/>
                    </a:lnTo>
                    <a:lnTo>
                      <a:pt x="142" y="238"/>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5" name="Freeform 119">
                <a:extLst>
                  <a:ext uri="{FF2B5EF4-FFF2-40B4-BE49-F238E27FC236}">
                    <a16:creationId xmlns:a16="http://schemas.microsoft.com/office/drawing/2014/main" id="{A41B9E1D-6F93-503E-85CB-97C9B779539B}"/>
                  </a:ext>
                </a:extLst>
              </p:cNvPr>
              <p:cNvSpPr>
                <a:spLocks/>
              </p:cNvSpPr>
              <p:nvPr>
                <p:custDataLst>
                  <p:tags r:id="rId256"/>
                </p:custDataLst>
              </p:nvPr>
            </p:nvSpPr>
            <p:spPr bwMode="auto">
              <a:xfrm rot="582343">
                <a:off x="7226388" y="3717687"/>
                <a:ext cx="568862" cy="334620"/>
              </a:xfrm>
              <a:custGeom>
                <a:avLst/>
                <a:gdLst>
                  <a:gd name="T0" fmla="*/ 289 w 357"/>
                  <a:gd name="T1" fmla="*/ 205 h 210"/>
                  <a:gd name="T2" fmla="*/ 277 w 357"/>
                  <a:gd name="T3" fmla="*/ 193 h 210"/>
                  <a:gd name="T4" fmla="*/ 260 w 357"/>
                  <a:gd name="T5" fmla="*/ 199 h 210"/>
                  <a:gd name="T6" fmla="*/ 226 w 357"/>
                  <a:gd name="T7" fmla="*/ 193 h 210"/>
                  <a:gd name="T8" fmla="*/ 215 w 357"/>
                  <a:gd name="T9" fmla="*/ 188 h 210"/>
                  <a:gd name="T10" fmla="*/ 209 w 357"/>
                  <a:gd name="T11" fmla="*/ 171 h 210"/>
                  <a:gd name="T12" fmla="*/ 198 w 357"/>
                  <a:gd name="T13" fmla="*/ 159 h 210"/>
                  <a:gd name="T14" fmla="*/ 187 w 357"/>
                  <a:gd name="T15" fmla="*/ 154 h 210"/>
                  <a:gd name="T16" fmla="*/ 170 w 357"/>
                  <a:gd name="T17" fmla="*/ 154 h 210"/>
                  <a:gd name="T18" fmla="*/ 141 w 357"/>
                  <a:gd name="T19" fmla="*/ 125 h 210"/>
                  <a:gd name="T20" fmla="*/ 130 w 357"/>
                  <a:gd name="T21" fmla="*/ 108 h 210"/>
                  <a:gd name="T22" fmla="*/ 113 w 357"/>
                  <a:gd name="T23" fmla="*/ 131 h 210"/>
                  <a:gd name="T24" fmla="*/ 96 w 357"/>
                  <a:gd name="T25" fmla="*/ 148 h 210"/>
                  <a:gd name="T26" fmla="*/ 62 w 357"/>
                  <a:gd name="T27" fmla="*/ 148 h 210"/>
                  <a:gd name="T28" fmla="*/ 51 w 357"/>
                  <a:gd name="T29" fmla="*/ 137 h 210"/>
                  <a:gd name="T30" fmla="*/ 34 w 357"/>
                  <a:gd name="T31" fmla="*/ 154 h 210"/>
                  <a:gd name="T32" fmla="*/ 17 w 357"/>
                  <a:gd name="T33" fmla="*/ 137 h 210"/>
                  <a:gd name="T34" fmla="*/ 17 w 357"/>
                  <a:gd name="T35" fmla="*/ 114 h 210"/>
                  <a:gd name="T36" fmla="*/ 5 w 357"/>
                  <a:gd name="T37" fmla="*/ 97 h 210"/>
                  <a:gd name="T38" fmla="*/ 11 w 357"/>
                  <a:gd name="T39" fmla="*/ 85 h 210"/>
                  <a:gd name="T40" fmla="*/ 5 w 357"/>
                  <a:gd name="T41" fmla="*/ 17 h 210"/>
                  <a:gd name="T42" fmla="*/ 11 w 357"/>
                  <a:gd name="T43" fmla="*/ 17 h 210"/>
                  <a:gd name="T44" fmla="*/ 17 w 357"/>
                  <a:gd name="T45" fmla="*/ 12 h 210"/>
                  <a:gd name="T46" fmla="*/ 22 w 357"/>
                  <a:gd name="T47" fmla="*/ 0 h 210"/>
                  <a:gd name="T48" fmla="*/ 34 w 357"/>
                  <a:gd name="T49" fmla="*/ 6 h 210"/>
                  <a:gd name="T50" fmla="*/ 51 w 357"/>
                  <a:gd name="T51" fmla="*/ 12 h 210"/>
                  <a:gd name="T52" fmla="*/ 56 w 357"/>
                  <a:gd name="T53" fmla="*/ 23 h 210"/>
                  <a:gd name="T54" fmla="*/ 56 w 357"/>
                  <a:gd name="T55" fmla="*/ 40 h 210"/>
                  <a:gd name="T56" fmla="*/ 68 w 357"/>
                  <a:gd name="T57" fmla="*/ 51 h 210"/>
                  <a:gd name="T58" fmla="*/ 90 w 357"/>
                  <a:gd name="T59" fmla="*/ 57 h 210"/>
                  <a:gd name="T60" fmla="*/ 102 w 357"/>
                  <a:gd name="T61" fmla="*/ 63 h 210"/>
                  <a:gd name="T62" fmla="*/ 113 w 357"/>
                  <a:gd name="T63" fmla="*/ 68 h 210"/>
                  <a:gd name="T64" fmla="*/ 130 w 357"/>
                  <a:gd name="T65" fmla="*/ 68 h 210"/>
                  <a:gd name="T66" fmla="*/ 141 w 357"/>
                  <a:gd name="T67" fmla="*/ 74 h 210"/>
                  <a:gd name="T68" fmla="*/ 153 w 357"/>
                  <a:gd name="T69" fmla="*/ 68 h 210"/>
                  <a:gd name="T70" fmla="*/ 164 w 357"/>
                  <a:gd name="T71" fmla="*/ 63 h 210"/>
                  <a:gd name="T72" fmla="*/ 181 w 357"/>
                  <a:gd name="T73" fmla="*/ 63 h 210"/>
                  <a:gd name="T74" fmla="*/ 209 w 357"/>
                  <a:gd name="T75" fmla="*/ 63 h 210"/>
                  <a:gd name="T76" fmla="*/ 289 w 357"/>
                  <a:gd name="T77" fmla="*/ 74 h 210"/>
                  <a:gd name="T78" fmla="*/ 306 w 357"/>
                  <a:gd name="T79" fmla="*/ 91 h 210"/>
                  <a:gd name="T80" fmla="*/ 323 w 357"/>
                  <a:gd name="T81" fmla="*/ 102 h 210"/>
                  <a:gd name="T82" fmla="*/ 340 w 357"/>
                  <a:gd name="T83" fmla="*/ 108 h 210"/>
                  <a:gd name="T84" fmla="*/ 345 w 357"/>
                  <a:gd name="T85" fmla="*/ 119 h 210"/>
                  <a:gd name="T86" fmla="*/ 357 w 357"/>
                  <a:gd name="T87" fmla="*/ 125 h 210"/>
                  <a:gd name="T88" fmla="*/ 345 w 357"/>
                  <a:gd name="T89" fmla="*/ 148 h 210"/>
                  <a:gd name="T90" fmla="*/ 328 w 357"/>
                  <a:gd name="T91" fmla="*/ 154 h 210"/>
                  <a:gd name="T92" fmla="*/ 323 w 357"/>
                  <a:gd name="T93" fmla="*/ 171 h 210"/>
                  <a:gd name="T94" fmla="*/ 306 w 357"/>
                  <a:gd name="T95" fmla="*/ 176 h 210"/>
                  <a:gd name="T96" fmla="*/ 300 w 357"/>
                  <a:gd name="T97"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 h="210">
                    <a:moveTo>
                      <a:pt x="300" y="205"/>
                    </a:moveTo>
                    <a:lnTo>
                      <a:pt x="294" y="210"/>
                    </a:lnTo>
                    <a:lnTo>
                      <a:pt x="289" y="205"/>
                    </a:lnTo>
                    <a:lnTo>
                      <a:pt x="289" y="199"/>
                    </a:lnTo>
                    <a:lnTo>
                      <a:pt x="283" y="199"/>
                    </a:lnTo>
                    <a:lnTo>
                      <a:pt x="277" y="193"/>
                    </a:lnTo>
                    <a:lnTo>
                      <a:pt x="272" y="199"/>
                    </a:lnTo>
                    <a:lnTo>
                      <a:pt x="266" y="199"/>
                    </a:lnTo>
                    <a:lnTo>
                      <a:pt x="260" y="199"/>
                    </a:lnTo>
                    <a:lnTo>
                      <a:pt x="255" y="199"/>
                    </a:lnTo>
                    <a:lnTo>
                      <a:pt x="238" y="193"/>
                    </a:lnTo>
                    <a:lnTo>
                      <a:pt x="226" y="193"/>
                    </a:lnTo>
                    <a:lnTo>
                      <a:pt x="226" y="199"/>
                    </a:lnTo>
                    <a:lnTo>
                      <a:pt x="215" y="193"/>
                    </a:lnTo>
                    <a:lnTo>
                      <a:pt x="215" y="188"/>
                    </a:lnTo>
                    <a:lnTo>
                      <a:pt x="215" y="182"/>
                    </a:lnTo>
                    <a:lnTo>
                      <a:pt x="215" y="176"/>
                    </a:lnTo>
                    <a:lnTo>
                      <a:pt x="209" y="171"/>
                    </a:lnTo>
                    <a:lnTo>
                      <a:pt x="204" y="171"/>
                    </a:lnTo>
                    <a:lnTo>
                      <a:pt x="204" y="165"/>
                    </a:lnTo>
                    <a:lnTo>
                      <a:pt x="198" y="159"/>
                    </a:lnTo>
                    <a:lnTo>
                      <a:pt x="192" y="159"/>
                    </a:lnTo>
                    <a:lnTo>
                      <a:pt x="187" y="159"/>
                    </a:lnTo>
                    <a:lnTo>
                      <a:pt x="187" y="154"/>
                    </a:lnTo>
                    <a:lnTo>
                      <a:pt x="181" y="154"/>
                    </a:lnTo>
                    <a:lnTo>
                      <a:pt x="175" y="154"/>
                    </a:lnTo>
                    <a:lnTo>
                      <a:pt x="170" y="154"/>
                    </a:lnTo>
                    <a:lnTo>
                      <a:pt x="170" y="148"/>
                    </a:lnTo>
                    <a:lnTo>
                      <a:pt x="141" y="131"/>
                    </a:lnTo>
                    <a:lnTo>
                      <a:pt x="141" y="125"/>
                    </a:lnTo>
                    <a:lnTo>
                      <a:pt x="136" y="125"/>
                    </a:lnTo>
                    <a:lnTo>
                      <a:pt x="130" y="114"/>
                    </a:lnTo>
                    <a:lnTo>
                      <a:pt x="130" y="108"/>
                    </a:lnTo>
                    <a:lnTo>
                      <a:pt x="124" y="108"/>
                    </a:lnTo>
                    <a:lnTo>
                      <a:pt x="113" y="125"/>
                    </a:lnTo>
                    <a:lnTo>
                      <a:pt x="113" y="131"/>
                    </a:lnTo>
                    <a:lnTo>
                      <a:pt x="107" y="137"/>
                    </a:lnTo>
                    <a:lnTo>
                      <a:pt x="102" y="142"/>
                    </a:lnTo>
                    <a:lnTo>
                      <a:pt x="96" y="148"/>
                    </a:lnTo>
                    <a:lnTo>
                      <a:pt x="96" y="154"/>
                    </a:lnTo>
                    <a:lnTo>
                      <a:pt x="68" y="154"/>
                    </a:lnTo>
                    <a:lnTo>
                      <a:pt x="62" y="148"/>
                    </a:lnTo>
                    <a:lnTo>
                      <a:pt x="62" y="142"/>
                    </a:lnTo>
                    <a:lnTo>
                      <a:pt x="56" y="137"/>
                    </a:lnTo>
                    <a:lnTo>
                      <a:pt x="51" y="137"/>
                    </a:lnTo>
                    <a:lnTo>
                      <a:pt x="45" y="148"/>
                    </a:lnTo>
                    <a:lnTo>
                      <a:pt x="39" y="154"/>
                    </a:lnTo>
                    <a:lnTo>
                      <a:pt x="34" y="154"/>
                    </a:lnTo>
                    <a:lnTo>
                      <a:pt x="34" y="148"/>
                    </a:lnTo>
                    <a:lnTo>
                      <a:pt x="22" y="142"/>
                    </a:lnTo>
                    <a:lnTo>
                      <a:pt x="17" y="137"/>
                    </a:lnTo>
                    <a:lnTo>
                      <a:pt x="17" y="131"/>
                    </a:lnTo>
                    <a:lnTo>
                      <a:pt x="17" y="125"/>
                    </a:lnTo>
                    <a:lnTo>
                      <a:pt x="17" y="114"/>
                    </a:lnTo>
                    <a:lnTo>
                      <a:pt x="11" y="102"/>
                    </a:lnTo>
                    <a:lnTo>
                      <a:pt x="5" y="102"/>
                    </a:lnTo>
                    <a:lnTo>
                      <a:pt x="5" y="97"/>
                    </a:lnTo>
                    <a:lnTo>
                      <a:pt x="5" y="91"/>
                    </a:lnTo>
                    <a:lnTo>
                      <a:pt x="11" y="91"/>
                    </a:lnTo>
                    <a:lnTo>
                      <a:pt x="11" y="85"/>
                    </a:lnTo>
                    <a:lnTo>
                      <a:pt x="5" y="63"/>
                    </a:lnTo>
                    <a:lnTo>
                      <a:pt x="0" y="23"/>
                    </a:lnTo>
                    <a:lnTo>
                      <a:pt x="5" y="17"/>
                    </a:lnTo>
                    <a:lnTo>
                      <a:pt x="5" y="23"/>
                    </a:lnTo>
                    <a:lnTo>
                      <a:pt x="5" y="17"/>
                    </a:lnTo>
                    <a:lnTo>
                      <a:pt x="11" y="17"/>
                    </a:lnTo>
                    <a:lnTo>
                      <a:pt x="5" y="17"/>
                    </a:lnTo>
                    <a:lnTo>
                      <a:pt x="11" y="12"/>
                    </a:lnTo>
                    <a:lnTo>
                      <a:pt x="17" y="12"/>
                    </a:lnTo>
                    <a:lnTo>
                      <a:pt x="17" y="6"/>
                    </a:lnTo>
                    <a:lnTo>
                      <a:pt x="22" y="6"/>
                    </a:lnTo>
                    <a:lnTo>
                      <a:pt x="22" y="0"/>
                    </a:lnTo>
                    <a:lnTo>
                      <a:pt x="22" y="6"/>
                    </a:lnTo>
                    <a:lnTo>
                      <a:pt x="28" y="0"/>
                    </a:lnTo>
                    <a:lnTo>
                      <a:pt x="34" y="6"/>
                    </a:lnTo>
                    <a:lnTo>
                      <a:pt x="34" y="0"/>
                    </a:lnTo>
                    <a:lnTo>
                      <a:pt x="39" y="0"/>
                    </a:lnTo>
                    <a:lnTo>
                      <a:pt x="51" y="12"/>
                    </a:lnTo>
                    <a:lnTo>
                      <a:pt x="51" y="17"/>
                    </a:lnTo>
                    <a:lnTo>
                      <a:pt x="56" y="17"/>
                    </a:lnTo>
                    <a:lnTo>
                      <a:pt x="56" y="23"/>
                    </a:lnTo>
                    <a:lnTo>
                      <a:pt x="56" y="29"/>
                    </a:lnTo>
                    <a:lnTo>
                      <a:pt x="56" y="34"/>
                    </a:lnTo>
                    <a:lnTo>
                      <a:pt x="56" y="40"/>
                    </a:lnTo>
                    <a:lnTo>
                      <a:pt x="56" y="46"/>
                    </a:lnTo>
                    <a:lnTo>
                      <a:pt x="62" y="46"/>
                    </a:lnTo>
                    <a:lnTo>
                      <a:pt x="68" y="51"/>
                    </a:lnTo>
                    <a:lnTo>
                      <a:pt x="73" y="51"/>
                    </a:lnTo>
                    <a:lnTo>
                      <a:pt x="79" y="57"/>
                    </a:lnTo>
                    <a:lnTo>
                      <a:pt x="90" y="57"/>
                    </a:lnTo>
                    <a:lnTo>
                      <a:pt x="96" y="57"/>
                    </a:lnTo>
                    <a:lnTo>
                      <a:pt x="102" y="57"/>
                    </a:lnTo>
                    <a:lnTo>
                      <a:pt x="102" y="63"/>
                    </a:lnTo>
                    <a:lnTo>
                      <a:pt x="107" y="63"/>
                    </a:lnTo>
                    <a:lnTo>
                      <a:pt x="107" y="68"/>
                    </a:lnTo>
                    <a:lnTo>
                      <a:pt x="113" y="68"/>
                    </a:lnTo>
                    <a:lnTo>
                      <a:pt x="119" y="68"/>
                    </a:lnTo>
                    <a:lnTo>
                      <a:pt x="124" y="68"/>
                    </a:lnTo>
                    <a:lnTo>
                      <a:pt x="130" y="68"/>
                    </a:lnTo>
                    <a:lnTo>
                      <a:pt x="130" y="74"/>
                    </a:lnTo>
                    <a:lnTo>
                      <a:pt x="136" y="74"/>
                    </a:lnTo>
                    <a:lnTo>
                      <a:pt x="141" y="74"/>
                    </a:lnTo>
                    <a:lnTo>
                      <a:pt x="147" y="74"/>
                    </a:lnTo>
                    <a:lnTo>
                      <a:pt x="153" y="74"/>
                    </a:lnTo>
                    <a:lnTo>
                      <a:pt x="153" y="68"/>
                    </a:lnTo>
                    <a:lnTo>
                      <a:pt x="158" y="68"/>
                    </a:lnTo>
                    <a:lnTo>
                      <a:pt x="164" y="68"/>
                    </a:lnTo>
                    <a:lnTo>
                      <a:pt x="164" y="63"/>
                    </a:lnTo>
                    <a:lnTo>
                      <a:pt x="170" y="63"/>
                    </a:lnTo>
                    <a:lnTo>
                      <a:pt x="175" y="63"/>
                    </a:lnTo>
                    <a:lnTo>
                      <a:pt x="181" y="63"/>
                    </a:lnTo>
                    <a:lnTo>
                      <a:pt x="192" y="63"/>
                    </a:lnTo>
                    <a:lnTo>
                      <a:pt x="198" y="63"/>
                    </a:lnTo>
                    <a:lnTo>
                      <a:pt x="209" y="63"/>
                    </a:lnTo>
                    <a:lnTo>
                      <a:pt x="283" y="57"/>
                    </a:lnTo>
                    <a:lnTo>
                      <a:pt x="283" y="63"/>
                    </a:lnTo>
                    <a:lnTo>
                      <a:pt x="289" y="74"/>
                    </a:lnTo>
                    <a:lnTo>
                      <a:pt x="294" y="85"/>
                    </a:lnTo>
                    <a:lnTo>
                      <a:pt x="300" y="91"/>
                    </a:lnTo>
                    <a:lnTo>
                      <a:pt x="306" y="91"/>
                    </a:lnTo>
                    <a:lnTo>
                      <a:pt x="311" y="97"/>
                    </a:lnTo>
                    <a:lnTo>
                      <a:pt x="317" y="97"/>
                    </a:lnTo>
                    <a:lnTo>
                      <a:pt x="323" y="102"/>
                    </a:lnTo>
                    <a:lnTo>
                      <a:pt x="328" y="102"/>
                    </a:lnTo>
                    <a:lnTo>
                      <a:pt x="334" y="108"/>
                    </a:lnTo>
                    <a:lnTo>
                      <a:pt x="340" y="108"/>
                    </a:lnTo>
                    <a:lnTo>
                      <a:pt x="345" y="108"/>
                    </a:lnTo>
                    <a:lnTo>
                      <a:pt x="345" y="114"/>
                    </a:lnTo>
                    <a:lnTo>
                      <a:pt x="345" y="119"/>
                    </a:lnTo>
                    <a:lnTo>
                      <a:pt x="351" y="119"/>
                    </a:lnTo>
                    <a:lnTo>
                      <a:pt x="351" y="125"/>
                    </a:lnTo>
                    <a:lnTo>
                      <a:pt x="357" y="125"/>
                    </a:lnTo>
                    <a:lnTo>
                      <a:pt x="357" y="137"/>
                    </a:lnTo>
                    <a:lnTo>
                      <a:pt x="345" y="142"/>
                    </a:lnTo>
                    <a:lnTo>
                      <a:pt x="345" y="148"/>
                    </a:lnTo>
                    <a:lnTo>
                      <a:pt x="340" y="148"/>
                    </a:lnTo>
                    <a:lnTo>
                      <a:pt x="334" y="148"/>
                    </a:lnTo>
                    <a:lnTo>
                      <a:pt x="328" y="154"/>
                    </a:lnTo>
                    <a:lnTo>
                      <a:pt x="328" y="159"/>
                    </a:lnTo>
                    <a:lnTo>
                      <a:pt x="323" y="165"/>
                    </a:lnTo>
                    <a:lnTo>
                      <a:pt x="323" y="171"/>
                    </a:lnTo>
                    <a:lnTo>
                      <a:pt x="317" y="171"/>
                    </a:lnTo>
                    <a:lnTo>
                      <a:pt x="311" y="176"/>
                    </a:lnTo>
                    <a:lnTo>
                      <a:pt x="306" y="176"/>
                    </a:lnTo>
                    <a:lnTo>
                      <a:pt x="306" y="182"/>
                    </a:lnTo>
                    <a:lnTo>
                      <a:pt x="300" y="188"/>
                    </a:lnTo>
                    <a:lnTo>
                      <a:pt x="300" y="193"/>
                    </a:lnTo>
                    <a:lnTo>
                      <a:pt x="300" y="199"/>
                    </a:lnTo>
                    <a:lnTo>
                      <a:pt x="300" y="205"/>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4" name="Freeform 120">
                <a:extLst>
                  <a:ext uri="{FF2B5EF4-FFF2-40B4-BE49-F238E27FC236}">
                    <a16:creationId xmlns:a16="http://schemas.microsoft.com/office/drawing/2014/main" id="{A5DB5FC0-F0DD-1BB7-0991-A467F23CAFBE}"/>
                  </a:ext>
                </a:extLst>
              </p:cNvPr>
              <p:cNvSpPr>
                <a:spLocks/>
              </p:cNvSpPr>
              <p:nvPr>
                <p:custDataLst>
                  <p:tags r:id="rId257"/>
                </p:custDataLst>
              </p:nvPr>
            </p:nvSpPr>
            <p:spPr bwMode="auto">
              <a:xfrm rot="582343">
                <a:off x="7676221" y="5045184"/>
                <a:ext cx="297976" cy="317092"/>
              </a:xfrm>
              <a:custGeom>
                <a:avLst/>
                <a:gdLst>
                  <a:gd name="T0" fmla="*/ 142 w 187"/>
                  <a:gd name="T1" fmla="*/ 193 h 199"/>
                  <a:gd name="T2" fmla="*/ 136 w 187"/>
                  <a:gd name="T3" fmla="*/ 187 h 199"/>
                  <a:gd name="T4" fmla="*/ 119 w 187"/>
                  <a:gd name="T5" fmla="*/ 176 h 199"/>
                  <a:gd name="T6" fmla="*/ 40 w 187"/>
                  <a:gd name="T7" fmla="*/ 131 h 199"/>
                  <a:gd name="T8" fmla="*/ 6 w 187"/>
                  <a:gd name="T9" fmla="*/ 91 h 199"/>
                  <a:gd name="T10" fmla="*/ 23 w 187"/>
                  <a:gd name="T11" fmla="*/ 51 h 199"/>
                  <a:gd name="T12" fmla="*/ 23 w 187"/>
                  <a:gd name="T13" fmla="*/ 40 h 199"/>
                  <a:gd name="T14" fmla="*/ 28 w 187"/>
                  <a:gd name="T15" fmla="*/ 34 h 199"/>
                  <a:gd name="T16" fmla="*/ 34 w 187"/>
                  <a:gd name="T17" fmla="*/ 34 h 199"/>
                  <a:gd name="T18" fmla="*/ 34 w 187"/>
                  <a:gd name="T19" fmla="*/ 23 h 199"/>
                  <a:gd name="T20" fmla="*/ 23 w 187"/>
                  <a:gd name="T21" fmla="*/ 17 h 199"/>
                  <a:gd name="T22" fmla="*/ 23 w 187"/>
                  <a:gd name="T23" fmla="*/ 6 h 199"/>
                  <a:gd name="T24" fmla="*/ 28 w 187"/>
                  <a:gd name="T25" fmla="*/ 12 h 199"/>
                  <a:gd name="T26" fmla="*/ 34 w 187"/>
                  <a:gd name="T27" fmla="*/ 6 h 199"/>
                  <a:gd name="T28" fmla="*/ 40 w 187"/>
                  <a:gd name="T29" fmla="*/ 0 h 199"/>
                  <a:gd name="T30" fmla="*/ 68 w 187"/>
                  <a:gd name="T31" fmla="*/ 34 h 199"/>
                  <a:gd name="T32" fmla="*/ 102 w 187"/>
                  <a:gd name="T33" fmla="*/ 68 h 199"/>
                  <a:gd name="T34" fmla="*/ 125 w 187"/>
                  <a:gd name="T35" fmla="*/ 85 h 199"/>
                  <a:gd name="T36" fmla="*/ 136 w 187"/>
                  <a:gd name="T37" fmla="*/ 91 h 199"/>
                  <a:gd name="T38" fmla="*/ 136 w 187"/>
                  <a:gd name="T39" fmla="*/ 91 h 199"/>
                  <a:gd name="T40" fmla="*/ 136 w 187"/>
                  <a:gd name="T41" fmla="*/ 102 h 199"/>
                  <a:gd name="T42" fmla="*/ 136 w 187"/>
                  <a:gd name="T43" fmla="*/ 108 h 199"/>
                  <a:gd name="T44" fmla="*/ 136 w 187"/>
                  <a:gd name="T45" fmla="*/ 119 h 199"/>
                  <a:gd name="T46" fmla="*/ 136 w 187"/>
                  <a:gd name="T47" fmla="*/ 131 h 199"/>
                  <a:gd name="T48" fmla="*/ 142 w 187"/>
                  <a:gd name="T49" fmla="*/ 142 h 199"/>
                  <a:gd name="T50" fmla="*/ 159 w 187"/>
                  <a:gd name="T51" fmla="*/ 142 h 199"/>
                  <a:gd name="T52" fmla="*/ 164 w 187"/>
                  <a:gd name="T53" fmla="*/ 153 h 199"/>
                  <a:gd name="T54" fmla="*/ 176 w 187"/>
                  <a:gd name="T55" fmla="*/ 165 h 199"/>
                  <a:gd name="T56" fmla="*/ 181 w 187"/>
                  <a:gd name="T57" fmla="*/ 165 h 199"/>
                  <a:gd name="T58" fmla="*/ 181 w 187"/>
                  <a:gd name="T59" fmla="*/ 165 h 199"/>
                  <a:gd name="T60" fmla="*/ 181 w 187"/>
                  <a:gd name="T61" fmla="*/ 170 h 199"/>
                  <a:gd name="T62" fmla="*/ 176 w 187"/>
                  <a:gd name="T63" fmla="*/ 187 h 199"/>
                  <a:gd name="T64" fmla="*/ 164 w 187"/>
                  <a:gd name="T65" fmla="*/ 187 h 199"/>
                  <a:gd name="T66" fmla="*/ 147 w 187"/>
                  <a:gd name="T6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99">
                    <a:moveTo>
                      <a:pt x="147" y="199"/>
                    </a:moveTo>
                    <a:lnTo>
                      <a:pt x="142" y="193"/>
                    </a:lnTo>
                    <a:lnTo>
                      <a:pt x="142" y="187"/>
                    </a:lnTo>
                    <a:lnTo>
                      <a:pt x="136" y="187"/>
                    </a:lnTo>
                    <a:lnTo>
                      <a:pt x="125" y="176"/>
                    </a:lnTo>
                    <a:lnTo>
                      <a:pt x="119" y="176"/>
                    </a:lnTo>
                    <a:lnTo>
                      <a:pt x="85" y="153"/>
                    </a:lnTo>
                    <a:lnTo>
                      <a:pt x="40" y="131"/>
                    </a:lnTo>
                    <a:lnTo>
                      <a:pt x="17" y="114"/>
                    </a:lnTo>
                    <a:lnTo>
                      <a:pt x="6" y="91"/>
                    </a:lnTo>
                    <a:lnTo>
                      <a:pt x="0" y="63"/>
                    </a:lnTo>
                    <a:lnTo>
                      <a:pt x="23" y="51"/>
                    </a:lnTo>
                    <a:lnTo>
                      <a:pt x="23" y="46"/>
                    </a:lnTo>
                    <a:lnTo>
                      <a:pt x="23" y="40"/>
                    </a:lnTo>
                    <a:lnTo>
                      <a:pt x="28" y="40"/>
                    </a:lnTo>
                    <a:lnTo>
                      <a:pt x="28" y="34"/>
                    </a:lnTo>
                    <a:lnTo>
                      <a:pt x="34" y="40"/>
                    </a:lnTo>
                    <a:lnTo>
                      <a:pt x="34" y="34"/>
                    </a:lnTo>
                    <a:lnTo>
                      <a:pt x="34" y="29"/>
                    </a:lnTo>
                    <a:lnTo>
                      <a:pt x="34" y="23"/>
                    </a:lnTo>
                    <a:lnTo>
                      <a:pt x="28" y="23"/>
                    </a:lnTo>
                    <a:lnTo>
                      <a:pt x="23" y="17"/>
                    </a:lnTo>
                    <a:lnTo>
                      <a:pt x="23" y="12"/>
                    </a:lnTo>
                    <a:lnTo>
                      <a:pt x="23" y="6"/>
                    </a:lnTo>
                    <a:lnTo>
                      <a:pt x="28" y="6"/>
                    </a:lnTo>
                    <a:lnTo>
                      <a:pt x="28" y="12"/>
                    </a:lnTo>
                    <a:lnTo>
                      <a:pt x="34" y="12"/>
                    </a:lnTo>
                    <a:lnTo>
                      <a:pt x="34" y="6"/>
                    </a:lnTo>
                    <a:lnTo>
                      <a:pt x="40" y="6"/>
                    </a:lnTo>
                    <a:lnTo>
                      <a:pt x="40" y="0"/>
                    </a:lnTo>
                    <a:lnTo>
                      <a:pt x="62" y="29"/>
                    </a:lnTo>
                    <a:lnTo>
                      <a:pt x="68" y="34"/>
                    </a:lnTo>
                    <a:lnTo>
                      <a:pt x="91" y="51"/>
                    </a:lnTo>
                    <a:lnTo>
                      <a:pt x="102" y="68"/>
                    </a:lnTo>
                    <a:lnTo>
                      <a:pt x="119" y="85"/>
                    </a:lnTo>
                    <a:lnTo>
                      <a:pt x="125" y="85"/>
                    </a:lnTo>
                    <a:lnTo>
                      <a:pt x="130" y="85"/>
                    </a:lnTo>
                    <a:lnTo>
                      <a:pt x="136" y="91"/>
                    </a:lnTo>
                    <a:lnTo>
                      <a:pt x="142" y="85"/>
                    </a:lnTo>
                    <a:lnTo>
                      <a:pt x="136" y="91"/>
                    </a:lnTo>
                    <a:lnTo>
                      <a:pt x="136" y="97"/>
                    </a:lnTo>
                    <a:lnTo>
                      <a:pt x="136" y="102"/>
                    </a:lnTo>
                    <a:lnTo>
                      <a:pt x="130" y="102"/>
                    </a:lnTo>
                    <a:lnTo>
                      <a:pt x="136" y="108"/>
                    </a:lnTo>
                    <a:lnTo>
                      <a:pt x="136" y="114"/>
                    </a:lnTo>
                    <a:lnTo>
                      <a:pt x="136" y="119"/>
                    </a:lnTo>
                    <a:lnTo>
                      <a:pt x="136" y="125"/>
                    </a:lnTo>
                    <a:lnTo>
                      <a:pt x="136" y="131"/>
                    </a:lnTo>
                    <a:lnTo>
                      <a:pt x="142" y="136"/>
                    </a:lnTo>
                    <a:lnTo>
                      <a:pt x="142" y="142"/>
                    </a:lnTo>
                    <a:lnTo>
                      <a:pt x="147" y="148"/>
                    </a:lnTo>
                    <a:lnTo>
                      <a:pt x="159" y="142"/>
                    </a:lnTo>
                    <a:lnTo>
                      <a:pt x="159" y="148"/>
                    </a:lnTo>
                    <a:lnTo>
                      <a:pt x="164" y="153"/>
                    </a:lnTo>
                    <a:lnTo>
                      <a:pt x="170" y="159"/>
                    </a:lnTo>
                    <a:lnTo>
                      <a:pt x="176" y="165"/>
                    </a:lnTo>
                    <a:lnTo>
                      <a:pt x="176" y="159"/>
                    </a:lnTo>
                    <a:lnTo>
                      <a:pt x="181" y="165"/>
                    </a:lnTo>
                    <a:lnTo>
                      <a:pt x="181" y="159"/>
                    </a:lnTo>
                    <a:lnTo>
                      <a:pt x="181" y="165"/>
                    </a:lnTo>
                    <a:lnTo>
                      <a:pt x="187" y="165"/>
                    </a:lnTo>
                    <a:lnTo>
                      <a:pt x="181" y="170"/>
                    </a:lnTo>
                    <a:lnTo>
                      <a:pt x="176" y="182"/>
                    </a:lnTo>
                    <a:lnTo>
                      <a:pt x="176" y="187"/>
                    </a:lnTo>
                    <a:lnTo>
                      <a:pt x="170" y="193"/>
                    </a:lnTo>
                    <a:lnTo>
                      <a:pt x="164" y="187"/>
                    </a:lnTo>
                    <a:lnTo>
                      <a:pt x="153" y="193"/>
                    </a:lnTo>
                    <a:lnTo>
                      <a:pt x="147" y="199"/>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5" name="Freeform 121">
                <a:extLst>
                  <a:ext uri="{FF2B5EF4-FFF2-40B4-BE49-F238E27FC236}">
                    <a16:creationId xmlns:a16="http://schemas.microsoft.com/office/drawing/2014/main" id="{34C0904F-850B-E60C-CE09-B6B672F78A9B}"/>
                  </a:ext>
                </a:extLst>
              </p:cNvPr>
              <p:cNvSpPr>
                <a:spLocks/>
              </p:cNvSpPr>
              <p:nvPr>
                <p:custDataLst>
                  <p:tags r:id="rId258"/>
                </p:custDataLst>
              </p:nvPr>
            </p:nvSpPr>
            <p:spPr bwMode="auto">
              <a:xfrm rot="582343">
                <a:off x="6085479" y="2498004"/>
                <a:ext cx="63738" cy="98793"/>
              </a:xfrm>
              <a:custGeom>
                <a:avLst/>
                <a:gdLst>
                  <a:gd name="T0" fmla="*/ 40 w 40"/>
                  <a:gd name="T1" fmla="*/ 17 h 62"/>
                  <a:gd name="T2" fmla="*/ 34 w 40"/>
                  <a:gd name="T3" fmla="*/ 23 h 62"/>
                  <a:gd name="T4" fmla="*/ 28 w 40"/>
                  <a:gd name="T5" fmla="*/ 34 h 62"/>
                  <a:gd name="T6" fmla="*/ 28 w 40"/>
                  <a:gd name="T7" fmla="*/ 40 h 62"/>
                  <a:gd name="T8" fmla="*/ 23 w 40"/>
                  <a:gd name="T9" fmla="*/ 51 h 62"/>
                  <a:gd name="T10" fmla="*/ 17 w 40"/>
                  <a:gd name="T11" fmla="*/ 62 h 62"/>
                  <a:gd name="T12" fmla="*/ 17 w 40"/>
                  <a:gd name="T13" fmla="*/ 57 h 62"/>
                  <a:gd name="T14" fmla="*/ 11 w 40"/>
                  <a:gd name="T15" fmla="*/ 51 h 62"/>
                  <a:gd name="T16" fmla="*/ 6 w 40"/>
                  <a:gd name="T17" fmla="*/ 51 h 62"/>
                  <a:gd name="T18" fmla="*/ 6 w 40"/>
                  <a:gd name="T19" fmla="*/ 45 h 62"/>
                  <a:gd name="T20" fmla="*/ 6 w 40"/>
                  <a:gd name="T21" fmla="*/ 40 h 62"/>
                  <a:gd name="T22" fmla="*/ 6 w 40"/>
                  <a:gd name="T23" fmla="*/ 34 h 62"/>
                  <a:gd name="T24" fmla="*/ 11 w 40"/>
                  <a:gd name="T25" fmla="*/ 28 h 62"/>
                  <a:gd name="T26" fmla="*/ 0 w 40"/>
                  <a:gd name="T27" fmla="*/ 23 h 62"/>
                  <a:gd name="T28" fmla="*/ 6 w 40"/>
                  <a:gd name="T29" fmla="*/ 17 h 62"/>
                  <a:gd name="T30" fmla="*/ 0 w 40"/>
                  <a:gd name="T31" fmla="*/ 17 h 62"/>
                  <a:gd name="T32" fmla="*/ 0 w 40"/>
                  <a:gd name="T33" fmla="*/ 11 h 62"/>
                  <a:gd name="T34" fmla="*/ 6 w 40"/>
                  <a:gd name="T35" fmla="*/ 11 h 62"/>
                  <a:gd name="T36" fmla="*/ 6 w 40"/>
                  <a:gd name="T37" fmla="*/ 6 h 62"/>
                  <a:gd name="T38" fmla="*/ 23 w 40"/>
                  <a:gd name="T39" fmla="*/ 6 h 62"/>
                  <a:gd name="T40" fmla="*/ 23 w 40"/>
                  <a:gd name="T41" fmla="*/ 0 h 62"/>
                  <a:gd name="T42" fmla="*/ 28 w 40"/>
                  <a:gd name="T43" fmla="*/ 0 h 62"/>
                  <a:gd name="T44" fmla="*/ 23 w 40"/>
                  <a:gd name="T45" fmla="*/ 6 h 62"/>
                  <a:gd name="T46" fmla="*/ 34 w 40"/>
                  <a:gd name="T47" fmla="*/ 11 h 62"/>
                  <a:gd name="T48" fmla="*/ 40 w 40"/>
                  <a:gd name="T49" fmla="*/ 11 h 62"/>
                  <a:gd name="T50" fmla="*/ 40 w 40"/>
                  <a:gd name="T5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2">
                    <a:moveTo>
                      <a:pt x="40" y="17"/>
                    </a:moveTo>
                    <a:lnTo>
                      <a:pt x="34" y="23"/>
                    </a:lnTo>
                    <a:lnTo>
                      <a:pt x="28" y="34"/>
                    </a:lnTo>
                    <a:lnTo>
                      <a:pt x="28" y="40"/>
                    </a:lnTo>
                    <a:lnTo>
                      <a:pt x="23" y="51"/>
                    </a:lnTo>
                    <a:lnTo>
                      <a:pt x="17" y="62"/>
                    </a:lnTo>
                    <a:lnTo>
                      <a:pt x="17" y="57"/>
                    </a:lnTo>
                    <a:lnTo>
                      <a:pt x="11" y="51"/>
                    </a:lnTo>
                    <a:lnTo>
                      <a:pt x="6" y="51"/>
                    </a:lnTo>
                    <a:lnTo>
                      <a:pt x="6" y="45"/>
                    </a:lnTo>
                    <a:lnTo>
                      <a:pt x="6" y="40"/>
                    </a:lnTo>
                    <a:lnTo>
                      <a:pt x="6" y="34"/>
                    </a:lnTo>
                    <a:lnTo>
                      <a:pt x="11" y="28"/>
                    </a:lnTo>
                    <a:lnTo>
                      <a:pt x="0" y="23"/>
                    </a:lnTo>
                    <a:lnTo>
                      <a:pt x="6" y="17"/>
                    </a:lnTo>
                    <a:lnTo>
                      <a:pt x="0" y="17"/>
                    </a:lnTo>
                    <a:lnTo>
                      <a:pt x="0" y="11"/>
                    </a:lnTo>
                    <a:lnTo>
                      <a:pt x="6" y="11"/>
                    </a:lnTo>
                    <a:lnTo>
                      <a:pt x="6" y="6"/>
                    </a:lnTo>
                    <a:lnTo>
                      <a:pt x="23" y="6"/>
                    </a:lnTo>
                    <a:lnTo>
                      <a:pt x="23" y="0"/>
                    </a:lnTo>
                    <a:lnTo>
                      <a:pt x="28" y="0"/>
                    </a:lnTo>
                    <a:lnTo>
                      <a:pt x="23" y="6"/>
                    </a:lnTo>
                    <a:lnTo>
                      <a:pt x="34" y="11"/>
                    </a:lnTo>
                    <a:lnTo>
                      <a:pt x="40" y="11"/>
                    </a:lnTo>
                    <a:lnTo>
                      <a:pt x="40" y="17"/>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7" name="Freeform 122">
                <a:extLst>
                  <a:ext uri="{FF2B5EF4-FFF2-40B4-BE49-F238E27FC236}">
                    <a16:creationId xmlns:a16="http://schemas.microsoft.com/office/drawing/2014/main" id="{3A4DAB2A-50EA-208A-8D7F-0858BC738CED}"/>
                  </a:ext>
                </a:extLst>
              </p:cNvPr>
              <p:cNvSpPr>
                <a:spLocks/>
              </p:cNvSpPr>
              <p:nvPr>
                <p:custDataLst>
                  <p:tags r:id="rId259"/>
                </p:custDataLst>
              </p:nvPr>
            </p:nvSpPr>
            <p:spPr bwMode="auto">
              <a:xfrm rot="582343">
                <a:off x="7544799" y="4850858"/>
                <a:ext cx="423859" cy="325060"/>
              </a:xfrm>
              <a:custGeom>
                <a:avLst/>
                <a:gdLst>
                  <a:gd name="T0" fmla="*/ 238 w 266"/>
                  <a:gd name="T1" fmla="*/ 204 h 204"/>
                  <a:gd name="T2" fmla="*/ 227 w 266"/>
                  <a:gd name="T3" fmla="*/ 198 h 204"/>
                  <a:gd name="T4" fmla="*/ 204 w 266"/>
                  <a:gd name="T5" fmla="*/ 181 h 204"/>
                  <a:gd name="T6" fmla="*/ 170 w 266"/>
                  <a:gd name="T7" fmla="*/ 147 h 204"/>
                  <a:gd name="T8" fmla="*/ 142 w 266"/>
                  <a:gd name="T9" fmla="*/ 113 h 204"/>
                  <a:gd name="T10" fmla="*/ 136 w 266"/>
                  <a:gd name="T11" fmla="*/ 119 h 204"/>
                  <a:gd name="T12" fmla="*/ 130 w 266"/>
                  <a:gd name="T13" fmla="*/ 125 h 204"/>
                  <a:gd name="T14" fmla="*/ 125 w 266"/>
                  <a:gd name="T15" fmla="*/ 119 h 204"/>
                  <a:gd name="T16" fmla="*/ 125 w 266"/>
                  <a:gd name="T17" fmla="*/ 119 h 204"/>
                  <a:gd name="T18" fmla="*/ 119 w 266"/>
                  <a:gd name="T19" fmla="*/ 108 h 204"/>
                  <a:gd name="T20" fmla="*/ 102 w 266"/>
                  <a:gd name="T21" fmla="*/ 113 h 204"/>
                  <a:gd name="T22" fmla="*/ 85 w 266"/>
                  <a:gd name="T23" fmla="*/ 113 h 204"/>
                  <a:gd name="T24" fmla="*/ 79 w 266"/>
                  <a:gd name="T25" fmla="*/ 102 h 204"/>
                  <a:gd name="T26" fmla="*/ 74 w 266"/>
                  <a:gd name="T27" fmla="*/ 91 h 204"/>
                  <a:gd name="T28" fmla="*/ 62 w 266"/>
                  <a:gd name="T29" fmla="*/ 96 h 204"/>
                  <a:gd name="T30" fmla="*/ 57 w 266"/>
                  <a:gd name="T31" fmla="*/ 85 h 204"/>
                  <a:gd name="T32" fmla="*/ 62 w 266"/>
                  <a:gd name="T33" fmla="*/ 79 h 204"/>
                  <a:gd name="T34" fmla="*/ 57 w 266"/>
                  <a:gd name="T35" fmla="*/ 74 h 204"/>
                  <a:gd name="T36" fmla="*/ 51 w 266"/>
                  <a:gd name="T37" fmla="*/ 79 h 204"/>
                  <a:gd name="T38" fmla="*/ 40 w 266"/>
                  <a:gd name="T39" fmla="*/ 91 h 204"/>
                  <a:gd name="T40" fmla="*/ 34 w 266"/>
                  <a:gd name="T41" fmla="*/ 85 h 204"/>
                  <a:gd name="T42" fmla="*/ 28 w 266"/>
                  <a:gd name="T43" fmla="*/ 74 h 204"/>
                  <a:gd name="T44" fmla="*/ 23 w 266"/>
                  <a:gd name="T45" fmla="*/ 62 h 204"/>
                  <a:gd name="T46" fmla="*/ 17 w 266"/>
                  <a:gd name="T47" fmla="*/ 57 h 204"/>
                  <a:gd name="T48" fmla="*/ 6 w 266"/>
                  <a:gd name="T49" fmla="*/ 45 h 204"/>
                  <a:gd name="T50" fmla="*/ 0 w 266"/>
                  <a:gd name="T51" fmla="*/ 34 h 204"/>
                  <a:gd name="T52" fmla="*/ 6 w 266"/>
                  <a:gd name="T53" fmla="*/ 17 h 204"/>
                  <a:gd name="T54" fmla="*/ 17 w 266"/>
                  <a:gd name="T55" fmla="*/ 17 h 204"/>
                  <a:gd name="T56" fmla="*/ 28 w 266"/>
                  <a:gd name="T57" fmla="*/ 17 h 204"/>
                  <a:gd name="T58" fmla="*/ 40 w 266"/>
                  <a:gd name="T59" fmla="*/ 17 h 204"/>
                  <a:gd name="T60" fmla="*/ 40 w 266"/>
                  <a:gd name="T61" fmla="*/ 17 h 204"/>
                  <a:gd name="T62" fmla="*/ 45 w 266"/>
                  <a:gd name="T63" fmla="*/ 11 h 204"/>
                  <a:gd name="T64" fmla="*/ 57 w 266"/>
                  <a:gd name="T65" fmla="*/ 0 h 204"/>
                  <a:gd name="T66" fmla="*/ 74 w 266"/>
                  <a:gd name="T67" fmla="*/ 17 h 204"/>
                  <a:gd name="T68" fmla="*/ 91 w 266"/>
                  <a:gd name="T69" fmla="*/ 34 h 204"/>
                  <a:gd name="T70" fmla="*/ 108 w 266"/>
                  <a:gd name="T71" fmla="*/ 45 h 204"/>
                  <a:gd name="T72" fmla="*/ 130 w 266"/>
                  <a:gd name="T73" fmla="*/ 62 h 204"/>
                  <a:gd name="T74" fmla="*/ 153 w 266"/>
                  <a:gd name="T75" fmla="*/ 74 h 204"/>
                  <a:gd name="T76" fmla="*/ 176 w 266"/>
                  <a:gd name="T77" fmla="*/ 91 h 204"/>
                  <a:gd name="T78" fmla="*/ 198 w 266"/>
                  <a:gd name="T79" fmla="*/ 96 h 204"/>
                  <a:gd name="T80" fmla="*/ 232 w 266"/>
                  <a:gd name="T81" fmla="*/ 79 h 204"/>
                  <a:gd name="T82" fmla="*/ 249 w 266"/>
                  <a:gd name="T83" fmla="*/ 74 h 204"/>
                  <a:gd name="T84" fmla="*/ 255 w 266"/>
                  <a:gd name="T85" fmla="*/ 119 h 204"/>
                  <a:gd name="T86" fmla="*/ 255 w 266"/>
                  <a:gd name="T87" fmla="*/ 136 h 204"/>
                  <a:gd name="T88" fmla="*/ 249 w 266"/>
                  <a:gd name="T89" fmla="*/ 153 h 204"/>
                  <a:gd name="T90" fmla="*/ 249 w 266"/>
                  <a:gd name="T91" fmla="*/ 170 h 204"/>
                  <a:gd name="T92" fmla="*/ 255 w 266"/>
                  <a:gd name="T93" fmla="*/ 170 h 204"/>
                  <a:gd name="T94" fmla="*/ 261 w 266"/>
                  <a:gd name="T95" fmla="*/ 187 h 204"/>
                  <a:gd name="T96" fmla="*/ 261 w 266"/>
                  <a:gd name="T97" fmla="*/ 193 h 204"/>
                  <a:gd name="T98" fmla="*/ 261 w 266"/>
                  <a:gd name="T99" fmla="*/ 193 h 204"/>
                  <a:gd name="T100" fmla="*/ 249 w 266"/>
                  <a:gd name="T10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204">
                    <a:moveTo>
                      <a:pt x="244" y="198"/>
                    </a:moveTo>
                    <a:lnTo>
                      <a:pt x="238" y="204"/>
                    </a:lnTo>
                    <a:lnTo>
                      <a:pt x="232" y="198"/>
                    </a:lnTo>
                    <a:lnTo>
                      <a:pt x="227" y="198"/>
                    </a:lnTo>
                    <a:lnTo>
                      <a:pt x="221" y="198"/>
                    </a:lnTo>
                    <a:lnTo>
                      <a:pt x="204" y="181"/>
                    </a:lnTo>
                    <a:lnTo>
                      <a:pt x="193" y="164"/>
                    </a:lnTo>
                    <a:lnTo>
                      <a:pt x="170" y="147"/>
                    </a:lnTo>
                    <a:lnTo>
                      <a:pt x="164" y="142"/>
                    </a:lnTo>
                    <a:lnTo>
                      <a:pt x="142" y="113"/>
                    </a:lnTo>
                    <a:lnTo>
                      <a:pt x="142" y="119"/>
                    </a:lnTo>
                    <a:lnTo>
                      <a:pt x="136" y="119"/>
                    </a:lnTo>
                    <a:lnTo>
                      <a:pt x="136" y="125"/>
                    </a:lnTo>
                    <a:lnTo>
                      <a:pt x="130" y="125"/>
                    </a:lnTo>
                    <a:lnTo>
                      <a:pt x="130" y="119"/>
                    </a:lnTo>
                    <a:lnTo>
                      <a:pt x="125" y="119"/>
                    </a:lnTo>
                    <a:lnTo>
                      <a:pt x="125" y="125"/>
                    </a:lnTo>
                    <a:lnTo>
                      <a:pt x="125" y="119"/>
                    </a:lnTo>
                    <a:lnTo>
                      <a:pt x="119" y="113"/>
                    </a:lnTo>
                    <a:lnTo>
                      <a:pt x="119" y="108"/>
                    </a:lnTo>
                    <a:lnTo>
                      <a:pt x="113" y="108"/>
                    </a:lnTo>
                    <a:lnTo>
                      <a:pt x="102" y="113"/>
                    </a:lnTo>
                    <a:lnTo>
                      <a:pt x="96" y="113"/>
                    </a:lnTo>
                    <a:lnTo>
                      <a:pt x="85" y="113"/>
                    </a:lnTo>
                    <a:lnTo>
                      <a:pt x="79" y="108"/>
                    </a:lnTo>
                    <a:lnTo>
                      <a:pt x="79" y="102"/>
                    </a:lnTo>
                    <a:lnTo>
                      <a:pt x="74" y="102"/>
                    </a:lnTo>
                    <a:lnTo>
                      <a:pt x="74" y="91"/>
                    </a:lnTo>
                    <a:lnTo>
                      <a:pt x="68" y="91"/>
                    </a:lnTo>
                    <a:lnTo>
                      <a:pt x="62" y="96"/>
                    </a:lnTo>
                    <a:lnTo>
                      <a:pt x="57" y="91"/>
                    </a:lnTo>
                    <a:lnTo>
                      <a:pt x="57" y="85"/>
                    </a:lnTo>
                    <a:lnTo>
                      <a:pt x="62" y="85"/>
                    </a:lnTo>
                    <a:lnTo>
                      <a:pt x="62" y="79"/>
                    </a:lnTo>
                    <a:lnTo>
                      <a:pt x="57" y="79"/>
                    </a:lnTo>
                    <a:lnTo>
                      <a:pt x="57" y="74"/>
                    </a:lnTo>
                    <a:lnTo>
                      <a:pt x="51" y="74"/>
                    </a:lnTo>
                    <a:lnTo>
                      <a:pt x="51" y="79"/>
                    </a:lnTo>
                    <a:lnTo>
                      <a:pt x="40" y="85"/>
                    </a:lnTo>
                    <a:lnTo>
                      <a:pt x="40" y="91"/>
                    </a:lnTo>
                    <a:lnTo>
                      <a:pt x="40" y="85"/>
                    </a:lnTo>
                    <a:lnTo>
                      <a:pt x="34" y="85"/>
                    </a:lnTo>
                    <a:lnTo>
                      <a:pt x="28" y="79"/>
                    </a:lnTo>
                    <a:lnTo>
                      <a:pt x="28" y="74"/>
                    </a:lnTo>
                    <a:lnTo>
                      <a:pt x="28" y="68"/>
                    </a:lnTo>
                    <a:lnTo>
                      <a:pt x="23" y="62"/>
                    </a:lnTo>
                    <a:lnTo>
                      <a:pt x="23" y="57"/>
                    </a:lnTo>
                    <a:lnTo>
                      <a:pt x="17" y="57"/>
                    </a:lnTo>
                    <a:lnTo>
                      <a:pt x="17" y="45"/>
                    </a:lnTo>
                    <a:lnTo>
                      <a:pt x="6" y="45"/>
                    </a:lnTo>
                    <a:lnTo>
                      <a:pt x="6" y="40"/>
                    </a:lnTo>
                    <a:lnTo>
                      <a:pt x="0" y="34"/>
                    </a:lnTo>
                    <a:lnTo>
                      <a:pt x="6" y="23"/>
                    </a:lnTo>
                    <a:lnTo>
                      <a:pt x="6" y="17"/>
                    </a:lnTo>
                    <a:lnTo>
                      <a:pt x="11" y="17"/>
                    </a:lnTo>
                    <a:lnTo>
                      <a:pt x="17" y="17"/>
                    </a:lnTo>
                    <a:lnTo>
                      <a:pt x="23" y="17"/>
                    </a:lnTo>
                    <a:lnTo>
                      <a:pt x="28" y="17"/>
                    </a:lnTo>
                    <a:lnTo>
                      <a:pt x="34" y="17"/>
                    </a:lnTo>
                    <a:lnTo>
                      <a:pt x="40" y="17"/>
                    </a:lnTo>
                    <a:lnTo>
                      <a:pt x="40" y="11"/>
                    </a:lnTo>
                    <a:lnTo>
                      <a:pt x="40" y="17"/>
                    </a:lnTo>
                    <a:lnTo>
                      <a:pt x="40" y="11"/>
                    </a:lnTo>
                    <a:lnTo>
                      <a:pt x="45" y="11"/>
                    </a:lnTo>
                    <a:lnTo>
                      <a:pt x="51" y="11"/>
                    </a:lnTo>
                    <a:lnTo>
                      <a:pt x="57" y="0"/>
                    </a:lnTo>
                    <a:lnTo>
                      <a:pt x="62" y="6"/>
                    </a:lnTo>
                    <a:lnTo>
                      <a:pt x="74" y="17"/>
                    </a:lnTo>
                    <a:lnTo>
                      <a:pt x="85" y="28"/>
                    </a:lnTo>
                    <a:lnTo>
                      <a:pt x="91" y="34"/>
                    </a:lnTo>
                    <a:lnTo>
                      <a:pt x="96" y="40"/>
                    </a:lnTo>
                    <a:lnTo>
                      <a:pt x="108" y="45"/>
                    </a:lnTo>
                    <a:lnTo>
                      <a:pt x="119" y="57"/>
                    </a:lnTo>
                    <a:lnTo>
                      <a:pt x="130" y="62"/>
                    </a:lnTo>
                    <a:lnTo>
                      <a:pt x="142" y="68"/>
                    </a:lnTo>
                    <a:lnTo>
                      <a:pt x="153" y="74"/>
                    </a:lnTo>
                    <a:lnTo>
                      <a:pt x="164" y="85"/>
                    </a:lnTo>
                    <a:lnTo>
                      <a:pt x="176" y="91"/>
                    </a:lnTo>
                    <a:lnTo>
                      <a:pt x="187" y="91"/>
                    </a:lnTo>
                    <a:lnTo>
                      <a:pt x="198" y="96"/>
                    </a:lnTo>
                    <a:lnTo>
                      <a:pt x="210" y="91"/>
                    </a:lnTo>
                    <a:lnTo>
                      <a:pt x="232" y="79"/>
                    </a:lnTo>
                    <a:lnTo>
                      <a:pt x="238" y="79"/>
                    </a:lnTo>
                    <a:lnTo>
                      <a:pt x="249" y="74"/>
                    </a:lnTo>
                    <a:lnTo>
                      <a:pt x="249" y="102"/>
                    </a:lnTo>
                    <a:lnTo>
                      <a:pt x="255" y="119"/>
                    </a:lnTo>
                    <a:lnTo>
                      <a:pt x="261" y="136"/>
                    </a:lnTo>
                    <a:lnTo>
                      <a:pt x="255" y="136"/>
                    </a:lnTo>
                    <a:lnTo>
                      <a:pt x="244" y="147"/>
                    </a:lnTo>
                    <a:lnTo>
                      <a:pt x="249" y="153"/>
                    </a:lnTo>
                    <a:lnTo>
                      <a:pt x="249" y="164"/>
                    </a:lnTo>
                    <a:lnTo>
                      <a:pt x="249" y="170"/>
                    </a:lnTo>
                    <a:lnTo>
                      <a:pt x="249" y="176"/>
                    </a:lnTo>
                    <a:lnTo>
                      <a:pt x="255" y="170"/>
                    </a:lnTo>
                    <a:lnTo>
                      <a:pt x="266" y="187"/>
                    </a:lnTo>
                    <a:lnTo>
                      <a:pt x="261" y="187"/>
                    </a:lnTo>
                    <a:lnTo>
                      <a:pt x="266" y="193"/>
                    </a:lnTo>
                    <a:lnTo>
                      <a:pt x="261" y="193"/>
                    </a:lnTo>
                    <a:lnTo>
                      <a:pt x="266" y="193"/>
                    </a:lnTo>
                    <a:lnTo>
                      <a:pt x="261" y="193"/>
                    </a:lnTo>
                    <a:lnTo>
                      <a:pt x="255" y="198"/>
                    </a:lnTo>
                    <a:lnTo>
                      <a:pt x="249" y="204"/>
                    </a:lnTo>
                    <a:lnTo>
                      <a:pt x="244" y="198"/>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8" name="Freeform 123">
                <a:extLst>
                  <a:ext uri="{FF2B5EF4-FFF2-40B4-BE49-F238E27FC236}">
                    <a16:creationId xmlns:a16="http://schemas.microsoft.com/office/drawing/2014/main" id="{72EF2085-2BE7-8E44-F962-3CBFC65A127C}"/>
                  </a:ext>
                </a:extLst>
              </p:cNvPr>
              <p:cNvSpPr>
                <a:spLocks/>
              </p:cNvSpPr>
              <p:nvPr>
                <p:custDataLst>
                  <p:tags r:id="rId260"/>
                </p:custDataLst>
              </p:nvPr>
            </p:nvSpPr>
            <p:spPr bwMode="auto">
              <a:xfrm rot="582343">
                <a:off x="7878955" y="5151374"/>
                <a:ext cx="181654" cy="181651"/>
              </a:xfrm>
              <a:custGeom>
                <a:avLst/>
                <a:gdLst>
                  <a:gd name="T0" fmla="*/ 97 w 114"/>
                  <a:gd name="T1" fmla="*/ 0 h 114"/>
                  <a:gd name="T2" fmla="*/ 114 w 114"/>
                  <a:gd name="T3" fmla="*/ 23 h 114"/>
                  <a:gd name="T4" fmla="*/ 108 w 114"/>
                  <a:gd name="T5" fmla="*/ 40 h 114"/>
                  <a:gd name="T6" fmla="*/ 108 w 114"/>
                  <a:gd name="T7" fmla="*/ 63 h 114"/>
                  <a:gd name="T8" fmla="*/ 108 w 114"/>
                  <a:gd name="T9" fmla="*/ 68 h 114"/>
                  <a:gd name="T10" fmla="*/ 108 w 114"/>
                  <a:gd name="T11" fmla="*/ 74 h 114"/>
                  <a:gd name="T12" fmla="*/ 108 w 114"/>
                  <a:gd name="T13" fmla="*/ 91 h 114"/>
                  <a:gd name="T14" fmla="*/ 108 w 114"/>
                  <a:gd name="T15" fmla="*/ 97 h 114"/>
                  <a:gd name="T16" fmla="*/ 102 w 114"/>
                  <a:gd name="T17" fmla="*/ 97 h 114"/>
                  <a:gd name="T18" fmla="*/ 97 w 114"/>
                  <a:gd name="T19" fmla="*/ 91 h 114"/>
                  <a:gd name="T20" fmla="*/ 91 w 114"/>
                  <a:gd name="T21" fmla="*/ 91 h 114"/>
                  <a:gd name="T22" fmla="*/ 85 w 114"/>
                  <a:gd name="T23" fmla="*/ 91 h 114"/>
                  <a:gd name="T24" fmla="*/ 80 w 114"/>
                  <a:gd name="T25" fmla="*/ 91 h 114"/>
                  <a:gd name="T26" fmla="*/ 74 w 114"/>
                  <a:gd name="T27" fmla="*/ 97 h 114"/>
                  <a:gd name="T28" fmla="*/ 57 w 114"/>
                  <a:gd name="T29" fmla="*/ 108 h 114"/>
                  <a:gd name="T30" fmla="*/ 57 w 114"/>
                  <a:gd name="T31" fmla="*/ 114 h 114"/>
                  <a:gd name="T32" fmla="*/ 51 w 114"/>
                  <a:gd name="T33" fmla="*/ 114 h 114"/>
                  <a:gd name="T34" fmla="*/ 51 w 114"/>
                  <a:gd name="T35" fmla="*/ 108 h 114"/>
                  <a:gd name="T36" fmla="*/ 51 w 114"/>
                  <a:gd name="T37" fmla="*/ 114 h 114"/>
                  <a:gd name="T38" fmla="*/ 46 w 114"/>
                  <a:gd name="T39" fmla="*/ 108 h 114"/>
                  <a:gd name="T40" fmla="*/ 46 w 114"/>
                  <a:gd name="T41" fmla="*/ 114 h 114"/>
                  <a:gd name="T42" fmla="*/ 40 w 114"/>
                  <a:gd name="T43" fmla="*/ 108 h 114"/>
                  <a:gd name="T44" fmla="*/ 34 w 114"/>
                  <a:gd name="T45" fmla="*/ 102 h 114"/>
                  <a:gd name="T46" fmla="*/ 29 w 114"/>
                  <a:gd name="T47" fmla="*/ 97 h 114"/>
                  <a:gd name="T48" fmla="*/ 29 w 114"/>
                  <a:gd name="T49" fmla="*/ 91 h 114"/>
                  <a:gd name="T50" fmla="*/ 17 w 114"/>
                  <a:gd name="T51" fmla="*/ 97 h 114"/>
                  <a:gd name="T52" fmla="*/ 12 w 114"/>
                  <a:gd name="T53" fmla="*/ 91 h 114"/>
                  <a:gd name="T54" fmla="*/ 12 w 114"/>
                  <a:gd name="T55" fmla="*/ 85 h 114"/>
                  <a:gd name="T56" fmla="*/ 6 w 114"/>
                  <a:gd name="T57" fmla="*/ 80 h 114"/>
                  <a:gd name="T58" fmla="*/ 6 w 114"/>
                  <a:gd name="T59" fmla="*/ 74 h 114"/>
                  <a:gd name="T60" fmla="*/ 6 w 114"/>
                  <a:gd name="T61" fmla="*/ 68 h 114"/>
                  <a:gd name="T62" fmla="*/ 6 w 114"/>
                  <a:gd name="T63" fmla="*/ 63 h 114"/>
                  <a:gd name="T64" fmla="*/ 6 w 114"/>
                  <a:gd name="T65" fmla="*/ 57 h 114"/>
                  <a:gd name="T66" fmla="*/ 0 w 114"/>
                  <a:gd name="T67" fmla="*/ 51 h 114"/>
                  <a:gd name="T68" fmla="*/ 6 w 114"/>
                  <a:gd name="T69" fmla="*/ 51 h 114"/>
                  <a:gd name="T70" fmla="*/ 6 w 114"/>
                  <a:gd name="T71" fmla="*/ 46 h 114"/>
                  <a:gd name="T72" fmla="*/ 6 w 114"/>
                  <a:gd name="T73" fmla="*/ 40 h 114"/>
                  <a:gd name="T74" fmla="*/ 12 w 114"/>
                  <a:gd name="T75" fmla="*/ 34 h 114"/>
                  <a:gd name="T76" fmla="*/ 17 w 114"/>
                  <a:gd name="T77" fmla="*/ 40 h 114"/>
                  <a:gd name="T78" fmla="*/ 23 w 114"/>
                  <a:gd name="T79" fmla="*/ 34 h 114"/>
                  <a:gd name="T80" fmla="*/ 29 w 114"/>
                  <a:gd name="T81" fmla="*/ 29 h 114"/>
                  <a:gd name="T82" fmla="*/ 34 w 114"/>
                  <a:gd name="T83" fmla="*/ 29 h 114"/>
                  <a:gd name="T84" fmla="*/ 29 w 114"/>
                  <a:gd name="T85" fmla="*/ 29 h 114"/>
                  <a:gd name="T86" fmla="*/ 34 w 114"/>
                  <a:gd name="T87" fmla="*/ 29 h 114"/>
                  <a:gd name="T88" fmla="*/ 29 w 114"/>
                  <a:gd name="T89" fmla="*/ 23 h 114"/>
                  <a:gd name="T90" fmla="*/ 34 w 114"/>
                  <a:gd name="T91" fmla="*/ 23 h 114"/>
                  <a:gd name="T92" fmla="*/ 40 w 114"/>
                  <a:gd name="T93" fmla="*/ 23 h 114"/>
                  <a:gd name="T94" fmla="*/ 40 w 114"/>
                  <a:gd name="T95" fmla="*/ 17 h 114"/>
                  <a:gd name="T96" fmla="*/ 34 w 114"/>
                  <a:gd name="T97" fmla="*/ 17 h 114"/>
                  <a:gd name="T98" fmla="*/ 40 w 114"/>
                  <a:gd name="T99" fmla="*/ 17 h 114"/>
                  <a:gd name="T100" fmla="*/ 46 w 114"/>
                  <a:gd name="T101" fmla="*/ 17 h 114"/>
                  <a:gd name="T102" fmla="*/ 46 w 114"/>
                  <a:gd name="T103" fmla="*/ 12 h 114"/>
                  <a:gd name="T104" fmla="*/ 57 w 114"/>
                  <a:gd name="T105" fmla="*/ 17 h 114"/>
                  <a:gd name="T106" fmla="*/ 63 w 114"/>
                  <a:gd name="T107" fmla="*/ 23 h 114"/>
                  <a:gd name="T108" fmla="*/ 80 w 114"/>
                  <a:gd name="T109" fmla="*/ 17 h 114"/>
                  <a:gd name="T110" fmla="*/ 85 w 114"/>
                  <a:gd name="T111" fmla="*/ 17 h 114"/>
                  <a:gd name="T112" fmla="*/ 91 w 114"/>
                  <a:gd name="T113" fmla="*/ 12 h 114"/>
                  <a:gd name="T114" fmla="*/ 97 w 114"/>
                  <a:gd name="T115" fmla="*/ 6 h 114"/>
                  <a:gd name="T116" fmla="*/ 97 w 114"/>
                  <a:gd name="T1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14">
                    <a:moveTo>
                      <a:pt x="97" y="0"/>
                    </a:moveTo>
                    <a:lnTo>
                      <a:pt x="114" y="23"/>
                    </a:lnTo>
                    <a:lnTo>
                      <a:pt x="108" y="40"/>
                    </a:lnTo>
                    <a:lnTo>
                      <a:pt x="108" y="63"/>
                    </a:lnTo>
                    <a:lnTo>
                      <a:pt x="108" y="68"/>
                    </a:lnTo>
                    <a:lnTo>
                      <a:pt x="108" y="74"/>
                    </a:lnTo>
                    <a:lnTo>
                      <a:pt x="108" y="91"/>
                    </a:lnTo>
                    <a:lnTo>
                      <a:pt x="108" y="97"/>
                    </a:lnTo>
                    <a:lnTo>
                      <a:pt x="102" y="97"/>
                    </a:lnTo>
                    <a:lnTo>
                      <a:pt x="97" y="91"/>
                    </a:lnTo>
                    <a:lnTo>
                      <a:pt x="91" y="91"/>
                    </a:lnTo>
                    <a:lnTo>
                      <a:pt x="85" y="91"/>
                    </a:lnTo>
                    <a:lnTo>
                      <a:pt x="80" y="91"/>
                    </a:lnTo>
                    <a:lnTo>
                      <a:pt x="74" y="97"/>
                    </a:lnTo>
                    <a:lnTo>
                      <a:pt x="57" y="108"/>
                    </a:lnTo>
                    <a:lnTo>
                      <a:pt x="57" y="114"/>
                    </a:lnTo>
                    <a:lnTo>
                      <a:pt x="51" y="114"/>
                    </a:lnTo>
                    <a:lnTo>
                      <a:pt x="51" y="108"/>
                    </a:lnTo>
                    <a:lnTo>
                      <a:pt x="51" y="114"/>
                    </a:lnTo>
                    <a:lnTo>
                      <a:pt x="46" y="108"/>
                    </a:lnTo>
                    <a:lnTo>
                      <a:pt x="46" y="114"/>
                    </a:lnTo>
                    <a:lnTo>
                      <a:pt x="40" y="108"/>
                    </a:lnTo>
                    <a:lnTo>
                      <a:pt x="34" y="102"/>
                    </a:lnTo>
                    <a:lnTo>
                      <a:pt x="29" y="97"/>
                    </a:lnTo>
                    <a:lnTo>
                      <a:pt x="29" y="91"/>
                    </a:lnTo>
                    <a:lnTo>
                      <a:pt x="17" y="97"/>
                    </a:lnTo>
                    <a:lnTo>
                      <a:pt x="12" y="91"/>
                    </a:lnTo>
                    <a:lnTo>
                      <a:pt x="12" y="85"/>
                    </a:lnTo>
                    <a:lnTo>
                      <a:pt x="6" y="80"/>
                    </a:lnTo>
                    <a:lnTo>
                      <a:pt x="6" y="74"/>
                    </a:lnTo>
                    <a:lnTo>
                      <a:pt x="6" y="68"/>
                    </a:lnTo>
                    <a:lnTo>
                      <a:pt x="6" y="63"/>
                    </a:lnTo>
                    <a:lnTo>
                      <a:pt x="6" y="57"/>
                    </a:lnTo>
                    <a:lnTo>
                      <a:pt x="0" y="51"/>
                    </a:lnTo>
                    <a:lnTo>
                      <a:pt x="6" y="51"/>
                    </a:lnTo>
                    <a:lnTo>
                      <a:pt x="6" y="46"/>
                    </a:lnTo>
                    <a:lnTo>
                      <a:pt x="6" y="40"/>
                    </a:lnTo>
                    <a:lnTo>
                      <a:pt x="12" y="34"/>
                    </a:lnTo>
                    <a:lnTo>
                      <a:pt x="17" y="40"/>
                    </a:lnTo>
                    <a:lnTo>
                      <a:pt x="23" y="34"/>
                    </a:lnTo>
                    <a:lnTo>
                      <a:pt x="29" y="29"/>
                    </a:lnTo>
                    <a:lnTo>
                      <a:pt x="34" y="29"/>
                    </a:lnTo>
                    <a:lnTo>
                      <a:pt x="29" y="29"/>
                    </a:lnTo>
                    <a:lnTo>
                      <a:pt x="34" y="29"/>
                    </a:lnTo>
                    <a:lnTo>
                      <a:pt x="29" y="23"/>
                    </a:lnTo>
                    <a:lnTo>
                      <a:pt x="34" y="23"/>
                    </a:lnTo>
                    <a:lnTo>
                      <a:pt x="40" y="23"/>
                    </a:lnTo>
                    <a:lnTo>
                      <a:pt x="40" y="17"/>
                    </a:lnTo>
                    <a:lnTo>
                      <a:pt x="34" y="17"/>
                    </a:lnTo>
                    <a:lnTo>
                      <a:pt x="40" y="17"/>
                    </a:lnTo>
                    <a:lnTo>
                      <a:pt x="46" y="17"/>
                    </a:lnTo>
                    <a:lnTo>
                      <a:pt x="46" y="12"/>
                    </a:lnTo>
                    <a:lnTo>
                      <a:pt x="57" y="17"/>
                    </a:lnTo>
                    <a:lnTo>
                      <a:pt x="63" y="23"/>
                    </a:lnTo>
                    <a:lnTo>
                      <a:pt x="80" y="17"/>
                    </a:lnTo>
                    <a:lnTo>
                      <a:pt x="85" y="17"/>
                    </a:lnTo>
                    <a:lnTo>
                      <a:pt x="91" y="12"/>
                    </a:lnTo>
                    <a:lnTo>
                      <a:pt x="97" y="6"/>
                    </a:lnTo>
                    <a:lnTo>
                      <a:pt x="97"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9" name="Freeform 124">
                <a:extLst>
                  <a:ext uri="{FF2B5EF4-FFF2-40B4-BE49-F238E27FC236}">
                    <a16:creationId xmlns:a16="http://schemas.microsoft.com/office/drawing/2014/main" id="{2B8E30DC-C8E4-42BB-8D96-0D734B12F4E5}"/>
                  </a:ext>
                </a:extLst>
              </p:cNvPr>
              <p:cNvSpPr>
                <a:spLocks/>
              </p:cNvSpPr>
              <p:nvPr>
                <p:custDataLst>
                  <p:tags r:id="rId261"/>
                </p:custDataLst>
              </p:nvPr>
            </p:nvSpPr>
            <p:spPr bwMode="auto">
              <a:xfrm rot="582343">
                <a:off x="6872586" y="5020147"/>
                <a:ext cx="117915" cy="108354"/>
              </a:xfrm>
              <a:custGeom>
                <a:avLst/>
                <a:gdLst>
                  <a:gd name="T0" fmla="*/ 40 w 74"/>
                  <a:gd name="T1" fmla="*/ 0 h 68"/>
                  <a:gd name="T2" fmla="*/ 45 w 74"/>
                  <a:gd name="T3" fmla="*/ 0 h 68"/>
                  <a:gd name="T4" fmla="*/ 51 w 74"/>
                  <a:gd name="T5" fmla="*/ 0 h 68"/>
                  <a:gd name="T6" fmla="*/ 51 w 74"/>
                  <a:gd name="T7" fmla="*/ 5 h 68"/>
                  <a:gd name="T8" fmla="*/ 57 w 74"/>
                  <a:gd name="T9" fmla="*/ 11 h 68"/>
                  <a:gd name="T10" fmla="*/ 57 w 74"/>
                  <a:gd name="T11" fmla="*/ 17 h 68"/>
                  <a:gd name="T12" fmla="*/ 62 w 74"/>
                  <a:gd name="T13" fmla="*/ 17 h 68"/>
                  <a:gd name="T14" fmla="*/ 62 w 74"/>
                  <a:gd name="T15" fmla="*/ 22 h 68"/>
                  <a:gd name="T16" fmla="*/ 68 w 74"/>
                  <a:gd name="T17" fmla="*/ 22 h 68"/>
                  <a:gd name="T18" fmla="*/ 74 w 74"/>
                  <a:gd name="T19" fmla="*/ 34 h 68"/>
                  <a:gd name="T20" fmla="*/ 68 w 74"/>
                  <a:gd name="T21" fmla="*/ 39 h 68"/>
                  <a:gd name="T22" fmla="*/ 68 w 74"/>
                  <a:gd name="T23" fmla="*/ 45 h 68"/>
                  <a:gd name="T24" fmla="*/ 68 w 74"/>
                  <a:gd name="T25" fmla="*/ 51 h 68"/>
                  <a:gd name="T26" fmla="*/ 62 w 74"/>
                  <a:gd name="T27" fmla="*/ 56 h 68"/>
                  <a:gd name="T28" fmla="*/ 57 w 74"/>
                  <a:gd name="T29" fmla="*/ 56 h 68"/>
                  <a:gd name="T30" fmla="*/ 57 w 74"/>
                  <a:gd name="T31" fmla="*/ 51 h 68"/>
                  <a:gd name="T32" fmla="*/ 51 w 74"/>
                  <a:gd name="T33" fmla="*/ 56 h 68"/>
                  <a:gd name="T34" fmla="*/ 51 w 74"/>
                  <a:gd name="T35" fmla="*/ 51 h 68"/>
                  <a:gd name="T36" fmla="*/ 45 w 74"/>
                  <a:gd name="T37" fmla="*/ 51 h 68"/>
                  <a:gd name="T38" fmla="*/ 45 w 74"/>
                  <a:gd name="T39" fmla="*/ 56 h 68"/>
                  <a:gd name="T40" fmla="*/ 34 w 74"/>
                  <a:gd name="T41" fmla="*/ 62 h 68"/>
                  <a:gd name="T42" fmla="*/ 28 w 74"/>
                  <a:gd name="T43" fmla="*/ 68 h 68"/>
                  <a:gd name="T44" fmla="*/ 22 w 74"/>
                  <a:gd name="T45" fmla="*/ 68 h 68"/>
                  <a:gd name="T46" fmla="*/ 22 w 74"/>
                  <a:gd name="T47" fmla="*/ 62 h 68"/>
                  <a:gd name="T48" fmla="*/ 22 w 74"/>
                  <a:gd name="T49" fmla="*/ 56 h 68"/>
                  <a:gd name="T50" fmla="*/ 17 w 74"/>
                  <a:gd name="T51" fmla="*/ 56 h 68"/>
                  <a:gd name="T52" fmla="*/ 17 w 74"/>
                  <a:gd name="T53" fmla="*/ 51 h 68"/>
                  <a:gd name="T54" fmla="*/ 5 w 74"/>
                  <a:gd name="T55" fmla="*/ 51 h 68"/>
                  <a:gd name="T56" fmla="*/ 0 w 74"/>
                  <a:gd name="T57" fmla="*/ 51 h 68"/>
                  <a:gd name="T58" fmla="*/ 5 w 74"/>
                  <a:gd name="T59" fmla="*/ 45 h 68"/>
                  <a:gd name="T60" fmla="*/ 0 w 74"/>
                  <a:gd name="T61" fmla="*/ 39 h 68"/>
                  <a:gd name="T62" fmla="*/ 5 w 74"/>
                  <a:gd name="T63" fmla="*/ 34 h 68"/>
                  <a:gd name="T64" fmla="*/ 0 w 74"/>
                  <a:gd name="T65" fmla="*/ 28 h 68"/>
                  <a:gd name="T66" fmla="*/ 0 w 74"/>
                  <a:gd name="T67" fmla="*/ 22 h 68"/>
                  <a:gd name="T68" fmla="*/ 5 w 74"/>
                  <a:gd name="T69" fmla="*/ 22 h 68"/>
                  <a:gd name="T70" fmla="*/ 11 w 74"/>
                  <a:gd name="T71" fmla="*/ 17 h 68"/>
                  <a:gd name="T72" fmla="*/ 17 w 74"/>
                  <a:gd name="T73" fmla="*/ 11 h 68"/>
                  <a:gd name="T74" fmla="*/ 22 w 74"/>
                  <a:gd name="T75" fmla="*/ 11 h 68"/>
                  <a:gd name="T76" fmla="*/ 22 w 74"/>
                  <a:gd name="T77" fmla="*/ 5 h 68"/>
                  <a:gd name="T78" fmla="*/ 28 w 74"/>
                  <a:gd name="T79" fmla="*/ 5 h 68"/>
                  <a:gd name="T80" fmla="*/ 34 w 74"/>
                  <a:gd name="T81" fmla="*/ 5 h 68"/>
                  <a:gd name="T82" fmla="*/ 40 w 74"/>
                  <a:gd name="T8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68">
                    <a:moveTo>
                      <a:pt x="40" y="0"/>
                    </a:moveTo>
                    <a:lnTo>
                      <a:pt x="45" y="0"/>
                    </a:lnTo>
                    <a:lnTo>
                      <a:pt x="51" y="0"/>
                    </a:lnTo>
                    <a:lnTo>
                      <a:pt x="51" y="5"/>
                    </a:lnTo>
                    <a:lnTo>
                      <a:pt x="57" y="11"/>
                    </a:lnTo>
                    <a:lnTo>
                      <a:pt x="57" y="17"/>
                    </a:lnTo>
                    <a:lnTo>
                      <a:pt x="62" y="17"/>
                    </a:lnTo>
                    <a:lnTo>
                      <a:pt x="62" y="22"/>
                    </a:lnTo>
                    <a:lnTo>
                      <a:pt x="68" y="22"/>
                    </a:lnTo>
                    <a:lnTo>
                      <a:pt x="74" y="34"/>
                    </a:lnTo>
                    <a:lnTo>
                      <a:pt x="68" y="39"/>
                    </a:lnTo>
                    <a:lnTo>
                      <a:pt x="68" y="45"/>
                    </a:lnTo>
                    <a:lnTo>
                      <a:pt x="68" y="51"/>
                    </a:lnTo>
                    <a:lnTo>
                      <a:pt x="62" y="56"/>
                    </a:lnTo>
                    <a:lnTo>
                      <a:pt x="57" y="56"/>
                    </a:lnTo>
                    <a:lnTo>
                      <a:pt x="57" y="51"/>
                    </a:lnTo>
                    <a:lnTo>
                      <a:pt x="51" y="56"/>
                    </a:lnTo>
                    <a:lnTo>
                      <a:pt x="51" y="51"/>
                    </a:lnTo>
                    <a:lnTo>
                      <a:pt x="45" y="51"/>
                    </a:lnTo>
                    <a:lnTo>
                      <a:pt x="45" y="56"/>
                    </a:lnTo>
                    <a:lnTo>
                      <a:pt x="34" y="62"/>
                    </a:lnTo>
                    <a:lnTo>
                      <a:pt x="28" y="68"/>
                    </a:lnTo>
                    <a:lnTo>
                      <a:pt x="22" y="68"/>
                    </a:lnTo>
                    <a:lnTo>
                      <a:pt x="22" y="62"/>
                    </a:lnTo>
                    <a:lnTo>
                      <a:pt x="22" y="56"/>
                    </a:lnTo>
                    <a:lnTo>
                      <a:pt x="17" y="56"/>
                    </a:lnTo>
                    <a:lnTo>
                      <a:pt x="17" y="51"/>
                    </a:lnTo>
                    <a:lnTo>
                      <a:pt x="5" y="51"/>
                    </a:lnTo>
                    <a:lnTo>
                      <a:pt x="0" y="51"/>
                    </a:lnTo>
                    <a:lnTo>
                      <a:pt x="5" y="45"/>
                    </a:lnTo>
                    <a:lnTo>
                      <a:pt x="0" y="39"/>
                    </a:lnTo>
                    <a:lnTo>
                      <a:pt x="5" y="34"/>
                    </a:lnTo>
                    <a:lnTo>
                      <a:pt x="0" y="28"/>
                    </a:lnTo>
                    <a:lnTo>
                      <a:pt x="0" y="22"/>
                    </a:lnTo>
                    <a:lnTo>
                      <a:pt x="5" y="22"/>
                    </a:lnTo>
                    <a:lnTo>
                      <a:pt x="11" y="17"/>
                    </a:lnTo>
                    <a:lnTo>
                      <a:pt x="17" y="11"/>
                    </a:lnTo>
                    <a:lnTo>
                      <a:pt x="22" y="11"/>
                    </a:lnTo>
                    <a:lnTo>
                      <a:pt x="22" y="5"/>
                    </a:lnTo>
                    <a:lnTo>
                      <a:pt x="28" y="5"/>
                    </a:lnTo>
                    <a:lnTo>
                      <a:pt x="34" y="5"/>
                    </a:lnTo>
                    <a:lnTo>
                      <a:pt x="40" y="0"/>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 name="Freeform 125">
                <a:extLst>
                  <a:ext uri="{FF2B5EF4-FFF2-40B4-BE49-F238E27FC236}">
                    <a16:creationId xmlns:a16="http://schemas.microsoft.com/office/drawing/2014/main" id="{606B65D4-3458-3B3D-646F-C26091D6115A}"/>
                  </a:ext>
                </a:extLst>
              </p:cNvPr>
              <p:cNvSpPr>
                <a:spLocks/>
              </p:cNvSpPr>
              <p:nvPr>
                <p:custDataLst>
                  <p:tags r:id="rId262"/>
                </p:custDataLst>
              </p:nvPr>
            </p:nvSpPr>
            <p:spPr bwMode="auto">
              <a:xfrm rot="582343">
                <a:off x="6707184" y="4552308"/>
                <a:ext cx="226270" cy="189618"/>
              </a:xfrm>
              <a:custGeom>
                <a:avLst/>
                <a:gdLst>
                  <a:gd name="T0" fmla="*/ 17 w 142"/>
                  <a:gd name="T1" fmla="*/ 51 h 119"/>
                  <a:gd name="T2" fmla="*/ 29 w 142"/>
                  <a:gd name="T3" fmla="*/ 45 h 119"/>
                  <a:gd name="T4" fmla="*/ 40 w 142"/>
                  <a:gd name="T5" fmla="*/ 45 h 119"/>
                  <a:gd name="T6" fmla="*/ 46 w 142"/>
                  <a:gd name="T7" fmla="*/ 34 h 119"/>
                  <a:gd name="T8" fmla="*/ 40 w 142"/>
                  <a:gd name="T9" fmla="*/ 34 h 119"/>
                  <a:gd name="T10" fmla="*/ 34 w 142"/>
                  <a:gd name="T11" fmla="*/ 28 h 119"/>
                  <a:gd name="T12" fmla="*/ 40 w 142"/>
                  <a:gd name="T13" fmla="*/ 28 h 119"/>
                  <a:gd name="T14" fmla="*/ 40 w 142"/>
                  <a:gd name="T15" fmla="*/ 17 h 119"/>
                  <a:gd name="T16" fmla="*/ 63 w 142"/>
                  <a:gd name="T17" fmla="*/ 28 h 119"/>
                  <a:gd name="T18" fmla="*/ 68 w 142"/>
                  <a:gd name="T19" fmla="*/ 23 h 119"/>
                  <a:gd name="T20" fmla="*/ 80 w 142"/>
                  <a:gd name="T21" fmla="*/ 23 h 119"/>
                  <a:gd name="T22" fmla="*/ 74 w 142"/>
                  <a:gd name="T23" fmla="*/ 6 h 119"/>
                  <a:gd name="T24" fmla="*/ 85 w 142"/>
                  <a:gd name="T25" fmla="*/ 6 h 119"/>
                  <a:gd name="T26" fmla="*/ 91 w 142"/>
                  <a:gd name="T27" fmla="*/ 0 h 119"/>
                  <a:gd name="T28" fmla="*/ 97 w 142"/>
                  <a:gd name="T29" fmla="*/ 6 h 119"/>
                  <a:gd name="T30" fmla="*/ 102 w 142"/>
                  <a:gd name="T31" fmla="*/ 17 h 119"/>
                  <a:gd name="T32" fmla="*/ 114 w 142"/>
                  <a:gd name="T33" fmla="*/ 11 h 119"/>
                  <a:gd name="T34" fmla="*/ 119 w 142"/>
                  <a:gd name="T35" fmla="*/ 23 h 119"/>
                  <a:gd name="T36" fmla="*/ 119 w 142"/>
                  <a:gd name="T37" fmla="*/ 28 h 119"/>
                  <a:gd name="T38" fmla="*/ 131 w 142"/>
                  <a:gd name="T39" fmla="*/ 34 h 119"/>
                  <a:gd name="T40" fmla="*/ 131 w 142"/>
                  <a:gd name="T41" fmla="*/ 45 h 119"/>
                  <a:gd name="T42" fmla="*/ 136 w 142"/>
                  <a:gd name="T43" fmla="*/ 51 h 119"/>
                  <a:gd name="T44" fmla="*/ 142 w 142"/>
                  <a:gd name="T45" fmla="*/ 62 h 119"/>
                  <a:gd name="T46" fmla="*/ 136 w 142"/>
                  <a:gd name="T47" fmla="*/ 74 h 119"/>
                  <a:gd name="T48" fmla="*/ 125 w 142"/>
                  <a:gd name="T49" fmla="*/ 68 h 119"/>
                  <a:gd name="T50" fmla="*/ 119 w 142"/>
                  <a:gd name="T51" fmla="*/ 62 h 119"/>
                  <a:gd name="T52" fmla="*/ 119 w 142"/>
                  <a:gd name="T53" fmla="*/ 79 h 119"/>
                  <a:gd name="T54" fmla="*/ 131 w 142"/>
                  <a:gd name="T55" fmla="*/ 113 h 119"/>
                  <a:gd name="T56" fmla="*/ 119 w 142"/>
                  <a:gd name="T57" fmla="*/ 113 h 119"/>
                  <a:gd name="T58" fmla="*/ 108 w 142"/>
                  <a:gd name="T59" fmla="*/ 113 h 119"/>
                  <a:gd name="T60" fmla="*/ 97 w 142"/>
                  <a:gd name="T61" fmla="*/ 113 h 119"/>
                  <a:gd name="T62" fmla="*/ 91 w 142"/>
                  <a:gd name="T63" fmla="*/ 113 h 119"/>
                  <a:gd name="T64" fmla="*/ 91 w 142"/>
                  <a:gd name="T65" fmla="*/ 113 h 119"/>
                  <a:gd name="T66" fmla="*/ 80 w 142"/>
                  <a:gd name="T67" fmla="*/ 119 h 119"/>
                  <a:gd name="T68" fmla="*/ 80 w 142"/>
                  <a:gd name="T69" fmla="*/ 119 h 119"/>
                  <a:gd name="T70" fmla="*/ 68 w 142"/>
                  <a:gd name="T71" fmla="*/ 113 h 119"/>
                  <a:gd name="T72" fmla="*/ 57 w 142"/>
                  <a:gd name="T73" fmla="*/ 91 h 119"/>
                  <a:gd name="T74" fmla="*/ 51 w 142"/>
                  <a:gd name="T75" fmla="*/ 74 h 119"/>
                  <a:gd name="T76" fmla="*/ 40 w 142"/>
                  <a:gd name="T77" fmla="*/ 68 h 119"/>
                  <a:gd name="T78" fmla="*/ 29 w 142"/>
                  <a:gd name="T79" fmla="*/ 68 h 119"/>
                  <a:gd name="T80" fmla="*/ 17 w 142"/>
                  <a:gd name="T81" fmla="*/ 74 h 119"/>
                  <a:gd name="T82" fmla="*/ 6 w 142"/>
                  <a:gd name="T83" fmla="*/ 74 h 119"/>
                  <a:gd name="T84" fmla="*/ 6 w 142"/>
                  <a:gd name="T8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19">
                    <a:moveTo>
                      <a:pt x="6" y="57"/>
                    </a:moveTo>
                    <a:lnTo>
                      <a:pt x="17" y="51"/>
                    </a:lnTo>
                    <a:lnTo>
                      <a:pt x="29" y="51"/>
                    </a:lnTo>
                    <a:lnTo>
                      <a:pt x="29" y="45"/>
                    </a:lnTo>
                    <a:lnTo>
                      <a:pt x="34" y="45"/>
                    </a:lnTo>
                    <a:lnTo>
                      <a:pt x="40" y="45"/>
                    </a:lnTo>
                    <a:lnTo>
                      <a:pt x="46" y="45"/>
                    </a:lnTo>
                    <a:lnTo>
                      <a:pt x="46" y="34"/>
                    </a:lnTo>
                    <a:lnTo>
                      <a:pt x="40" y="40"/>
                    </a:lnTo>
                    <a:lnTo>
                      <a:pt x="40" y="34"/>
                    </a:lnTo>
                    <a:lnTo>
                      <a:pt x="34" y="34"/>
                    </a:lnTo>
                    <a:lnTo>
                      <a:pt x="34" y="28"/>
                    </a:lnTo>
                    <a:lnTo>
                      <a:pt x="40" y="23"/>
                    </a:lnTo>
                    <a:lnTo>
                      <a:pt x="40" y="28"/>
                    </a:lnTo>
                    <a:lnTo>
                      <a:pt x="40" y="23"/>
                    </a:lnTo>
                    <a:lnTo>
                      <a:pt x="40" y="17"/>
                    </a:lnTo>
                    <a:lnTo>
                      <a:pt x="51" y="23"/>
                    </a:lnTo>
                    <a:lnTo>
                      <a:pt x="63" y="28"/>
                    </a:lnTo>
                    <a:lnTo>
                      <a:pt x="63" y="23"/>
                    </a:lnTo>
                    <a:lnTo>
                      <a:pt x="68" y="23"/>
                    </a:lnTo>
                    <a:lnTo>
                      <a:pt x="74" y="28"/>
                    </a:lnTo>
                    <a:lnTo>
                      <a:pt x="80" y="23"/>
                    </a:lnTo>
                    <a:lnTo>
                      <a:pt x="74" y="17"/>
                    </a:lnTo>
                    <a:lnTo>
                      <a:pt x="74" y="6"/>
                    </a:lnTo>
                    <a:lnTo>
                      <a:pt x="80" y="6"/>
                    </a:lnTo>
                    <a:lnTo>
                      <a:pt x="85" y="6"/>
                    </a:lnTo>
                    <a:lnTo>
                      <a:pt x="85" y="0"/>
                    </a:lnTo>
                    <a:lnTo>
                      <a:pt x="91" y="0"/>
                    </a:lnTo>
                    <a:lnTo>
                      <a:pt x="97" y="0"/>
                    </a:lnTo>
                    <a:lnTo>
                      <a:pt x="97" y="6"/>
                    </a:lnTo>
                    <a:lnTo>
                      <a:pt x="97" y="11"/>
                    </a:lnTo>
                    <a:lnTo>
                      <a:pt x="102" y="17"/>
                    </a:lnTo>
                    <a:lnTo>
                      <a:pt x="108" y="11"/>
                    </a:lnTo>
                    <a:lnTo>
                      <a:pt x="114" y="11"/>
                    </a:lnTo>
                    <a:lnTo>
                      <a:pt x="114" y="17"/>
                    </a:lnTo>
                    <a:lnTo>
                      <a:pt x="119" y="23"/>
                    </a:lnTo>
                    <a:lnTo>
                      <a:pt x="114" y="28"/>
                    </a:lnTo>
                    <a:lnTo>
                      <a:pt x="119" y="28"/>
                    </a:lnTo>
                    <a:lnTo>
                      <a:pt x="119" y="34"/>
                    </a:lnTo>
                    <a:lnTo>
                      <a:pt x="131" y="34"/>
                    </a:lnTo>
                    <a:lnTo>
                      <a:pt x="131" y="40"/>
                    </a:lnTo>
                    <a:lnTo>
                      <a:pt x="131" y="45"/>
                    </a:lnTo>
                    <a:lnTo>
                      <a:pt x="136" y="45"/>
                    </a:lnTo>
                    <a:lnTo>
                      <a:pt x="136" y="51"/>
                    </a:lnTo>
                    <a:lnTo>
                      <a:pt x="136" y="57"/>
                    </a:lnTo>
                    <a:lnTo>
                      <a:pt x="142" y="62"/>
                    </a:lnTo>
                    <a:lnTo>
                      <a:pt x="136" y="62"/>
                    </a:lnTo>
                    <a:lnTo>
                      <a:pt x="136" y="74"/>
                    </a:lnTo>
                    <a:lnTo>
                      <a:pt x="131" y="68"/>
                    </a:lnTo>
                    <a:lnTo>
                      <a:pt x="125" y="68"/>
                    </a:lnTo>
                    <a:lnTo>
                      <a:pt x="125" y="62"/>
                    </a:lnTo>
                    <a:lnTo>
                      <a:pt x="119" y="62"/>
                    </a:lnTo>
                    <a:lnTo>
                      <a:pt x="125" y="74"/>
                    </a:lnTo>
                    <a:lnTo>
                      <a:pt x="119" y="79"/>
                    </a:lnTo>
                    <a:lnTo>
                      <a:pt x="125" y="102"/>
                    </a:lnTo>
                    <a:lnTo>
                      <a:pt x="131" y="113"/>
                    </a:lnTo>
                    <a:lnTo>
                      <a:pt x="131" y="119"/>
                    </a:lnTo>
                    <a:lnTo>
                      <a:pt x="119" y="113"/>
                    </a:lnTo>
                    <a:lnTo>
                      <a:pt x="114" y="113"/>
                    </a:lnTo>
                    <a:lnTo>
                      <a:pt x="108" y="113"/>
                    </a:lnTo>
                    <a:lnTo>
                      <a:pt x="102" y="113"/>
                    </a:lnTo>
                    <a:lnTo>
                      <a:pt x="97" y="113"/>
                    </a:lnTo>
                    <a:lnTo>
                      <a:pt x="97" y="119"/>
                    </a:lnTo>
                    <a:lnTo>
                      <a:pt x="91" y="113"/>
                    </a:lnTo>
                    <a:lnTo>
                      <a:pt x="91" y="119"/>
                    </a:lnTo>
                    <a:lnTo>
                      <a:pt x="91" y="113"/>
                    </a:lnTo>
                    <a:lnTo>
                      <a:pt x="85" y="119"/>
                    </a:lnTo>
                    <a:lnTo>
                      <a:pt x="80" y="119"/>
                    </a:lnTo>
                    <a:lnTo>
                      <a:pt x="80" y="113"/>
                    </a:lnTo>
                    <a:lnTo>
                      <a:pt x="80" y="119"/>
                    </a:lnTo>
                    <a:lnTo>
                      <a:pt x="74" y="113"/>
                    </a:lnTo>
                    <a:lnTo>
                      <a:pt x="68" y="113"/>
                    </a:lnTo>
                    <a:lnTo>
                      <a:pt x="68" y="108"/>
                    </a:lnTo>
                    <a:lnTo>
                      <a:pt x="57" y="91"/>
                    </a:lnTo>
                    <a:lnTo>
                      <a:pt x="51" y="79"/>
                    </a:lnTo>
                    <a:lnTo>
                      <a:pt x="51" y="74"/>
                    </a:lnTo>
                    <a:lnTo>
                      <a:pt x="51" y="68"/>
                    </a:lnTo>
                    <a:lnTo>
                      <a:pt x="40" y="68"/>
                    </a:lnTo>
                    <a:lnTo>
                      <a:pt x="34" y="62"/>
                    </a:lnTo>
                    <a:lnTo>
                      <a:pt x="29" y="68"/>
                    </a:lnTo>
                    <a:lnTo>
                      <a:pt x="23" y="68"/>
                    </a:lnTo>
                    <a:lnTo>
                      <a:pt x="17" y="74"/>
                    </a:lnTo>
                    <a:lnTo>
                      <a:pt x="12" y="74"/>
                    </a:lnTo>
                    <a:lnTo>
                      <a:pt x="6" y="74"/>
                    </a:lnTo>
                    <a:lnTo>
                      <a:pt x="0" y="62"/>
                    </a:lnTo>
                    <a:lnTo>
                      <a:pt x="6" y="62"/>
                    </a:lnTo>
                    <a:lnTo>
                      <a:pt x="6" y="57"/>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1" name="Freeform 126">
                <a:extLst>
                  <a:ext uri="{FF2B5EF4-FFF2-40B4-BE49-F238E27FC236}">
                    <a16:creationId xmlns:a16="http://schemas.microsoft.com/office/drawing/2014/main" id="{2EF3F798-7258-43FF-A3C6-1C5E571E0CF9}"/>
                  </a:ext>
                </a:extLst>
              </p:cNvPr>
              <p:cNvSpPr>
                <a:spLocks/>
              </p:cNvSpPr>
              <p:nvPr>
                <p:custDataLst>
                  <p:tags r:id="rId263"/>
                </p:custDataLst>
              </p:nvPr>
            </p:nvSpPr>
            <p:spPr bwMode="auto">
              <a:xfrm rot="582343">
                <a:off x="6982925" y="4925762"/>
                <a:ext cx="81266" cy="81265"/>
              </a:xfrm>
              <a:custGeom>
                <a:avLst/>
                <a:gdLst>
                  <a:gd name="T0" fmla="*/ 28 w 51"/>
                  <a:gd name="T1" fmla="*/ 0 h 51"/>
                  <a:gd name="T2" fmla="*/ 34 w 51"/>
                  <a:gd name="T3" fmla="*/ 5 h 51"/>
                  <a:gd name="T4" fmla="*/ 34 w 51"/>
                  <a:gd name="T5" fmla="*/ 0 h 51"/>
                  <a:gd name="T6" fmla="*/ 39 w 51"/>
                  <a:gd name="T7" fmla="*/ 0 h 51"/>
                  <a:gd name="T8" fmla="*/ 39 w 51"/>
                  <a:gd name="T9" fmla="*/ 5 h 51"/>
                  <a:gd name="T10" fmla="*/ 45 w 51"/>
                  <a:gd name="T11" fmla="*/ 5 h 51"/>
                  <a:gd name="T12" fmla="*/ 51 w 51"/>
                  <a:gd name="T13" fmla="*/ 11 h 51"/>
                  <a:gd name="T14" fmla="*/ 51 w 51"/>
                  <a:gd name="T15" fmla="*/ 17 h 51"/>
                  <a:gd name="T16" fmla="*/ 45 w 51"/>
                  <a:gd name="T17" fmla="*/ 22 h 51"/>
                  <a:gd name="T18" fmla="*/ 51 w 51"/>
                  <a:gd name="T19" fmla="*/ 22 h 51"/>
                  <a:gd name="T20" fmla="*/ 45 w 51"/>
                  <a:gd name="T21" fmla="*/ 22 h 51"/>
                  <a:gd name="T22" fmla="*/ 39 w 51"/>
                  <a:gd name="T23" fmla="*/ 28 h 51"/>
                  <a:gd name="T24" fmla="*/ 34 w 51"/>
                  <a:gd name="T25" fmla="*/ 28 h 51"/>
                  <a:gd name="T26" fmla="*/ 34 w 51"/>
                  <a:gd name="T27" fmla="*/ 34 h 51"/>
                  <a:gd name="T28" fmla="*/ 28 w 51"/>
                  <a:gd name="T29" fmla="*/ 39 h 51"/>
                  <a:gd name="T30" fmla="*/ 22 w 51"/>
                  <a:gd name="T31" fmla="*/ 45 h 51"/>
                  <a:gd name="T32" fmla="*/ 17 w 51"/>
                  <a:gd name="T33" fmla="*/ 45 h 51"/>
                  <a:gd name="T34" fmla="*/ 11 w 51"/>
                  <a:gd name="T35" fmla="*/ 45 h 51"/>
                  <a:gd name="T36" fmla="*/ 11 w 51"/>
                  <a:gd name="T37" fmla="*/ 51 h 51"/>
                  <a:gd name="T38" fmla="*/ 11 w 51"/>
                  <a:gd name="T39" fmla="*/ 45 h 51"/>
                  <a:gd name="T40" fmla="*/ 11 w 51"/>
                  <a:gd name="T41" fmla="*/ 39 h 51"/>
                  <a:gd name="T42" fmla="*/ 5 w 51"/>
                  <a:gd name="T43" fmla="*/ 34 h 51"/>
                  <a:gd name="T44" fmla="*/ 11 w 51"/>
                  <a:gd name="T45" fmla="*/ 34 h 51"/>
                  <a:gd name="T46" fmla="*/ 5 w 51"/>
                  <a:gd name="T47" fmla="*/ 34 h 51"/>
                  <a:gd name="T48" fmla="*/ 5 w 51"/>
                  <a:gd name="T49" fmla="*/ 28 h 51"/>
                  <a:gd name="T50" fmla="*/ 5 w 51"/>
                  <a:gd name="T51" fmla="*/ 22 h 51"/>
                  <a:gd name="T52" fmla="*/ 5 w 51"/>
                  <a:gd name="T53" fmla="*/ 17 h 51"/>
                  <a:gd name="T54" fmla="*/ 0 w 51"/>
                  <a:gd name="T55" fmla="*/ 17 h 51"/>
                  <a:gd name="T56" fmla="*/ 0 w 51"/>
                  <a:gd name="T57" fmla="*/ 11 h 51"/>
                  <a:gd name="T58" fmla="*/ 0 w 51"/>
                  <a:gd name="T59" fmla="*/ 5 h 51"/>
                  <a:gd name="T60" fmla="*/ 5 w 51"/>
                  <a:gd name="T61" fmla="*/ 11 h 51"/>
                  <a:gd name="T62" fmla="*/ 17 w 51"/>
                  <a:gd name="T63" fmla="*/ 5 h 51"/>
                  <a:gd name="T64" fmla="*/ 22 w 51"/>
                  <a:gd name="T65" fmla="*/ 5 h 51"/>
                  <a:gd name="T66" fmla="*/ 28 w 51"/>
                  <a:gd name="T6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28" y="0"/>
                    </a:moveTo>
                    <a:lnTo>
                      <a:pt x="34" y="5"/>
                    </a:lnTo>
                    <a:lnTo>
                      <a:pt x="34" y="0"/>
                    </a:lnTo>
                    <a:lnTo>
                      <a:pt x="39" y="0"/>
                    </a:lnTo>
                    <a:lnTo>
                      <a:pt x="39" y="5"/>
                    </a:lnTo>
                    <a:lnTo>
                      <a:pt x="45" y="5"/>
                    </a:lnTo>
                    <a:lnTo>
                      <a:pt x="51" y="11"/>
                    </a:lnTo>
                    <a:lnTo>
                      <a:pt x="51" y="17"/>
                    </a:lnTo>
                    <a:lnTo>
                      <a:pt x="45" y="22"/>
                    </a:lnTo>
                    <a:lnTo>
                      <a:pt x="51" y="22"/>
                    </a:lnTo>
                    <a:lnTo>
                      <a:pt x="45" y="22"/>
                    </a:lnTo>
                    <a:lnTo>
                      <a:pt x="39" y="28"/>
                    </a:lnTo>
                    <a:lnTo>
                      <a:pt x="34" y="28"/>
                    </a:lnTo>
                    <a:lnTo>
                      <a:pt x="34" y="34"/>
                    </a:lnTo>
                    <a:lnTo>
                      <a:pt x="28" y="39"/>
                    </a:lnTo>
                    <a:lnTo>
                      <a:pt x="22" y="45"/>
                    </a:lnTo>
                    <a:lnTo>
                      <a:pt x="17" y="45"/>
                    </a:lnTo>
                    <a:lnTo>
                      <a:pt x="11" y="45"/>
                    </a:lnTo>
                    <a:lnTo>
                      <a:pt x="11" y="51"/>
                    </a:lnTo>
                    <a:lnTo>
                      <a:pt x="11" y="45"/>
                    </a:lnTo>
                    <a:lnTo>
                      <a:pt x="11" y="39"/>
                    </a:lnTo>
                    <a:lnTo>
                      <a:pt x="5" y="34"/>
                    </a:lnTo>
                    <a:lnTo>
                      <a:pt x="11" y="34"/>
                    </a:lnTo>
                    <a:lnTo>
                      <a:pt x="5" y="34"/>
                    </a:lnTo>
                    <a:lnTo>
                      <a:pt x="5" y="28"/>
                    </a:lnTo>
                    <a:lnTo>
                      <a:pt x="5" y="22"/>
                    </a:lnTo>
                    <a:lnTo>
                      <a:pt x="5" y="17"/>
                    </a:lnTo>
                    <a:lnTo>
                      <a:pt x="0" y="17"/>
                    </a:lnTo>
                    <a:lnTo>
                      <a:pt x="0" y="11"/>
                    </a:lnTo>
                    <a:lnTo>
                      <a:pt x="0" y="5"/>
                    </a:lnTo>
                    <a:lnTo>
                      <a:pt x="5" y="11"/>
                    </a:lnTo>
                    <a:lnTo>
                      <a:pt x="17" y="5"/>
                    </a:lnTo>
                    <a:lnTo>
                      <a:pt x="22" y="5"/>
                    </a:lnTo>
                    <a:lnTo>
                      <a:pt x="28" y="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2" name="Freeform 127">
                <a:extLst>
                  <a:ext uri="{FF2B5EF4-FFF2-40B4-BE49-F238E27FC236}">
                    <a16:creationId xmlns:a16="http://schemas.microsoft.com/office/drawing/2014/main" id="{EED56483-872F-768B-EAE1-3913F7FADECB}"/>
                  </a:ext>
                </a:extLst>
              </p:cNvPr>
              <p:cNvSpPr>
                <a:spLocks/>
              </p:cNvSpPr>
              <p:nvPr>
                <p:custDataLst>
                  <p:tags r:id="rId264"/>
                </p:custDataLst>
              </p:nvPr>
            </p:nvSpPr>
            <p:spPr bwMode="auto">
              <a:xfrm rot="582343">
                <a:off x="7914923" y="5097950"/>
                <a:ext cx="135443" cy="90826"/>
              </a:xfrm>
              <a:custGeom>
                <a:avLst/>
                <a:gdLst>
                  <a:gd name="T0" fmla="*/ 22 w 85"/>
                  <a:gd name="T1" fmla="*/ 57 h 57"/>
                  <a:gd name="T2" fmla="*/ 11 w 85"/>
                  <a:gd name="T3" fmla="*/ 40 h 57"/>
                  <a:gd name="T4" fmla="*/ 5 w 85"/>
                  <a:gd name="T5" fmla="*/ 46 h 57"/>
                  <a:gd name="T6" fmla="*/ 5 w 85"/>
                  <a:gd name="T7" fmla="*/ 40 h 57"/>
                  <a:gd name="T8" fmla="*/ 5 w 85"/>
                  <a:gd name="T9" fmla="*/ 34 h 57"/>
                  <a:gd name="T10" fmla="*/ 5 w 85"/>
                  <a:gd name="T11" fmla="*/ 23 h 57"/>
                  <a:gd name="T12" fmla="*/ 0 w 85"/>
                  <a:gd name="T13" fmla="*/ 17 h 57"/>
                  <a:gd name="T14" fmla="*/ 11 w 85"/>
                  <a:gd name="T15" fmla="*/ 6 h 57"/>
                  <a:gd name="T16" fmla="*/ 17 w 85"/>
                  <a:gd name="T17" fmla="*/ 6 h 57"/>
                  <a:gd name="T18" fmla="*/ 22 w 85"/>
                  <a:gd name="T19" fmla="*/ 12 h 57"/>
                  <a:gd name="T20" fmla="*/ 34 w 85"/>
                  <a:gd name="T21" fmla="*/ 0 h 57"/>
                  <a:gd name="T22" fmla="*/ 39 w 85"/>
                  <a:gd name="T23" fmla="*/ 0 h 57"/>
                  <a:gd name="T24" fmla="*/ 45 w 85"/>
                  <a:gd name="T25" fmla="*/ 6 h 57"/>
                  <a:gd name="T26" fmla="*/ 56 w 85"/>
                  <a:gd name="T27" fmla="*/ 12 h 57"/>
                  <a:gd name="T28" fmla="*/ 56 w 85"/>
                  <a:gd name="T29" fmla="*/ 17 h 57"/>
                  <a:gd name="T30" fmla="*/ 62 w 85"/>
                  <a:gd name="T31" fmla="*/ 17 h 57"/>
                  <a:gd name="T32" fmla="*/ 79 w 85"/>
                  <a:gd name="T33" fmla="*/ 23 h 57"/>
                  <a:gd name="T34" fmla="*/ 85 w 85"/>
                  <a:gd name="T35" fmla="*/ 29 h 57"/>
                  <a:gd name="T36" fmla="*/ 85 w 85"/>
                  <a:gd name="T37" fmla="*/ 34 h 57"/>
                  <a:gd name="T38" fmla="*/ 85 w 85"/>
                  <a:gd name="T39" fmla="*/ 40 h 57"/>
                  <a:gd name="T40" fmla="*/ 79 w 85"/>
                  <a:gd name="T41" fmla="*/ 46 h 57"/>
                  <a:gd name="T42" fmla="*/ 73 w 85"/>
                  <a:gd name="T43" fmla="*/ 51 h 57"/>
                  <a:gd name="T44" fmla="*/ 68 w 85"/>
                  <a:gd name="T45" fmla="*/ 51 h 57"/>
                  <a:gd name="T46" fmla="*/ 51 w 85"/>
                  <a:gd name="T47" fmla="*/ 57 h 57"/>
                  <a:gd name="T48" fmla="*/ 45 w 85"/>
                  <a:gd name="T49" fmla="*/ 51 h 57"/>
                  <a:gd name="T50" fmla="*/ 34 w 85"/>
                  <a:gd name="T51" fmla="*/ 46 h 57"/>
                  <a:gd name="T52" fmla="*/ 34 w 85"/>
                  <a:gd name="T53" fmla="*/ 51 h 57"/>
                  <a:gd name="T54" fmla="*/ 28 w 85"/>
                  <a:gd name="T55" fmla="*/ 51 h 57"/>
                  <a:gd name="T56" fmla="*/ 22 w 85"/>
                  <a:gd name="T57" fmla="*/ 51 h 57"/>
                  <a:gd name="T58" fmla="*/ 28 w 85"/>
                  <a:gd name="T59" fmla="*/ 51 h 57"/>
                  <a:gd name="T60" fmla="*/ 28 w 85"/>
                  <a:gd name="T61" fmla="*/ 57 h 57"/>
                  <a:gd name="T62" fmla="*/ 22 w 85"/>
                  <a:gd name="T6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57">
                    <a:moveTo>
                      <a:pt x="22" y="57"/>
                    </a:moveTo>
                    <a:lnTo>
                      <a:pt x="11" y="40"/>
                    </a:lnTo>
                    <a:lnTo>
                      <a:pt x="5" y="46"/>
                    </a:lnTo>
                    <a:lnTo>
                      <a:pt x="5" y="40"/>
                    </a:lnTo>
                    <a:lnTo>
                      <a:pt x="5" y="34"/>
                    </a:lnTo>
                    <a:lnTo>
                      <a:pt x="5" y="23"/>
                    </a:lnTo>
                    <a:lnTo>
                      <a:pt x="0" y="17"/>
                    </a:lnTo>
                    <a:lnTo>
                      <a:pt x="11" y="6"/>
                    </a:lnTo>
                    <a:lnTo>
                      <a:pt x="17" y="6"/>
                    </a:lnTo>
                    <a:lnTo>
                      <a:pt x="22" y="12"/>
                    </a:lnTo>
                    <a:lnTo>
                      <a:pt x="34" y="0"/>
                    </a:lnTo>
                    <a:lnTo>
                      <a:pt x="39" y="0"/>
                    </a:lnTo>
                    <a:lnTo>
                      <a:pt x="45" y="6"/>
                    </a:lnTo>
                    <a:lnTo>
                      <a:pt x="56" y="12"/>
                    </a:lnTo>
                    <a:lnTo>
                      <a:pt x="56" y="17"/>
                    </a:lnTo>
                    <a:lnTo>
                      <a:pt x="62" y="17"/>
                    </a:lnTo>
                    <a:lnTo>
                      <a:pt x="79" y="23"/>
                    </a:lnTo>
                    <a:lnTo>
                      <a:pt x="85" y="29"/>
                    </a:lnTo>
                    <a:lnTo>
                      <a:pt x="85" y="34"/>
                    </a:lnTo>
                    <a:lnTo>
                      <a:pt x="85" y="40"/>
                    </a:lnTo>
                    <a:lnTo>
                      <a:pt x="79" y="46"/>
                    </a:lnTo>
                    <a:lnTo>
                      <a:pt x="73" y="51"/>
                    </a:lnTo>
                    <a:lnTo>
                      <a:pt x="68" y="51"/>
                    </a:lnTo>
                    <a:lnTo>
                      <a:pt x="51" y="57"/>
                    </a:lnTo>
                    <a:lnTo>
                      <a:pt x="45" y="51"/>
                    </a:lnTo>
                    <a:lnTo>
                      <a:pt x="34" y="46"/>
                    </a:lnTo>
                    <a:lnTo>
                      <a:pt x="34" y="51"/>
                    </a:lnTo>
                    <a:lnTo>
                      <a:pt x="28" y="51"/>
                    </a:lnTo>
                    <a:lnTo>
                      <a:pt x="22" y="51"/>
                    </a:lnTo>
                    <a:lnTo>
                      <a:pt x="28" y="51"/>
                    </a:lnTo>
                    <a:lnTo>
                      <a:pt x="28" y="57"/>
                    </a:lnTo>
                    <a:lnTo>
                      <a:pt x="22" y="57"/>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3" name="Freeform 128">
                <a:extLst>
                  <a:ext uri="{FF2B5EF4-FFF2-40B4-BE49-F238E27FC236}">
                    <a16:creationId xmlns:a16="http://schemas.microsoft.com/office/drawing/2014/main" id="{EB456E14-528B-3B88-B61D-08D1B4059E43}"/>
                  </a:ext>
                </a:extLst>
              </p:cNvPr>
              <p:cNvSpPr>
                <a:spLocks/>
              </p:cNvSpPr>
              <p:nvPr>
                <p:custDataLst>
                  <p:tags r:id="rId265"/>
                </p:custDataLst>
              </p:nvPr>
            </p:nvSpPr>
            <p:spPr bwMode="auto">
              <a:xfrm rot="582343">
                <a:off x="6886808" y="4943457"/>
                <a:ext cx="63738" cy="90826"/>
              </a:xfrm>
              <a:custGeom>
                <a:avLst/>
                <a:gdLst>
                  <a:gd name="T0" fmla="*/ 28 w 40"/>
                  <a:gd name="T1" fmla="*/ 51 h 57"/>
                  <a:gd name="T2" fmla="*/ 22 w 40"/>
                  <a:gd name="T3" fmla="*/ 51 h 57"/>
                  <a:gd name="T4" fmla="*/ 22 w 40"/>
                  <a:gd name="T5" fmla="*/ 57 h 57"/>
                  <a:gd name="T6" fmla="*/ 17 w 40"/>
                  <a:gd name="T7" fmla="*/ 57 h 57"/>
                  <a:gd name="T8" fmla="*/ 17 w 40"/>
                  <a:gd name="T9" fmla="*/ 51 h 57"/>
                  <a:gd name="T10" fmla="*/ 11 w 40"/>
                  <a:gd name="T11" fmla="*/ 46 h 57"/>
                  <a:gd name="T12" fmla="*/ 11 w 40"/>
                  <a:gd name="T13" fmla="*/ 34 h 57"/>
                  <a:gd name="T14" fmla="*/ 5 w 40"/>
                  <a:gd name="T15" fmla="*/ 34 h 57"/>
                  <a:gd name="T16" fmla="*/ 5 w 40"/>
                  <a:gd name="T17" fmla="*/ 29 h 57"/>
                  <a:gd name="T18" fmla="*/ 0 w 40"/>
                  <a:gd name="T19" fmla="*/ 29 h 57"/>
                  <a:gd name="T20" fmla="*/ 5 w 40"/>
                  <a:gd name="T21" fmla="*/ 29 h 57"/>
                  <a:gd name="T22" fmla="*/ 5 w 40"/>
                  <a:gd name="T23" fmla="*/ 23 h 57"/>
                  <a:gd name="T24" fmla="*/ 0 w 40"/>
                  <a:gd name="T25" fmla="*/ 17 h 57"/>
                  <a:gd name="T26" fmla="*/ 5 w 40"/>
                  <a:gd name="T27" fmla="*/ 17 h 57"/>
                  <a:gd name="T28" fmla="*/ 11 w 40"/>
                  <a:gd name="T29" fmla="*/ 17 h 57"/>
                  <a:gd name="T30" fmla="*/ 17 w 40"/>
                  <a:gd name="T31" fmla="*/ 23 h 57"/>
                  <a:gd name="T32" fmla="*/ 17 w 40"/>
                  <a:gd name="T33" fmla="*/ 29 h 57"/>
                  <a:gd name="T34" fmla="*/ 22 w 40"/>
                  <a:gd name="T35" fmla="*/ 23 h 57"/>
                  <a:gd name="T36" fmla="*/ 17 w 40"/>
                  <a:gd name="T37" fmla="*/ 23 h 57"/>
                  <a:gd name="T38" fmla="*/ 17 w 40"/>
                  <a:gd name="T39" fmla="*/ 17 h 57"/>
                  <a:gd name="T40" fmla="*/ 22 w 40"/>
                  <a:gd name="T41" fmla="*/ 17 h 57"/>
                  <a:gd name="T42" fmla="*/ 22 w 40"/>
                  <a:gd name="T43" fmla="*/ 12 h 57"/>
                  <a:gd name="T44" fmla="*/ 28 w 40"/>
                  <a:gd name="T45" fmla="*/ 12 h 57"/>
                  <a:gd name="T46" fmla="*/ 34 w 40"/>
                  <a:gd name="T47" fmla="*/ 12 h 57"/>
                  <a:gd name="T48" fmla="*/ 34 w 40"/>
                  <a:gd name="T49" fmla="*/ 0 h 57"/>
                  <a:gd name="T50" fmla="*/ 34 w 40"/>
                  <a:gd name="T51" fmla="*/ 6 h 57"/>
                  <a:gd name="T52" fmla="*/ 40 w 40"/>
                  <a:gd name="T53" fmla="*/ 6 h 57"/>
                  <a:gd name="T54" fmla="*/ 40 w 40"/>
                  <a:gd name="T55" fmla="*/ 12 h 57"/>
                  <a:gd name="T56" fmla="*/ 40 w 40"/>
                  <a:gd name="T57" fmla="*/ 17 h 57"/>
                  <a:gd name="T58" fmla="*/ 34 w 40"/>
                  <a:gd name="T59" fmla="*/ 23 h 57"/>
                  <a:gd name="T60" fmla="*/ 34 w 40"/>
                  <a:gd name="T61" fmla="*/ 29 h 57"/>
                  <a:gd name="T62" fmla="*/ 34 w 40"/>
                  <a:gd name="T63" fmla="*/ 40 h 57"/>
                  <a:gd name="T64" fmla="*/ 34 w 40"/>
                  <a:gd name="T65" fmla="*/ 46 h 57"/>
                  <a:gd name="T66" fmla="*/ 34 w 40"/>
                  <a:gd name="T67" fmla="*/ 51 h 57"/>
                  <a:gd name="T68" fmla="*/ 28 w 40"/>
                  <a:gd name="T69"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57">
                    <a:moveTo>
                      <a:pt x="28" y="51"/>
                    </a:moveTo>
                    <a:lnTo>
                      <a:pt x="22" y="51"/>
                    </a:lnTo>
                    <a:lnTo>
                      <a:pt x="22" y="57"/>
                    </a:lnTo>
                    <a:lnTo>
                      <a:pt x="17" y="57"/>
                    </a:lnTo>
                    <a:lnTo>
                      <a:pt x="17" y="51"/>
                    </a:lnTo>
                    <a:lnTo>
                      <a:pt x="11" y="46"/>
                    </a:lnTo>
                    <a:lnTo>
                      <a:pt x="11" y="34"/>
                    </a:lnTo>
                    <a:lnTo>
                      <a:pt x="5" y="34"/>
                    </a:lnTo>
                    <a:lnTo>
                      <a:pt x="5" y="29"/>
                    </a:lnTo>
                    <a:lnTo>
                      <a:pt x="0" y="29"/>
                    </a:lnTo>
                    <a:lnTo>
                      <a:pt x="5" y="29"/>
                    </a:lnTo>
                    <a:lnTo>
                      <a:pt x="5" y="23"/>
                    </a:lnTo>
                    <a:lnTo>
                      <a:pt x="0" y="17"/>
                    </a:lnTo>
                    <a:lnTo>
                      <a:pt x="5" y="17"/>
                    </a:lnTo>
                    <a:lnTo>
                      <a:pt x="11" y="17"/>
                    </a:lnTo>
                    <a:lnTo>
                      <a:pt x="17" y="23"/>
                    </a:lnTo>
                    <a:lnTo>
                      <a:pt x="17" y="29"/>
                    </a:lnTo>
                    <a:lnTo>
                      <a:pt x="22" y="23"/>
                    </a:lnTo>
                    <a:lnTo>
                      <a:pt x="17" y="23"/>
                    </a:lnTo>
                    <a:lnTo>
                      <a:pt x="17" y="17"/>
                    </a:lnTo>
                    <a:lnTo>
                      <a:pt x="22" y="17"/>
                    </a:lnTo>
                    <a:lnTo>
                      <a:pt x="22" y="12"/>
                    </a:lnTo>
                    <a:lnTo>
                      <a:pt x="28" y="12"/>
                    </a:lnTo>
                    <a:lnTo>
                      <a:pt x="34" y="12"/>
                    </a:lnTo>
                    <a:lnTo>
                      <a:pt x="34" y="0"/>
                    </a:lnTo>
                    <a:lnTo>
                      <a:pt x="34" y="6"/>
                    </a:lnTo>
                    <a:lnTo>
                      <a:pt x="40" y="6"/>
                    </a:lnTo>
                    <a:lnTo>
                      <a:pt x="40" y="12"/>
                    </a:lnTo>
                    <a:lnTo>
                      <a:pt x="40" y="17"/>
                    </a:lnTo>
                    <a:lnTo>
                      <a:pt x="34" y="23"/>
                    </a:lnTo>
                    <a:lnTo>
                      <a:pt x="34" y="29"/>
                    </a:lnTo>
                    <a:lnTo>
                      <a:pt x="34" y="40"/>
                    </a:lnTo>
                    <a:lnTo>
                      <a:pt x="34" y="46"/>
                    </a:lnTo>
                    <a:lnTo>
                      <a:pt x="34" y="51"/>
                    </a:lnTo>
                    <a:lnTo>
                      <a:pt x="28" y="51"/>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4" name="Freeform 129">
                <a:extLst>
                  <a:ext uri="{FF2B5EF4-FFF2-40B4-BE49-F238E27FC236}">
                    <a16:creationId xmlns:a16="http://schemas.microsoft.com/office/drawing/2014/main" id="{45E10B72-6515-D171-A0FD-8EAC78B77699}"/>
                  </a:ext>
                </a:extLst>
              </p:cNvPr>
              <p:cNvSpPr>
                <a:spLocks/>
              </p:cNvSpPr>
              <p:nvPr>
                <p:custDataLst>
                  <p:tags r:id="rId266"/>
                </p:custDataLst>
              </p:nvPr>
            </p:nvSpPr>
            <p:spPr bwMode="auto">
              <a:xfrm rot="582343">
                <a:off x="7577778" y="4926476"/>
                <a:ext cx="90827" cy="81265"/>
              </a:xfrm>
              <a:custGeom>
                <a:avLst/>
                <a:gdLst>
                  <a:gd name="T0" fmla="*/ 45 w 57"/>
                  <a:gd name="T1" fmla="*/ 34 h 51"/>
                  <a:gd name="T2" fmla="*/ 51 w 57"/>
                  <a:gd name="T3" fmla="*/ 34 h 51"/>
                  <a:gd name="T4" fmla="*/ 51 w 57"/>
                  <a:gd name="T5" fmla="*/ 40 h 51"/>
                  <a:gd name="T6" fmla="*/ 57 w 57"/>
                  <a:gd name="T7" fmla="*/ 40 h 51"/>
                  <a:gd name="T8" fmla="*/ 51 w 57"/>
                  <a:gd name="T9" fmla="*/ 46 h 51"/>
                  <a:gd name="T10" fmla="*/ 45 w 57"/>
                  <a:gd name="T11" fmla="*/ 46 h 51"/>
                  <a:gd name="T12" fmla="*/ 34 w 57"/>
                  <a:gd name="T13" fmla="*/ 46 h 51"/>
                  <a:gd name="T14" fmla="*/ 23 w 57"/>
                  <a:gd name="T15" fmla="*/ 51 h 51"/>
                  <a:gd name="T16" fmla="*/ 17 w 57"/>
                  <a:gd name="T17" fmla="*/ 51 h 51"/>
                  <a:gd name="T18" fmla="*/ 17 w 57"/>
                  <a:gd name="T19" fmla="*/ 46 h 51"/>
                  <a:gd name="T20" fmla="*/ 11 w 57"/>
                  <a:gd name="T21" fmla="*/ 46 h 51"/>
                  <a:gd name="T22" fmla="*/ 6 w 57"/>
                  <a:gd name="T23" fmla="*/ 40 h 51"/>
                  <a:gd name="T24" fmla="*/ 6 w 57"/>
                  <a:gd name="T25" fmla="*/ 34 h 51"/>
                  <a:gd name="T26" fmla="*/ 6 w 57"/>
                  <a:gd name="T27" fmla="*/ 29 h 51"/>
                  <a:gd name="T28" fmla="*/ 11 w 57"/>
                  <a:gd name="T29" fmla="*/ 29 h 51"/>
                  <a:gd name="T30" fmla="*/ 11 w 57"/>
                  <a:gd name="T31" fmla="*/ 23 h 51"/>
                  <a:gd name="T32" fmla="*/ 6 w 57"/>
                  <a:gd name="T33" fmla="*/ 23 h 51"/>
                  <a:gd name="T34" fmla="*/ 6 w 57"/>
                  <a:gd name="T35" fmla="*/ 17 h 51"/>
                  <a:gd name="T36" fmla="*/ 11 w 57"/>
                  <a:gd name="T37" fmla="*/ 17 h 51"/>
                  <a:gd name="T38" fmla="*/ 11 w 57"/>
                  <a:gd name="T39" fmla="*/ 12 h 51"/>
                  <a:gd name="T40" fmla="*/ 6 w 57"/>
                  <a:gd name="T41" fmla="*/ 12 h 51"/>
                  <a:gd name="T42" fmla="*/ 0 w 57"/>
                  <a:gd name="T43" fmla="*/ 12 h 51"/>
                  <a:gd name="T44" fmla="*/ 0 w 57"/>
                  <a:gd name="T45" fmla="*/ 6 h 51"/>
                  <a:gd name="T46" fmla="*/ 6 w 57"/>
                  <a:gd name="T47" fmla="*/ 6 h 51"/>
                  <a:gd name="T48" fmla="*/ 6 w 57"/>
                  <a:gd name="T49" fmla="*/ 0 h 51"/>
                  <a:gd name="T50" fmla="*/ 6 w 57"/>
                  <a:gd name="T51" fmla="*/ 6 h 51"/>
                  <a:gd name="T52" fmla="*/ 11 w 57"/>
                  <a:gd name="T53" fmla="*/ 6 h 51"/>
                  <a:gd name="T54" fmla="*/ 11 w 57"/>
                  <a:gd name="T55" fmla="*/ 12 h 51"/>
                  <a:gd name="T56" fmla="*/ 11 w 57"/>
                  <a:gd name="T57" fmla="*/ 17 h 51"/>
                  <a:gd name="T58" fmla="*/ 17 w 57"/>
                  <a:gd name="T59" fmla="*/ 23 h 51"/>
                  <a:gd name="T60" fmla="*/ 23 w 57"/>
                  <a:gd name="T61" fmla="*/ 23 h 51"/>
                  <a:gd name="T62" fmla="*/ 23 w 57"/>
                  <a:gd name="T63" fmla="*/ 29 h 51"/>
                  <a:gd name="T64" fmla="*/ 23 w 57"/>
                  <a:gd name="T65" fmla="*/ 23 h 51"/>
                  <a:gd name="T66" fmla="*/ 34 w 57"/>
                  <a:gd name="T67" fmla="*/ 17 h 51"/>
                  <a:gd name="T68" fmla="*/ 34 w 57"/>
                  <a:gd name="T69" fmla="*/ 12 h 51"/>
                  <a:gd name="T70" fmla="*/ 40 w 57"/>
                  <a:gd name="T71" fmla="*/ 12 h 51"/>
                  <a:gd name="T72" fmla="*/ 40 w 57"/>
                  <a:gd name="T73" fmla="*/ 17 h 51"/>
                  <a:gd name="T74" fmla="*/ 45 w 57"/>
                  <a:gd name="T75" fmla="*/ 17 h 51"/>
                  <a:gd name="T76" fmla="*/ 45 w 57"/>
                  <a:gd name="T77" fmla="*/ 23 h 51"/>
                  <a:gd name="T78" fmla="*/ 40 w 57"/>
                  <a:gd name="T79" fmla="*/ 23 h 51"/>
                  <a:gd name="T80" fmla="*/ 40 w 57"/>
                  <a:gd name="T81" fmla="*/ 29 h 51"/>
                  <a:gd name="T82" fmla="*/ 45 w 57"/>
                  <a:gd name="T83"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1">
                    <a:moveTo>
                      <a:pt x="45" y="34"/>
                    </a:moveTo>
                    <a:lnTo>
                      <a:pt x="51" y="34"/>
                    </a:lnTo>
                    <a:lnTo>
                      <a:pt x="51" y="40"/>
                    </a:lnTo>
                    <a:lnTo>
                      <a:pt x="57" y="40"/>
                    </a:lnTo>
                    <a:lnTo>
                      <a:pt x="51" y="46"/>
                    </a:lnTo>
                    <a:lnTo>
                      <a:pt x="45" y="46"/>
                    </a:lnTo>
                    <a:lnTo>
                      <a:pt x="34" y="46"/>
                    </a:lnTo>
                    <a:lnTo>
                      <a:pt x="23" y="51"/>
                    </a:lnTo>
                    <a:lnTo>
                      <a:pt x="17" y="51"/>
                    </a:lnTo>
                    <a:lnTo>
                      <a:pt x="17" y="46"/>
                    </a:lnTo>
                    <a:lnTo>
                      <a:pt x="11" y="46"/>
                    </a:lnTo>
                    <a:lnTo>
                      <a:pt x="6" y="40"/>
                    </a:lnTo>
                    <a:lnTo>
                      <a:pt x="6" y="34"/>
                    </a:lnTo>
                    <a:lnTo>
                      <a:pt x="6" y="29"/>
                    </a:lnTo>
                    <a:lnTo>
                      <a:pt x="11" y="29"/>
                    </a:lnTo>
                    <a:lnTo>
                      <a:pt x="11" y="23"/>
                    </a:lnTo>
                    <a:lnTo>
                      <a:pt x="6" y="23"/>
                    </a:lnTo>
                    <a:lnTo>
                      <a:pt x="6" y="17"/>
                    </a:lnTo>
                    <a:lnTo>
                      <a:pt x="11" y="17"/>
                    </a:lnTo>
                    <a:lnTo>
                      <a:pt x="11" y="12"/>
                    </a:lnTo>
                    <a:lnTo>
                      <a:pt x="6" y="12"/>
                    </a:lnTo>
                    <a:lnTo>
                      <a:pt x="0" y="12"/>
                    </a:lnTo>
                    <a:lnTo>
                      <a:pt x="0" y="6"/>
                    </a:lnTo>
                    <a:lnTo>
                      <a:pt x="6" y="6"/>
                    </a:lnTo>
                    <a:lnTo>
                      <a:pt x="6" y="0"/>
                    </a:lnTo>
                    <a:lnTo>
                      <a:pt x="6" y="6"/>
                    </a:lnTo>
                    <a:lnTo>
                      <a:pt x="11" y="6"/>
                    </a:lnTo>
                    <a:lnTo>
                      <a:pt x="11" y="12"/>
                    </a:lnTo>
                    <a:lnTo>
                      <a:pt x="11" y="17"/>
                    </a:lnTo>
                    <a:lnTo>
                      <a:pt x="17" y="23"/>
                    </a:lnTo>
                    <a:lnTo>
                      <a:pt x="23" y="23"/>
                    </a:lnTo>
                    <a:lnTo>
                      <a:pt x="23" y="29"/>
                    </a:lnTo>
                    <a:lnTo>
                      <a:pt x="23" y="23"/>
                    </a:lnTo>
                    <a:lnTo>
                      <a:pt x="34" y="17"/>
                    </a:lnTo>
                    <a:lnTo>
                      <a:pt x="34" y="12"/>
                    </a:lnTo>
                    <a:lnTo>
                      <a:pt x="40" y="12"/>
                    </a:lnTo>
                    <a:lnTo>
                      <a:pt x="40" y="17"/>
                    </a:lnTo>
                    <a:lnTo>
                      <a:pt x="45" y="17"/>
                    </a:lnTo>
                    <a:lnTo>
                      <a:pt x="45" y="23"/>
                    </a:lnTo>
                    <a:lnTo>
                      <a:pt x="40" y="23"/>
                    </a:lnTo>
                    <a:lnTo>
                      <a:pt x="40" y="29"/>
                    </a:lnTo>
                    <a:lnTo>
                      <a:pt x="45" y="34"/>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5" name="Freeform 130">
                <a:extLst>
                  <a:ext uri="{FF2B5EF4-FFF2-40B4-BE49-F238E27FC236}">
                    <a16:creationId xmlns:a16="http://schemas.microsoft.com/office/drawing/2014/main" id="{E6F79735-066E-C5BF-4018-C4DB8528E36C}"/>
                  </a:ext>
                </a:extLst>
              </p:cNvPr>
              <p:cNvSpPr>
                <a:spLocks/>
              </p:cNvSpPr>
              <p:nvPr>
                <p:custDataLst>
                  <p:tags r:id="rId267"/>
                </p:custDataLst>
              </p:nvPr>
            </p:nvSpPr>
            <p:spPr bwMode="auto">
              <a:xfrm rot="582343">
                <a:off x="6760281" y="5692780"/>
                <a:ext cx="63738" cy="71704"/>
              </a:xfrm>
              <a:custGeom>
                <a:avLst/>
                <a:gdLst>
                  <a:gd name="T0" fmla="*/ 22 w 40"/>
                  <a:gd name="T1" fmla="*/ 39 h 45"/>
                  <a:gd name="T2" fmla="*/ 17 w 40"/>
                  <a:gd name="T3" fmla="*/ 39 h 45"/>
                  <a:gd name="T4" fmla="*/ 17 w 40"/>
                  <a:gd name="T5" fmla="*/ 45 h 45"/>
                  <a:gd name="T6" fmla="*/ 11 w 40"/>
                  <a:gd name="T7" fmla="*/ 39 h 45"/>
                  <a:gd name="T8" fmla="*/ 5 w 40"/>
                  <a:gd name="T9" fmla="*/ 34 h 45"/>
                  <a:gd name="T10" fmla="*/ 5 w 40"/>
                  <a:gd name="T11" fmla="*/ 28 h 45"/>
                  <a:gd name="T12" fmla="*/ 5 w 40"/>
                  <a:gd name="T13" fmla="*/ 22 h 45"/>
                  <a:gd name="T14" fmla="*/ 0 w 40"/>
                  <a:gd name="T15" fmla="*/ 22 h 45"/>
                  <a:gd name="T16" fmla="*/ 0 w 40"/>
                  <a:gd name="T17" fmla="*/ 17 h 45"/>
                  <a:gd name="T18" fmla="*/ 5 w 40"/>
                  <a:gd name="T19" fmla="*/ 17 h 45"/>
                  <a:gd name="T20" fmla="*/ 5 w 40"/>
                  <a:gd name="T21" fmla="*/ 11 h 45"/>
                  <a:gd name="T22" fmla="*/ 11 w 40"/>
                  <a:gd name="T23" fmla="*/ 11 h 45"/>
                  <a:gd name="T24" fmla="*/ 11 w 40"/>
                  <a:gd name="T25" fmla="*/ 5 h 45"/>
                  <a:gd name="T26" fmla="*/ 17 w 40"/>
                  <a:gd name="T27" fmla="*/ 5 h 45"/>
                  <a:gd name="T28" fmla="*/ 17 w 40"/>
                  <a:gd name="T29" fmla="*/ 11 h 45"/>
                  <a:gd name="T30" fmla="*/ 28 w 40"/>
                  <a:gd name="T31" fmla="*/ 5 h 45"/>
                  <a:gd name="T32" fmla="*/ 28 w 40"/>
                  <a:gd name="T33" fmla="*/ 0 h 45"/>
                  <a:gd name="T34" fmla="*/ 34 w 40"/>
                  <a:gd name="T35" fmla="*/ 5 h 45"/>
                  <a:gd name="T36" fmla="*/ 34 w 40"/>
                  <a:gd name="T37" fmla="*/ 11 h 45"/>
                  <a:gd name="T38" fmla="*/ 28 w 40"/>
                  <a:gd name="T39" fmla="*/ 17 h 45"/>
                  <a:gd name="T40" fmla="*/ 34 w 40"/>
                  <a:gd name="T41" fmla="*/ 17 h 45"/>
                  <a:gd name="T42" fmla="*/ 40 w 40"/>
                  <a:gd name="T43" fmla="*/ 22 h 45"/>
                  <a:gd name="T44" fmla="*/ 40 w 40"/>
                  <a:gd name="T45" fmla="*/ 28 h 45"/>
                  <a:gd name="T46" fmla="*/ 28 w 40"/>
                  <a:gd name="T47" fmla="*/ 28 h 45"/>
                  <a:gd name="T48" fmla="*/ 28 w 40"/>
                  <a:gd name="T49" fmla="*/ 34 h 45"/>
                  <a:gd name="T50" fmla="*/ 28 w 40"/>
                  <a:gd name="T51" fmla="*/ 39 h 45"/>
                  <a:gd name="T52" fmla="*/ 22 w 40"/>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5">
                    <a:moveTo>
                      <a:pt x="22" y="39"/>
                    </a:moveTo>
                    <a:lnTo>
                      <a:pt x="17" y="39"/>
                    </a:lnTo>
                    <a:lnTo>
                      <a:pt x="17" y="45"/>
                    </a:lnTo>
                    <a:lnTo>
                      <a:pt x="11" y="39"/>
                    </a:lnTo>
                    <a:lnTo>
                      <a:pt x="5" y="34"/>
                    </a:lnTo>
                    <a:lnTo>
                      <a:pt x="5" y="28"/>
                    </a:lnTo>
                    <a:lnTo>
                      <a:pt x="5" y="22"/>
                    </a:lnTo>
                    <a:lnTo>
                      <a:pt x="0" y="22"/>
                    </a:lnTo>
                    <a:lnTo>
                      <a:pt x="0" y="17"/>
                    </a:lnTo>
                    <a:lnTo>
                      <a:pt x="5" y="17"/>
                    </a:lnTo>
                    <a:lnTo>
                      <a:pt x="5" y="11"/>
                    </a:lnTo>
                    <a:lnTo>
                      <a:pt x="11" y="11"/>
                    </a:lnTo>
                    <a:lnTo>
                      <a:pt x="11" y="5"/>
                    </a:lnTo>
                    <a:lnTo>
                      <a:pt x="17" y="5"/>
                    </a:lnTo>
                    <a:lnTo>
                      <a:pt x="17" y="11"/>
                    </a:lnTo>
                    <a:lnTo>
                      <a:pt x="28" y="5"/>
                    </a:lnTo>
                    <a:lnTo>
                      <a:pt x="28" y="0"/>
                    </a:lnTo>
                    <a:lnTo>
                      <a:pt x="34" y="5"/>
                    </a:lnTo>
                    <a:lnTo>
                      <a:pt x="34" y="11"/>
                    </a:lnTo>
                    <a:lnTo>
                      <a:pt x="28" y="17"/>
                    </a:lnTo>
                    <a:lnTo>
                      <a:pt x="34" y="17"/>
                    </a:lnTo>
                    <a:lnTo>
                      <a:pt x="40" y="22"/>
                    </a:lnTo>
                    <a:lnTo>
                      <a:pt x="40" y="28"/>
                    </a:lnTo>
                    <a:lnTo>
                      <a:pt x="28" y="28"/>
                    </a:lnTo>
                    <a:lnTo>
                      <a:pt x="28" y="34"/>
                    </a:lnTo>
                    <a:lnTo>
                      <a:pt x="28" y="39"/>
                    </a:lnTo>
                    <a:lnTo>
                      <a:pt x="22" y="39"/>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6" name="Freeform 131">
                <a:extLst>
                  <a:ext uri="{FF2B5EF4-FFF2-40B4-BE49-F238E27FC236}">
                    <a16:creationId xmlns:a16="http://schemas.microsoft.com/office/drawing/2014/main" id="{3141D8F8-60EF-E4A2-D4A9-2F7A1A367018}"/>
                  </a:ext>
                </a:extLst>
              </p:cNvPr>
              <p:cNvSpPr>
                <a:spLocks/>
              </p:cNvSpPr>
              <p:nvPr>
                <p:custDataLst>
                  <p:tags r:id="rId268"/>
                </p:custDataLst>
              </p:nvPr>
            </p:nvSpPr>
            <p:spPr bwMode="auto">
              <a:xfrm rot="582343">
                <a:off x="7372449" y="5705201"/>
                <a:ext cx="62145" cy="71704"/>
              </a:xfrm>
              <a:custGeom>
                <a:avLst/>
                <a:gdLst>
                  <a:gd name="T0" fmla="*/ 22 w 39"/>
                  <a:gd name="T1" fmla="*/ 0 h 45"/>
                  <a:gd name="T2" fmla="*/ 17 w 39"/>
                  <a:gd name="T3" fmla="*/ 0 h 45"/>
                  <a:gd name="T4" fmla="*/ 22 w 39"/>
                  <a:gd name="T5" fmla="*/ 6 h 45"/>
                  <a:gd name="T6" fmla="*/ 28 w 39"/>
                  <a:gd name="T7" fmla="*/ 6 h 45"/>
                  <a:gd name="T8" fmla="*/ 34 w 39"/>
                  <a:gd name="T9" fmla="*/ 6 h 45"/>
                  <a:gd name="T10" fmla="*/ 28 w 39"/>
                  <a:gd name="T11" fmla="*/ 11 h 45"/>
                  <a:gd name="T12" fmla="*/ 28 w 39"/>
                  <a:gd name="T13" fmla="*/ 17 h 45"/>
                  <a:gd name="T14" fmla="*/ 28 w 39"/>
                  <a:gd name="T15" fmla="*/ 23 h 45"/>
                  <a:gd name="T16" fmla="*/ 22 w 39"/>
                  <a:gd name="T17" fmla="*/ 17 h 45"/>
                  <a:gd name="T18" fmla="*/ 28 w 39"/>
                  <a:gd name="T19" fmla="*/ 23 h 45"/>
                  <a:gd name="T20" fmla="*/ 34 w 39"/>
                  <a:gd name="T21" fmla="*/ 23 h 45"/>
                  <a:gd name="T22" fmla="*/ 28 w 39"/>
                  <a:gd name="T23" fmla="*/ 28 h 45"/>
                  <a:gd name="T24" fmla="*/ 34 w 39"/>
                  <a:gd name="T25" fmla="*/ 23 h 45"/>
                  <a:gd name="T26" fmla="*/ 34 w 39"/>
                  <a:gd name="T27" fmla="*/ 28 h 45"/>
                  <a:gd name="T28" fmla="*/ 34 w 39"/>
                  <a:gd name="T29" fmla="*/ 34 h 45"/>
                  <a:gd name="T30" fmla="*/ 34 w 39"/>
                  <a:gd name="T31" fmla="*/ 40 h 45"/>
                  <a:gd name="T32" fmla="*/ 39 w 39"/>
                  <a:gd name="T33" fmla="*/ 40 h 45"/>
                  <a:gd name="T34" fmla="*/ 39 w 39"/>
                  <a:gd name="T35" fmla="*/ 45 h 45"/>
                  <a:gd name="T36" fmla="*/ 22 w 39"/>
                  <a:gd name="T37" fmla="*/ 40 h 45"/>
                  <a:gd name="T38" fmla="*/ 17 w 39"/>
                  <a:gd name="T39" fmla="*/ 40 h 45"/>
                  <a:gd name="T40" fmla="*/ 11 w 39"/>
                  <a:gd name="T41" fmla="*/ 40 h 45"/>
                  <a:gd name="T42" fmla="*/ 5 w 39"/>
                  <a:gd name="T43" fmla="*/ 34 h 45"/>
                  <a:gd name="T44" fmla="*/ 11 w 39"/>
                  <a:gd name="T45" fmla="*/ 28 h 45"/>
                  <a:gd name="T46" fmla="*/ 5 w 39"/>
                  <a:gd name="T47" fmla="*/ 28 h 45"/>
                  <a:gd name="T48" fmla="*/ 0 w 39"/>
                  <a:gd name="T49" fmla="*/ 28 h 45"/>
                  <a:gd name="T50" fmla="*/ 0 w 39"/>
                  <a:gd name="T51" fmla="*/ 23 h 45"/>
                  <a:gd name="T52" fmla="*/ 5 w 39"/>
                  <a:gd name="T53" fmla="*/ 17 h 45"/>
                  <a:gd name="T54" fmla="*/ 0 w 39"/>
                  <a:gd name="T55" fmla="*/ 11 h 45"/>
                  <a:gd name="T56" fmla="*/ 5 w 39"/>
                  <a:gd name="T57" fmla="*/ 0 h 45"/>
                  <a:gd name="T58" fmla="*/ 11 w 39"/>
                  <a:gd name="T59" fmla="*/ 0 h 45"/>
                  <a:gd name="T60" fmla="*/ 22 w 39"/>
                  <a:gd name="T6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5">
                    <a:moveTo>
                      <a:pt x="22" y="0"/>
                    </a:moveTo>
                    <a:lnTo>
                      <a:pt x="17" y="0"/>
                    </a:lnTo>
                    <a:lnTo>
                      <a:pt x="22" y="6"/>
                    </a:lnTo>
                    <a:lnTo>
                      <a:pt x="28" y="6"/>
                    </a:lnTo>
                    <a:lnTo>
                      <a:pt x="34" y="6"/>
                    </a:lnTo>
                    <a:lnTo>
                      <a:pt x="28" y="11"/>
                    </a:lnTo>
                    <a:lnTo>
                      <a:pt x="28" y="17"/>
                    </a:lnTo>
                    <a:lnTo>
                      <a:pt x="28" y="23"/>
                    </a:lnTo>
                    <a:lnTo>
                      <a:pt x="22" y="17"/>
                    </a:lnTo>
                    <a:lnTo>
                      <a:pt x="28" y="23"/>
                    </a:lnTo>
                    <a:lnTo>
                      <a:pt x="34" y="23"/>
                    </a:lnTo>
                    <a:lnTo>
                      <a:pt x="28" y="28"/>
                    </a:lnTo>
                    <a:lnTo>
                      <a:pt x="34" y="23"/>
                    </a:lnTo>
                    <a:lnTo>
                      <a:pt x="34" y="28"/>
                    </a:lnTo>
                    <a:lnTo>
                      <a:pt x="34" y="34"/>
                    </a:lnTo>
                    <a:lnTo>
                      <a:pt x="34" y="40"/>
                    </a:lnTo>
                    <a:lnTo>
                      <a:pt x="39" y="40"/>
                    </a:lnTo>
                    <a:lnTo>
                      <a:pt x="39" y="45"/>
                    </a:lnTo>
                    <a:lnTo>
                      <a:pt x="22" y="40"/>
                    </a:lnTo>
                    <a:lnTo>
                      <a:pt x="17" y="40"/>
                    </a:lnTo>
                    <a:lnTo>
                      <a:pt x="11" y="40"/>
                    </a:lnTo>
                    <a:lnTo>
                      <a:pt x="5" y="34"/>
                    </a:lnTo>
                    <a:lnTo>
                      <a:pt x="11" y="28"/>
                    </a:lnTo>
                    <a:lnTo>
                      <a:pt x="5" y="28"/>
                    </a:lnTo>
                    <a:lnTo>
                      <a:pt x="0" y="28"/>
                    </a:lnTo>
                    <a:lnTo>
                      <a:pt x="0" y="23"/>
                    </a:lnTo>
                    <a:lnTo>
                      <a:pt x="5" y="17"/>
                    </a:lnTo>
                    <a:lnTo>
                      <a:pt x="0" y="11"/>
                    </a:lnTo>
                    <a:lnTo>
                      <a:pt x="5" y="0"/>
                    </a:lnTo>
                    <a:lnTo>
                      <a:pt x="11" y="0"/>
                    </a:lnTo>
                    <a:lnTo>
                      <a:pt x="22" y="0"/>
                    </a:lnTo>
                    <a:close/>
                  </a:path>
                </a:pathLst>
              </a:custGeom>
              <a:solidFill>
                <a:srgbClr val="E6E6E6"/>
              </a:solidFill>
              <a:ln w="6350"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7" name="Freeform 132">
                <a:extLst>
                  <a:ext uri="{FF2B5EF4-FFF2-40B4-BE49-F238E27FC236}">
                    <a16:creationId xmlns:a16="http://schemas.microsoft.com/office/drawing/2014/main" id="{680F366D-D49D-DD47-9892-88514E162F29}"/>
                  </a:ext>
                </a:extLst>
              </p:cNvPr>
              <p:cNvSpPr>
                <a:spLocks/>
              </p:cNvSpPr>
              <p:nvPr>
                <p:custDataLst>
                  <p:tags r:id="rId269"/>
                </p:custDataLst>
              </p:nvPr>
            </p:nvSpPr>
            <p:spPr bwMode="auto">
              <a:xfrm rot="582343">
                <a:off x="5194282" y="3797021"/>
                <a:ext cx="98794" cy="98793"/>
              </a:xfrm>
              <a:custGeom>
                <a:avLst/>
                <a:gdLst>
                  <a:gd name="T0" fmla="*/ 23 w 62"/>
                  <a:gd name="T1" fmla="*/ 62 h 62"/>
                  <a:gd name="T2" fmla="*/ 17 w 62"/>
                  <a:gd name="T3" fmla="*/ 56 h 62"/>
                  <a:gd name="T4" fmla="*/ 6 w 62"/>
                  <a:gd name="T5" fmla="*/ 51 h 62"/>
                  <a:gd name="T6" fmla="*/ 0 w 62"/>
                  <a:gd name="T7" fmla="*/ 45 h 62"/>
                  <a:gd name="T8" fmla="*/ 0 w 62"/>
                  <a:gd name="T9" fmla="*/ 28 h 62"/>
                  <a:gd name="T10" fmla="*/ 6 w 62"/>
                  <a:gd name="T11" fmla="*/ 17 h 62"/>
                  <a:gd name="T12" fmla="*/ 11 w 62"/>
                  <a:gd name="T13" fmla="*/ 11 h 62"/>
                  <a:gd name="T14" fmla="*/ 17 w 62"/>
                  <a:gd name="T15" fmla="*/ 11 h 62"/>
                  <a:gd name="T16" fmla="*/ 28 w 62"/>
                  <a:gd name="T17" fmla="*/ 11 h 62"/>
                  <a:gd name="T18" fmla="*/ 34 w 62"/>
                  <a:gd name="T19" fmla="*/ 5 h 62"/>
                  <a:gd name="T20" fmla="*/ 40 w 62"/>
                  <a:gd name="T21" fmla="*/ 0 h 62"/>
                  <a:gd name="T22" fmla="*/ 45 w 62"/>
                  <a:gd name="T23" fmla="*/ 0 h 62"/>
                  <a:gd name="T24" fmla="*/ 51 w 62"/>
                  <a:gd name="T25" fmla="*/ 0 h 62"/>
                  <a:gd name="T26" fmla="*/ 45 w 62"/>
                  <a:gd name="T27" fmla="*/ 5 h 62"/>
                  <a:gd name="T28" fmla="*/ 51 w 62"/>
                  <a:gd name="T29" fmla="*/ 5 h 62"/>
                  <a:gd name="T30" fmla="*/ 57 w 62"/>
                  <a:gd name="T31" fmla="*/ 5 h 62"/>
                  <a:gd name="T32" fmla="*/ 51 w 62"/>
                  <a:gd name="T33" fmla="*/ 11 h 62"/>
                  <a:gd name="T34" fmla="*/ 51 w 62"/>
                  <a:gd name="T35" fmla="*/ 17 h 62"/>
                  <a:gd name="T36" fmla="*/ 57 w 62"/>
                  <a:gd name="T37" fmla="*/ 17 h 62"/>
                  <a:gd name="T38" fmla="*/ 62 w 62"/>
                  <a:gd name="T39" fmla="*/ 22 h 62"/>
                  <a:gd name="T40" fmla="*/ 57 w 62"/>
                  <a:gd name="T41" fmla="*/ 34 h 62"/>
                  <a:gd name="T42" fmla="*/ 57 w 62"/>
                  <a:gd name="T43" fmla="*/ 39 h 62"/>
                  <a:gd name="T44" fmla="*/ 57 w 62"/>
                  <a:gd name="T45" fmla="*/ 51 h 62"/>
                  <a:gd name="T46" fmla="*/ 51 w 62"/>
                  <a:gd name="T47" fmla="*/ 51 h 62"/>
                  <a:gd name="T48" fmla="*/ 51 w 62"/>
                  <a:gd name="T49" fmla="*/ 56 h 62"/>
                  <a:gd name="T50" fmla="*/ 45 w 62"/>
                  <a:gd name="T51" fmla="*/ 62 h 62"/>
                  <a:gd name="T52" fmla="*/ 28 w 62"/>
                  <a:gd name="T53" fmla="*/ 56 h 62"/>
                  <a:gd name="T54" fmla="*/ 23 w 62"/>
                  <a:gd name="T55" fmla="*/ 56 h 62"/>
                  <a:gd name="T56" fmla="*/ 23 w 62"/>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23" y="62"/>
                    </a:moveTo>
                    <a:lnTo>
                      <a:pt x="17" y="56"/>
                    </a:lnTo>
                    <a:lnTo>
                      <a:pt x="6" y="51"/>
                    </a:lnTo>
                    <a:lnTo>
                      <a:pt x="0" y="45"/>
                    </a:lnTo>
                    <a:lnTo>
                      <a:pt x="0" y="28"/>
                    </a:lnTo>
                    <a:lnTo>
                      <a:pt x="6" y="17"/>
                    </a:lnTo>
                    <a:lnTo>
                      <a:pt x="11" y="11"/>
                    </a:lnTo>
                    <a:lnTo>
                      <a:pt x="17" y="11"/>
                    </a:lnTo>
                    <a:lnTo>
                      <a:pt x="28" y="11"/>
                    </a:lnTo>
                    <a:lnTo>
                      <a:pt x="34" y="5"/>
                    </a:lnTo>
                    <a:lnTo>
                      <a:pt x="40" y="0"/>
                    </a:lnTo>
                    <a:lnTo>
                      <a:pt x="45" y="0"/>
                    </a:lnTo>
                    <a:lnTo>
                      <a:pt x="51" y="0"/>
                    </a:lnTo>
                    <a:lnTo>
                      <a:pt x="45" y="5"/>
                    </a:lnTo>
                    <a:lnTo>
                      <a:pt x="51" y="5"/>
                    </a:lnTo>
                    <a:lnTo>
                      <a:pt x="57" y="5"/>
                    </a:lnTo>
                    <a:lnTo>
                      <a:pt x="51" y="11"/>
                    </a:lnTo>
                    <a:lnTo>
                      <a:pt x="51" y="17"/>
                    </a:lnTo>
                    <a:lnTo>
                      <a:pt x="57" y="17"/>
                    </a:lnTo>
                    <a:lnTo>
                      <a:pt x="62" y="22"/>
                    </a:lnTo>
                    <a:lnTo>
                      <a:pt x="57" y="34"/>
                    </a:lnTo>
                    <a:lnTo>
                      <a:pt x="57" y="39"/>
                    </a:lnTo>
                    <a:lnTo>
                      <a:pt x="57" y="51"/>
                    </a:lnTo>
                    <a:lnTo>
                      <a:pt x="51" y="51"/>
                    </a:lnTo>
                    <a:lnTo>
                      <a:pt x="51" y="56"/>
                    </a:lnTo>
                    <a:lnTo>
                      <a:pt x="45" y="62"/>
                    </a:lnTo>
                    <a:lnTo>
                      <a:pt x="28" y="56"/>
                    </a:lnTo>
                    <a:lnTo>
                      <a:pt x="23" y="56"/>
                    </a:lnTo>
                    <a:lnTo>
                      <a:pt x="23" y="62"/>
                    </a:lnTo>
                    <a:close/>
                  </a:path>
                </a:pathLst>
              </a:custGeom>
              <a:solidFill>
                <a:srgbClr val="ABDE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8" name="Freeform 133">
                <a:extLst>
                  <a:ext uri="{FF2B5EF4-FFF2-40B4-BE49-F238E27FC236}">
                    <a16:creationId xmlns:a16="http://schemas.microsoft.com/office/drawing/2014/main" id="{CDBECF88-4EF4-8E65-8B05-47921617D4EE}"/>
                  </a:ext>
                </a:extLst>
              </p:cNvPr>
              <p:cNvSpPr>
                <a:spLocks/>
              </p:cNvSpPr>
              <p:nvPr>
                <p:custDataLst>
                  <p:tags r:id="rId270"/>
                </p:custDataLst>
              </p:nvPr>
            </p:nvSpPr>
            <p:spPr bwMode="auto">
              <a:xfrm rot="582343">
                <a:off x="5355839" y="3924141"/>
                <a:ext cx="90827" cy="90826"/>
              </a:xfrm>
              <a:custGeom>
                <a:avLst/>
                <a:gdLst>
                  <a:gd name="T0" fmla="*/ 51 w 57"/>
                  <a:gd name="T1" fmla="*/ 40 h 57"/>
                  <a:gd name="T2" fmla="*/ 40 w 57"/>
                  <a:gd name="T3" fmla="*/ 34 h 57"/>
                  <a:gd name="T4" fmla="*/ 34 w 57"/>
                  <a:gd name="T5" fmla="*/ 40 h 57"/>
                  <a:gd name="T6" fmla="*/ 29 w 57"/>
                  <a:gd name="T7" fmla="*/ 40 h 57"/>
                  <a:gd name="T8" fmla="*/ 34 w 57"/>
                  <a:gd name="T9" fmla="*/ 45 h 57"/>
                  <a:gd name="T10" fmla="*/ 29 w 57"/>
                  <a:gd name="T11" fmla="*/ 45 h 57"/>
                  <a:gd name="T12" fmla="*/ 23 w 57"/>
                  <a:gd name="T13" fmla="*/ 51 h 57"/>
                  <a:gd name="T14" fmla="*/ 23 w 57"/>
                  <a:gd name="T15" fmla="*/ 57 h 57"/>
                  <a:gd name="T16" fmla="*/ 17 w 57"/>
                  <a:gd name="T17" fmla="*/ 45 h 57"/>
                  <a:gd name="T18" fmla="*/ 17 w 57"/>
                  <a:gd name="T19" fmla="*/ 51 h 57"/>
                  <a:gd name="T20" fmla="*/ 12 w 57"/>
                  <a:gd name="T21" fmla="*/ 45 h 57"/>
                  <a:gd name="T22" fmla="*/ 6 w 57"/>
                  <a:gd name="T23" fmla="*/ 40 h 57"/>
                  <a:gd name="T24" fmla="*/ 6 w 57"/>
                  <a:gd name="T25" fmla="*/ 45 h 57"/>
                  <a:gd name="T26" fmla="*/ 0 w 57"/>
                  <a:gd name="T27" fmla="*/ 45 h 57"/>
                  <a:gd name="T28" fmla="*/ 0 w 57"/>
                  <a:gd name="T29" fmla="*/ 40 h 57"/>
                  <a:gd name="T30" fmla="*/ 6 w 57"/>
                  <a:gd name="T31" fmla="*/ 34 h 57"/>
                  <a:gd name="T32" fmla="*/ 0 w 57"/>
                  <a:gd name="T33" fmla="*/ 34 h 57"/>
                  <a:gd name="T34" fmla="*/ 0 w 57"/>
                  <a:gd name="T35" fmla="*/ 28 h 57"/>
                  <a:gd name="T36" fmla="*/ 6 w 57"/>
                  <a:gd name="T37" fmla="*/ 23 h 57"/>
                  <a:gd name="T38" fmla="*/ 6 w 57"/>
                  <a:gd name="T39" fmla="*/ 17 h 57"/>
                  <a:gd name="T40" fmla="*/ 6 w 57"/>
                  <a:gd name="T41" fmla="*/ 11 h 57"/>
                  <a:gd name="T42" fmla="*/ 12 w 57"/>
                  <a:gd name="T43" fmla="*/ 11 h 57"/>
                  <a:gd name="T44" fmla="*/ 17 w 57"/>
                  <a:gd name="T45" fmla="*/ 6 h 57"/>
                  <a:gd name="T46" fmla="*/ 17 w 57"/>
                  <a:gd name="T47" fmla="*/ 11 h 57"/>
                  <a:gd name="T48" fmla="*/ 17 w 57"/>
                  <a:gd name="T49" fmla="*/ 6 h 57"/>
                  <a:gd name="T50" fmla="*/ 23 w 57"/>
                  <a:gd name="T51" fmla="*/ 6 h 57"/>
                  <a:gd name="T52" fmla="*/ 23 w 57"/>
                  <a:gd name="T53" fmla="*/ 0 h 57"/>
                  <a:gd name="T54" fmla="*/ 29 w 57"/>
                  <a:gd name="T55" fmla="*/ 0 h 57"/>
                  <a:gd name="T56" fmla="*/ 34 w 57"/>
                  <a:gd name="T57" fmla="*/ 0 h 57"/>
                  <a:gd name="T58" fmla="*/ 40 w 57"/>
                  <a:gd name="T59" fmla="*/ 0 h 57"/>
                  <a:gd name="T60" fmla="*/ 40 w 57"/>
                  <a:gd name="T61" fmla="*/ 6 h 57"/>
                  <a:gd name="T62" fmla="*/ 46 w 57"/>
                  <a:gd name="T63" fmla="*/ 6 h 57"/>
                  <a:gd name="T64" fmla="*/ 46 w 57"/>
                  <a:gd name="T65" fmla="*/ 0 h 57"/>
                  <a:gd name="T66" fmla="*/ 46 w 57"/>
                  <a:gd name="T67" fmla="*/ 6 h 57"/>
                  <a:gd name="T68" fmla="*/ 51 w 57"/>
                  <a:gd name="T69" fmla="*/ 6 h 57"/>
                  <a:gd name="T70" fmla="*/ 51 w 57"/>
                  <a:gd name="T71" fmla="*/ 11 h 57"/>
                  <a:gd name="T72" fmla="*/ 57 w 57"/>
                  <a:gd name="T73" fmla="*/ 17 h 57"/>
                  <a:gd name="T74" fmla="*/ 51 w 57"/>
                  <a:gd name="T75" fmla="*/ 28 h 57"/>
                  <a:gd name="T76" fmla="*/ 51 w 57"/>
                  <a:gd name="T77" fmla="*/ 34 h 57"/>
                  <a:gd name="T78" fmla="*/ 51 w 57"/>
                  <a:gd name="T79"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7">
                    <a:moveTo>
                      <a:pt x="51" y="40"/>
                    </a:moveTo>
                    <a:lnTo>
                      <a:pt x="40" y="34"/>
                    </a:lnTo>
                    <a:lnTo>
                      <a:pt x="34" y="40"/>
                    </a:lnTo>
                    <a:lnTo>
                      <a:pt x="29" y="40"/>
                    </a:lnTo>
                    <a:lnTo>
                      <a:pt x="34" y="45"/>
                    </a:lnTo>
                    <a:lnTo>
                      <a:pt x="29" y="45"/>
                    </a:lnTo>
                    <a:lnTo>
                      <a:pt x="23" y="51"/>
                    </a:lnTo>
                    <a:lnTo>
                      <a:pt x="23" y="57"/>
                    </a:lnTo>
                    <a:lnTo>
                      <a:pt x="17" y="45"/>
                    </a:lnTo>
                    <a:lnTo>
                      <a:pt x="17" y="51"/>
                    </a:lnTo>
                    <a:lnTo>
                      <a:pt x="12" y="45"/>
                    </a:lnTo>
                    <a:lnTo>
                      <a:pt x="6" y="40"/>
                    </a:lnTo>
                    <a:lnTo>
                      <a:pt x="6" y="45"/>
                    </a:lnTo>
                    <a:lnTo>
                      <a:pt x="0" y="45"/>
                    </a:lnTo>
                    <a:lnTo>
                      <a:pt x="0" y="40"/>
                    </a:lnTo>
                    <a:lnTo>
                      <a:pt x="6" y="34"/>
                    </a:lnTo>
                    <a:lnTo>
                      <a:pt x="0" y="34"/>
                    </a:lnTo>
                    <a:lnTo>
                      <a:pt x="0" y="28"/>
                    </a:lnTo>
                    <a:lnTo>
                      <a:pt x="6" y="23"/>
                    </a:lnTo>
                    <a:lnTo>
                      <a:pt x="6" y="17"/>
                    </a:lnTo>
                    <a:lnTo>
                      <a:pt x="6" y="11"/>
                    </a:lnTo>
                    <a:lnTo>
                      <a:pt x="12" y="11"/>
                    </a:lnTo>
                    <a:lnTo>
                      <a:pt x="17" y="6"/>
                    </a:lnTo>
                    <a:lnTo>
                      <a:pt x="17" y="11"/>
                    </a:lnTo>
                    <a:lnTo>
                      <a:pt x="17" y="6"/>
                    </a:lnTo>
                    <a:lnTo>
                      <a:pt x="23" y="6"/>
                    </a:lnTo>
                    <a:lnTo>
                      <a:pt x="23" y="0"/>
                    </a:lnTo>
                    <a:lnTo>
                      <a:pt x="29" y="0"/>
                    </a:lnTo>
                    <a:lnTo>
                      <a:pt x="34" y="0"/>
                    </a:lnTo>
                    <a:lnTo>
                      <a:pt x="40" y="0"/>
                    </a:lnTo>
                    <a:lnTo>
                      <a:pt x="40" y="6"/>
                    </a:lnTo>
                    <a:lnTo>
                      <a:pt x="46" y="6"/>
                    </a:lnTo>
                    <a:lnTo>
                      <a:pt x="46" y="0"/>
                    </a:lnTo>
                    <a:lnTo>
                      <a:pt x="46" y="6"/>
                    </a:lnTo>
                    <a:lnTo>
                      <a:pt x="51" y="6"/>
                    </a:lnTo>
                    <a:lnTo>
                      <a:pt x="51" y="11"/>
                    </a:lnTo>
                    <a:lnTo>
                      <a:pt x="57" y="17"/>
                    </a:lnTo>
                    <a:lnTo>
                      <a:pt x="51" y="28"/>
                    </a:lnTo>
                    <a:lnTo>
                      <a:pt x="51" y="34"/>
                    </a:lnTo>
                    <a:lnTo>
                      <a:pt x="51" y="4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9" name="Freeform 134">
                <a:extLst>
                  <a:ext uri="{FF2B5EF4-FFF2-40B4-BE49-F238E27FC236}">
                    <a16:creationId xmlns:a16="http://schemas.microsoft.com/office/drawing/2014/main" id="{0F804F83-AA4D-14C8-0398-F779BB29A984}"/>
                  </a:ext>
                </a:extLst>
              </p:cNvPr>
              <p:cNvSpPr>
                <a:spLocks/>
              </p:cNvSpPr>
              <p:nvPr>
                <p:custDataLst>
                  <p:tags r:id="rId271"/>
                </p:custDataLst>
              </p:nvPr>
            </p:nvSpPr>
            <p:spPr bwMode="auto">
              <a:xfrm rot="582343">
                <a:off x="5782324" y="3958198"/>
                <a:ext cx="71705" cy="81265"/>
              </a:xfrm>
              <a:custGeom>
                <a:avLst/>
                <a:gdLst>
                  <a:gd name="T0" fmla="*/ 23 w 45"/>
                  <a:gd name="T1" fmla="*/ 51 h 51"/>
                  <a:gd name="T2" fmla="*/ 17 w 45"/>
                  <a:gd name="T3" fmla="*/ 51 h 51"/>
                  <a:gd name="T4" fmla="*/ 11 w 45"/>
                  <a:gd name="T5" fmla="*/ 51 h 51"/>
                  <a:gd name="T6" fmla="*/ 6 w 45"/>
                  <a:gd name="T7" fmla="*/ 51 h 51"/>
                  <a:gd name="T8" fmla="*/ 6 w 45"/>
                  <a:gd name="T9" fmla="*/ 46 h 51"/>
                  <a:gd name="T10" fmla="*/ 0 w 45"/>
                  <a:gd name="T11" fmla="*/ 46 h 51"/>
                  <a:gd name="T12" fmla="*/ 0 w 45"/>
                  <a:gd name="T13" fmla="*/ 40 h 51"/>
                  <a:gd name="T14" fmla="*/ 6 w 45"/>
                  <a:gd name="T15" fmla="*/ 40 h 51"/>
                  <a:gd name="T16" fmla="*/ 11 w 45"/>
                  <a:gd name="T17" fmla="*/ 34 h 51"/>
                  <a:gd name="T18" fmla="*/ 17 w 45"/>
                  <a:gd name="T19" fmla="*/ 34 h 51"/>
                  <a:gd name="T20" fmla="*/ 11 w 45"/>
                  <a:gd name="T21" fmla="*/ 34 h 51"/>
                  <a:gd name="T22" fmla="*/ 11 w 45"/>
                  <a:gd name="T23" fmla="*/ 29 h 51"/>
                  <a:gd name="T24" fmla="*/ 11 w 45"/>
                  <a:gd name="T25" fmla="*/ 34 h 51"/>
                  <a:gd name="T26" fmla="*/ 6 w 45"/>
                  <a:gd name="T27" fmla="*/ 34 h 51"/>
                  <a:gd name="T28" fmla="*/ 6 w 45"/>
                  <a:gd name="T29" fmla="*/ 29 h 51"/>
                  <a:gd name="T30" fmla="*/ 11 w 45"/>
                  <a:gd name="T31" fmla="*/ 23 h 51"/>
                  <a:gd name="T32" fmla="*/ 6 w 45"/>
                  <a:gd name="T33" fmla="*/ 23 h 51"/>
                  <a:gd name="T34" fmla="*/ 6 w 45"/>
                  <a:gd name="T35" fmla="*/ 17 h 51"/>
                  <a:gd name="T36" fmla="*/ 11 w 45"/>
                  <a:gd name="T37" fmla="*/ 17 h 51"/>
                  <a:gd name="T38" fmla="*/ 11 w 45"/>
                  <a:gd name="T39" fmla="*/ 12 h 51"/>
                  <a:gd name="T40" fmla="*/ 11 w 45"/>
                  <a:gd name="T41" fmla="*/ 6 h 51"/>
                  <a:gd name="T42" fmla="*/ 17 w 45"/>
                  <a:gd name="T43" fmla="*/ 12 h 51"/>
                  <a:gd name="T44" fmla="*/ 17 w 45"/>
                  <a:gd name="T45" fmla="*/ 6 h 51"/>
                  <a:gd name="T46" fmla="*/ 23 w 45"/>
                  <a:gd name="T47" fmla="*/ 6 h 51"/>
                  <a:gd name="T48" fmla="*/ 28 w 45"/>
                  <a:gd name="T49" fmla="*/ 6 h 51"/>
                  <a:gd name="T50" fmla="*/ 28 w 45"/>
                  <a:gd name="T51" fmla="*/ 0 h 51"/>
                  <a:gd name="T52" fmla="*/ 28 w 45"/>
                  <a:gd name="T53" fmla="*/ 6 h 51"/>
                  <a:gd name="T54" fmla="*/ 28 w 45"/>
                  <a:gd name="T55" fmla="*/ 0 h 51"/>
                  <a:gd name="T56" fmla="*/ 34 w 45"/>
                  <a:gd name="T57" fmla="*/ 6 h 51"/>
                  <a:gd name="T58" fmla="*/ 28 w 45"/>
                  <a:gd name="T59" fmla="*/ 17 h 51"/>
                  <a:gd name="T60" fmla="*/ 34 w 45"/>
                  <a:gd name="T61" fmla="*/ 17 h 51"/>
                  <a:gd name="T62" fmla="*/ 34 w 45"/>
                  <a:gd name="T63" fmla="*/ 23 h 51"/>
                  <a:gd name="T64" fmla="*/ 34 w 45"/>
                  <a:gd name="T65" fmla="*/ 17 h 51"/>
                  <a:gd name="T66" fmla="*/ 40 w 45"/>
                  <a:gd name="T67" fmla="*/ 17 h 51"/>
                  <a:gd name="T68" fmla="*/ 40 w 45"/>
                  <a:gd name="T69" fmla="*/ 12 h 51"/>
                  <a:gd name="T70" fmla="*/ 45 w 45"/>
                  <a:gd name="T71" fmla="*/ 6 h 51"/>
                  <a:gd name="T72" fmla="*/ 45 w 45"/>
                  <a:gd name="T73" fmla="*/ 17 h 51"/>
                  <a:gd name="T74" fmla="*/ 40 w 45"/>
                  <a:gd name="T75" fmla="*/ 17 h 51"/>
                  <a:gd name="T76" fmla="*/ 40 w 45"/>
                  <a:gd name="T77" fmla="*/ 23 h 51"/>
                  <a:gd name="T78" fmla="*/ 45 w 45"/>
                  <a:gd name="T79" fmla="*/ 23 h 51"/>
                  <a:gd name="T80" fmla="*/ 45 w 45"/>
                  <a:gd name="T81" fmla="*/ 29 h 51"/>
                  <a:gd name="T82" fmla="*/ 40 w 45"/>
                  <a:gd name="T83" fmla="*/ 29 h 51"/>
                  <a:gd name="T84" fmla="*/ 40 w 45"/>
                  <a:gd name="T85" fmla="*/ 34 h 51"/>
                  <a:gd name="T86" fmla="*/ 45 w 45"/>
                  <a:gd name="T87" fmla="*/ 34 h 51"/>
                  <a:gd name="T88" fmla="*/ 45 w 45"/>
                  <a:gd name="T89" fmla="*/ 40 h 51"/>
                  <a:gd name="T90" fmla="*/ 40 w 45"/>
                  <a:gd name="T91" fmla="*/ 40 h 51"/>
                  <a:gd name="T92" fmla="*/ 40 w 45"/>
                  <a:gd name="T93" fmla="*/ 46 h 51"/>
                  <a:gd name="T94" fmla="*/ 34 w 45"/>
                  <a:gd name="T95" fmla="*/ 46 h 51"/>
                  <a:gd name="T96" fmla="*/ 28 w 45"/>
                  <a:gd name="T97" fmla="*/ 51 h 51"/>
                  <a:gd name="T98" fmla="*/ 28 w 45"/>
                  <a:gd name="T99" fmla="*/ 46 h 51"/>
                  <a:gd name="T100" fmla="*/ 23 w 45"/>
                  <a:gd name="T101" fmla="*/ 46 h 51"/>
                  <a:gd name="T102" fmla="*/ 23 w 45"/>
                  <a:gd name="T10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51">
                    <a:moveTo>
                      <a:pt x="23" y="51"/>
                    </a:moveTo>
                    <a:lnTo>
                      <a:pt x="17" y="51"/>
                    </a:lnTo>
                    <a:lnTo>
                      <a:pt x="11" y="51"/>
                    </a:lnTo>
                    <a:lnTo>
                      <a:pt x="6" y="51"/>
                    </a:lnTo>
                    <a:lnTo>
                      <a:pt x="6" y="46"/>
                    </a:lnTo>
                    <a:lnTo>
                      <a:pt x="0" y="46"/>
                    </a:lnTo>
                    <a:lnTo>
                      <a:pt x="0" y="40"/>
                    </a:lnTo>
                    <a:lnTo>
                      <a:pt x="6" y="40"/>
                    </a:lnTo>
                    <a:lnTo>
                      <a:pt x="11" y="34"/>
                    </a:lnTo>
                    <a:lnTo>
                      <a:pt x="17" y="34"/>
                    </a:lnTo>
                    <a:lnTo>
                      <a:pt x="11" y="34"/>
                    </a:lnTo>
                    <a:lnTo>
                      <a:pt x="11" y="29"/>
                    </a:lnTo>
                    <a:lnTo>
                      <a:pt x="11" y="34"/>
                    </a:lnTo>
                    <a:lnTo>
                      <a:pt x="6" y="34"/>
                    </a:lnTo>
                    <a:lnTo>
                      <a:pt x="6" y="29"/>
                    </a:lnTo>
                    <a:lnTo>
                      <a:pt x="11" y="23"/>
                    </a:lnTo>
                    <a:lnTo>
                      <a:pt x="6" y="23"/>
                    </a:lnTo>
                    <a:lnTo>
                      <a:pt x="6" y="17"/>
                    </a:lnTo>
                    <a:lnTo>
                      <a:pt x="11" y="17"/>
                    </a:lnTo>
                    <a:lnTo>
                      <a:pt x="11" y="12"/>
                    </a:lnTo>
                    <a:lnTo>
                      <a:pt x="11" y="6"/>
                    </a:lnTo>
                    <a:lnTo>
                      <a:pt x="17" y="12"/>
                    </a:lnTo>
                    <a:lnTo>
                      <a:pt x="17" y="6"/>
                    </a:lnTo>
                    <a:lnTo>
                      <a:pt x="23" y="6"/>
                    </a:lnTo>
                    <a:lnTo>
                      <a:pt x="28" y="6"/>
                    </a:lnTo>
                    <a:lnTo>
                      <a:pt x="28" y="0"/>
                    </a:lnTo>
                    <a:lnTo>
                      <a:pt x="28" y="6"/>
                    </a:lnTo>
                    <a:lnTo>
                      <a:pt x="28" y="0"/>
                    </a:lnTo>
                    <a:lnTo>
                      <a:pt x="34" y="6"/>
                    </a:lnTo>
                    <a:lnTo>
                      <a:pt x="28" y="17"/>
                    </a:lnTo>
                    <a:lnTo>
                      <a:pt x="34" y="17"/>
                    </a:lnTo>
                    <a:lnTo>
                      <a:pt x="34" y="23"/>
                    </a:lnTo>
                    <a:lnTo>
                      <a:pt x="34" y="17"/>
                    </a:lnTo>
                    <a:lnTo>
                      <a:pt x="40" y="17"/>
                    </a:lnTo>
                    <a:lnTo>
                      <a:pt x="40" y="12"/>
                    </a:lnTo>
                    <a:lnTo>
                      <a:pt x="45" y="6"/>
                    </a:lnTo>
                    <a:lnTo>
                      <a:pt x="45" y="17"/>
                    </a:lnTo>
                    <a:lnTo>
                      <a:pt x="40" y="17"/>
                    </a:lnTo>
                    <a:lnTo>
                      <a:pt x="40" y="23"/>
                    </a:lnTo>
                    <a:lnTo>
                      <a:pt x="45" y="23"/>
                    </a:lnTo>
                    <a:lnTo>
                      <a:pt x="45" y="29"/>
                    </a:lnTo>
                    <a:lnTo>
                      <a:pt x="40" y="29"/>
                    </a:lnTo>
                    <a:lnTo>
                      <a:pt x="40" y="34"/>
                    </a:lnTo>
                    <a:lnTo>
                      <a:pt x="45" y="34"/>
                    </a:lnTo>
                    <a:lnTo>
                      <a:pt x="45" y="40"/>
                    </a:lnTo>
                    <a:lnTo>
                      <a:pt x="40" y="40"/>
                    </a:lnTo>
                    <a:lnTo>
                      <a:pt x="40" y="46"/>
                    </a:lnTo>
                    <a:lnTo>
                      <a:pt x="34" y="46"/>
                    </a:lnTo>
                    <a:lnTo>
                      <a:pt x="28" y="51"/>
                    </a:lnTo>
                    <a:lnTo>
                      <a:pt x="28" y="46"/>
                    </a:lnTo>
                    <a:lnTo>
                      <a:pt x="23" y="46"/>
                    </a:lnTo>
                    <a:lnTo>
                      <a:pt x="23" y="51"/>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0" name="Freeform 135">
                <a:extLst>
                  <a:ext uri="{FF2B5EF4-FFF2-40B4-BE49-F238E27FC236}">
                    <a16:creationId xmlns:a16="http://schemas.microsoft.com/office/drawing/2014/main" id="{E8E7EC73-3C3F-F25F-84AB-3984716EC59E}"/>
                  </a:ext>
                </a:extLst>
              </p:cNvPr>
              <p:cNvSpPr>
                <a:spLocks/>
              </p:cNvSpPr>
              <p:nvPr>
                <p:custDataLst>
                  <p:tags r:id="rId272"/>
                </p:custDataLst>
              </p:nvPr>
            </p:nvSpPr>
            <p:spPr bwMode="auto">
              <a:xfrm rot="582343">
                <a:off x="5382423" y="3425461"/>
                <a:ext cx="100387" cy="135442"/>
              </a:xfrm>
              <a:custGeom>
                <a:avLst/>
                <a:gdLst>
                  <a:gd name="T0" fmla="*/ 57 w 63"/>
                  <a:gd name="T1" fmla="*/ 45 h 85"/>
                  <a:gd name="T2" fmla="*/ 63 w 63"/>
                  <a:gd name="T3" fmla="*/ 51 h 85"/>
                  <a:gd name="T4" fmla="*/ 57 w 63"/>
                  <a:gd name="T5" fmla="*/ 51 h 85"/>
                  <a:gd name="T6" fmla="*/ 46 w 63"/>
                  <a:gd name="T7" fmla="*/ 57 h 85"/>
                  <a:gd name="T8" fmla="*/ 40 w 63"/>
                  <a:gd name="T9" fmla="*/ 57 h 85"/>
                  <a:gd name="T10" fmla="*/ 29 w 63"/>
                  <a:gd name="T11" fmla="*/ 62 h 85"/>
                  <a:gd name="T12" fmla="*/ 29 w 63"/>
                  <a:gd name="T13" fmla="*/ 68 h 85"/>
                  <a:gd name="T14" fmla="*/ 23 w 63"/>
                  <a:gd name="T15" fmla="*/ 68 h 85"/>
                  <a:gd name="T16" fmla="*/ 29 w 63"/>
                  <a:gd name="T17" fmla="*/ 79 h 85"/>
                  <a:gd name="T18" fmla="*/ 17 w 63"/>
                  <a:gd name="T19" fmla="*/ 79 h 85"/>
                  <a:gd name="T20" fmla="*/ 12 w 63"/>
                  <a:gd name="T21" fmla="*/ 85 h 85"/>
                  <a:gd name="T22" fmla="*/ 6 w 63"/>
                  <a:gd name="T23" fmla="*/ 79 h 85"/>
                  <a:gd name="T24" fmla="*/ 6 w 63"/>
                  <a:gd name="T25" fmla="*/ 74 h 85"/>
                  <a:gd name="T26" fmla="*/ 12 w 63"/>
                  <a:gd name="T27" fmla="*/ 68 h 85"/>
                  <a:gd name="T28" fmla="*/ 12 w 63"/>
                  <a:gd name="T29" fmla="*/ 62 h 85"/>
                  <a:gd name="T30" fmla="*/ 12 w 63"/>
                  <a:gd name="T31" fmla="*/ 57 h 85"/>
                  <a:gd name="T32" fmla="*/ 12 w 63"/>
                  <a:gd name="T33" fmla="*/ 45 h 85"/>
                  <a:gd name="T34" fmla="*/ 6 w 63"/>
                  <a:gd name="T35" fmla="*/ 45 h 85"/>
                  <a:gd name="T36" fmla="*/ 0 w 63"/>
                  <a:gd name="T37" fmla="*/ 45 h 85"/>
                  <a:gd name="T38" fmla="*/ 6 w 63"/>
                  <a:gd name="T39" fmla="*/ 34 h 85"/>
                  <a:gd name="T40" fmla="*/ 6 w 63"/>
                  <a:gd name="T41" fmla="*/ 28 h 85"/>
                  <a:gd name="T42" fmla="*/ 12 w 63"/>
                  <a:gd name="T43" fmla="*/ 28 h 85"/>
                  <a:gd name="T44" fmla="*/ 17 w 63"/>
                  <a:gd name="T45" fmla="*/ 28 h 85"/>
                  <a:gd name="T46" fmla="*/ 17 w 63"/>
                  <a:gd name="T47" fmla="*/ 23 h 85"/>
                  <a:gd name="T48" fmla="*/ 17 w 63"/>
                  <a:gd name="T49" fmla="*/ 17 h 85"/>
                  <a:gd name="T50" fmla="*/ 23 w 63"/>
                  <a:gd name="T51" fmla="*/ 0 h 85"/>
                  <a:gd name="T52" fmla="*/ 23 w 63"/>
                  <a:gd name="T53" fmla="*/ 6 h 85"/>
                  <a:gd name="T54" fmla="*/ 34 w 63"/>
                  <a:gd name="T55" fmla="*/ 11 h 85"/>
                  <a:gd name="T56" fmla="*/ 40 w 63"/>
                  <a:gd name="T57" fmla="*/ 17 h 85"/>
                  <a:gd name="T58" fmla="*/ 40 w 63"/>
                  <a:gd name="T59" fmla="*/ 23 h 85"/>
                  <a:gd name="T60" fmla="*/ 46 w 63"/>
                  <a:gd name="T61" fmla="*/ 23 h 85"/>
                  <a:gd name="T62" fmla="*/ 51 w 63"/>
                  <a:gd name="T63" fmla="*/ 23 h 85"/>
                  <a:gd name="T64" fmla="*/ 51 w 63"/>
                  <a:gd name="T65" fmla="*/ 28 h 85"/>
                  <a:gd name="T66" fmla="*/ 57 w 63"/>
                  <a:gd name="T67" fmla="*/ 34 h 85"/>
                  <a:gd name="T68" fmla="*/ 63 w 63"/>
                  <a:gd name="T69" fmla="*/ 34 h 85"/>
                  <a:gd name="T70" fmla="*/ 57 w 63"/>
                  <a:gd name="T71"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85">
                    <a:moveTo>
                      <a:pt x="57" y="45"/>
                    </a:moveTo>
                    <a:lnTo>
                      <a:pt x="63" y="51"/>
                    </a:lnTo>
                    <a:lnTo>
                      <a:pt x="57" y="51"/>
                    </a:lnTo>
                    <a:lnTo>
                      <a:pt x="46" y="57"/>
                    </a:lnTo>
                    <a:lnTo>
                      <a:pt x="40" y="57"/>
                    </a:lnTo>
                    <a:lnTo>
                      <a:pt x="29" y="62"/>
                    </a:lnTo>
                    <a:lnTo>
                      <a:pt x="29" y="68"/>
                    </a:lnTo>
                    <a:lnTo>
                      <a:pt x="23" y="68"/>
                    </a:lnTo>
                    <a:lnTo>
                      <a:pt x="29" y="79"/>
                    </a:lnTo>
                    <a:lnTo>
                      <a:pt x="17" y="79"/>
                    </a:lnTo>
                    <a:lnTo>
                      <a:pt x="12" y="85"/>
                    </a:lnTo>
                    <a:lnTo>
                      <a:pt x="6" y="79"/>
                    </a:lnTo>
                    <a:lnTo>
                      <a:pt x="6" y="74"/>
                    </a:lnTo>
                    <a:lnTo>
                      <a:pt x="12" y="68"/>
                    </a:lnTo>
                    <a:lnTo>
                      <a:pt x="12" y="62"/>
                    </a:lnTo>
                    <a:lnTo>
                      <a:pt x="12" y="57"/>
                    </a:lnTo>
                    <a:lnTo>
                      <a:pt x="12" y="45"/>
                    </a:lnTo>
                    <a:lnTo>
                      <a:pt x="6" y="45"/>
                    </a:lnTo>
                    <a:lnTo>
                      <a:pt x="0" y="45"/>
                    </a:lnTo>
                    <a:lnTo>
                      <a:pt x="6" y="34"/>
                    </a:lnTo>
                    <a:lnTo>
                      <a:pt x="6" y="28"/>
                    </a:lnTo>
                    <a:lnTo>
                      <a:pt x="12" y="28"/>
                    </a:lnTo>
                    <a:lnTo>
                      <a:pt x="17" y="28"/>
                    </a:lnTo>
                    <a:lnTo>
                      <a:pt x="17" y="23"/>
                    </a:lnTo>
                    <a:lnTo>
                      <a:pt x="17" y="17"/>
                    </a:lnTo>
                    <a:lnTo>
                      <a:pt x="23" y="0"/>
                    </a:lnTo>
                    <a:lnTo>
                      <a:pt x="23" y="6"/>
                    </a:lnTo>
                    <a:lnTo>
                      <a:pt x="34" y="11"/>
                    </a:lnTo>
                    <a:lnTo>
                      <a:pt x="40" y="17"/>
                    </a:lnTo>
                    <a:lnTo>
                      <a:pt x="40" y="23"/>
                    </a:lnTo>
                    <a:lnTo>
                      <a:pt x="46" y="23"/>
                    </a:lnTo>
                    <a:lnTo>
                      <a:pt x="51" y="23"/>
                    </a:lnTo>
                    <a:lnTo>
                      <a:pt x="51" y="28"/>
                    </a:lnTo>
                    <a:lnTo>
                      <a:pt x="57" y="34"/>
                    </a:lnTo>
                    <a:lnTo>
                      <a:pt x="63" y="34"/>
                    </a:lnTo>
                    <a:lnTo>
                      <a:pt x="57" y="45"/>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1" name="Freeform 136">
                <a:extLst>
                  <a:ext uri="{FF2B5EF4-FFF2-40B4-BE49-F238E27FC236}">
                    <a16:creationId xmlns:a16="http://schemas.microsoft.com/office/drawing/2014/main" id="{B13996BF-3259-27C7-FF3F-063C7DF2DD18}"/>
                  </a:ext>
                </a:extLst>
              </p:cNvPr>
              <p:cNvSpPr>
                <a:spLocks/>
              </p:cNvSpPr>
              <p:nvPr>
                <p:custDataLst>
                  <p:tags r:id="rId273"/>
                </p:custDataLst>
              </p:nvPr>
            </p:nvSpPr>
            <p:spPr bwMode="auto">
              <a:xfrm rot="582343">
                <a:off x="6764277" y="3632984"/>
                <a:ext cx="90827" cy="63737"/>
              </a:xfrm>
              <a:custGeom>
                <a:avLst/>
                <a:gdLst>
                  <a:gd name="T0" fmla="*/ 0 w 57"/>
                  <a:gd name="T1" fmla="*/ 11 h 40"/>
                  <a:gd name="T2" fmla="*/ 6 w 57"/>
                  <a:gd name="T3" fmla="*/ 11 h 40"/>
                  <a:gd name="T4" fmla="*/ 6 w 57"/>
                  <a:gd name="T5" fmla="*/ 6 h 40"/>
                  <a:gd name="T6" fmla="*/ 0 w 57"/>
                  <a:gd name="T7" fmla="*/ 6 h 40"/>
                  <a:gd name="T8" fmla="*/ 6 w 57"/>
                  <a:gd name="T9" fmla="*/ 0 h 40"/>
                  <a:gd name="T10" fmla="*/ 12 w 57"/>
                  <a:gd name="T11" fmla="*/ 0 h 40"/>
                  <a:gd name="T12" fmla="*/ 17 w 57"/>
                  <a:gd name="T13" fmla="*/ 0 h 40"/>
                  <a:gd name="T14" fmla="*/ 23 w 57"/>
                  <a:gd name="T15" fmla="*/ 0 h 40"/>
                  <a:gd name="T16" fmla="*/ 29 w 57"/>
                  <a:gd name="T17" fmla="*/ 0 h 40"/>
                  <a:gd name="T18" fmla="*/ 34 w 57"/>
                  <a:gd name="T19" fmla="*/ 0 h 40"/>
                  <a:gd name="T20" fmla="*/ 40 w 57"/>
                  <a:gd name="T21" fmla="*/ 0 h 40"/>
                  <a:gd name="T22" fmla="*/ 40 w 57"/>
                  <a:gd name="T23" fmla="*/ 6 h 40"/>
                  <a:gd name="T24" fmla="*/ 46 w 57"/>
                  <a:gd name="T25" fmla="*/ 11 h 40"/>
                  <a:gd name="T26" fmla="*/ 51 w 57"/>
                  <a:gd name="T27" fmla="*/ 11 h 40"/>
                  <a:gd name="T28" fmla="*/ 57 w 57"/>
                  <a:gd name="T29" fmla="*/ 23 h 40"/>
                  <a:gd name="T30" fmla="*/ 57 w 57"/>
                  <a:gd name="T31" fmla="*/ 28 h 40"/>
                  <a:gd name="T32" fmla="*/ 51 w 57"/>
                  <a:gd name="T33" fmla="*/ 23 h 40"/>
                  <a:gd name="T34" fmla="*/ 51 w 57"/>
                  <a:gd name="T35" fmla="*/ 28 h 40"/>
                  <a:gd name="T36" fmla="*/ 57 w 57"/>
                  <a:gd name="T37" fmla="*/ 34 h 40"/>
                  <a:gd name="T38" fmla="*/ 51 w 57"/>
                  <a:gd name="T39" fmla="*/ 34 h 40"/>
                  <a:gd name="T40" fmla="*/ 51 w 57"/>
                  <a:gd name="T41" fmla="*/ 28 h 40"/>
                  <a:gd name="T42" fmla="*/ 51 w 57"/>
                  <a:gd name="T43" fmla="*/ 34 h 40"/>
                  <a:gd name="T44" fmla="*/ 46 w 57"/>
                  <a:gd name="T45" fmla="*/ 28 h 40"/>
                  <a:gd name="T46" fmla="*/ 46 w 57"/>
                  <a:gd name="T47" fmla="*/ 34 h 40"/>
                  <a:gd name="T48" fmla="*/ 40 w 57"/>
                  <a:gd name="T49" fmla="*/ 40 h 40"/>
                  <a:gd name="T50" fmla="*/ 34 w 57"/>
                  <a:gd name="T51" fmla="*/ 40 h 40"/>
                  <a:gd name="T52" fmla="*/ 29 w 57"/>
                  <a:gd name="T53" fmla="*/ 40 h 40"/>
                  <a:gd name="T54" fmla="*/ 29 w 57"/>
                  <a:gd name="T55" fmla="*/ 34 h 40"/>
                  <a:gd name="T56" fmla="*/ 23 w 57"/>
                  <a:gd name="T57" fmla="*/ 34 h 40"/>
                  <a:gd name="T58" fmla="*/ 17 w 57"/>
                  <a:gd name="T59" fmla="*/ 34 h 40"/>
                  <a:gd name="T60" fmla="*/ 17 w 57"/>
                  <a:gd name="T61" fmla="*/ 23 h 40"/>
                  <a:gd name="T62" fmla="*/ 12 w 57"/>
                  <a:gd name="T63" fmla="*/ 23 h 40"/>
                  <a:gd name="T64" fmla="*/ 12 w 57"/>
                  <a:gd name="T65" fmla="*/ 17 h 40"/>
                  <a:gd name="T66" fmla="*/ 0 w 57"/>
                  <a:gd name="T67" fmla="*/ 17 h 40"/>
                  <a:gd name="T68" fmla="*/ 0 w 57"/>
                  <a:gd name="T6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0">
                    <a:moveTo>
                      <a:pt x="0" y="11"/>
                    </a:moveTo>
                    <a:lnTo>
                      <a:pt x="6" y="11"/>
                    </a:lnTo>
                    <a:lnTo>
                      <a:pt x="6" y="6"/>
                    </a:lnTo>
                    <a:lnTo>
                      <a:pt x="0" y="6"/>
                    </a:lnTo>
                    <a:lnTo>
                      <a:pt x="6" y="0"/>
                    </a:lnTo>
                    <a:lnTo>
                      <a:pt x="12" y="0"/>
                    </a:lnTo>
                    <a:lnTo>
                      <a:pt x="17" y="0"/>
                    </a:lnTo>
                    <a:lnTo>
                      <a:pt x="23" y="0"/>
                    </a:lnTo>
                    <a:lnTo>
                      <a:pt x="29" y="0"/>
                    </a:lnTo>
                    <a:lnTo>
                      <a:pt x="34" y="0"/>
                    </a:lnTo>
                    <a:lnTo>
                      <a:pt x="40" y="0"/>
                    </a:lnTo>
                    <a:lnTo>
                      <a:pt x="40" y="6"/>
                    </a:lnTo>
                    <a:lnTo>
                      <a:pt x="46" y="11"/>
                    </a:lnTo>
                    <a:lnTo>
                      <a:pt x="51" y="11"/>
                    </a:lnTo>
                    <a:lnTo>
                      <a:pt x="57" y="23"/>
                    </a:lnTo>
                    <a:lnTo>
                      <a:pt x="57" y="28"/>
                    </a:lnTo>
                    <a:lnTo>
                      <a:pt x="51" y="23"/>
                    </a:lnTo>
                    <a:lnTo>
                      <a:pt x="51" y="28"/>
                    </a:lnTo>
                    <a:lnTo>
                      <a:pt x="57" y="34"/>
                    </a:lnTo>
                    <a:lnTo>
                      <a:pt x="51" y="34"/>
                    </a:lnTo>
                    <a:lnTo>
                      <a:pt x="51" y="28"/>
                    </a:lnTo>
                    <a:lnTo>
                      <a:pt x="51" y="34"/>
                    </a:lnTo>
                    <a:lnTo>
                      <a:pt x="46" y="28"/>
                    </a:lnTo>
                    <a:lnTo>
                      <a:pt x="46" y="34"/>
                    </a:lnTo>
                    <a:lnTo>
                      <a:pt x="40" y="40"/>
                    </a:lnTo>
                    <a:lnTo>
                      <a:pt x="34" y="40"/>
                    </a:lnTo>
                    <a:lnTo>
                      <a:pt x="29" y="40"/>
                    </a:lnTo>
                    <a:lnTo>
                      <a:pt x="29" y="34"/>
                    </a:lnTo>
                    <a:lnTo>
                      <a:pt x="23" y="34"/>
                    </a:lnTo>
                    <a:lnTo>
                      <a:pt x="17" y="34"/>
                    </a:lnTo>
                    <a:lnTo>
                      <a:pt x="17" y="23"/>
                    </a:lnTo>
                    <a:lnTo>
                      <a:pt x="12" y="23"/>
                    </a:lnTo>
                    <a:lnTo>
                      <a:pt x="12" y="17"/>
                    </a:lnTo>
                    <a:lnTo>
                      <a:pt x="0" y="17"/>
                    </a:lnTo>
                    <a:lnTo>
                      <a:pt x="0" y="11"/>
                    </a:lnTo>
                    <a:close/>
                  </a:path>
                </a:pathLst>
              </a:custGeom>
              <a:solidFill>
                <a:srgbClr val="E6E6E6"/>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2" name="Freeform 137">
                <a:extLst>
                  <a:ext uri="{FF2B5EF4-FFF2-40B4-BE49-F238E27FC236}">
                    <a16:creationId xmlns:a16="http://schemas.microsoft.com/office/drawing/2014/main" id="{DDCC2F6D-E4F5-7D23-05A3-DC36DED4A14B}"/>
                  </a:ext>
                </a:extLst>
              </p:cNvPr>
              <p:cNvSpPr>
                <a:spLocks/>
              </p:cNvSpPr>
              <p:nvPr>
                <p:custDataLst>
                  <p:tags r:id="rId274"/>
                </p:custDataLst>
              </p:nvPr>
            </p:nvSpPr>
            <p:spPr bwMode="auto">
              <a:xfrm rot="582343">
                <a:off x="7105919" y="2845253"/>
                <a:ext cx="152971" cy="125882"/>
              </a:xfrm>
              <a:custGeom>
                <a:avLst/>
                <a:gdLst>
                  <a:gd name="T0" fmla="*/ 0 w 96"/>
                  <a:gd name="T1" fmla="*/ 34 h 79"/>
                  <a:gd name="T2" fmla="*/ 5 w 96"/>
                  <a:gd name="T3" fmla="*/ 28 h 79"/>
                  <a:gd name="T4" fmla="*/ 17 w 96"/>
                  <a:gd name="T5" fmla="*/ 17 h 79"/>
                  <a:gd name="T6" fmla="*/ 28 w 96"/>
                  <a:gd name="T7" fmla="*/ 0 h 79"/>
                  <a:gd name="T8" fmla="*/ 34 w 96"/>
                  <a:gd name="T9" fmla="*/ 6 h 79"/>
                  <a:gd name="T10" fmla="*/ 39 w 96"/>
                  <a:gd name="T11" fmla="*/ 6 h 79"/>
                  <a:gd name="T12" fmla="*/ 39 w 96"/>
                  <a:gd name="T13" fmla="*/ 11 h 79"/>
                  <a:gd name="T14" fmla="*/ 45 w 96"/>
                  <a:gd name="T15" fmla="*/ 11 h 79"/>
                  <a:gd name="T16" fmla="*/ 45 w 96"/>
                  <a:gd name="T17" fmla="*/ 17 h 79"/>
                  <a:gd name="T18" fmla="*/ 51 w 96"/>
                  <a:gd name="T19" fmla="*/ 17 h 79"/>
                  <a:gd name="T20" fmla="*/ 56 w 96"/>
                  <a:gd name="T21" fmla="*/ 17 h 79"/>
                  <a:gd name="T22" fmla="*/ 62 w 96"/>
                  <a:gd name="T23" fmla="*/ 17 h 79"/>
                  <a:gd name="T24" fmla="*/ 68 w 96"/>
                  <a:gd name="T25" fmla="*/ 23 h 79"/>
                  <a:gd name="T26" fmla="*/ 68 w 96"/>
                  <a:gd name="T27" fmla="*/ 28 h 79"/>
                  <a:gd name="T28" fmla="*/ 73 w 96"/>
                  <a:gd name="T29" fmla="*/ 28 h 79"/>
                  <a:gd name="T30" fmla="*/ 73 w 96"/>
                  <a:gd name="T31" fmla="*/ 34 h 79"/>
                  <a:gd name="T32" fmla="*/ 79 w 96"/>
                  <a:gd name="T33" fmla="*/ 34 h 79"/>
                  <a:gd name="T34" fmla="*/ 79 w 96"/>
                  <a:gd name="T35" fmla="*/ 40 h 79"/>
                  <a:gd name="T36" fmla="*/ 85 w 96"/>
                  <a:gd name="T37" fmla="*/ 40 h 79"/>
                  <a:gd name="T38" fmla="*/ 79 w 96"/>
                  <a:gd name="T39" fmla="*/ 34 h 79"/>
                  <a:gd name="T40" fmla="*/ 85 w 96"/>
                  <a:gd name="T41" fmla="*/ 34 h 79"/>
                  <a:gd name="T42" fmla="*/ 85 w 96"/>
                  <a:gd name="T43" fmla="*/ 40 h 79"/>
                  <a:gd name="T44" fmla="*/ 85 w 96"/>
                  <a:gd name="T45" fmla="*/ 45 h 79"/>
                  <a:gd name="T46" fmla="*/ 90 w 96"/>
                  <a:gd name="T47" fmla="*/ 45 h 79"/>
                  <a:gd name="T48" fmla="*/ 96 w 96"/>
                  <a:gd name="T49" fmla="*/ 57 h 79"/>
                  <a:gd name="T50" fmla="*/ 96 w 96"/>
                  <a:gd name="T51" fmla="*/ 62 h 79"/>
                  <a:gd name="T52" fmla="*/ 90 w 96"/>
                  <a:gd name="T53" fmla="*/ 62 h 79"/>
                  <a:gd name="T54" fmla="*/ 85 w 96"/>
                  <a:gd name="T55" fmla="*/ 62 h 79"/>
                  <a:gd name="T56" fmla="*/ 73 w 96"/>
                  <a:gd name="T57" fmla="*/ 62 h 79"/>
                  <a:gd name="T58" fmla="*/ 68 w 96"/>
                  <a:gd name="T59" fmla="*/ 68 h 79"/>
                  <a:gd name="T60" fmla="*/ 62 w 96"/>
                  <a:gd name="T61" fmla="*/ 68 h 79"/>
                  <a:gd name="T62" fmla="*/ 62 w 96"/>
                  <a:gd name="T63" fmla="*/ 74 h 79"/>
                  <a:gd name="T64" fmla="*/ 62 w 96"/>
                  <a:gd name="T65" fmla="*/ 79 h 79"/>
                  <a:gd name="T66" fmla="*/ 56 w 96"/>
                  <a:gd name="T67" fmla="*/ 74 h 79"/>
                  <a:gd name="T68" fmla="*/ 51 w 96"/>
                  <a:gd name="T69" fmla="*/ 68 h 79"/>
                  <a:gd name="T70" fmla="*/ 45 w 96"/>
                  <a:gd name="T71" fmla="*/ 68 h 79"/>
                  <a:gd name="T72" fmla="*/ 45 w 96"/>
                  <a:gd name="T73" fmla="*/ 62 h 79"/>
                  <a:gd name="T74" fmla="*/ 39 w 96"/>
                  <a:gd name="T75" fmla="*/ 62 h 79"/>
                  <a:gd name="T76" fmla="*/ 34 w 96"/>
                  <a:gd name="T77" fmla="*/ 57 h 79"/>
                  <a:gd name="T78" fmla="*/ 28 w 96"/>
                  <a:gd name="T79" fmla="*/ 57 h 79"/>
                  <a:gd name="T80" fmla="*/ 22 w 96"/>
                  <a:gd name="T81" fmla="*/ 51 h 79"/>
                  <a:gd name="T82" fmla="*/ 17 w 96"/>
                  <a:gd name="T83" fmla="*/ 51 h 79"/>
                  <a:gd name="T84" fmla="*/ 17 w 96"/>
                  <a:gd name="T85" fmla="*/ 45 h 79"/>
                  <a:gd name="T86" fmla="*/ 11 w 96"/>
                  <a:gd name="T87" fmla="*/ 40 h 79"/>
                  <a:gd name="T88" fmla="*/ 5 w 96"/>
                  <a:gd name="T89" fmla="*/ 40 h 79"/>
                  <a:gd name="T90" fmla="*/ 0 w 96"/>
                  <a:gd name="T91"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9">
                    <a:moveTo>
                      <a:pt x="0" y="34"/>
                    </a:moveTo>
                    <a:lnTo>
                      <a:pt x="5" y="28"/>
                    </a:lnTo>
                    <a:lnTo>
                      <a:pt x="17" y="17"/>
                    </a:lnTo>
                    <a:lnTo>
                      <a:pt x="28" y="0"/>
                    </a:lnTo>
                    <a:lnTo>
                      <a:pt x="34" y="6"/>
                    </a:lnTo>
                    <a:lnTo>
                      <a:pt x="39" y="6"/>
                    </a:lnTo>
                    <a:lnTo>
                      <a:pt x="39" y="11"/>
                    </a:lnTo>
                    <a:lnTo>
                      <a:pt x="45" y="11"/>
                    </a:lnTo>
                    <a:lnTo>
                      <a:pt x="45" y="17"/>
                    </a:lnTo>
                    <a:lnTo>
                      <a:pt x="51" y="17"/>
                    </a:lnTo>
                    <a:lnTo>
                      <a:pt x="56" y="17"/>
                    </a:lnTo>
                    <a:lnTo>
                      <a:pt x="62" y="17"/>
                    </a:lnTo>
                    <a:lnTo>
                      <a:pt x="68" y="23"/>
                    </a:lnTo>
                    <a:lnTo>
                      <a:pt x="68" y="28"/>
                    </a:lnTo>
                    <a:lnTo>
                      <a:pt x="73" y="28"/>
                    </a:lnTo>
                    <a:lnTo>
                      <a:pt x="73" y="34"/>
                    </a:lnTo>
                    <a:lnTo>
                      <a:pt x="79" y="34"/>
                    </a:lnTo>
                    <a:lnTo>
                      <a:pt x="79" y="40"/>
                    </a:lnTo>
                    <a:lnTo>
                      <a:pt x="85" y="40"/>
                    </a:lnTo>
                    <a:lnTo>
                      <a:pt x="79" y="34"/>
                    </a:lnTo>
                    <a:lnTo>
                      <a:pt x="85" y="34"/>
                    </a:lnTo>
                    <a:lnTo>
                      <a:pt x="85" y="40"/>
                    </a:lnTo>
                    <a:lnTo>
                      <a:pt x="85" y="45"/>
                    </a:lnTo>
                    <a:lnTo>
                      <a:pt x="90" y="45"/>
                    </a:lnTo>
                    <a:lnTo>
                      <a:pt x="96" y="57"/>
                    </a:lnTo>
                    <a:lnTo>
                      <a:pt x="96" y="62"/>
                    </a:lnTo>
                    <a:lnTo>
                      <a:pt x="90" y="62"/>
                    </a:lnTo>
                    <a:lnTo>
                      <a:pt x="85" y="62"/>
                    </a:lnTo>
                    <a:lnTo>
                      <a:pt x="73" y="62"/>
                    </a:lnTo>
                    <a:lnTo>
                      <a:pt x="68" y="68"/>
                    </a:lnTo>
                    <a:lnTo>
                      <a:pt x="62" y="68"/>
                    </a:lnTo>
                    <a:lnTo>
                      <a:pt x="62" y="74"/>
                    </a:lnTo>
                    <a:lnTo>
                      <a:pt x="62" y="79"/>
                    </a:lnTo>
                    <a:lnTo>
                      <a:pt x="56" y="74"/>
                    </a:lnTo>
                    <a:lnTo>
                      <a:pt x="51" y="68"/>
                    </a:lnTo>
                    <a:lnTo>
                      <a:pt x="45" y="68"/>
                    </a:lnTo>
                    <a:lnTo>
                      <a:pt x="45" y="62"/>
                    </a:lnTo>
                    <a:lnTo>
                      <a:pt x="39" y="62"/>
                    </a:lnTo>
                    <a:lnTo>
                      <a:pt x="34" y="57"/>
                    </a:lnTo>
                    <a:lnTo>
                      <a:pt x="28" y="57"/>
                    </a:lnTo>
                    <a:lnTo>
                      <a:pt x="22" y="51"/>
                    </a:lnTo>
                    <a:lnTo>
                      <a:pt x="17" y="51"/>
                    </a:lnTo>
                    <a:lnTo>
                      <a:pt x="17" y="45"/>
                    </a:lnTo>
                    <a:lnTo>
                      <a:pt x="11" y="40"/>
                    </a:lnTo>
                    <a:lnTo>
                      <a:pt x="5" y="40"/>
                    </a:lnTo>
                    <a:lnTo>
                      <a:pt x="0" y="34"/>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3" name="Freeform 138">
                <a:extLst>
                  <a:ext uri="{FF2B5EF4-FFF2-40B4-BE49-F238E27FC236}">
                    <a16:creationId xmlns:a16="http://schemas.microsoft.com/office/drawing/2014/main" id="{645C4D5F-04CF-C4EF-08FD-0C49B4B271E0}"/>
                  </a:ext>
                </a:extLst>
              </p:cNvPr>
              <p:cNvSpPr>
                <a:spLocks/>
              </p:cNvSpPr>
              <p:nvPr>
                <p:custDataLst>
                  <p:tags r:id="rId275"/>
                </p:custDataLst>
              </p:nvPr>
            </p:nvSpPr>
            <p:spPr bwMode="auto">
              <a:xfrm rot="582343">
                <a:off x="7137925" y="2947574"/>
                <a:ext cx="117915" cy="73298"/>
              </a:xfrm>
              <a:custGeom>
                <a:avLst/>
                <a:gdLst>
                  <a:gd name="T0" fmla="*/ 68 w 74"/>
                  <a:gd name="T1" fmla="*/ 46 h 46"/>
                  <a:gd name="T2" fmla="*/ 62 w 74"/>
                  <a:gd name="T3" fmla="*/ 40 h 46"/>
                  <a:gd name="T4" fmla="*/ 51 w 74"/>
                  <a:gd name="T5" fmla="*/ 40 h 46"/>
                  <a:gd name="T6" fmla="*/ 45 w 74"/>
                  <a:gd name="T7" fmla="*/ 40 h 46"/>
                  <a:gd name="T8" fmla="*/ 34 w 74"/>
                  <a:gd name="T9" fmla="*/ 40 h 46"/>
                  <a:gd name="T10" fmla="*/ 28 w 74"/>
                  <a:gd name="T11" fmla="*/ 40 h 46"/>
                  <a:gd name="T12" fmla="*/ 23 w 74"/>
                  <a:gd name="T13" fmla="*/ 40 h 46"/>
                  <a:gd name="T14" fmla="*/ 17 w 74"/>
                  <a:gd name="T15" fmla="*/ 40 h 46"/>
                  <a:gd name="T16" fmla="*/ 11 w 74"/>
                  <a:gd name="T17" fmla="*/ 46 h 46"/>
                  <a:gd name="T18" fmla="*/ 6 w 74"/>
                  <a:gd name="T19" fmla="*/ 46 h 46"/>
                  <a:gd name="T20" fmla="*/ 6 w 74"/>
                  <a:gd name="T21" fmla="*/ 40 h 46"/>
                  <a:gd name="T22" fmla="*/ 6 w 74"/>
                  <a:gd name="T23" fmla="*/ 34 h 46"/>
                  <a:gd name="T24" fmla="*/ 6 w 74"/>
                  <a:gd name="T25" fmla="*/ 29 h 46"/>
                  <a:gd name="T26" fmla="*/ 6 w 74"/>
                  <a:gd name="T27" fmla="*/ 23 h 46"/>
                  <a:gd name="T28" fmla="*/ 6 w 74"/>
                  <a:gd name="T29" fmla="*/ 29 h 46"/>
                  <a:gd name="T30" fmla="*/ 6 w 74"/>
                  <a:gd name="T31" fmla="*/ 23 h 46"/>
                  <a:gd name="T32" fmla="*/ 0 w 74"/>
                  <a:gd name="T33" fmla="*/ 23 h 46"/>
                  <a:gd name="T34" fmla="*/ 6 w 74"/>
                  <a:gd name="T35" fmla="*/ 23 h 46"/>
                  <a:gd name="T36" fmla="*/ 6 w 74"/>
                  <a:gd name="T37" fmla="*/ 17 h 46"/>
                  <a:gd name="T38" fmla="*/ 11 w 74"/>
                  <a:gd name="T39" fmla="*/ 12 h 46"/>
                  <a:gd name="T40" fmla="*/ 17 w 74"/>
                  <a:gd name="T41" fmla="*/ 6 h 46"/>
                  <a:gd name="T42" fmla="*/ 23 w 74"/>
                  <a:gd name="T43" fmla="*/ 6 h 46"/>
                  <a:gd name="T44" fmla="*/ 28 w 74"/>
                  <a:gd name="T45" fmla="*/ 12 h 46"/>
                  <a:gd name="T46" fmla="*/ 34 w 74"/>
                  <a:gd name="T47" fmla="*/ 17 h 46"/>
                  <a:gd name="T48" fmla="*/ 34 w 74"/>
                  <a:gd name="T49" fmla="*/ 12 h 46"/>
                  <a:gd name="T50" fmla="*/ 34 w 74"/>
                  <a:gd name="T51" fmla="*/ 6 h 46"/>
                  <a:gd name="T52" fmla="*/ 40 w 74"/>
                  <a:gd name="T53" fmla="*/ 6 h 46"/>
                  <a:gd name="T54" fmla="*/ 45 w 74"/>
                  <a:gd name="T55" fmla="*/ 0 h 46"/>
                  <a:gd name="T56" fmla="*/ 57 w 74"/>
                  <a:gd name="T57" fmla="*/ 0 h 46"/>
                  <a:gd name="T58" fmla="*/ 62 w 74"/>
                  <a:gd name="T59" fmla="*/ 6 h 46"/>
                  <a:gd name="T60" fmla="*/ 68 w 74"/>
                  <a:gd name="T61" fmla="*/ 12 h 46"/>
                  <a:gd name="T62" fmla="*/ 62 w 74"/>
                  <a:gd name="T63" fmla="*/ 17 h 46"/>
                  <a:gd name="T64" fmla="*/ 68 w 74"/>
                  <a:gd name="T65" fmla="*/ 17 h 46"/>
                  <a:gd name="T66" fmla="*/ 68 w 74"/>
                  <a:gd name="T67" fmla="*/ 23 h 46"/>
                  <a:gd name="T68" fmla="*/ 68 w 74"/>
                  <a:gd name="T69" fmla="*/ 29 h 46"/>
                  <a:gd name="T70" fmla="*/ 68 w 74"/>
                  <a:gd name="T71" fmla="*/ 34 h 46"/>
                  <a:gd name="T72" fmla="*/ 68 w 74"/>
                  <a:gd name="T73" fmla="*/ 40 h 46"/>
                  <a:gd name="T74" fmla="*/ 74 w 74"/>
                  <a:gd name="T75" fmla="*/ 40 h 46"/>
                  <a:gd name="T76" fmla="*/ 68 w 74"/>
                  <a:gd name="T77" fmla="*/ 40 h 46"/>
                  <a:gd name="T78" fmla="*/ 68 w 74"/>
                  <a:gd name="T7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46">
                    <a:moveTo>
                      <a:pt x="68" y="46"/>
                    </a:moveTo>
                    <a:lnTo>
                      <a:pt x="62" y="40"/>
                    </a:lnTo>
                    <a:lnTo>
                      <a:pt x="51" y="40"/>
                    </a:lnTo>
                    <a:lnTo>
                      <a:pt x="45" y="40"/>
                    </a:lnTo>
                    <a:lnTo>
                      <a:pt x="34" y="40"/>
                    </a:lnTo>
                    <a:lnTo>
                      <a:pt x="28" y="40"/>
                    </a:lnTo>
                    <a:lnTo>
                      <a:pt x="23" y="40"/>
                    </a:lnTo>
                    <a:lnTo>
                      <a:pt x="17" y="40"/>
                    </a:lnTo>
                    <a:lnTo>
                      <a:pt x="11" y="46"/>
                    </a:lnTo>
                    <a:lnTo>
                      <a:pt x="6" y="46"/>
                    </a:lnTo>
                    <a:lnTo>
                      <a:pt x="6" y="40"/>
                    </a:lnTo>
                    <a:lnTo>
                      <a:pt x="6" y="34"/>
                    </a:lnTo>
                    <a:lnTo>
                      <a:pt x="6" y="29"/>
                    </a:lnTo>
                    <a:lnTo>
                      <a:pt x="6" y="23"/>
                    </a:lnTo>
                    <a:lnTo>
                      <a:pt x="6" y="29"/>
                    </a:lnTo>
                    <a:lnTo>
                      <a:pt x="6" y="23"/>
                    </a:lnTo>
                    <a:lnTo>
                      <a:pt x="0" y="23"/>
                    </a:lnTo>
                    <a:lnTo>
                      <a:pt x="6" y="23"/>
                    </a:lnTo>
                    <a:lnTo>
                      <a:pt x="6" y="17"/>
                    </a:lnTo>
                    <a:lnTo>
                      <a:pt x="11" y="12"/>
                    </a:lnTo>
                    <a:lnTo>
                      <a:pt x="17" y="6"/>
                    </a:lnTo>
                    <a:lnTo>
                      <a:pt x="23" y="6"/>
                    </a:lnTo>
                    <a:lnTo>
                      <a:pt x="28" y="12"/>
                    </a:lnTo>
                    <a:lnTo>
                      <a:pt x="34" y="17"/>
                    </a:lnTo>
                    <a:lnTo>
                      <a:pt x="34" y="12"/>
                    </a:lnTo>
                    <a:lnTo>
                      <a:pt x="34" y="6"/>
                    </a:lnTo>
                    <a:lnTo>
                      <a:pt x="40" y="6"/>
                    </a:lnTo>
                    <a:lnTo>
                      <a:pt x="45" y="0"/>
                    </a:lnTo>
                    <a:lnTo>
                      <a:pt x="57" y="0"/>
                    </a:lnTo>
                    <a:lnTo>
                      <a:pt x="62" y="6"/>
                    </a:lnTo>
                    <a:lnTo>
                      <a:pt x="68" y="12"/>
                    </a:lnTo>
                    <a:lnTo>
                      <a:pt x="62" y="17"/>
                    </a:lnTo>
                    <a:lnTo>
                      <a:pt x="68" y="17"/>
                    </a:lnTo>
                    <a:lnTo>
                      <a:pt x="68" y="23"/>
                    </a:lnTo>
                    <a:lnTo>
                      <a:pt x="68" y="29"/>
                    </a:lnTo>
                    <a:lnTo>
                      <a:pt x="68" y="34"/>
                    </a:lnTo>
                    <a:lnTo>
                      <a:pt x="68" y="40"/>
                    </a:lnTo>
                    <a:lnTo>
                      <a:pt x="74" y="40"/>
                    </a:lnTo>
                    <a:lnTo>
                      <a:pt x="68" y="40"/>
                    </a:lnTo>
                    <a:lnTo>
                      <a:pt x="68" y="46"/>
                    </a:lnTo>
                    <a:close/>
                  </a:path>
                </a:pathLst>
              </a:custGeom>
              <a:solidFill>
                <a:srgbClr val="205898"/>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4" name="Freeform 139">
                <a:extLst>
                  <a:ext uri="{FF2B5EF4-FFF2-40B4-BE49-F238E27FC236}">
                    <a16:creationId xmlns:a16="http://schemas.microsoft.com/office/drawing/2014/main" id="{63A49776-F40B-5D7E-19E7-0985AC59C09B}"/>
                  </a:ext>
                </a:extLst>
              </p:cNvPr>
              <p:cNvSpPr>
                <a:spLocks/>
              </p:cNvSpPr>
              <p:nvPr>
                <p:custDataLst>
                  <p:tags r:id="rId276"/>
                </p:custDataLst>
              </p:nvPr>
            </p:nvSpPr>
            <p:spPr bwMode="auto">
              <a:xfrm rot="582343">
                <a:off x="6951406" y="2920600"/>
                <a:ext cx="63738" cy="54176"/>
              </a:xfrm>
              <a:custGeom>
                <a:avLst/>
                <a:gdLst>
                  <a:gd name="T0" fmla="*/ 6 w 40"/>
                  <a:gd name="T1" fmla="*/ 6 h 34"/>
                  <a:gd name="T2" fmla="*/ 17 w 40"/>
                  <a:gd name="T3" fmla="*/ 6 h 34"/>
                  <a:gd name="T4" fmla="*/ 17 w 40"/>
                  <a:gd name="T5" fmla="*/ 0 h 34"/>
                  <a:gd name="T6" fmla="*/ 23 w 40"/>
                  <a:gd name="T7" fmla="*/ 0 h 34"/>
                  <a:gd name="T8" fmla="*/ 28 w 40"/>
                  <a:gd name="T9" fmla="*/ 0 h 34"/>
                  <a:gd name="T10" fmla="*/ 34 w 40"/>
                  <a:gd name="T11" fmla="*/ 0 h 34"/>
                  <a:gd name="T12" fmla="*/ 40 w 40"/>
                  <a:gd name="T13" fmla="*/ 0 h 34"/>
                  <a:gd name="T14" fmla="*/ 40 w 40"/>
                  <a:gd name="T15" fmla="*/ 6 h 34"/>
                  <a:gd name="T16" fmla="*/ 40 w 40"/>
                  <a:gd name="T17" fmla="*/ 11 h 34"/>
                  <a:gd name="T18" fmla="*/ 40 w 40"/>
                  <a:gd name="T19" fmla="*/ 17 h 34"/>
                  <a:gd name="T20" fmla="*/ 40 w 40"/>
                  <a:gd name="T21" fmla="*/ 23 h 34"/>
                  <a:gd name="T22" fmla="*/ 34 w 40"/>
                  <a:gd name="T23" fmla="*/ 23 h 34"/>
                  <a:gd name="T24" fmla="*/ 28 w 40"/>
                  <a:gd name="T25" fmla="*/ 23 h 34"/>
                  <a:gd name="T26" fmla="*/ 34 w 40"/>
                  <a:gd name="T27" fmla="*/ 28 h 34"/>
                  <a:gd name="T28" fmla="*/ 23 w 40"/>
                  <a:gd name="T29" fmla="*/ 28 h 34"/>
                  <a:gd name="T30" fmla="*/ 17 w 40"/>
                  <a:gd name="T31" fmla="*/ 28 h 34"/>
                  <a:gd name="T32" fmla="*/ 11 w 40"/>
                  <a:gd name="T33" fmla="*/ 28 h 34"/>
                  <a:gd name="T34" fmla="*/ 11 w 40"/>
                  <a:gd name="T35" fmla="*/ 34 h 34"/>
                  <a:gd name="T36" fmla="*/ 11 w 40"/>
                  <a:gd name="T37" fmla="*/ 28 h 34"/>
                  <a:gd name="T38" fmla="*/ 11 w 40"/>
                  <a:gd name="T39" fmla="*/ 23 h 34"/>
                  <a:gd name="T40" fmla="*/ 6 w 40"/>
                  <a:gd name="T41" fmla="*/ 23 h 34"/>
                  <a:gd name="T42" fmla="*/ 0 w 40"/>
                  <a:gd name="T43" fmla="*/ 17 h 34"/>
                  <a:gd name="T44" fmla="*/ 0 w 40"/>
                  <a:gd name="T45" fmla="*/ 23 h 34"/>
                  <a:gd name="T46" fmla="*/ 0 w 40"/>
                  <a:gd name="T47" fmla="*/ 17 h 34"/>
                  <a:gd name="T48" fmla="*/ 0 w 40"/>
                  <a:gd name="T49" fmla="*/ 11 h 34"/>
                  <a:gd name="T50" fmla="*/ 6 w 40"/>
                  <a:gd name="T5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4">
                    <a:moveTo>
                      <a:pt x="6" y="6"/>
                    </a:moveTo>
                    <a:lnTo>
                      <a:pt x="17" y="6"/>
                    </a:lnTo>
                    <a:lnTo>
                      <a:pt x="17" y="0"/>
                    </a:lnTo>
                    <a:lnTo>
                      <a:pt x="23" y="0"/>
                    </a:lnTo>
                    <a:lnTo>
                      <a:pt x="28" y="0"/>
                    </a:lnTo>
                    <a:lnTo>
                      <a:pt x="34" y="0"/>
                    </a:lnTo>
                    <a:lnTo>
                      <a:pt x="40" y="0"/>
                    </a:lnTo>
                    <a:lnTo>
                      <a:pt x="40" y="6"/>
                    </a:lnTo>
                    <a:lnTo>
                      <a:pt x="40" y="11"/>
                    </a:lnTo>
                    <a:lnTo>
                      <a:pt x="40" y="17"/>
                    </a:lnTo>
                    <a:lnTo>
                      <a:pt x="40" y="23"/>
                    </a:lnTo>
                    <a:lnTo>
                      <a:pt x="34" y="23"/>
                    </a:lnTo>
                    <a:lnTo>
                      <a:pt x="28" y="23"/>
                    </a:lnTo>
                    <a:lnTo>
                      <a:pt x="34" y="28"/>
                    </a:lnTo>
                    <a:lnTo>
                      <a:pt x="23" y="28"/>
                    </a:lnTo>
                    <a:lnTo>
                      <a:pt x="17" y="28"/>
                    </a:lnTo>
                    <a:lnTo>
                      <a:pt x="11" y="28"/>
                    </a:lnTo>
                    <a:lnTo>
                      <a:pt x="11" y="34"/>
                    </a:lnTo>
                    <a:lnTo>
                      <a:pt x="11" y="28"/>
                    </a:lnTo>
                    <a:lnTo>
                      <a:pt x="11" y="23"/>
                    </a:lnTo>
                    <a:lnTo>
                      <a:pt x="6" y="23"/>
                    </a:lnTo>
                    <a:lnTo>
                      <a:pt x="0" y="17"/>
                    </a:lnTo>
                    <a:lnTo>
                      <a:pt x="0" y="23"/>
                    </a:lnTo>
                    <a:lnTo>
                      <a:pt x="0" y="17"/>
                    </a:lnTo>
                    <a:lnTo>
                      <a:pt x="0" y="11"/>
                    </a:lnTo>
                    <a:lnTo>
                      <a:pt x="6" y="6"/>
                    </a:lnTo>
                    <a:close/>
                  </a:path>
                </a:pathLst>
              </a:custGeom>
              <a:solidFill>
                <a:srgbClr val="65BAC5"/>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5" name="Freeform 140">
                <a:extLst>
                  <a:ext uri="{FF2B5EF4-FFF2-40B4-BE49-F238E27FC236}">
                    <a16:creationId xmlns:a16="http://schemas.microsoft.com/office/drawing/2014/main" id="{CF428805-240D-8166-0B68-66DA39478578}"/>
                  </a:ext>
                </a:extLst>
              </p:cNvPr>
              <p:cNvSpPr>
                <a:spLocks/>
              </p:cNvSpPr>
              <p:nvPr>
                <p:custDataLst>
                  <p:tags r:id="rId277"/>
                </p:custDataLst>
              </p:nvPr>
            </p:nvSpPr>
            <p:spPr bwMode="auto">
              <a:xfrm rot="582343">
                <a:off x="6762937" y="3036479"/>
                <a:ext cx="71705" cy="98793"/>
              </a:xfrm>
              <a:custGeom>
                <a:avLst/>
                <a:gdLst>
                  <a:gd name="T0" fmla="*/ 28 w 45"/>
                  <a:gd name="T1" fmla="*/ 0 h 62"/>
                  <a:gd name="T2" fmla="*/ 40 w 45"/>
                  <a:gd name="T3" fmla="*/ 5 h 62"/>
                  <a:gd name="T4" fmla="*/ 40 w 45"/>
                  <a:gd name="T5" fmla="*/ 11 h 62"/>
                  <a:gd name="T6" fmla="*/ 45 w 45"/>
                  <a:gd name="T7" fmla="*/ 11 h 62"/>
                  <a:gd name="T8" fmla="*/ 45 w 45"/>
                  <a:gd name="T9" fmla="*/ 22 h 62"/>
                  <a:gd name="T10" fmla="*/ 45 w 45"/>
                  <a:gd name="T11" fmla="*/ 28 h 62"/>
                  <a:gd name="T12" fmla="*/ 45 w 45"/>
                  <a:gd name="T13" fmla="*/ 34 h 62"/>
                  <a:gd name="T14" fmla="*/ 45 w 45"/>
                  <a:gd name="T15" fmla="*/ 39 h 62"/>
                  <a:gd name="T16" fmla="*/ 40 w 45"/>
                  <a:gd name="T17" fmla="*/ 39 h 62"/>
                  <a:gd name="T18" fmla="*/ 40 w 45"/>
                  <a:gd name="T19" fmla="*/ 45 h 62"/>
                  <a:gd name="T20" fmla="*/ 28 w 45"/>
                  <a:gd name="T21" fmla="*/ 39 h 62"/>
                  <a:gd name="T22" fmla="*/ 23 w 45"/>
                  <a:gd name="T23" fmla="*/ 39 h 62"/>
                  <a:gd name="T24" fmla="*/ 23 w 45"/>
                  <a:gd name="T25" fmla="*/ 45 h 62"/>
                  <a:gd name="T26" fmla="*/ 17 w 45"/>
                  <a:gd name="T27" fmla="*/ 39 h 62"/>
                  <a:gd name="T28" fmla="*/ 11 w 45"/>
                  <a:gd name="T29" fmla="*/ 34 h 62"/>
                  <a:gd name="T30" fmla="*/ 11 w 45"/>
                  <a:gd name="T31" fmla="*/ 39 h 62"/>
                  <a:gd name="T32" fmla="*/ 11 w 45"/>
                  <a:gd name="T33" fmla="*/ 45 h 62"/>
                  <a:gd name="T34" fmla="*/ 17 w 45"/>
                  <a:gd name="T35" fmla="*/ 51 h 62"/>
                  <a:gd name="T36" fmla="*/ 17 w 45"/>
                  <a:gd name="T37" fmla="*/ 56 h 62"/>
                  <a:gd name="T38" fmla="*/ 23 w 45"/>
                  <a:gd name="T39" fmla="*/ 56 h 62"/>
                  <a:gd name="T40" fmla="*/ 17 w 45"/>
                  <a:gd name="T41" fmla="*/ 62 h 62"/>
                  <a:gd name="T42" fmla="*/ 11 w 45"/>
                  <a:gd name="T43" fmla="*/ 56 h 62"/>
                  <a:gd name="T44" fmla="*/ 6 w 45"/>
                  <a:gd name="T45" fmla="*/ 56 h 62"/>
                  <a:gd name="T46" fmla="*/ 6 w 45"/>
                  <a:gd name="T47" fmla="*/ 51 h 62"/>
                  <a:gd name="T48" fmla="*/ 6 w 45"/>
                  <a:gd name="T49" fmla="*/ 45 h 62"/>
                  <a:gd name="T50" fmla="*/ 0 w 45"/>
                  <a:gd name="T51" fmla="*/ 45 h 62"/>
                  <a:gd name="T52" fmla="*/ 6 w 45"/>
                  <a:gd name="T53" fmla="*/ 45 h 62"/>
                  <a:gd name="T54" fmla="*/ 6 w 45"/>
                  <a:gd name="T55" fmla="*/ 39 h 62"/>
                  <a:gd name="T56" fmla="*/ 6 w 45"/>
                  <a:gd name="T57" fmla="*/ 34 h 62"/>
                  <a:gd name="T58" fmla="*/ 11 w 45"/>
                  <a:gd name="T59" fmla="*/ 22 h 62"/>
                  <a:gd name="T60" fmla="*/ 17 w 45"/>
                  <a:gd name="T61" fmla="*/ 11 h 62"/>
                  <a:gd name="T62" fmla="*/ 23 w 45"/>
                  <a:gd name="T63" fmla="*/ 11 h 62"/>
                  <a:gd name="T64" fmla="*/ 23 w 45"/>
                  <a:gd name="T65" fmla="*/ 5 h 62"/>
                  <a:gd name="T66" fmla="*/ 28 w 45"/>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2">
                    <a:moveTo>
                      <a:pt x="28" y="0"/>
                    </a:moveTo>
                    <a:lnTo>
                      <a:pt x="40" y="5"/>
                    </a:lnTo>
                    <a:lnTo>
                      <a:pt x="40" y="11"/>
                    </a:lnTo>
                    <a:lnTo>
                      <a:pt x="45" y="11"/>
                    </a:lnTo>
                    <a:lnTo>
                      <a:pt x="45" y="22"/>
                    </a:lnTo>
                    <a:lnTo>
                      <a:pt x="45" y="28"/>
                    </a:lnTo>
                    <a:lnTo>
                      <a:pt x="45" y="34"/>
                    </a:lnTo>
                    <a:lnTo>
                      <a:pt x="45" y="39"/>
                    </a:lnTo>
                    <a:lnTo>
                      <a:pt x="40" y="39"/>
                    </a:lnTo>
                    <a:lnTo>
                      <a:pt x="40" y="45"/>
                    </a:lnTo>
                    <a:lnTo>
                      <a:pt x="28" y="39"/>
                    </a:lnTo>
                    <a:lnTo>
                      <a:pt x="23" y="39"/>
                    </a:lnTo>
                    <a:lnTo>
                      <a:pt x="23" y="45"/>
                    </a:lnTo>
                    <a:lnTo>
                      <a:pt x="17" y="39"/>
                    </a:lnTo>
                    <a:lnTo>
                      <a:pt x="11" y="34"/>
                    </a:lnTo>
                    <a:lnTo>
                      <a:pt x="11" y="39"/>
                    </a:lnTo>
                    <a:lnTo>
                      <a:pt x="11" y="45"/>
                    </a:lnTo>
                    <a:lnTo>
                      <a:pt x="17" y="51"/>
                    </a:lnTo>
                    <a:lnTo>
                      <a:pt x="17" y="56"/>
                    </a:lnTo>
                    <a:lnTo>
                      <a:pt x="23" y="56"/>
                    </a:lnTo>
                    <a:lnTo>
                      <a:pt x="17" y="62"/>
                    </a:lnTo>
                    <a:lnTo>
                      <a:pt x="11" y="56"/>
                    </a:lnTo>
                    <a:lnTo>
                      <a:pt x="6" y="56"/>
                    </a:lnTo>
                    <a:lnTo>
                      <a:pt x="6" y="51"/>
                    </a:lnTo>
                    <a:lnTo>
                      <a:pt x="6" y="45"/>
                    </a:lnTo>
                    <a:lnTo>
                      <a:pt x="0" y="45"/>
                    </a:lnTo>
                    <a:lnTo>
                      <a:pt x="6" y="45"/>
                    </a:lnTo>
                    <a:lnTo>
                      <a:pt x="6" y="39"/>
                    </a:lnTo>
                    <a:lnTo>
                      <a:pt x="6" y="34"/>
                    </a:lnTo>
                    <a:lnTo>
                      <a:pt x="11" y="22"/>
                    </a:lnTo>
                    <a:lnTo>
                      <a:pt x="17" y="11"/>
                    </a:lnTo>
                    <a:lnTo>
                      <a:pt x="23" y="11"/>
                    </a:lnTo>
                    <a:lnTo>
                      <a:pt x="23" y="5"/>
                    </a:lnTo>
                    <a:lnTo>
                      <a:pt x="28" y="0"/>
                    </a:lnTo>
                    <a:close/>
                  </a:path>
                </a:pathLst>
              </a:custGeom>
              <a:solidFill>
                <a:srgbClr val="2C8BBD"/>
              </a:solidFill>
              <a:ln w="6350"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15E0659F-1C22-9C0D-3210-25BC6E7A9E1F}"/>
                </a:ext>
              </a:extLst>
            </p:cNvPr>
            <p:cNvGrpSpPr>
              <a:grpSpLocks/>
            </p:cNvGrpSpPr>
            <p:nvPr/>
          </p:nvGrpSpPr>
          <p:grpSpPr>
            <a:xfrm rot="192036">
              <a:off x="493138" y="3312060"/>
              <a:ext cx="4548701" cy="2053904"/>
              <a:chOff x="976398" y="2092732"/>
              <a:chExt cx="8327388" cy="3866491"/>
            </a:xfrm>
          </p:grpSpPr>
          <p:sp>
            <p:nvSpPr>
              <p:cNvPr id="7" name="Rectangle 6">
                <a:extLst>
                  <a:ext uri="{FF2B5EF4-FFF2-40B4-BE49-F238E27FC236}">
                    <a16:creationId xmlns:a16="http://schemas.microsoft.com/office/drawing/2014/main" id="{DB457CE0-196F-1C08-B611-99A048419AF5}"/>
                  </a:ext>
                </a:extLst>
              </p:cNvPr>
              <p:cNvSpPr>
                <a:spLocks noChangeArrowheads="1"/>
              </p:cNvSpPr>
              <p:nvPr>
                <p:custDataLst>
                  <p:tags r:id="rId6"/>
                </p:custDataLst>
              </p:nvPr>
            </p:nvSpPr>
            <p:spPr bwMode="auto">
              <a:xfrm rot="390307">
                <a:off x="7056112" y="2893602"/>
                <a:ext cx="53975" cy="36513"/>
              </a:xfrm>
              <a:prstGeom prst="rect">
                <a:avLst/>
              </a:prstGeom>
              <a:solidFill>
                <a:schemeClr val="bg1">
                  <a:lumMod val="95000"/>
                </a:schemeClr>
              </a:solidFill>
              <a:ln w="9525"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6" name="Rectangle 1025">
                <a:extLst>
                  <a:ext uri="{FF2B5EF4-FFF2-40B4-BE49-F238E27FC236}">
                    <a16:creationId xmlns:a16="http://schemas.microsoft.com/office/drawing/2014/main" id="{1F8552C8-75F0-2721-D24E-616CBF6B90E0}"/>
                  </a:ext>
                </a:extLst>
              </p:cNvPr>
              <p:cNvSpPr>
                <a:spLocks noChangeArrowheads="1"/>
              </p:cNvSpPr>
              <p:nvPr>
                <p:custDataLst>
                  <p:tags r:id="rId7"/>
                </p:custDataLst>
              </p:nvPr>
            </p:nvSpPr>
            <p:spPr bwMode="auto">
              <a:xfrm rot="390307">
                <a:off x="7327289" y="2733903"/>
                <a:ext cx="46037" cy="26988"/>
              </a:xfrm>
              <a:prstGeom prst="rect">
                <a:avLst/>
              </a:prstGeom>
              <a:solidFill>
                <a:schemeClr val="bg1">
                  <a:lumMod val="95000"/>
                </a:schemeClr>
              </a:solidFill>
              <a:ln w="9525"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6" name="Rectangle 1045">
                <a:extLst>
                  <a:ext uri="{FF2B5EF4-FFF2-40B4-BE49-F238E27FC236}">
                    <a16:creationId xmlns:a16="http://schemas.microsoft.com/office/drawing/2014/main" id="{C9F44E0D-68EB-1193-9044-876F0BAEE35A}"/>
                  </a:ext>
                </a:extLst>
              </p:cNvPr>
              <p:cNvSpPr>
                <a:spLocks noChangeArrowheads="1"/>
              </p:cNvSpPr>
              <p:nvPr>
                <p:custDataLst>
                  <p:tags r:id="rId8"/>
                </p:custDataLst>
              </p:nvPr>
            </p:nvSpPr>
            <p:spPr bwMode="auto">
              <a:xfrm rot="390307">
                <a:off x="4631092" y="4282184"/>
                <a:ext cx="26987" cy="80963"/>
              </a:xfrm>
              <a:prstGeom prst="rect">
                <a:avLst/>
              </a:prstGeom>
              <a:solidFill>
                <a:srgbClr val="F4F5DB"/>
              </a:solidFill>
              <a:ln w="9525" algn="ctr">
                <a:solidFill>
                  <a:schemeClr val="bg1">
                    <a:lumMod val="75000"/>
                  </a:schemeClr>
                </a:solid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7" name="Freeform 8">
                <a:extLst>
                  <a:ext uri="{FF2B5EF4-FFF2-40B4-BE49-F238E27FC236}">
                    <a16:creationId xmlns:a16="http://schemas.microsoft.com/office/drawing/2014/main" id="{E6D67A6A-BFC8-0AB7-1DA6-7B0A69C37C87}"/>
                  </a:ext>
                </a:extLst>
              </p:cNvPr>
              <p:cNvSpPr>
                <a:spLocks/>
              </p:cNvSpPr>
              <p:nvPr>
                <p:custDataLst>
                  <p:tags r:id="rId9"/>
                </p:custDataLst>
              </p:nvPr>
            </p:nvSpPr>
            <p:spPr bwMode="auto">
              <a:xfrm rot="390307">
                <a:off x="1980953" y="5441312"/>
                <a:ext cx="71437" cy="80963"/>
              </a:xfrm>
              <a:custGeom>
                <a:avLst/>
                <a:gdLst>
                  <a:gd name="T0" fmla="*/ 11 w 45"/>
                  <a:gd name="T1" fmla="*/ 17 h 51"/>
                  <a:gd name="T2" fmla="*/ 11 w 45"/>
                  <a:gd name="T3" fmla="*/ 11 h 51"/>
                  <a:gd name="T4" fmla="*/ 17 w 45"/>
                  <a:gd name="T5" fmla="*/ 11 h 51"/>
                  <a:gd name="T6" fmla="*/ 17 w 45"/>
                  <a:gd name="T7" fmla="*/ 5 h 51"/>
                  <a:gd name="T8" fmla="*/ 22 w 45"/>
                  <a:gd name="T9" fmla="*/ 5 h 51"/>
                  <a:gd name="T10" fmla="*/ 28 w 45"/>
                  <a:gd name="T11" fmla="*/ 0 h 51"/>
                  <a:gd name="T12" fmla="*/ 28 w 45"/>
                  <a:gd name="T13" fmla="*/ 5 h 51"/>
                  <a:gd name="T14" fmla="*/ 28 w 45"/>
                  <a:gd name="T15" fmla="*/ 11 h 51"/>
                  <a:gd name="T16" fmla="*/ 34 w 45"/>
                  <a:gd name="T17" fmla="*/ 5 h 51"/>
                  <a:gd name="T18" fmla="*/ 34 w 45"/>
                  <a:gd name="T19" fmla="*/ 0 h 51"/>
                  <a:gd name="T20" fmla="*/ 39 w 45"/>
                  <a:gd name="T21" fmla="*/ 0 h 51"/>
                  <a:gd name="T22" fmla="*/ 45 w 45"/>
                  <a:gd name="T23" fmla="*/ 5 h 51"/>
                  <a:gd name="T24" fmla="*/ 39 w 45"/>
                  <a:gd name="T25" fmla="*/ 11 h 51"/>
                  <a:gd name="T26" fmla="*/ 45 w 45"/>
                  <a:gd name="T27" fmla="*/ 11 h 51"/>
                  <a:gd name="T28" fmla="*/ 45 w 45"/>
                  <a:gd name="T29" fmla="*/ 17 h 51"/>
                  <a:gd name="T30" fmla="*/ 39 w 45"/>
                  <a:gd name="T31" fmla="*/ 17 h 51"/>
                  <a:gd name="T32" fmla="*/ 28 w 45"/>
                  <a:gd name="T33" fmla="*/ 22 h 51"/>
                  <a:gd name="T34" fmla="*/ 22 w 45"/>
                  <a:gd name="T35" fmla="*/ 28 h 51"/>
                  <a:gd name="T36" fmla="*/ 28 w 45"/>
                  <a:gd name="T37" fmla="*/ 34 h 51"/>
                  <a:gd name="T38" fmla="*/ 34 w 45"/>
                  <a:gd name="T39" fmla="*/ 34 h 51"/>
                  <a:gd name="T40" fmla="*/ 28 w 45"/>
                  <a:gd name="T41" fmla="*/ 39 h 51"/>
                  <a:gd name="T42" fmla="*/ 34 w 45"/>
                  <a:gd name="T43" fmla="*/ 39 h 51"/>
                  <a:gd name="T44" fmla="*/ 34 w 45"/>
                  <a:gd name="T45" fmla="*/ 45 h 51"/>
                  <a:gd name="T46" fmla="*/ 28 w 45"/>
                  <a:gd name="T47" fmla="*/ 45 h 51"/>
                  <a:gd name="T48" fmla="*/ 22 w 45"/>
                  <a:gd name="T49" fmla="*/ 45 h 51"/>
                  <a:gd name="T50" fmla="*/ 17 w 45"/>
                  <a:gd name="T51" fmla="*/ 45 h 51"/>
                  <a:gd name="T52" fmla="*/ 17 w 45"/>
                  <a:gd name="T53" fmla="*/ 51 h 51"/>
                  <a:gd name="T54" fmla="*/ 11 w 45"/>
                  <a:gd name="T55" fmla="*/ 45 h 51"/>
                  <a:gd name="T56" fmla="*/ 11 w 45"/>
                  <a:gd name="T57" fmla="*/ 39 h 51"/>
                  <a:gd name="T58" fmla="*/ 11 w 45"/>
                  <a:gd name="T59" fmla="*/ 34 h 51"/>
                  <a:gd name="T60" fmla="*/ 5 w 45"/>
                  <a:gd name="T61" fmla="*/ 34 h 51"/>
                  <a:gd name="T62" fmla="*/ 0 w 45"/>
                  <a:gd name="T63" fmla="*/ 39 h 51"/>
                  <a:gd name="T64" fmla="*/ 0 w 45"/>
                  <a:gd name="T65" fmla="*/ 34 h 51"/>
                  <a:gd name="T66" fmla="*/ 5 w 45"/>
                  <a:gd name="T67" fmla="*/ 34 h 51"/>
                  <a:gd name="T68" fmla="*/ 5 w 45"/>
                  <a:gd name="T69" fmla="*/ 28 h 51"/>
                  <a:gd name="T70" fmla="*/ 5 w 45"/>
                  <a:gd name="T71" fmla="*/ 22 h 51"/>
                  <a:gd name="T72" fmla="*/ 11 w 45"/>
                  <a:gd name="T73" fmla="*/ 22 h 51"/>
                  <a:gd name="T74" fmla="*/ 11 w 45"/>
                  <a:gd name="T75"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51">
                    <a:moveTo>
                      <a:pt x="11" y="17"/>
                    </a:moveTo>
                    <a:lnTo>
                      <a:pt x="11" y="11"/>
                    </a:lnTo>
                    <a:lnTo>
                      <a:pt x="17" y="11"/>
                    </a:lnTo>
                    <a:lnTo>
                      <a:pt x="17" y="5"/>
                    </a:lnTo>
                    <a:lnTo>
                      <a:pt x="22" y="5"/>
                    </a:lnTo>
                    <a:lnTo>
                      <a:pt x="28" y="0"/>
                    </a:lnTo>
                    <a:lnTo>
                      <a:pt x="28" y="5"/>
                    </a:lnTo>
                    <a:lnTo>
                      <a:pt x="28" y="11"/>
                    </a:lnTo>
                    <a:lnTo>
                      <a:pt x="34" y="5"/>
                    </a:lnTo>
                    <a:lnTo>
                      <a:pt x="34" y="0"/>
                    </a:lnTo>
                    <a:lnTo>
                      <a:pt x="39" y="0"/>
                    </a:lnTo>
                    <a:lnTo>
                      <a:pt x="45" y="5"/>
                    </a:lnTo>
                    <a:lnTo>
                      <a:pt x="39" y="11"/>
                    </a:lnTo>
                    <a:lnTo>
                      <a:pt x="45" y="11"/>
                    </a:lnTo>
                    <a:lnTo>
                      <a:pt x="45" y="17"/>
                    </a:lnTo>
                    <a:lnTo>
                      <a:pt x="39" y="17"/>
                    </a:lnTo>
                    <a:lnTo>
                      <a:pt x="28" y="22"/>
                    </a:lnTo>
                    <a:lnTo>
                      <a:pt x="22" y="28"/>
                    </a:lnTo>
                    <a:lnTo>
                      <a:pt x="28" y="34"/>
                    </a:lnTo>
                    <a:lnTo>
                      <a:pt x="34" y="34"/>
                    </a:lnTo>
                    <a:lnTo>
                      <a:pt x="28" y="39"/>
                    </a:lnTo>
                    <a:lnTo>
                      <a:pt x="34" y="39"/>
                    </a:lnTo>
                    <a:lnTo>
                      <a:pt x="34" y="45"/>
                    </a:lnTo>
                    <a:lnTo>
                      <a:pt x="28" y="45"/>
                    </a:lnTo>
                    <a:lnTo>
                      <a:pt x="22" y="45"/>
                    </a:lnTo>
                    <a:lnTo>
                      <a:pt x="17" y="45"/>
                    </a:lnTo>
                    <a:lnTo>
                      <a:pt x="17" y="51"/>
                    </a:lnTo>
                    <a:lnTo>
                      <a:pt x="11" y="45"/>
                    </a:lnTo>
                    <a:lnTo>
                      <a:pt x="11" y="39"/>
                    </a:lnTo>
                    <a:lnTo>
                      <a:pt x="11" y="34"/>
                    </a:lnTo>
                    <a:lnTo>
                      <a:pt x="5" y="34"/>
                    </a:lnTo>
                    <a:lnTo>
                      <a:pt x="0" y="39"/>
                    </a:lnTo>
                    <a:lnTo>
                      <a:pt x="0" y="34"/>
                    </a:lnTo>
                    <a:lnTo>
                      <a:pt x="5" y="34"/>
                    </a:lnTo>
                    <a:lnTo>
                      <a:pt x="5" y="28"/>
                    </a:lnTo>
                    <a:lnTo>
                      <a:pt x="5" y="22"/>
                    </a:lnTo>
                    <a:lnTo>
                      <a:pt x="11" y="22"/>
                    </a:lnTo>
                    <a:lnTo>
                      <a:pt x="11" y="1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2" name="Freeform 9">
                <a:extLst>
                  <a:ext uri="{FF2B5EF4-FFF2-40B4-BE49-F238E27FC236}">
                    <a16:creationId xmlns:a16="http://schemas.microsoft.com/office/drawing/2014/main" id="{C31FC53F-773A-3C37-8A30-0D006194CC5A}"/>
                  </a:ext>
                </a:extLst>
              </p:cNvPr>
              <p:cNvSpPr>
                <a:spLocks noEditPoints="1"/>
              </p:cNvSpPr>
              <p:nvPr>
                <p:custDataLst>
                  <p:tags r:id="rId10"/>
                </p:custDataLst>
              </p:nvPr>
            </p:nvSpPr>
            <p:spPr bwMode="auto">
              <a:xfrm rot="390307">
                <a:off x="4357876" y="4097141"/>
                <a:ext cx="639762" cy="485775"/>
              </a:xfrm>
              <a:custGeom>
                <a:avLst/>
                <a:gdLst>
                  <a:gd name="T0" fmla="*/ 273 w 403"/>
                  <a:gd name="T1" fmla="*/ 91 h 306"/>
                  <a:gd name="T2" fmla="*/ 273 w 403"/>
                  <a:gd name="T3" fmla="*/ 79 h 306"/>
                  <a:gd name="T4" fmla="*/ 278 w 403"/>
                  <a:gd name="T5" fmla="*/ 91 h 306"/>
                  <a:gd name="T6" fmla="*/ 290 w 403"/>
                  <a:gd name="T7" fmla="*/ 102 h 306"/>
                  <a:gd name="T8" fmla="*/ 267 w 403"/>
                  <a:gd name="T9" fmla="*/ 108 h 306"/>
                  <a:gd name="T10" fmla="*/ 188 w 403"/>
                  <a:gd name="T11" fmla="*/ 142 h 306"/>
                  <a:gd name="T12" fmla="*/ 188 w 403"/>
                  <a:gd name="T13" fmla="*/ 164 h 306"/>
                  <a:gd name="T14" fmla="*/ 171 w 403"/>
                  <a:gd name="T15" fmla="*/ 153 h 306"/>
                  <a:gd name="T16" fmla="*/ 171 w 403"/>
                  <a:gd name="T17" fmla="*/ 136 h 306"/>
                  <a:gd name="T18" fmla="*/ 176 w 403"/>
                  <a:gd name="T19" fmla="*/ 119 h 306"/>
                  <a:gd name="T20" fmla="*/ 182 w 403"/>
                  <a:gd name="T21" fmla="*/ 142 h 306"/>
                  <a:gd name="T22" fmla="*/ 267 w 403"/>
                  <a:gd name="T23" fmla="*/ 125 h 306"/>
                  <a:gd name="T24" fmla="*/ 256 w 403"/>
                  <a:gd name="T25" fmla="*/ 159 h 306"/>
                  <a:gd name="T26" fmla="*/ 233 w 403"/>
                  <a:gd name="T27" fmla="*/ 198 h 306"/>
                  <a:gd name="T28" fmla="*/ 216 w 403"/>
                  <a:gd name="T29" fmla="*/ 210 h 306"/>
                  <a:gd name="T30" fmla="*/ 188 w 403"/>
                  <a:gd name="T31" fmla="*/ 244 h 306"/>
                  <a:gd name="T32" fmla="*/ 159 w 403"/>
                  <a:gd name="T33" fmla="*/ 255 h 306"/>
                  <a:gd name="T34" fmla="*/ 142 w 403"/>
                  <a:gd name="T35" fmla="*/ 272 h 306"/>
                  <a:gd name="T36" fmla="*/ 125 w 403"/>
                  <a:gd name="T37" fmla="*/ 283 h 306"/>
                  <a:gd name="T38" fmla="*/ 103 w 403"/>
                  <a:gd name="T39" fmla="*/ 300 h 306"/>
                  <a:gd name="T40" fmla="*/ 86 w 403"/>
                  <a:gd name="T41" fmla="*/ 289 h 306"/>
                  <a:gd name="T42" fmla="*/ 63 w 403"/>
                  <a:gd name="T43" fmla="*/ 295 h 306"/>
                  <a:gd name="T44" fmla="*/ 40 w 403"/>
                  <a:gd name="T45" fmla="*/ 283 h 306"/>
                  <a:gd name="T46" fmla="*/ 12 w 403"/>
                  <a:gd name="T47" fmla="*/ 272 h 306"/>
                  <a:gd name="T48" fmla="*/ 0 w 403"/>
                  <a:gd name="T49" fmla="*/ 244 h 306"/>
                  <a:gd name="T50" fmla="*/ 12 w 403"/>
                  <a:gd name="T51" fmla="*/ 227 h 306"/>
                  <a:gd name="T52" fmla="*/ 23 w 403"/>
                  <a:gd name="T53" fmla="*/ 210 h 306"/>
                  <a:gd name="T54" fmla="*/ 12 w 403"/>
                  <a:gd name="T55" fmla="*/ 198 h 306"/>
                  <a:gd name="T56" fmla="*/ 17 w 403"/>
                  <a:gd name="T57" fmla="*/ 181 h 306"/>
                  <a:gd name="T58" fmla="*/ 29 w 403"/>
                  <a:gd name="T59" fmla="*/ 170 h 306"/>
                  <a:gd name="T60" fmla="*/ 34 w 403"/>
                  <a:gd name="T61" fmla="*/ 164 h 306"/>
                  <a:gd name="T62" fmla="*/ 34 w 403"/>
                  <a:gd name="T63" fmla="*/ 164 h 306"/>
                  <a:gd name="T64" fmla="*/ 29 w 403"/>
                  <a:gd name="T65" fmla="*/ 159 h 306"/>
                  <a:gd name="T66" fmla="*/ 34 w 403"/>
                  <a:gd name="T67" fmla="*/ 142 h 306"/>
                  <a:gd name="T68" fmla="*/ 40 w 403"/>
                  <a:gd name="T69" fmla="*/ 125 h 306"/>
                  <a:gd name="T70" fmla="*/ 51 w 403"/>
                  <a:gd name="T71" fmla="*/ 108 h 306"/>
                  <a:gd name="T72" fmla="*/ 57 w 403"/>
                  <a:gd name="T73" fmla="*/ 96 h 306"/>
                  <a:gd name="T74" fmla="*/ 63 w 403"/>
                  <a:gd name="T75" fmla="*/ 74 h 306"/>
                  <a:gd name="T76" fmla="*/ 80 w 403"/>
                  <a:gd name="T77" fmla="*/ 68 h 306"/>
                  <a:gd name="T78" fmla="*/ 80 w 403"/>
                  <a:gd name="T79" fmla="*/ 57 h 306"/>
                  <a:gd name="T80" fmla="*/ 91 w 403"/>
                  <a:gd name="T81" fmla="*/ 45 h 306"/>
                  <a:gd name="T82" fmla="*/ 103 w 403"/>
                  <a:gd name="T83" fmla="*/ 28 h 306"/>
                  <a:gd name="T84" fmla="*/ 114 w 403"/>
                  <a:gd name="T85" fmla="*/ 17 h 306"/>
                  <a:gd name="T86" fmla="*/ 142 w 403"/>
                  <a:gd name="T87" fmla="*/ 6 h 306"/>
                  <a:gd name="T88" fmla="*/ 165 w 403"/>
                  <a:gd name="T89" fmla="*/ 6 h 306"/>
                  <a:gd name="T90" fmla="*/ 227 w 403"/>
                  <a:gd name="T91" fmla="*/ 45 h 306"/>
                  <a:gd name="T92" fmla="*/ 358 w 403"/>
                  <a:gd name="T93" fmla="*/ 62 h 306"/>
                  <a:gd name="T94" fmla="*/ 380 w 403"/>
                  <a:gd name="T95" fmla="*/ 40 h 306"/>
                  <a:gd name="T96" fmla="*/ 397 w 403"/>
                  <a:gd name="T97" fmla="*/ 40 h 306"/>
                  <a:gd name="T98" fmla="*/ 397 w 403"/>
                  <a:gd name="T99" fmla="*/ 62 h 306"/>
                  <a:gd name="T100" fmla="*/ 386 w 403"/>
                  <a:gd name="T101" fmla="*/ 91 h 306"/>
                  <a:gd name="T102" fmla="*/ 380 w 403"/>
                  <a:gd name="T103" fmla="*/ 12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306">
                    <a:moveTo>
                      <a:pt x="261" y="102"/>
                    </a:moveTo>
                    <a:lnTo>
                      <a:pt x="273" y="96"/>
                    </a:lnTo>
                    <a:lnTo>
                      <a:pt x="267" y="96"/>
                    </a:lnTo>
                    <a:lnTo>
                      <a:pt x="273" y="91"/>
                    </a:lnTo>
                    <a:lnTo>
                      <a:pt x="267" y="91"/>
                    </a:lnTo>
                    <a:lnTo>
                      <a:pt x="267" y="85"/>
                    </a:lnTo>
                    <a:lnTo>
                      <a:pt x="267" y="74"/>
                    </a:lnTo>
                    <a:lnTo>
                      <a:pt x="273" y="79"/>
                    </a:lnTo>
                    <a:lnTo>
                      <a:pt x="273" y="85"/>
                    </a:lnTo>
                    <a:lnTo>
                      <a:pt x="278" y="79"/>
                    </a:lnTo>
                    <a:lnTo>
                      <a:pt x="278" y="85"/>
                    </a:lnTo>
                    <a:lnTo>
                      <a:pt x="278" y="91"/>
                    </a:lnTo>
                    <a:lnTo>
                      <a:pt x="284" y="91"/>
                    </a:lnTo>
                    <a:lnTo>
                      <a:pt x="284" y="85"/>
                    </a:lnTo>
                    <a:lnTo>
                      <a:pt x="290" y="96"/>
                    </a:lnTo>
                    <a:lnTo>
                      <a:pt x="290" y="102"/>
                    </a:lnTo>
                    <a:lnTo>
                      <a:pt x="284" y="102"/>
                    </a:lnTo>
                    <a:lnTo>
                      <a:pt x="278" y="102"/>
                    </a:lnTo>
                    <a:lnTo>
                      <a:pt x="273" y="108"/>
                    </a:lnTo>
                    <a:lnTo>
                      <a:pt x="267" y="108"/>
                    </a:lnTo>
                    <a:lnTo>
                      <a:pt x="267" y="102"/>
                    </a:lnTo>
                    <a:lnTo>
                      <a:pt x="261" y="102"/>
                    </a:lnTo>
                    <a:close/>
                    <a:moveTo>
                      <a:pt x="182" y="142"/>
                    </a:moveTo>
                    <a:lnTo>
                      <a:pt x="188" y="142"/>
                    </a:lnTo>
                    <a:lnTo>
                      <a:pt x="188" y="147"/>
                    </a:lnTo>
                    <a:lnTo>
                      <a:pt x="188" y="153"/>
                    </a:lnTo>
                    <a:lnTo>
                      <a:pt x="188" y="159"/>
                    </a:lnTo>
                    <a:lnTo>
                      <a:pt x="188" y="164"/>
                    </a:lnTo>
                    <a:lnTo>
                      <a:pt x="182" y="170"/>
                    </a:lnTo>
                    <a:lnTo>
                      <a:pt x="176" y="164"/>
                    </a:lnTo>
                    <a:lnTo>
                      <a:pt x="171" y="159"/>
                    </a:lnTo>
                    <a:lnTo>
                      <a:pt x="171" y="153"/>
                    </a:lnTo>
                    <a:lnTo>
                      <a:pt x="171" y="147"/>
                    </a:lnTo>
                    <a:lnTo>
                      <a:pt x="171" y="142"/>
                    </a:lnTo>
                    <a:lnTo>
                      <a:pt x="176" y="142"/>
                    </a:lnTo>
                    <a:lnTo>
                      <a:pt x="171" y="136"/>
                    </a:lnTo>
                    <a:lnTo>
                      <a:pt x="176" y="130"/>
                    </a:lnTo>
                    <a:lnTo>
                      <a:pt x="176" y="125"/>
                    </a:lnTo>
                    <a:lnTo>
                      <a:pt x="171" y="125"/>
                    </a:lnTo>
                    <a:lnTo>
                      <a:pt x="176" y="119"/>
                    </a:lnTo>
                    <a:lnTo>
                      <a:pt x="182" y="125"/>
                    </a:lnTo>
                    <a:lnTo>
                      <a:pt x="182" y="136"/>
                    </a:lnTo>
                    <a:lnTo>
                      <a:pt x="188" y="136"/>
                    </a:lnTo>
                    <a:lnTo>
                      <a:pt x="182" y="142"/>
                    </a:lnTo>
                    <a:close/>
                    <a:moveTo>
                      <a:pt x="375" y="125"/>
                    </a:moveTo>
                    <a:lnTo>
                      <a:pt x="284" y="108"/>
                    </a:lnTo>
                    <a:lnTo>
                      <a:pt x="278" y="119"/>
                    </a:lnTo>
                    <a:lnTo>
                      <a:pt x="267" y="125"/>
                    </a:lnTo>
                    <a:lnTo>
                      <a:pt x="273" y="130"/>
                    </a:lnTo>
                    <a:lnTo>
                      <a:pt x="267" y="142"/>
                    </a:lnTo>
                    <a:lnTo>
                      <a:pt x="261" y="159"/>
                    </a:lnTo>
                    <a:lnTo>
                      <a:pt x="256" y="159"/>
                    </a:lnTo>
                    <a:lnTo>
                      <a:pt x="244" y="164"/>
                    </a:lnTo>
                    <a:lnTo>
                      <a:pt x="239" y="187"/>
                    </a:lnTo>
                    <a:lnTo>
                      <a:pt x="239" y="193"/>
                    </a:lnTo>
                    <a:lnTo>
                      <a:pt x="233" y="198"/>
                    </a:lnTo>
                    <a:lnTo>
                      <a:pt x="227" y="204"/>
                    </a:lnTo>
                    <a:lnTo>
                      <a:pt x="222" y="204"/>
                    </a:lnTo>
                    <a:lnTo>
                      <a:pt x="216" y="204"/>
                    </a:lnTo>
                    <a:lnTo>
                      <a:pt x="216" y="210"/>
                    </a:lnTo>
                    <a:lnTo>
                      <a:pt x="216" y="215"/>
                    </a:lnTo>
                    <a:lnTo>
                      <a:pt x="210" y="215"/>
                    </a:lnTo>
                    <a:lnTo>
                      <a:pt x="205" y="221"/>
                    </a:lnTo>
                    <a:lnTo>
                      <a:pt x="188" y="244"/>
                    </a:lnTo>
                    <a:lnTo>
                      <a:pt x="182" y="244"/>
                    </a:lnTo>
                    <a:lnTo>
                      <a:pt x="176" y="249"/>
                    </a:lnTo>
                    <a:lnTo>
                      <a:pt x="165" y="244"/>
                    </a:lnTo>
                    <a:lnTo>
                      <a:pt x="159" y="255"/>
                    </a:lnTo>
                    <a:lnTo>
                      <a:pt x="154" y="261"/>
                    </a:lnTo>
                    <a:lnTo>
                      <a:pt x="148" y="261"/>
                    </a:lnTo>
                    <a:lnTo>
                      <a:pt x="148" y="266"/>
                    </a:lnTo>
                    <a:lnTo>
                      <a:pt x="142" y="272"/>
                    </a:lnTo>
                    <a:lnTo>
                      <a:pt x="137" y="272"/>
                    </a:lnTo>
                    <a:lnTo>
                      <a:pt x="137" y="278"/>
                    </a:lnTo>
                    <a:lnTo>
                      <a:pt x="125" y="278"/>
                    </a:lnTo>
                    <a:lnTo>
                      <a:pt x="125" y="283"/>
                    </a:lnTo>
                    <a:lnTo>
                      <a:pt x="114" y="295"/>
                    </a:lnTo>
                    <a:lnTo>
                      <a:pt x="108" y="300"/>
                    </a:lnTo>
                    <a:lnTo>
                      <a:pt x="103" y="306"/>
                    </a:lnTo>
                    <a:lnTo>
                      <a:pt x="103" y="300"/>
                    </a:lnTo>
                    <a:lnTo>
                      <a:pt x="91" y="300"/>
                    </a:lnTo>
                    <a:lnTo>
                      <a:pt x="91" y="295"/>
                    </a:lnTo>
                    <a:lnTo>
                      <a:pt x="86" y="295"/>
                    </a:lnTo>
                    <a:lnTo>
                      <a:pt x="86" y="289"/>
                    </a:lnTo>
                    <a:lnTo>
                      <a:pt x="80" y="295"/>
                    </a:lnTo>
                    <a:lnTo>
                      <a:pt x="74" y="295"/>
                    </a:lnTo>
                    <a:lnTo>
                      <a:pt x="68" y="295"/>
                    </a:lnTo>
                    <a:lnTo>
                      <a:pt x="63" y="295"/>
                    </a:lnTo>
                    <a:lnTo>
                      <a:pt x="51" y="289"/>
                    </a:lnTo>
                    <a:lnTo>
                      <a:pt x="51" y="283"/>
                    </a:lnTo>
                    <a:lnTo>
                      <a:pt x="46" y="283"/>
                    </a:lnTo>
                    <a:lnTo>
                      <a:pt x="40" y="283"/>
                    </a:lnTo>
                    <a:lnTo>
                      <a:pt x="29" y="278"/>
                    </a:lnTo>
                    <a:lnTo>
                      <a:pt x="23" y="278"/>
                    </a:lnTo>
                    <a:lnTo>
                      <a:pt x="17" y="278"/>
                    </a:lnTo>
                    <a:lnTo>
                      <a:pt x="12" y="272"/>
                    </a:lnTo>
                    <a:lnTo>
                      <a:pt x="12" y="266"/>
                    </a:lnTo>
                    <a:lnTo>
                      <a:pt x="6" y="255"/>
                    </a:lnTo>
                    <a:lnTo>
                      <a:pt x="0" y="249"/>
                    </a:lnTo>
                    <a:lnTo>
                      <a:pt x="0" y="244"/>
                    </a:lnTo>
                    <a:lnTo>
                      <a:pt x="0" y="238"/>
                    </a:lnTo>
                    <a:lnTo>
                      <a:pt x="6" y="238"/>
                    </a:lnTo>
                    <a:lnTo>
                      <a:pt x="6" y="232"/>
                    </a:lnTo>
                    <a:lnTo>
                      <a:pt x="12" y="227"/>
                    </a:lnTo>
                    <a:lnTo>
                      <a:pt x="12" y="221"/>
                    </a:lnTo>
                    <a:lnTo>
                      <a:pt x="17" y="221"/>
                    </a:lnTo>
                    <a:lnTo>
                      <a:pt x="17" y="215"/>
                    </a:lnTo>
                    <a:lnTo>
                      <a:pt x="23" y="210"/>
                    </a:lnTo>
                    <a:lnTo>
                      <a:pt x="17" y="210"/>
                    </a:lnTo>
                    <a:lnTo>
                      <a:pt x="17" y="204"/>
                    </a:lnTo>
                    <a:lnTo>
                      <a:pt x="12" y="204"/>
                    </a:lnTo>
                    <a:lnTo>
                      <a:pt x="12" y="198"/>
                    </a:lnTo>
                    <a:lnTo>
                      <a:pt x="12" y="193"/>
                    </a:lnTo>
                    <a:lnTo>
                      <a:pt x="12" y="187"/>
                    </a:lnTo>
                    <a:lnTo>
                      <a:pt x="17" y="187"/>
                    </a:lnTo>
                    <a:lnTo>
                      <a:pt x="17" y="181"/>
                    </a:lnTo>
                    <a:lnTo>
                      <a:pt x="17" y="176"/>
                    </a:lnTo>
                    <a:lnTo>
                      <a:pt x="23" y="176"/>
                    </a:lnTo>
                    <a:lnTo>
                      <a:pt x="23" y="170"/>
                    </a:lnTo>
                    <a:lnTo>
                      <a:pt x="29" y="170"/>
                    </a:lnTo>
                    <a:lnTo>
                      <a:pt x="29" y="164"/>
                    </a:lnTo>
                    <a:lnTo>
                      <a:pt x="29" y="170"/>
                    </a:lnTo>
                    <a:lnTo>
                      <a:pt x="34" y="170"/>
                    </a:lnTo>
                    <a:lnTo>
                      <a:pt x="34" y="164"/>
                    </a:lnTo>
                    <a:lnTo>
                      <a:pt x="34" y="170"/>
                    </a:lnTo>
                    <a:lnTo>
                      <a:pt x="40" y="170"/>
                    </a:lnTo>
                    <a:lnTo>
                      <a:pt x="40" y="164"/>
                    </a:lnTo>
                    <a:lnTo>
                      <a:pt x="34" y="164"/>
                    </a:lnTo>
                    <a:lnTo>
                      <a:pt x="29" y="164"/>
                    </a:lnTo>
                    <a:lnTo>
                      <a:pt x="29" y="159"/>
                    </a:lnTo>
                    <a:lnTo>
                      <a:pt x="34" y="159"/>
                    </a:lnTo>
                    <a:lnTo>
                      <a:pt x="29" y="159"/>
                    </a:lnTo>
                    <a:lnTo>
                      <a:pt x="29" y="153"/>
                    </a:lnTo>
                    <a:lnTo>
                      <a:pt x="29" y="147"/>
                    </a:lnTo>
                    <a:lnTo>
                      <a:pt x="29" y="142"/>
                    </a:lnTo>
                    <a:lnTo>
                      <a:pt x="34" y="142"/>
                    </a:lnTo>
                    <a:lnTo>
                      <a:pt x="34" y="136"/>
                    </a:lnTo>
                    <a:lnTo>
                      <a:pt x="40" y="136"/>
                    </a:lnTo>
                    <a:lnTo>
                      <a:pt x="40" y="130"/>
                    </a:lnTo>
                    <a:lnTo>
                      <a:pt x="40" y="125"/>
                    </a:lnTo>
                    <a:lnTo>
                      <a:pt x="46" y="125"/>
                    </a:lnTo>
                    <a:lnTo>
                      <a:pt x="46" y="119"/>
                    </a:lnTo>
                    <a:lnTo>
                      <a:pt x="51" y="113"/>
                    </a:lnTo>
                    <a:lnTo>
                      <a:pt x="51" y="108"/>
                    </a:lnTo>
                    <a:lnTo>
                      <a:pt x="51" y="102"/>
                    </a:lnTo>
                    <a:lnTo>
                      <a:pt x="57" y="96"/>
                    </a:lnTo>
                    <a:lnTo>
                      <a:pt x="51" y="96"/>
                    </a:lnTo>
                    <a:lnTo>
                      <a:pt x="57" y="96"/>
                    </a:lnTo>
                    <a:lnTo>
                      <a:pt x="57" y="91"/>
                    </a:lnTo>
                    <a:lnTo>
                      <a:pt x="57" y="85"/>
                    </a:lnTo>
                    <a:lnTo>
                      <a:pt x="63" y="79"/>
                    </a:lnTo>
                    <a:lnTo>
                      <a:pt x="63" y="74"/>
                    </a:lnTo>
                    <a:lnTo>
                      <a:pt x="68" y="74"/>
                    </a:lnTo>
                    <a:lnTo>
                      <a:pt x="74" y="74"/>
                    </a:lnTo>
                    <a:lnTo>
                      <a:pt x="74" y="68"/>
                    </a:lnTo>
                    <a:lnTo>
                      <a:pt x="80" y="68"/>
                    </a:lnTo>
                    <a:lnTo>
                      <a:pt x="80" y="62"/>
                    </a:lnTo>
                    <a:lnTo>
                      <a:pt x="86" y="62"/>
                    </a:lnTo>
                    <a:lnTo>
                      <a:pt x="86" y="57"/>
                    </a:lnTo>
                    <a:lnTo>
                      <a:pt x="80" y="57"/>
                    </a:lnTo>
                    <a:lnTo>
                      <a:pt x="86" y="57"/>
                    </a:lnTo>
                    <a:lnTo>
                      <a:pt x="86" y="51"/>
                    </a:lnTo>
                    <a:lnTo>
                      <a:pt x="86" y="45"/>
                    </a:lnTo>
                    <a:lnTo>
                      <a:pt x="91" y="45"/>
                    </a:lnTo>
                    <a:lnTo>
                      <a:pt x="97" y="45"/>
                    </a:lnTo>
                    <a:lnTo>
                      <a:pt x="97" y="40"/>
                    </a:lnTo>
                    <a:lnTo>
                      <a:pt x="97" y="34"/>
                    </a:lnTo>
                    <a:lnTo>
                      <a:pt x="103" y="28"/>
                    </a:lnTo>
                    <a:lnTo>
                      <a:pt x="103" y="23"/>
                    </a:lnTo>
                    <a:lnTo>
                      <a:pt x="108" y="23"/>
                    </a:lnTo>
                    <a:lnTo>
                      <a:pt x="108" y="17"/>
                    </a:lnTo>
                    <a:lnTo>
                      <a:pt x="114" y="17"/>
                    </a:lnTo>
                    <a:lnTo>
                      <a:pt x="114" y="11"/>
                    </a:lnTo>
                    <a:lnTo>
                      <a:pt x="137" y="17"/>
                    </a:lnTo>
                    <a:lnTo>
                      <a:pt x="137" y="11"/>
                    </a:lnTo>
                    <a:lnTo>
                      <a:pt x="142" y="6"/>
                    </a:lnTo>
                    <a:lnTo>
                      <a:pt x="148" y="0"/>
                    </a:lnTo>
                    <a:lnTo>
                      <a:pt x="154" y="0"/>
                    </a:lnTo>
                    <a:lnTo>
                      <a:pt x="159" y="0"/>
                    </a:lnTo>
                    <a:lnTo>
                      <a:pt x="165" y="6"/>
                    </a:lnTo>
                    <a:lnTo>
                      <a:pt x="188" y="0"/>
                    </a:lnTo>
                    <a:lnTo>
                      <a:pt x="193" y="0"/>
                    </a:lnTo>
                    <a:lnTo>
                      <a:pt x="222" y="40"/>
                    </a:lnTo>
                    <a:lnTo>
                      <a:pt x="227" y="45"/>
                    </a:lnTo>
                    <a:lnTo>
                      <a:pt x="278" y="45"/>
                    </a:lnTo>
                    <a:lnTo>
                      <a:pt x="312" y="34"/>
                    </a:lnTo>
                    <a:lnTo>
                      <a:pt x="335" y="45"/>
                    </a:lnTo>
                    <a:lnTo>
                      <a:pt x="358" y="62"/>
                    </a:lnTo>
                    <a:lnTo>
                      <a:pt x="363" y="57"/>
                    </a:lnTo>
                    <a:lnTo>
                      <a:pt x="369" y="40"/>
                    </a:lnTo>
                    <a:lnTo>
                      <a:pt x="375" y="40"/>
                    </a:lnTo>
                    <a:lnTo>
                      <a:pt x="380" y="40"/>
                    </a:lnTo>
                    <a:lnTo>
                      <a:pt x="386" y="34"/>
                    </a:lnTo>
                    <a:lnTo>
                      <a:pt x="386" y="40"/>
                    </a:lnTo>
                    <a:lnTo>
                      <a:pt x="392" y="40"/>
                    </a:lnTo>
                    <a:lnTo>
                      <a:pt x="397" y="40"/>
                    </a:lnTo>
                    <a:lnTo>
                      <a:pt x="403" y="45"/>
                    </a:lnTo>
                    <a:lnTo>
                      <a:pt x="403" y="51"/>
                    </a:lnTo>
                    <a:lnTo>
                      <a:pt x="403" y="57"/>
                    </a:lnTo>
                    <a:lnTo>
                      <a:pt x="397" y="62"/>
                    </a:lnTo>
                    <a:lnTo>
                      <a:pt x="397" y="68"/>
                    </a:lnTo>
                    <a:lnTo>
                      <a:pt x="397" y="74"/>
                    </a:lnTo>
                    <a:lnTo>
                      <a:pt x="392" y="79"/>
                    </a:lnTo>
                    <a:lnTo>
                      <a:pt x="386" y="91"/>
                    </a:lnTo>
                    <a:lnTo>
                      <a:pt x="386" y="102"/>
                    </a:lnTo>
                    <a:lnTo>
                      <a:pt x="380" y="113"/>
                    </a:lnTo>
                    <a:lnTo>
                      <a:pt x="380" y="119"/>
                    </a:lnTo>
                    <a:lnTo>
                      <a:pt x="380" y="125"/>
                    </a:lnTo>
                    <a:lnTo>
                      <a:pt x="375" y="125"/>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3" name="Freeform 10">
                <a:extLst>
                  <a:ext uri="{FF2B5EF4-FFF2-40B4-BE49-F238E27FC236}">
                    <a16:creationId xmlns:a16="http://schemas.microsoft.com/office/drawing/2014/main" id="{7B951C1A-2088-EA4B-D427-58C1519D6340}"/>
                  </a:ext>
                </a:extLst>
              </p:cNvPr>
              <p:cNvSpPr>
                <a:spLocks/>
              </p:cNvSpPr>
              <p:nvPr>
                <p:custDataLst>
                  <p:tags r:id="rId11"/>
                </p:custDataLst>
              </p:nvPr>
            </p:nvSpPr>
            <p:spPr bwMode="auto">
              <a:xfrm rot="390307">
                <a:off x="5209519" y="4244983"/>
                <a:ext cx="574675" cy="522288"/>
              </a:xfrm>
              <a:custGeom>
                <a:avLst/>
                <a:gdLst>
                  <a:gd name="T0" fmla="*/ 164 w 362"/>
                  <a:gd name="T1" fmla="*/ 0 h 329"/>
                  <a:gd name="T2" fmla="*/ 175 w 362"/>
                  <a:gd name="T3" fmla="*/ 6 h 329"/>
                  <a:gd name="T4" fmla="*/ 181 w 362"/>
                  <a:gd name="T5" fmla="*/ 17 h 329"/>
                  <a:gd name="T6" fmla="*/ 192 w 362"/>
                  <a:gd name="T7" fmla="*/ 11 h 329"/>
                  <a:gd name="T8" fmla="*/ 209 w 362"/>
                  <a:gd name="T9" fmla="*/ 23 h 329"/>
                  <a:gd name="T10" fmla="*/ 215 w 362"/>
                  <a:gd name="T11" fmla="*/ 40 h 329"/>
                  <a:gd name="T12" fmla="*/ 215 w 362"/>
                  <a:gd name="T13" fmla="*/ 68 h 329"/>
                  <a:gd name="T14" fmla="*/ 238 w 362"/>
                  <a:gd name="T15" fmla="*/ 74 h 329"/>
                  <a:gd name="T16" fmla="*/ 255 w 362"/>
                  <a:gd name="T17" fmla="*/ 74 h 329"/>
                  <a:gd name="T18" fmla="*/ 266 w 362"/>
                  <a:gd name="T19" fmla="*/ 74 h 329"/>
                  <a:gd name="T20" fmla="*/ 272 w 362"/>
                  <a:gd name="T21" fmla="*/ 85 h 329"/>
                  <a:gd name="T22" fmla="*/ 283 w 362"/>
                  <a:gd name="T23" fmla="*/ 91 h 329"/>
                  <a:gd name="T24" fmla="*/ 294 w 362"/>
                  <a:gd name="T25" fmla="*/ 108 h 329"/>
                  <a:gd name="T26" fmla="*/ 351 w 362"/>
                  <a:gd name="T27" fmla="*/ 187 h 329"/>
                  <a:gd name="T28" fmla="*/ 362 w 362"/>
                  <a:gd name="T29" fmla="*/ 181 h 329"/>
                  <a:gd name="T30" fmla="*/ 351 w 362"/>
                  <a:gd name="T31" fmla="*/ 193 h 329"/>
                  <a:gd name="T32" fmla="*/ 351 w 362"/>
                  <a:gd name="T33" fmla="*/ 210 h 329"/>
                  <a:gd name="T34" fmla="*/ 340 w 362"/>
                  <a:gd name="T35" fmla="*/ 221 h 329"/>
                  <a:gd name="T36" fmla="*/ 328 w 362"/>
                  <a:gd name="T37" fmla="*/ 227 h 329"/>
                  <a:gd name="T38" fmla="*/ 323 w 362"/>
                  <a:gd name="T39" fmla="*/ 227 h 329"/>
                  <a:gd name="T40" fmla="*/ 328 w 362"/>
                  <a:gd name="T41" fmla="*/ 238 h 329"/>
                  <a:gd name="T42" fmla="*/ 306 w 362"/>
                  <a:gd name="T43" fmla="*/ 255 h 329"/>
                  <a:gd name="T44" fmla="*/ 294 w 362"/>
                  <a:gd name="T45" fmla="*/ 272 h 329"/>
                  <a:gd name="T46" fmla="*/ 289 w 362"/>
                  <a:gd name="T47" fmla="*/ 289 h 329"/>
                  <a:gd name="T48" fmla="*/ 277 w 362"/>
                  <a:gd name="T49" fmla="*/ 289 h 329"/>
                  <a:gd name="T50" fmla="*/ 272 w 362"/>
                  <a:gd name="T51" fmla="*/ 300 h 329"/>
                  <a:gd name="T52" fmla="*/ 260 w 362"/>
                  <a:gd name="T53" fmla="*/ 300 h 329"/>
                  <a:gd name="T54" fmla="*/ 255 w 362"/>
                  <a:gd name="T55" fmla="*/ 312 h 329"/>
                  <a:gd name="T56" fmla="*/ 260 w 362"/>
                  <a:gd name="T57" fmla="*/ 329 h 329"/>
                  <a:gd name="T58" fmla="*/ 238 w 362"/>
                  <a:gd name="T59" fmla="*/ 317 h 329"/>
                  <a:gd name="T60" fmla="*/ 232 w 362"/>
                  <a:gd name="T61" fmla="*/ 329 h 329"/>
                  <a:gd name="T62" fmla="*/ 209 w 362"/>
                  <a:gd name="T63" fmla="*/ 312 h 329"/>
                  <a:gd name="T64" fmla="*/ 204 w 362"/>
                  <a:gd name="T65" fmla="*/ 306 h 329"/>
                  <a:gd name="T66" fmla="*/ 187 w 362"/>
                  <a:gd name="T67" fmla="*/ 289 h 329"/>
                  <a:gd name="T68" fmla="*/ 175 w 362"/>
                  <a:gd name="T69" fmla="*/ 278 h 329"/>
                  <a:gd name="T70" fmla="*/ 158 w 362"/>
                  <a:gd name="T71" fmla="*/ 272 h 329"/>
                  <a:gd name="T72" fmla="*/ 153 w 362"/>
                  <a:gd name="T73" fmla="*/ 255 h 329"/>
                  <a:gd name="T74" fmla="*/ 124 w 362"/>
                  <a:gd name="T75" fmla="*/ 266 h 329"/>
                  <a:gd name="T76" fmla="*/ 119 w 362"/>
                  <a:gd name="T77" fmla="*/ 255 h 329"/>
                  <a:gd name="T78" fmla="*/ 102 w 362"/>
                  <a:gd name="T79" fmla="*/ 266 h 329"/>
                  <a:gd name="T80" fmla="*/ 79 w 362"/>
                  <a:gd name="T81" fmla="*/ 255 h 329"/>
                  <a:gd name="T82" fmla="*/ 62 w 362"/>
                  <a:gd name="T83" fmla="*/ 244 h 329"/>
                  <a:gd name="T84" fmla="*/ 39 w 362"/>
                  <a:gd name="T85" fmla="*/ 204 h 329"/>
                  <a:gd name="T86" fmla="*/ 28 w 362"/>
                  <a:gd name="T87" fmla="*/ 198 h 329"/>
                  <a:gd name="T88" fmla="*/ 17 w 362"/>
                  <a:gd name="T89" fmla="*/ 193 h 329"/>
                  <a:gd name="T90" fmla="*/ 0 w 362"/>
                  <a:gd name="T91" fmla="*/ 193 h 329"/>
                  <a:gd name="T92" fmla="*/ 11 w 362"/>
                  <a:gd name="T93" fmla="*/ 176 h 329"/>
                  <a:gd name="T94" fmla="*/ 34 w 362"/>
                  <a:gd name="T95" fmla="*/ 159 h 329"/>
                  <a:gd name="T96" fmla="*/ 51 w 362"/>
                  <a:gd name="T97" fmla="*/ 142 h 329"/>
                  <a:gd name="T98" fmla="*/ 51 w 362"/>
                  <a:gd name="T99" fmla="*/ 125 h 329"/>
                  <a:gd name="T100" fmla="*/ 62 w 362"/>
                  <a:gd name="T101" fmla="*/ 108 h 329"/>
                  <a:gd name="T102" fmla="*/ 62 w 362"/>
                  <a:gd name="T103" fmla="*/ 91 h 329"/>
                  <a:gd name="T104" fmla="*/ 68 w 362"/>
                  <a:gd name="T105" fmla="*/ 79 h 329"/>
                  <a:gd name="T106" fmla="*/ 68 w 362"/>
                  <a:gd name="T107" fmla="*/ 62 h 329"/>
                  <a:gd name="T108" fmla="*/ 79 w 362"/>
                  <a:gd name="T109" fmla="*/ 45 h 329"/>
                  <a:gd name="T110" fmla="*/ 85 w 362"/>
                  <a:gd name="T111" fmla="*/ 28 h 329"/>
                  <a:gd name="T112" fmla="*/ 96 w 362"/>
                  <a:gd name="T113" fmla="*/ 17 h 329"/>
                  <a:gd name="T114" fmla="*/ 102 w 362"/>
                  <a:gd name="T115" fmla="*/ 11 h 329"/>
                  <a:gd name="T116" fmla="*/ 113 w 362"/>
                  <a:gd name="T117" fmla="*/ 17 h 329"/>
                  <a:gd name="T118" fmla="*/ 124 w 362"/>
                  <a:gd name="T119" fmla="*/ 23 h 329"/>
                  <a:gd name="T120" fmla="*/ 141 w 362"/>
                  <a:gd name="T121" fmla="*/ 1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 h="329">
                    <a:moveTo>
                      <a:pt x="141" y="11"/>
                    </a:moveTo>
                    <a:lnTo>
                      <a:pt x="158" y="0"/>
                    </a:lnTo>
                    <a:lnTo>
                      <a:pt x="164" y="0"/>
                    </a:lnTo>
                    <a:lnTo>
                      <a:pt x="164" y="6"/>
                    </a:lnTo>
                    <a:lnTo>
                      <a:pt x="170" y="6"/>
                    </a:lnTo>
                    <a:lnTo>
                      <a:pt x="175" y="6"/>
                    </a:lnTo>
                    <a:lnTo>
                      <a:pt x="175" y="11"/>
                    </a:lnTo>
                    <a:lnTo>
                      <a:pt x="175" y="17"/>
                    </a:lnTo>
                    <a:lnTo>
                      <a:pt x="181" y="17"/>
                    </a:lnTo>
                    <a:lnTo>
                      <a:pt x="187" y="17"/>
                    </a:lnTo>
                    <a:lnTo>
                      <a:pt x="192" y="17"/>
                    </a:lnTo>
                    <a:lnTo>
                      <a:pt x="192" y="11"/>
                    </a:lnTo>
                    <a:lnTo>
                      <a:pt x="198" y="17"/>
                    </a:lnTo>
                    <a:lnTo>
                      <a:pt x="204" y="17"/>
                    </a:lnTo>
                    <a:lnTo>
                      <a:pt x="209" y="23"/>
                    </a:lnTo>
                    <a:lnTo>
                      <a:pt x="209" y="28"/>
                    </a:lnTo>
                    <a:lnTo>
                      <a:pt x="209" y="34"/>
                    </a:lnTo>
                    <a:lnTo>
                      <a:pt x="215" y="40"/>
                    </a:lnTo>
                    <a:lnTo>
                      <a:pt x="215" y="57"/>
                    </a:lnTo>
                    <a:lnTo>
                      <a:pt x="215" y="62"/>
                    </a:lnTo>
                    <a:lnTo>
                      <a:pt x="215" y="68"/>
                    </a:lnTo>
                    <a:lnTo>
                      <a:pt x="221" y="68"/>
                    </a:lnTo>
                    <a:lnTo>
                      <a:pt x="226" y="68"/>
                    </a:lnTo>
                    <a:lnTo>
                      <a:pt x="238" y="74"/>
                    </a:lnTo>
                    <a:lnTo>
                      <a:pt x="243" y="74"/>
                    </a:lnTo>
                    <a:lnTo>
                      <a:pt x="249" y="74"/>
                    </a:lnTo>
                    <a:lnTo>
                      <a:pt x="255" y="74"/>
                    </a:lnTo>
                    <a:lnTo>
                      <a:pt x="255" y="79"/>
                    </a:lnTo>
                    <a:lnTo>
                      <a:pt x="260" y="74"/>
                    </a:lnTo>
                    <a:lnTo>
                      <a:pt x="266" y="74"/>
                    </a:lnTo>
                    <a:lnTo>
                      <a:pt x="272" y="74"/>
                    </a:lnTo>
                    <a:lnTo>
                      <a:pt x="272" y="79"/>
                    </a:lnTo>
                    <a:lnTo>
                      <a:pt x="272" y="85"/>
                    </a:lnTo>
                    <a:lnTo>
                      <a:pt x="277" y="91"/>
                    </a:lnTo>
                    <a:lnTo>
                      <a:pt x="283" y="85"/>
                    </a:lnTo>
                    <a:lnTo>
                      <a:pt x="283" y="91"/>
                    </a:lnTo>
                    <a:lnTo>
                      <a:pt x="283" y="96"/>
                    </a:lnTo>
                    <a:lnTo>
                      <a:pt x="289" y="96"/>
                    </a:lnTo>
                    <a:lnTo>
                      <a:pt x="294" y="108"/>
                    </a:lnTo>
                    <a:lnTo>
                      <a:pt x="311" y="136"/>
                    </a:lnTo>
                    <a:lnTo>
                      <a:pt x="345" y="187"/>
                    </a:lnTo>
                    <a:lnTo>
                      <a:pt x="351" y="187"/>
                    </a:lnTo>
                    <a:lnTo>
                      <a:pt x="351" y="181"/>
                    </a:lnTo>
                    <a:lnTo>
                      <a:pt x="357" y="181"/>
                    </a:lnTo>
                    <a:lnTo>
                      <a:pt x="362" y="181"/>
                    </a:lnTo>
                    <a:lnTo>
                      <a:pt x="362" y="187"/>
                    </a:lnTo>
                    <a:lnTo>
                      <a:pt x="357" y="193"/>
                    </a:lnTo>
                    <a:lnTo>
                      <a:pt x="351" y="193"/>
                    </a:lnTo>
                    <a:lnTo>
                      <a:pt x="345" y="198"/>
                    </a:lnTo>
                    <a:lnTo>
                      <a:pt x="351" y="204"/>
                    </a:lnTo>
                    <a:lnTo>
                      <a:pt x="351" y="210"/>
                    </a:lnTo>
                    <a:lnTo>
                      <a:pt x="345" y="215"/>
                    </a:lnTo>
                    <a:lnTo>
                      <a:pt x="345" y="221"/>
                    </a:lnTo>
                    <a:lnTo>
                      <a:pt x="340" y="221"/>
                    </a:lnTo>
                    <a:lnTo>
                      <a:pt x="340" y="227"/>
                    </a:lnTo>
                    <a:lnTo>
                      <a:pt x="334" y="227"/>
                    </a:lnTo>
                    <a:lnTo>
                      <a:pt x="328" y="227"/>
                    </a:lnTo>
                    <a:lnTo>
                      <a:pt x="323" y="227"/>
                    </a:lnTo>
                    <a:lnTo>
                      <a:pt x="317" y="227"/>
                    </a:lnTo>
                    <a:lnTo>
                      <a:pt x="323" y="227"/>
                    </a:lnTo>
                    <a:lnTo>
                      <a:pt x="323" y="232"/>
                    </a:lnTo>
                    <a:lnTo>
                      <a:pt x="328" y="232"/>
                    </a:lnTo>
                    <a:lnTo>
                      <a:pt x="328" y="238"/>
                    </a:lnTo>
                    <a:lnTo>
                      <a:pt x="323" y="244"/>
                    </a:lnTo>
                    <a:lnTo>
                      <a:pt x="311" y="249"/>
                    </a:lnTo>
                    <a:lnTo>
                      <a:pt x="306" y="255"/>
                    </a:lnTo>
                    <a:lnTo>
                      <a:pt x="306" y="261"/>
                    </a:lnTo>
                    <a:lnTo>
                      <a:pt x="300" y="266"/>
                    </a:lnTo>
                    <a:lnTo>
                      <a:pt x="294" y="272"/>
                    </a:lnTo>
                    <a:lnTo>
                      <a:pt x="289" y="278"/>
                    </a:lnTo>
                    <a:lnTo>
                      <a:pt x="289" y="283"/>
                    </a:lnTo>
                    <a:lnTo>
                      <a:pt x="289" y="289"/>
                    </a:lnTo>
                    <a:lnTo>
                      <a:pt x="283" y="289"/>
                    </a:lnTo>
                    <a:lnTo>
                      <a:pt x="277" y="295"/>
                    </a:lnTo>
                    <a:lnTo>
                      <a:pt x="277" y="289"/>
                    </a:lnTo>
                    <a:lnTo>
                      <a:pt x="272" y="289"/>
                    </a:lnTo>
                    <a:lnTo>
                      <a:pt x="272" y="295"/>
                    </a:lnTo>
                    <a:lnTo>
                      <a:pt x="272" y="300"/>
                    </a:lnTo>
                    <a:lnTo>
                      <a:pt x="272" y="306"/>
                    </a:lnTo>
                    <a:lnTo>
                      <a:pt x="266" y="306"/>
                    </a:lnTo>
                    <a:lnTo>
                      <a:pt x="260" y="300"/>
                    </a:lnTo>
                    <a:lnTo>
                      <a:pt x="255" y="300"/>
                    </a:lnTo>
                    <a:lnTo>
                      <a:pt x="255" y="306"/>
                    </a:lnTo>
                    <a:lnTo>
                      <a:pt x="255" y="312"/>
                    </a:lnTo>
                    <a:lnTo>
                      <a:pt x="260" y="312"/>
                    </a:lnTo>
                    <a:lnTo>
                      <a:pt x="266" y="329"/>
                    </a:lnTo>
                    <a:lnTo>
                      <a:pt x="260" y="329"/>
                    </a:lnTo>
                    <a:lnTo>
                      <a:pt x="249" y="329"/>
                    </a:lnTo>
                    <a:lnTo>
                      <a:pt x="238" y="323"/>
                    </a:lnTo>
                    <a:lnTo>
                      <a:pt x="238" y="317"/>
                    </a:lnTo>
                    <a:lnTo>
                      <a:pt x="232" y="317"/>
                    </a:lnTo>
                    <a:lnTo>
                      <a:pt x="232" y="323"/>
                    </a:lnTo>
                    <a:lnTo>
                      <a:pt x="232" y="329"/>
                    </a:lnTo>
                    <a:lnTo>
                      <a:pt x="226" y="329"/>
                    </a:lnTo>
                    <a:lnTo>
                      <a:pt x="215" y="317"/>
                    </a:lnTo>
                    <a:lnTo>
                      <a:pt x="209" y="312"/>
                    </a:lnTo>
                    <a:lnTo>
                      <a:pt x="209" y="300"/>
                    </a:lnTo>
                    <a:lnTo>
                      <a:pt x="204" y="300"/>
                    </a:lnTo>
                    <a:lnTo>
                      <a:pt x="204" y="306"/>
                    </a:lnTo>
                    <a:lnTo>
                      <a:pt x="204" y="300"/>
                    </a:lnTo>
                    <a:lnTo>
                      <a:pt x="192" y="295"/>
                    </a:lnTo>
                    <a:lnTo>
                      <a:pt x="187" y="289"/>
                    </a:lnTo>
                    <a:lnTo>
                      <a:pt x="181" y="289"/>
                    </a:lnTo>
                    <a:lnTo>
                      <a:pt x="175" y="283"/>
                    </a:lnTo>
                    <a:lnTo>
                      <a:pt x="175" y="278"/>
                    </a:lnTo>
                    <a:lnTo>
                      <a:pt x="175" y="272"/>
                    </a:lnTo>
                    <a:lnTo>
                      <a:pt x="170" y="272"/>
                    </a:lnTo>
                    <a:lnTo>
                      <a:pt x="158" y="272"/>
                    </a:lnTo>
                    <a:lnTo>
                      <a:pt x="153" y="266"/>
                    </a:lnTo>
                    <a:lnTo>
                      <a:pt x="147" y="261"/>
                    </a:lnTo>
                    <a:lnTo>
                      <a:pt x="153" y="255"/>
                    </a:lnTo>
                    <a:lnTo>
                      <a:pt x="147" y="249"/>
                    </a:lnTo>
                    <a:lnTo>
                      <a:pt x="136" y="255"/>
                    </a:lnTo>
                    <a:lnTo>
                      <a:pt x="124" y="266"/>
                    </a:lnTo>
                    <a:lnTo>
                      <a:pt x="124" y="261"/>
                    </a:lnTo>
                    <a:lnTo>
                      <a:pt x="124" y="255"/>
                    </a:lnTo>
                    <a:lnTo>
                      <a:pt x="119" y="255"/>
                    </a:lnTo>
                    <a:lnTo>
                      <a:pt x="113" y="261"/>
                    </a:lnTo>
                    <a:lnTo>
                      <a:pt x="107" y="261"/>
                    </a:lnTo>
                    <a:lnTo>
                      <a:pt x="102" y="266"/>
                    </a:lnTo>
                    <a:lnTo>
                      <a:pt x="96" y="261"/>
                    </a:lnTo>
                    <a:lnTo>
                      <a:pt x="90" y="255"/>
                    </a:lnTo>
                    <a:lnTo>
                      <a:pt x="79" y="255"/>
                    </a:lnTo>
                    <a:lnTo>
                      <a:pt x="73" y="255"/>
                    </a:lnTo>
                    <a:lnTo>
                      <a:pt x="68" y="249"/>
                    </a:lnTo>
                    <a:lnTo>
                      <a:pt x="62" y="244"/>
                    </a:lnTo>
                    <a:lnTo>
                      <a:pt x="51" y="232"/>
                    </a:lnTo>
                    <a:lnTo>
                      <a:pt x="45" y="215"/>
                    </a:lnTo>
                    <a:lnTo>
                      <a:pt x="39" y="204"/>
                    </a:lnTo>
                    <a:lnTo>
                      <a:pt x="39" y="198"/>
                    </a:lnTo>
                    <a:lnTo>
                      <a:pt x="34" y="198"/>
                    </a:lnTo>
                    <a:lnTo>
                      <a:pt x="28" y="198"/>
                    </a:lnTo>
                    <a:lnTo>
                      <a:pt x="22" y="193"/>
                    </a:lnTo>
                    <a:lnTo>
                      <a:pt x="22" y="187"/>
                    </a:lnTo>
                    <a:lnTo>
                      <a:pt x="17" y="193"/>
                    </a:lnTo>
                    <a:lnTo>
                      <a:pt x="11" y="198"/>
                    </a:lnTo>
                    <a:lnTo>
                      <a:pt x="5" y="198"/>
                    </a:lnTo>
                    <a:lnTo>
                      <a:pt x="0" y="193"/>
                    </a:lnTo>
                    <a:lnTo>
                      <a:pt x="0" y="187"/>
                    </a:lnTo>
                    <a:lnTo>
                      <a:pt x="5" y="187"/>
                    </a:lnTo>
                    <a:lnTo>
                      <a:pt x="11" y="176"/>
                    </a:lnTo>
                    <a:lnTo>
                      <a:pt x="22" y="176"/>
                    </a:lnTo>
                    <a:lnTo>
                      <a:pt x="28" y="164"/>
                    </a:lnTo>
                    <a:lnTo>
                      <a:pt x="34" y="159"/>
                    </a:lnTo>
                    <a:lnTo>
                      <a:pt x="39" y="153"/>
                    </a:lnTo>
                    <a:lnTo>
                      <a:pt x="45" y="147"/>
                    </a:lnTo>
                    <a:lnTo>
                      <a:pt x="51" y="142"/>
                    </a:lnTo>
                    <a:lnTo>
                      <a:pt x="51" y="136"/>
                    </a:lnTo>
                    <a:lnTo>
                      <a:pt x="51" y="130"/>
                    </a:lnTo>
                    <a:lnTo>
                      <a:pt x="51" y="125"/>
                    </a:lnTo>
                    <a:lnTo>
                      <a:pt x="56" y="119"/>
                    </a:lnTo>
                    <a:lnTo>
                      <a:pt x="62" y="113"/>
                    </a:lnTo>
                    <a:lnTo>
                      <a:pt x="62" y="108"/>
                    </a:lnTo>
                    <a:lnTo>
                      <a:pt x="62" y="102"/>
                    </a:lnTo>
                    <a:lnTo>
                      <a:pt x="62" y="96"/>
                    </a:lnTo>
                    <a:lnTo>
                      <a:pt x="62" y="91"/>
                    </a:lnTo>
                    <a:lnTo>
                      <a:pt x="62" y="85"/>
                    </a:lnTo>
                    <a:lnTo>
                      <a:pt x="68" y="85"/>
                    </a:lnTo>
                    <a:lnTo>
                      <a:pt x="68" y="79"/>
                    </a:lnTo>
                    <a:lnTo>
                      <a:pt x="62" y="79"/>
                    </a:lnTo>
                    <a:lnTo>
                      <a:pt x="68" y="74"/>
                    </a:lnTo>
                    <a:lnTo>
                      <a:pt x="68" y="62"/>
                    </a:lnTo>
                    <a:lnTo>
                      <a:pt x="73" y="57"/>
                    </a:lnTo>
                    <a:lnTo>
                      <a:pt x="68" y="57"/>
                    </a:lnTo>
                    <a:lnTo>
                      <a:pt x="79" y="45"/>
                    </a:lnTo>
                    <a:lnTo>
                      <a:pt x="79" y="40"/>
                    </a:lnTo>
                    <a:lnTo>
                      <a:pt x="79" y="34"/>
                    </a:lnTo>
                    <a:lnTo>
                      <a:pt x="85" y="28"/>
                    </a:lnTo>
                    <a:lnTo>
                      <a:pt x="90" y="28"/>
                    </a:lnTo>
                    <a:lnTo>
                      <a:pt x="90" y="23"/>
                    </a:lnTo>
                    <a:lnTo>
                      <a:pt x="96" y="17"/>
                    </a:lnTo>
                    <a:lnTo>
                      <a:pt x="96" y="11"/>
                    </a:lnTo>
                    <a:lnTo>
                      <a:pt x="102" y="6"/>
                    </a:lnTo>
                    <a:lnTo>
                      <a:pt x="102" y="11"/>
                    </a:lnTo>
                    <a:lnTo>
                      <a:pt x="107" y="11"/>
                    </a:lnTo>
                    <a:lnTo>
                      <a:pt x="107" y="17"/>
                    </a:lnTo>
                    <a:lnTo>
                      <a:pt x="113" y="17"/>
                    </a:lnTo>
                    <a:lnTo>
                      <a:pt x="113" y="23"/>
                    </a:lnTo>
                    <a:lnTo>
                      <a:pt x="119" y="23"/>
                    </a:lnTo>
                    <a:lnTo>
                      <a:pt x="124" y="23"/>
                    </a:lnTo>
                    <a:lnTo>
                      <a:pt x="130" y="17"/>
                    </a:lnTo>
                    <a:lnTo>
                      <a:pt x="136" y="17"/>
                    </a:lnTo>
                    <a:lnTo>
                      <a:pt x="141" y="11"/>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4" name="Freeform 11">
                <a:extLst>
                  <a:ext uri="{FF2B5EF4-FFF2-40B4-BE49-F238E27FC236}">
                    <a16:creationId xmlns:a16="http://schemas.microsoft.com/office/drawing/2014/main" id="{A88044D7-513F-7207-B810-80909423724F}"/>
                  </a:ext>
                </a:extLst>
              </p:cNvPr>
              <p:cNvSpPr>
                <a:spLocks/>
              </p:cNvSpPr>
              <p:nvPr>
                <p:custDataLst>
                  <p:tags r:id="rId12"/>
                </p:custDataLst>
              </p:nvPr>
            </p:nvSpPr>
            <p:spPr bwMode="auto">
              <a:xfrm rot="390307">
                <a:off x="5629251" y="4566189"/>
                <a:ext cx="441325" cy="441325"/>
              </a:xfrm>
              <a:custGeom>
                <a:avLst/>
                <a:gdLst>
                  <a:gd name="T0" fmla="*/ 130 w 278"/>
                  <a:gd name="T1" fmla="*/ 272 h 278"/>
                  <a:gd name="T2" fmla="*/ 130 w 278"/>
                  <a:gd name="T3" fmla="*/ 260 h 278"/>
                  <a:gd name="T4" fmla="*/ 119 w 278"/>
                  <a:gd name="T5" fmla="*/ 249 h 278"/>
                  <a:gd name="T6" fmla="*/ 108 w 278"/>
                  <a:gd name="T7" fmla="*/ 249 h 278"/>
                  <a:gd name="T8" fmla="*/ 91 w 278"/>
                  <a:gd name="T9" fmla="*/ 255 h 278"/>
                  <a:gd name="T10" fmla="*/ 85 w 278"/>
                  <a:gd name="T11" fmla="*/ 249 h 278"/>
                  <a:gd name="T12" fmla="*/ 79 w 278"/>
                  <a:gd name="T13" fmla="*/ 226 h 278"/>
                  <a:gd name="T14" fmla="*/ 68 w 278"/>
                  <a:gd name="T15" fmla="*/ 215 h 278"/>
                  <a:gd name="T16" fmla="*/ 62 w 278"/>
                  <a:gd name="T17" fmla="*/ 221 h 278"/>
                  <a:gd name="T18" fmla="*/ 45 w 278"/>
                  <a:gd name="T19" fmla="*/ 181 h 278"/>
                  <a:gd name="T20" fmla="*/ 6 w 278"/>
                  <a:gd name="T21" fmla="*/ 113 h 278"/>
                  <a:gd name="T22" fmla="*/ 6 w 278"/>
                  <a:gd name="T23" fmla="*/ 102 h 278"/>
                  <a:gd name="T24" fmla="*/ 17 w 278"/>
                  <a:gd name="T25" fmla="*/ 90 h 278"/>
                  <a:gd name="T26" fmla="*/ 23 w 278"/>
                  <a:gd name="T27" fmla="*/ 79 h 278"/>
                  <a:gd name="T28" fmla="*/ 40 w 278"/>
                  <a:gd name="T29" fmla="*/ 68 h 278"/>
                  <a:gd name="T30" fmla="*/ 45 w 278"/>
                  <a:gd name="T31" fmla="*/ 56 h 278"/>
                  <a:gd name="T32" fmla="*/ 40 w 278"/>
                  <a:gd name="T33" fmla="*/ 51 h 278"/>
                  <a:gd name="T34" fmla="*/ 40 w 278"/>
                  <a:gd name="T35" fmla="*/ 51 h 278"/>
                  <a:gd name="T36" fmla="*/ 51 w 278"/>
                  <a:gd name="T37" fmla="*/ 51 h 278"/>
                  <a:gd name="T38" fmla="*/ 57 w 278"/>
                  <a:gd name="T39" fmla="*/ 45 h 278"/>
                  <a:gd name="T40" fmla="*/ 62 w 278"/>
                  <a:gd name="T41" fmla="*/ 39 h 278"/>
                  <a:gd name="T42" fmla="*/ 68 w 278"/>
                  <a:gd name="T43" fmla="*/ 28 h 278"/>
                  <a:gd name="T44" fmla="*/ 68 w 278"/>
                  <a:gd name="T45" fmla="*/ 17 h 278"/>
                  <a:gd name="T46" fmla="*/ 79 w 278"/>
                  <a:gd name="T47" fmla="*/ 11 h 278"/>
                  <a:gd name="T48" fmla="*/ 96 w 278"/>
                  <a:gd name="T49" fmla="*/ 11 h 278"/>
                  <a:gd name="T50" fmla="*/ 108 w 278"/>
                  <a:gd name="T51" fmla="*/ 11 h 278"/>
                  <a:gd name="T52" fmla="*/ 108 w 278"/>
                  <a:gd name="T53" fmla="*/ 0 h 278"/>
                  <a:gd name="T54" fmla="*/ 193 w 278"/>
                  <a:gd name="T55" fmla="*/ 62 h 278"/>
                  <a:gd name="T56" fmla="*/ 210 w 278"/>
                  <a:gd name="T57" fmla="*/ 79 h 278"/>
                  <a:gd name="T58" fmla="*/ 227 w 278"/>
                  <a:gd name="T59" fmla="*/ 85 h 278"/>
                  <a:gd name="T60" fmla="*/ 238 w 278"/>
                  <a:gd name="T61" fmla="*/ 85 h 278"/>
                  <a:gd name="T62" fmla="*/ 244 w 278"/>
                  <a:gd name="T63" fmla="*/ 90 h 278"/>
                  <a:gd name="T64" fmla="*/ 244 w 278"/>
                  <a:gd name="T65" fmla="*/ 102 h 278"/>
                  <a:gd name="T66" fmla="*/ 250 w 278"/>
                  <a:gd name="T67" fmla="*/ 107 h 278"/>
                  <a:gd name="T68" fmla="*/ 255 w 278"/>
                  <a:gd name="T69" fmla="*/ 107 h 278"/>
                  <a:gd name="T70" fmla="*/ 261 w 278"/>
                  <a:gd name="T71" fmla="*/ 102 h 278"/>
                  <a:gd name="T72" fmla="*/ 267 w 278"/>
                  <a:gd name="T73" fmla="*/ 96 h 278"/>
                  <a:gd name="T74" fmla="*/ 272 w 278"/>
                  <a:gd name="T75" fmla="*/ 136 h 278"/>
                  <a:gd name="T76" fmla="*/ 278 w 278"/>
                  <a:gd name="T77" fmla="*/ 141 h 278"/>
                  <a:gd name="T78" fmla="*/ 272 w 278"/>
                  <a:gd name="T79" fmla="*/ 147 h 278"/>
                  <a:gd name="T80" fmla="*/ 267 w 278"/>
                  <a:gd name="T81" fmla="*/ 153 h 278"/>
                  <a:gd name="T82" fmla="*/ 261 w 278"/>
                  <a:gd name="T83" fmla="*/ 164 h 278"/>
                  <a:gd name="T84" fmla="*/ 255 w 278"/>
                  <a:gd name="T85" fmla="*/ 181 h 278"/>
                  <a:gd name="T86" fmla="*/ 250 w 278"/>
                  <a:gd name="T87" fmla="*/ 187 h 278"/>
                  <a:gd name="T88" fmla="*/ 238 w 278"/>
                  <a:gd name="T89" fmla="*/ 209 h 278"/>
                  <a:gd name="T90" fmla="*/ 238 w 278"/>
                  <a:gd name="T91" fmla="*/ 221 h 278"/>
                  <a:gd name="T92" fmla="*/ 233 w 278"/>
                  <a:gd name="T93" fmla="*/ 226 h 278"/>
                  <a:gd name="T94" fmla="*/ 227 w 278"/>
                  <a:gd name="T95" fmla="*/ 232 h 278"/>
                  <a:gd name="T96" fmla="*/ 216 w 278"/>
                  <a:gd name="T97" fmla="*/ 238 h 278"/>
                  <a:gd name="T98" fmla="*/ 210 w 278"/>
                  <a:gd name="T99" fmla="*/ 249 h 278"/>
                  <a:gd name="T100" fmla="*/ 204 w 278"/>
                  <a:gd name="T101" fmla="*/ 249 h 278"/>
                  <a:gd name="T102" fmla="*/ 187 w 278"/>
                  <a:gd name="T103" fmla="*/ 249 h 278"/>
                  <a:gd name="T104" fmla="*/ 170 w 278"/>
                  <a:gd name="T105" fmla="*/ 260 h 278"/>
                  <a:gd name="T106" fmla="*/ 165 w 278"/>
                  <a:gd name="T10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278">
                    <a:moveTo>
                      <a:pt x="153" y="272"/>
                    </a:moveTo>
                    <a:lnTo>
                      <a:pt x="130" y="272"/>
                    </a:lnTo>
                    <a:lnTo>
                      <a:pt x="130" y="266"/>
                    </a:lnTo>
                    <a:lnTo>
                      <a:pt x="130" y="260"/>
                    </a:lnTo>
                    <a:lnTo>
                      <a:pt x="125" y="249"/>
                    </a:lnTo>
                    <a:lnTo>
                      <a:pt x="119" y="249"/>
                    </a:lnTo>
                    <a:lnTo>
                      <a:pt x="113" y="249"/>
                    </a:lnTo>
                    <a:lnTo>
                      <a:pt x="108" y="249"/>
                    </a:lnTo>
                    <a:lnTo>
                      <a:pt x="96" y="255"/>
                    </a:lnTo>
                    <a:lnTo>
                      <a:pt x="91" y="255"/>
                    </a:lnTo>
                    <a:lnTo>
                      <a:pt x="91" y="249"/>
                    </a:lnTo>
                    <a:lnTo>
                      <a:pt x="85" y="249"/>
                    </a:lnTo>
                    <a:lnTo>
                      <a:pt x="85" y="238"/>
                    </a:lnTo>
                    <a:lnTo>
                      <a:pt x="79" y="226"/>
                    </a:lnTo>
                    <a:lnTo>
                      <a:pt x="74" y="221"/>
                    </a:lnTo>
                    <a:lnTo>
                      <a:pt x="68" y="215"/>
                    </a:lnTo>
                    <a:lnTo>
                      <a:pt x="68" y="221"/>
                    </a:lnTo>
                    <a:lnTo>
                      <a:pt x="62" y="221"/>
                    </a:lnTo>
                    <a:lnTo>
                      <a:pt x="57" y="198"/>
                    </a:lnTo>
                    <a:lnTo>
                      <a:pt x="45" y="181"/>
                    </a:lnTo>
                    <a:lnTo>
                      <a:pt x="0" y="113"/>
                    </a:lnTo>
                    <a:lnTo>
                      <a:pt x="6" y="113"/>
                    </a:lnTo>
                    <a:lnTo>
                      <a:pt x="6" y="107"/>
                    </a:lnTo>
                    <a:lnTo>
                      <a:pt x="6" y="102"/>
                    </a:lnTo>
                    <a:lnTo>
                      <a:pt x="11" y="96"/>
                    </a:lnTo>
                    <a:lnTo>
                      <a:pt x="17" y="90"/>
                    </a:lnTo>
                    <a:lnTo>
                      <a:pt x="23" y="85"/>
                    </a:lnTo>
                    <a:lnTo>
                      <a:pt x="23" y="79"/>
                    </a:lnTo>
                    <a:lnTo>
                      <a:pt x="28" y="73"/>
                    </a:lnTo>
                    <a:lnTo>
                      <a:pt x="40" y="68"/>
                    </a:lnTo>
                    <a:lnTo>
                      <a:pt x="45" y="62"/>
                    </a:lnTo>
                    <a:lnTo>
                      <a:pt x="45" y="56"/>
                    </a:lnTo>
                    <a:lnTo>
                      <a:pt x="40" y="56"/>
                    </a:lnTo>
                    <a:lnTo>
                      <a:pt x="40" y="51"/>
                    </a:lnTo>
                    <a:lnTo>
                      <a:pt x="34" y="51"/>
                    </a:lnTo>
                    <a:lnTo>
                      <a:pt x="40" y="51"/>
                    </a:lnTo>
                    <a:lnTo>
                      <a:pt x="45" y="51"/>
                    </a:lnTo>
                    <a:lnTo>
                      <a:pt x="51" y="51"/>
                    </a:lnTo>
                    <a:lnTo>
                      <a:pt x="57" y="51"/>
                    </a:lnTo>
                    <a:lnTo>
                      <a:pt x="57" y="45"/>
                    </a:lnTo>
                    <a:lnTo>
                      <a:pt x="62" y="45"/>
                    </a:lnTo>
                    <a:lnTo>
                      <a:pt x="62" y="39"/>
                    </a:lnTo>
                    <a:lnTo>
                      <a:pt x="68" y="34"/>
                    </a:lnTo>
                    <a:lnTo>
                      <a:pt x="68" y="28"/>
                    </a:lnTo>
                    <a:lnTo>
                      <a:pt x="62" y="22"/>
                    </a:lnTo>
                    <a:lnTo>
                      <a:pt x="68" y="17"/>
                    </a:lnTo>
                    <a:lnTo>
                      <a:pt x="74" y="17"/>
                    </a:lnTo>
                    <a:lnTo>
                      <a:pt x="79" y="11"/>
                    </a:lnTo>
                    <a:lnTo>
                      <a:pt x="85" y="5"/>
                    </a:lnTo>
                    <a:lnTo>
                      <a:pt x="96" y="11"/>
                    </a:lnTo>
                    <a:lnTo>
                      <a:pt x="102" y="11"/>
                    </a:lnTo>
                    <a:lnTo>
                      <a:pt x="108" y="11"/>
                    </a:lnTo>
                    <a:lnTo>
                      <a:pt x="108" y="5"/>
                    </a:lnTo>
                    <a:lnTo>
                      <a:pt x="108" y="0"/>
                    </a:lnTo>
                    <a:lnTo>
                      <a:pt x="165" y="39"/>
                    </a:lnTo>
                    <a:lnTo>
                      <a:pt x="193" y="62"/>
                    </a:lnTo>
                    <a:lnTo>
                      <a:pt x="204" y="68"/>
                    </a:lnTo>
                    <a:lnTo>
                      <a:pt x="210" y="79"/>
                    </a:lnTo>
                    <a:lnTo>
                      <a:pt x="221" y="85"/>
                    </a:lnTo>
                    <a:lnTo>
                      <a:pt x="227" y="85"/>
                    </a:lnTo>
                    <a:lnTo>
                      <a:pt x="233" y="85"/>
                    </a:lnTo>
                    <a:lnTo>
                      <a:pt x="238" y="85"/>
                    </a:lnTo>
                    <a:lnTo>
                      <a:pt x="244" y="85"/>
                    </a:lnTo>
                    <a:lnTo>
                      <a:pt x="244" y="90"/>
                    </a:lnTo>
                    <a:lnTo>
                      <a:pt x="244" y="96"/>
                    </a:lnTo>
                    <a:lnTo>
                      <a:pt x="244" y="102"/>
                    </a:lnTo>
                    <a:lnTo>
                      <a:pt x="244" y="107"/>
                    </a:lnTo>
                    <a:lnTo>
                      <a:pt x="250" y="107"/>
                    </a:lnTo>
                    <a:lnTo>
                      <a:pt x="250" y="113"/>
                    </a:lnTo>
                    <a:lnTo>
                      <a:pt x="255" y="107"/>
                    </a:lnTo>
                    <a:lnTo>
                      <a:pt x="261" y="107"/>
                    </a:lnTo>
                    <a:lnTo>
                      <a:pt x="261" y="102"/>
                    </a:lnTo>
                    <a:lnTo>
                      <a:pt x="267" y="102"/>
                    </a:lnTo>
                    <a:lnTo>
                      <a:pt x="267" y="96"/>
                    </a:lnTo>
                    <a:lnTo>
                      <a:pt x="272" y="96"/>
                    </a:lnTo>
                    <a:lnTo>
                      <a:pt x="272" y="136"/>
                    </a:lnTo>
                    <a:lnTo>
                      <a:pt x="278" y="136"/>
                    </a:lnTo>
                    <a:lnTo>
                      <a:pt x="278" y="141"/>
                    </a:lnTo>
                    <a:lnTo>
                      <a:pt x="278" y="147"/>
                    </a:lnTo>
                    <a:lnTo>
                      <a:pt x="272" y="147"/>
                    </a:lnTo>
                    <a:lnTo>
                      <a:pt x="272" y="153"/>
                    </a:lnTo>
                    <a:lnTo>
                      <a:pt x="267" y="153"/>
                    </a:lnTo>
                    <a:lnTo>
                      <a:pt x="261" y="158"/>
                    </a:lnTo>
                    <a:lnTo>
                      <a:pt x="261" y="164"/>
                    </a:lnTo>
                    <a:lnTo>
                      <a:pt x="255" y="175"/>
                    </a:lnTo>
                    <a:lnTo>
                      <a:pt x="255" y="181"/>
                    </a:lnTo>
                    <a:lnTo>
                      <a:pt x="255" y="187"/>
                    </a:lnTo>
                    <a:lnTo>
                      <a:pt x="250" y="187"/>
                    </a:lnTo>
                    <a:lnTo>
                      <a:pt x="244" y="198"/>
                    </a:lnTo>
                    <a:lnTo>
                      <a:pt x="238" y="209"/>
                    </a:lnTo>
                    <a:lnTo>
                      <a:pt x="238" y="215"/>
                    </a:lnTo>
                    <a:lnTo>
                      <a:pt x="238" y="221"/>
                    </a:lnTo>
                    <a:lnTo>
                      <a:pt x="238" y="226"/>
                    </a:lnTo>
                    <a:lnTo>
                      <a:pt x="233" y="226"/>
                    </a:lnTo>
                    <a:lnTo>
                      <a:pt x="233" y="232"/>
                    </a:lnTo>
                    <a:lnTo>
                      <a:pt x="227" y="232"/>
                    </a:lnTo>
                    <a:lnTo>
                      <a:pt x="221" y="238"/>
                    </a:lnTo>
                    <a:lnTo>
                      <a:pt x="216" y="238"/>
                    </a:lnTo>
                    <a:lnTo>
                      <a:pt x="216" y="243"/>
                    </a:lnTo>
                    <a:lnTo>
                      <a:pt x="210" y="249"/>
                    </a:lnTo>
                    <a:lnTo>
                      <a:pt x="210" y="255"/>
                    </a:lnTo>
                    <a:lnTo>
                      <a:pt x="204" y="249"/>
                    </a:lnTo>
                    <a:lnTo>
                      <a:pt x="199" y="255"/>
                    </a:lnTo>
                    <a:lnTo>
                      <a:pt x="187" y="249"/>
                    </a:lnTo>
                    <a:lnTo>
                      <a:pt x="182" y="249"/>
                    </a:lnTo>
                    <a:lnTo>
                      <a:pt x="170" y="260"/>
                    </a:lnTo>
                    <a:lnTo>
                      <a:pt x="165" y="272"/>
                    </a:lnTo>
                    <a:lnTo>
                      <a:pt x="165" y="278"/>
                    </a:lnTo>
                    <a:lnTo>
                      <a:pt x="153" y="272"/>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5" name="Freeform 12">
                <a:extLst>
                  <a:ext uri="{FF2B5EF4-FFF2-40B4-BE49-F238E27FC236}">
                    <a16:creationId xmlns:a16="http://schemas.microsoft.com/office/drawing/2014/main" id="{2D4A7F01-691E-F13D-8A0E-69DDE45CBA4B}"/>
                  </a:ext>
                </a:extLst>
              </p:cNvPr>
              <p:cNvSpPr>
                <a:spLocks noEditPoints="1"/>
              </p:cNvSpPr>
              <p:nvPr>
                <p:custDataLst>
                  <p:tags r:id="rId13"/>
                </p:custDataLst>
              </p:nvPr>
            </p:nvSpPr>
            <p:spPr bwMode="auto">
              <a:xfrm rot="390307">
                <a:off x="4812836" y="4502432"/>
                <a:ext cx="628650" cy="774700"/>
              </a:xfrm>
              <a:custGeom>
                <a:avLst/>
                <a:gdLst>
                  <a:gd name="T0" fmla="*/ 198 w 396"/>
                  <a:gd name="T1" fmla="*/ 249 h 488"/>
                  <a:gd name="T2" fmla="*/ 181 w 396"/>
                  <a:gd name="T3" fmla="*/ 227 h 488"/>
                  <a:gd name="T4" fmla="*/ 226 w 396"/>
                  <a:gd name="T5" fmla="*/ 221 h 488"/>
                  <a:gd name="T6" fmla="*/ 351 w 396"/>
                  <a:gd name="T7" fmla="*/ 232 h 488"/>
                  <a:gd name="T8" fmla="*/ 294 w 396"/>
                  <a:gd name="T9" fmla="*/ 442 h 488"/>
                  <a:gd name="T10" fmla="*/ 266 w 396"/>
                  <a:gd name="T11" fmla="*/ 442 h 488"/>
                  <a:gd name="T12" fmla="*/ 266 w 396"/>
                  <a:gd name="T13" fmla="*/ 465 h 488"/>
                  <a:gd name="T14" fmla="*/ 266 w 396"/>
                  <a:gd name="T15" fmla="*/ 482 h 488"/>
                  <a:gd name="T16" fmla="*/ 232 w 396"/>
                  <a:gd name="T17" fmla="*/ 465 h 488"/>
                  <a:gd name="T18" fmla="*/ 226 w 396"/>
                  <a:gd name="T19" fmla="*/ 465 h 488"/>
                  <a:gd name="T20" fmla="*/ 209 w 396"/>
                  <a:gd name="T21" fmla="*/ 476 h 488"/>
                  <a:gd name="T22" fmla="*/ 198 w 396"/>
                  <a:gd name="T23" fmla="*/ 465 h 488"/>
                  <a:gd name="T24" fmla="*/ 181 w 396"/>
                  <a:gd name="T25" fmla="*/ 442 h 488"/>
                  <a:gd name="T26" fmla="*/ 158 w 396"/>
                  <a:gd name="T27" fmla="*/ 425 h 488"/>
                  <a:gd name="T28" fmla="*/ 136 w 396"/>
                  <a:gd name="T29" fmla="*/ 397 h 488"/>
                  <a:gd name="T30" fmla="*/ 119 w 396"/>
                  <a:gd name="T31" fmla="*/ 386 h 488"/>
                  <a:gd name="T32" fmla="*/ 107 w 396"/>
                  <a:gd name="T33" fmla="*/ 391 h 488"/>
                  <a:gd name="T34" fmla="*/ 96 w 396"/>
                  <a:gd name="T35" fmla="*/ 369 h 488"/>
                  <a:gd name="T36" fmla="*/ 68 w 396"/>
                  <a:gd name="T37" fmla="*/ 363 h 488"/>
                  <a:gd name="T38" fmla="*/ 56 w 396"/>
                  <a:gd name="T39" fmla="*/ 346 h 488"/>
                  <a:gd name="T40" fmla="*/ 45 w 396"/>
                  <a:gd name="T41" fmla="*/ 352 h 488"/>
                  <a:gd name="T42" fmla="*/ 28 w 396"/>
                  <a:gd name="T43" fmla="*/ 352 h 488"/>
                  <a:gd name="T44" fmla="*/ 17 w 396"/>
                  <a:gd name="T45" fmla="*/ 352 h 488"/>
                  <a:gd name="T46" fmla="*/ 5 w 396"/>
                  <a:gd name="T47" fmla="*/ 323 h 488"/>
                  <a:gd name="T48" fmla="*/ 11 w 396"/>
                  <a:gd name="T49" fmla="*/ 295 h 488"/>
                  <a:gd name="T50" fmla="*/ 22 w 396"/>
                  <a:gd name="T51" fmla="*/ 261 h 488"/>
                  <a:gd name="T52" fmla="*/ 34 w 396"/>
                  <a:gd name="T53" fmla="*/ 232 h 488"/>
                  <a:gd name="T54" fmla="*/ 22 w 396"/>
                  <a:gd name="T55" fmla="*/ 221 h 488"/>
                  <a:gd name="T56" fmla="*/ 28 w 396"/>
                  <a:gd name="T57" fmla="*/ 198 h 488"/>
                  <a:gd name="T58" fmla="*/ 51 w 396"/>
                  <a:gd name="T59" fmla="*/ 176 h 488"/>
                  <a:gd name="T60" fmla="*/ 68 w 396"/>
                  <a:gd name="T61" fmla="*/ 153 h 488"/>
                  <a:gd name="T62" fmla="*/ 90 w 396"/>
                  <a:gd name="T63" fmla="*/ 125 h 488"/>
                  <a:gd name="T64" fmla="*/ 119 w 396"/>
                  <a:gd name="T65" fmla="*/ 147 h 488"/>
                  <a:gd name="T66" fmla="*/ 141 w 396"/>
                  <a:gd name="T67" fmla="*/ 147 h 488"/>
                  <a:gd name="T68" fmla="*/ 153 w 396"/>
                  <a:gd name="T69" fmla="*/ 125 h 488"/>
                  <a:gd name="T70" fmla="*/ 164 w 396"/>
                  <a:gd name="T71" fmla="*/ 108 h 488"/>
                  <a:gd name="T72" fmla="*/ 181 w 396"/>
                  <a:gd name="T73" fmla="*/ 91 h 488"/>
                  <a:gd name="T74" fmla="*/ 192 w 396"/>
                  <a:gd name="T75" fmla="*/ 68 h 488"/>
                  <a:gd name="T76" fmla="*/ 215 w 396"/>
                  <a:gd name="T77" fmla="*/ 45 h 488"/>
                  <a:gd name="T78" fmla="*/ 221 w 396"/>
                  <a:gd name="T79" fmla="*/ 28 h 488"/>
                  <a:gd name="T80" fmla="*/ 215 w 396"/>
                  <a:gd name="T81" fmla="*/ 28 h 488"/>
                  <a:gd name="T82" fmla="*/ 221 w 396"/>
                  <a:gd name="T83" fmla="*/ 0 h 488"/>
                  <a:gd name="T84" fmla="*/ 243 w 396"/>
                  <a:gd name="T85" fmla="*/ 0 h 488"/>
                  <a:gd name="T86" fmla="*/ 260 w 396"/>
                  <a:gd name="T87" fmla="*/ 17 h 488"/>
                  <a:gd name="T88" fmla="*/ 294 w 396"/>
                  <a:gd name="T89" fmla="*/ 68 h 488"/>
                  <a:gd name="T90" fmla="*/ 328 w 396"/>
                  <a:gd name="T91" fmla="*/ 74 h 488"/>
                  <a:gd name="T92" fmla="*/ 345 w 396"/>
                  <a:gd name="T93" fmla="*/ 79 h 488"/>
                  <a:gd name="T94" fmla="*/ 374 w 396"/>
                  <a:gd name="T95" fmla="*/ 79 h 488"/>
                  <a:gd name="T96" fmla="*/ 391 w 396"/>
                  <a:gd name="T97" fmla="*/ 91 h 488"/>
                  <a:gd name="T98" fmla="*/ 379 w 396"/>
                  <a:gd name="T99" fmla="*/ 102 h 488"/>
                  <a:gd name="T100" fmla="*/ 362 w 396"/>
                  <a:gd name="T101" fmla="*/ 113 h 488"/>
                  <a:gd name="T102" fmla="*/ 351 w 396"/>
                  <a:gd name="T103" fmla="*/ 130 h 488"/>
                  <a:gd name="T104" fmla="*/ 362 w 396"/>
                  <a:gd name="T105" fmla="*/ 147 h 488"/>
                  <a:gd name="T106" fmla="*/ 368 w 396"/>
                  <a:gd name="T107" fmla="*/ 1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6" h="488">
                    <a:moveTo>
                      <a:pt x="221" y="238"/>
                    </a:moveTo>
                    <a:lnTo>
                      <a:pt x="215" y="244"/>
                    </a:lnTo>
                    <a:lnTo>
                      <a:pt x="204" y="244"/>
                    </a:lnTo>
                    <a:lnTo>
                      <a:pt x="198" y="244"/>
                    </a:lnTo>
                    <a:lnTo>
                      <a:pt x="198" y="249"/>
                    </a:lnTo>
                    <a:lnTo>
                      <a:pt x="192" y="244"/>
                    </a:lnTo>
                    <a:lnTo>
                      <a:pt x="192" y="232"/>
                    </a:lnTo>
                    <a:lnTo>
                      <a:pt x="187" y="232"/>
                    </a:lnTo>
                    <a:lnTo>
                      <a:pt x="181" y="232"/>
                    </a:lnTo>
                    <a:lnTo>
                      <a:pt x="181" y="227"/>
                    </a:lnTo>
                    <a:lnTo>
                      <a:pt x="192" y="227"/>
                    </a:lnTo>
                    <a:lnTo>
                      <a:pt x="192" y="221"/>
                    </a:lnTo>
                    <a:lnTo>
                      <a:pt x="192" y="215"/>
                    </a:lnTo>
                    <a:lnTo>
                      <a:pt x="215" y="210"/>
                    </a:lnTo>
                    <a:lnTo>
                      <a:pt x="226" y="221"/>
                    </a:lnTo>
                    <a:lnTo>
                      <a:pt x="221" y="238"/>
                    </a:lnTo>
                    <a:close/>
                    <a:moveTo>
                      <a:pt x="368" y="187"/>
                    </a:moveTo>
                    <a:lnTo>
                      <a:pt x="362" y="204"/>
                    </a:lnTo>
                    <a:lnTo>
                      <a:pt x="357" y="221"/>
                    </a:lnTo>
                    <a:lnTo>
                      <a:pt x="351" y="232"/>
                    </a:lnTo>
                    <a:lnTo>
                      <a:pt x="345" y="261"/>
                    </a:lnTo>
                    <a:lnTo>
                      <a:pt x="340" y="278"/>
                    </a:lnTo>
                    <a:lnTo>
                      <a:pt x="328" y="318"/>
                    </a:lnTo>
                    <a:lnTo>
                      <a:pt x="306" y="386"/>
                    </a:lnTo>
                    <a:lnTo>
                      <a:pt x="294" y="442"/>
                    </a:lnTo>
                    <a:lnTo>
                      <a:pt x="289" y="442"/>
                    </a:lnTo>
                    <a:lnTo>
                      <a:pt x="289" y="448"/>
                    </a:lnTo>
                    <a:lnTo>
                      <a:pt x="283" y="448"/>
                    </a:lnTo>
                    <a:lnTo>
                      <a:pt x="277" y="448"/>
                    </a:lnTo>
                    <a:lnTo>
                      <a:pt x="266" y="442"/>
                    </a:lnTo>
                    <a:lnTo>
                      <a:pt x="260" y="442"/>
                    </a:lnTo>
                    <a:lnTo>
                      <a:pt x="260" y="448"/>
                    </a:lnTo>
                    <a:lnTo>
                      <a:pt x="266" y="454"/>
                    </a:lnTo>
                    <a:lnTo>
                      <a:pt x="266" y="459"/>
                    </a:lnTo>
                    <a:lnTo>
                      <a:pt x="266" y="465"/>
                    </a:lnTo>
                    <a:lnTo>
                      <a:pt x="283" y="476"/>
                    </a:lnTo>
                    <a:lnTo>
                      <a:pt x="283" y="482"/>
                    </a:lnTo>
                    <a:lnTo>
                      <a:pt x="277" y="482"/>
                    </a:lnTo>
                    <a:lnTo>
                      <a:pt x="272" y="488"/>
                    </a:lnTo>
                    <a:lnTo>
                      <a:pt x="266" y="482"/>
                    </a:lnTo>
                    <a:lnTo>
                      <a:pt x="260" y="476"/>
                    </a:lnTo>
                    <a:lnTo>
                      <a:pt x="255" y="476"/>
                    </a:lnTo>
                    <a:lnTo>
                      <a:pt x="249" y="471"/>
                    </a:lnTo>
                    <a:lnTo>
                      <a:pt x="238" y="471"/>
                    </a:lnTo>
                    <a:lnTo>
                      <a:pt x="232" y="465"/>
                    </a:lnTo>
                    <a:lnTo>
                      <a:pt x="232" y="459"/>
                    </a:lnTo>
                    <a:lnTo>
                      <a:pt x="226" y="459"/>
                    </a:lnTo>
                    <a:lnTo>
                      <a:pt x="221" y="459"/>
                    </a:lnTo>
                    <a:lnTo>
                      <a:pt x="226" y="459"/>
                    </a:lnTo>
                    <a:lnTo>
                      <a:pt x="226" y="465"/>
                    </a:lnTo>
                    <a:lnTo>
                      <a:pt x="221" y="465"/>
                    </a:lnTo>
                    <a:lnTo>
                      <a:pt x="215" y="471"/>
                    </a:lnTo>
                    <a:lnTo>
                      <a:pt x="221" y="471"/>
                    </a:lnTo>
                    <a:lnTo>
                      <a:pt x="215" y="476"/>
                    </a:lnTo>
                    <a:lnTo>
                      <a:pt x="209" y="476"/>
                    </a:lnTo>
                    <a:lnTo>
                      <a:pt x="198" y="471"/>
                    </a:lnTo>
                    <a:lnTo>
                      <a:pt x="192" y="471"/>
                    </a:lnTo>
                    <a:lnTo>
                      <a:pt x="192" y="465"/>
                    </a:lnTo>
                    <a:lnTo>
                      <a:pt x="192" y="471"/>
                    </a:lnTo>
                    <a:lnTo>
                      <a:pt x="198" y="465"/>
                    </a:lnTo>
                    <a:lnTo>
                      <a:pt x="192" y="465"/>
                    </a:lnTo>
                    <a:lnTo>
                      <a:pt x="187" y="454"/>
                    </a:lnTo>
                    <a:lnTo>
                      <a:pt x="175" y="448"/>
                    </a:lnTo>
                    <a:lnTo>
                      <a:pt x="175" y="442"/>
                    </a:lnTo>
                    <a:lnTo>
                      <a:pt x="181" y="442"/>
                    </a:lnTo>
                    <a:lnTo>
                      <a:pt x="181" y="437"/>
                    </a:lnTo>
                    <a:lnTo>
                      <a:pt x="175" y="437"/>
                    </a:lnTo>
                    <a:lnTo>
                      <a:pt x="170" y="437"/>
                    </a:lnTo>
                    <a:lnTo>
                      <a:pt x="164" y="431"/>
                    </a:lnTo>
                    <a:lnTo>
                      <a:pt x="158" y="425"/>
                    </a:lnTo>
                    <a:lnTo>
                      <a:pt x="153" y="414"/>
                    </a:lnTo>
                    <a:lnTo>
                      <a:pt x="147" y="408"/>
                    </a:lnTo>
                    <a:lnTo>
                      <a:pt x="141" y="403"/>
                    </a:lnTo>
                    <a:lnTo>
                      <a:pt x="141" y="397"/>
                    </a:lnTo>
                    <a:lnTo>
                      <a:pt x="136" y="397"/>
                    </a:lnTo>
                    <a:lnTo>
                      <a:pt x="136" y="391"/>
                    </a:lnTo>
                    <a:lnTo>
                      <a:pt x="130" y="391"/>
                    </a:lnTo>
                    <a:lnTo>
                      <a:pt x="124" y="391"/>
                    </a:lnTo>
                    <a:lnTo>
                      <a:pt x="124" y="397"/>
                    </a:lnTo>
                    <a:lnTo>
                      <a:pt x="119" y="386"/>
                    </a:lnTo>
                    <a:lnTo>
                      <a:pt x="113" y="386"/>
                    </a:lnTo>
                    <a:lnTo>
                      <a:pt x="119" y="391"/>
                    </a:lnTo>
                    <a:lnTo>
                      <a:pt x="113" y="397"/>
                    </a:lnTo>
                    <a:lnTo>
                      <a:pt x="113" y="391"/>
                    </a:lnTo>
                    <a:lnTo>
                      <a:pt x="107" y="391"/>
                    </a:lnTo>
                    <a:lnTo>
                      <a:pt x="107" y="386"/>
                    </a:lnTo>
                    <a:lnTo>
                      <a:pt x="102" y="380"/>
                    </a:lnTo>
                    <a:lnTo>
                      <a:pt x="102" y="369"/>
                    </a:lnTo>
                    <a:lnTo>
                      <a:pt x="96" y="363"/>
                    </a:lnTo>
                    <a:lnTo>
                      <a:pt x="96" y="369"/>
                    </a:lnTo>
                    <a:lnTo>
                      <a:pt x="90" y="369"/>
                    </a:lnTo>
                    <a:lnTo>
                      <a:pt x="85" y="369"/>
                    </a:lnTo>
                    <a:lnTo>
                      <a:pt x="73" y="369"/>
                    </a:lnTo>
                    <a:lnTo>
                      <a:pt x="73" y="363"/>
                    </a:lnTo>
                    <a:lnTo>
                      <a:pt x="68" y="363"/>
                    </a:lnTo>
                    <a:lnTo>
                      <a:pt x="62" y="363"/>
                    </a:lnTo>
                    <a:lnTo>
                      <a:pt x="56" y="352"/>
                    </a:lnTo>
                    <a:lnTo>
                      <a:pt x="62" y="352"/>
                    </a:lnTo>
                    <a:lnTo>
                      <a:pt x="62" y="346"/>
                    </a:lnTo>
                    <a:lnTo>
                      <a:pt x="56" y="346"/>
                    </a:lnTo>
                    <a:lnTo>
                      <a:pt x="56" y="340"/>
                    </a:lnTo>
                    <a:lnTo>
                      <a:pt x="51" y="340"/>
                    </a:lnTo>
                    <a:lnTo>
                      <a:pt x="45" y="340"/>
                    </a:lnTo>
                    <a:lnTo>
                      <a:pt x="45" y="346"/>
                    </a:lnTo>
                    <a:lnTo>
                      <a:pt x="45" y="352"/>
                    </a:lnTo>
                    <a:lnTo>
                      <a:pt x="39" y="357"/>
                    </a:lnTo>
                    <a:lnTo>
                      <a:pt x="39" y="352"/>
                    </a:lnTo>
                    <a:lnTo>
                      <a:pt x="34" y="346"/>
                    </a:lnTo>
                    <a:lnTo>
                      <a:pt x="28" y="346"/>
                    </a:lnTo>
                    <a:lnTo>
                      <a:pt x="28" y="352"/>
                    </a:lnTo>
                    <a:lnTo>
                      <a:pt x="22" y="352"/>
                    </a:lnTo>
                    <a:lnTo>
                      <a:pt x="28" y="352"/>
                    </a:lnTo>
                    <a:lnTo>
                      <a:pt x="22" y="357"/>
                    </a:lnTo>
                    <a:lnTo>
                      <a:pt x="17" y="357"/>
                    </a:lnTo>
                    <a:lnTo>
                      <a:pt x="17" y="352"/>
                    </a:lnTo>
                    <a:lnTo>
                      <a:pt x="17" y="346"/>
                    </a:lnTo>
                    <a:lnTo>
                      <a:pt x="17" y="340"/>
                    </a:lnTo>
                    <a:lnTo>
                      <a:pt x="11" y="340"/>
                    </a:lnTo>
                    <a:lnTo>
                      <a:pt x="11" y="335"/>
                    </a:lnTo>
                    <a:lnTo>
                      <a:pt x="5" y="323"/>
                    </a:lnTo>
                    <a:lnTo>
                      <a:pt x="0" y="318"/>
                    </a:lnTo>
                    <a:lnTo>
                      <a:pt x="5" y="306"/>
                    </a:lnTo>
                    <a:lnTo>
                      <a:pt x="5" y="301"/>
                    </a:lnTo>
                    <a:lnTo>
                      <a:pt x="5" y="295"/>
                    </a:lnTo>
                    <a:lnTo>
                      <a:pt x="11" y="295"/>
                    </a:lnTo>
                    <a:lnTo>
                      <a:pt x="11" y="289"/>
                    </a:lnTo>
                    <a:lnTo>
                      <a:pt x="5" y="284"/>
                    </a:lnTo>
                    <a:lnTo>
                      <a:pt x="5" y="278"/>
                    </a:lnTo>
                    <a:lnTo>
                      <a:pt x="11" y="272"/>
                    </a:lnTo>
                    <a:lnTo>
                      <a:pt x="22" y="261"/>
                    </a:lnTo>
                    <a:lnTo>
                      <a:pt x="28" y="249"/>
                    </a:lnTo>
                    <a:lnTo>
                      <a:pt x="34" y="249"/>
                    </a:lnTo>
                    <a:lnTo>
                      <a:pt x="34" y="244"/>
                    </a:lnTo>
                    <a:lnTo>
                      <a:pt x="34" y="238"/>
                    </a:lnTo>
                    <a:lnTo>
                      <a:pt x="34" y="232"/>
                    </a:lnTo>
                    <a:lnTo>
                      <a:pt x="39" y="227"/>
                    </a:lnTo>
                    <a:lnTo>
                      <a:pt x="39" y="221"/>
                    </a:lnTo>
                    <a:lnTo>
                      <a:pt x="34" y="221"/>
                    </a:lnTo>
                    <a:lnTo>
                      <a:pt x="28" y="221"/>
                    </a:lnTo>
                    <a:lnTo>
                      <a:pt x="22" y="221"/>
                    </a:lnTo>
                    <a:lnTo>
                      <a:pt x="22" y="215"/>
                    </a:lnTo>
                    <a:lnTo>
                      <a:pt x="17" y="210"/>
                    </a:lnTo>
                    <a:lnTo>
                      <a:pt x="11" y="204"/>
                    </a:lnTo>
                    <a:lnTo>
                      <a:pt x="22" y="198"/>
                    </a:lnTo>
                    <a:lnTo>
                      <a:pt x="28" y="198"/>
                    </a:lnTo>
                    <a:lnTo>
                      <a:pt x="34" y="193"/>
                    </a:lnTo>
                    <a:lnTo>
                      <a:pt x="39" y="187"/>
                    </a:lnTo>
                    <a:lnTo>
                      <a:pt x="45" y="181"/>
                    </a:lnTo>
                    <a:lnTo>
                      <a:pt x="45" y="176"/>
                    </a:lnTo>
                    <a:lnTo>
                      <a:pt x="51" y="176"/>
                    </a:lnTo>
                    <a:lnTo>
                      <a:pt x="56" y="170"/>
                    </a:lnTo>
                    <a:lnTo>
                      <a:pt x="62" y="164"/>
                    </a:lnTo>
                    <a:lnTo>
                      <a:pt x="62" y="159"/>
                    </a:lnTo>
                    <a:lnTo>
                      <a:pt x="68" y="159"/>
                    </a:lnTo>
                    <a:lnTo>
                      <a:pt x="68" y="153"/>
                    </a:lnTo>
                    <a:lnTo>
                      <a:pt x="73" y="147"/>
                    </a:lnTo>
                    <a:lnTo>
                      <a:pt x="79" y="136"/>
                    </a:lnTo>
                    <a:lnTo>
                      <a:pt x="85" y="130"/>
                    </a:lnTo>
                    <a:lnTo>
                      <a:pt x="90" y="130"/>
                    </a:lnTo>
                    <a:lnTo>
                      <a:pt x="90" y="125"/>
                    </a:lnTo>
                    <a:lnTo>
                      <a:pt x="96" y="125"/>
                    </a:lnTo>
                    <a:lnTo>
                      <a:pt x="102" y="125"/>
                    </a:lnTo>
                    <a:lnTo>
                      <a:pt x="113" y="136"/>
                    </a:lnTo>
                    <a:lnTo>
                      <a:pt x="113" y="142"/>
                    </a:lnTo>
                    <a:lnTo>
                      <a:pt x="119" y="147"/>
                    </a:lnTo>
                    <a:lnTo>
                      <a:pt x="124" y="147"/>
                    </a:lnTo>
                    <a:lnTo>
                      <a:pt x="130" y="142"/>
                    </a:lnTo>
                    <a:lnTo>
                      <a:pt x="136" y="142"/>
                    </a:lnTo>
                    <a:lnTo>
                      <a:pt x="136" y="147"/>
                    </a:lnTo>
                    <a:lnTo>
                      <a:pt x="141" y="147"/>
                    </a:lnTo>
                    <a:lnTo>
                      <a:pt x="153" y="142"/>
                    </a:lnTo>
                    <a:lnTo>
                      <a:pt x="147" y="136"/>
                    </a:lnTo>
                    <a:lnTo>
                      <a:pt x="153" y="130"/>
                    </a:lnTo>
                    <a:lnTo>
                      <a:pt x="147" y="125"/>
                    </a:lnTo>
                    <a:lnTo>
                      <a:pt x="153" y="125"/>
                    </a:lnTo>
                    <a:lnTo>
                      <a:pt x="153" y="119"/>
                    </a:lnTo>
                    <a:lnTo>
                      <a:pt x="158" y="113"/>
                    </a:lnTo>
                    <a:lnTo>
                      <a:pt x="158" y="108"/>
                    </a:lnTo>
                    <a:lnTo>
                      <a:pt x="164" y="102"/>
                    </a:lnTo>
                    <a:lnTo>
                      <a:pt x="164" y="108"/>
                    </a:lnTo>
                    <a:lnTo>
                      <a:pt x="170" y="108"/>
                    </a:lnTo>
                    <a:lnTo>
                      <a:pt x="170" y="102"/>
                    </a:lnTo>
                    <a:lnTo>
                      <a:pt x="175" y="102"/>
                    </a:lnTo>
                    <a:lnTo>
                      <a:pt x="175" y="96"/>
                    </a:lnTo>
                    <a:lnTo>
                      <a:pt x="181" y="91"/>
                    </a:lnTo>
                    <a:lnTo>
                      <a:pt x="187" y="85"/>
                    </a:lnTo>
                    <a:lnTo>
                      <a:pt x="192" y="79"/>
                    </a:lnTo>
                    <a:lnTo>
                      <a:pt x="187" y="74"/>
                    </a:lnTo>
                    <a:lnTo>
                      <a:pt x="192" y="74"/>
                    </a:lnTo>
                    <a:lnTo>
                      <a:pt x="192" y="68"/>
                    </a:lnTo>
                    <a:lnTo>
                      <a:pt x="198" y="62"/>
                    </a:lnTo>
                    <a:lnTo>
                      <a:pt x="204" y="57"/>
                    </a:lnTo>
                    <a:lnTo>
                      <a:pt x="209" y="57"/>
                    </a:lnTo>
                    <a:lnTo>
                      <a:pt x="215" y="57"/>
                    </a:lnTo>
                    <a:lnTo>
                      <a:pt x="215" y="45"/>
                    </a:lnTo>
                    <a:lnTo>
                      <a:pt x="221" y="45"/>
                    </a:lnTo>
                    <a:lnTo>
                      <a:pt x="226" y="40"/>
                    </a:lnTo>
                    <a:lnTo>
                      <a:pt x="226" y="34"/>
                    </a:lnTo>
                    <a:lnTo>
                      <a:pt x="226" y="28"/>
                    </a:lnTo>
                    <a:lnTo>
                      <a:pt x="221" y="28"/>
                    </a:lnTo>
                    <a:lnTo>
                      <a:pt x="221" y="34"/>
                    </a:lnTo>
                    <a:lnTo>
                      <a:pt x="221" y="28"/>
                    </a:lnTo>
                    <a:lnTo>
                      <a:pt x="215" y="28"/>
                    </a:lnTo>
                    <a:lnTo>
                      <a:pt x="221" y="23"/>
                    </a:lnTo>
                    <a:lnTo>
                      <a:pt x="215" y="28"/>
                    </a:lnTo>
                    <a:lnTo>
                      <a:pt x="215" y="23"/>
                    </a:lnTo>
                    <a:lnTo>
                      <a:pt x="209" y="11"/>
                    </a:lnTo>
                    <a:lnTo>
                      <a:pt x="209" y="6"/>
                    </a:lnTo>
                    <a:lnTo>
                      <a:pt x="215" y="0"/>
                    </a:lnTo>
                    <a:lnTo>
                      <a:pt x="221" y="0"/>
                    </a:lnTo>
                    <a:lnTo>
                      <a:pt x="221" y="6"/>
                    </a:lnTo>
                    <a:lnTo>
                      <a:pt x="226" y="11"/>
                    </a:lnTo>
                    <a:lnTo>
                      <a:pt x="232" y="11"/>
                    </a:lnTo>
                    <a:lnTo>
                      <a:pt x="238" y="6"/>
                    </a:lnTo>
                    <a:lnTo>
                      <a:pt x="243" y="0"/>
                    </a:lnTo>
                    <a:lnTo>
                      <a:pt x="243" y="6"/>
                    </a:lnTo>
                    <a:lnTo>
                      <a:pt x="249" y="11"/>
                    </a:lnTo>
                    <a:lnTo>
                      <a:pt x="255" y="11"/>
                    </a:lnTo>
                    <a:lnTo>
                      <a:pt x="260" y="11"/>
                    </a:lnTo>
                    <a:lnTo>
                      <a:pt x="260" y="17"/>
                    </a:lnTo>
                    <a:lnTo>
                      <a:pt x="266" y="28"/>
                    </a:lnTo>
                    <a:lnTo>
                      <a:pt x="272" y="45"/>
                    </a:lnTo>
                    <a:lnTo>
                      <a:pt x="283" y="57"/>
                    </a:lnTo>
                    <a:lnTo>
                      <a:pt x="289" y="62"/>
                    </a:lnTo>
                    <a:lnTo>
                      <a:pt x="294" y="68"/>
                    </a:lnTo>
                    <a:lnTo>
                      <a:pt x="300" y="68"/>
                    </a:lnTo>
                    <a:lnTo>
                      <a:pt x="311" y="68"/>
                    </a:lnTo>
                    <a:lnTo>
                      <a:pt x="317" y="74"/>
                    </a:lnTo>
                    <a:lnTo>
                      <a:pt x="323" y="79"/>
                    </a:lnTo>
                    <a:lnTo>
                      <a:pt x="328" y="74"/>
                    </a:lnTo>
                    <a:lnTo>
                      <a:pt x="334" y="74"/>
                    </a:lnTo>
                    <a:lnTo>
                      <a:pt x="340" y="68"/>
                    </a:lnTo>
                    <a:lnTo>
                      <a:pt x="345" y="68"/>
                    </a:lnTo>
                    <a:lnTo>
                      <a:pt x="345" y="74"/>
                    </a:lnTo>
                    <a:lnTo>
                      <a:pt x="345" y="79"/>
                    </a:lnTo>
                    <a:lnTo>
                      <a:pt x="357" y="68"/>
                    </a:lnTo>
                    <a:lnTo>
                      <a:pt x="368" y="62"/>
                    </a:lnTo>
                    <a:lnTo>
                      <a:pt x="374" y="68"/>
                    </a:lnTo>
                    <a:lnTo>
                      <a:pt x="368" y="74"/>
                    </a:lnTo>
                    <a:lnTo>
                      <a:pt x="374" y="79"/>
                    </a:lnTo>
                    <a:lnTo>
                      <a:pt x="379" y="85"/>
                    </a:lnTo>
                    <a:lnTo>
                      <a:pt x="391" y="85"/>
                    </a:lnTo>
                    <a:lnTo>
                      <a:pt x="396" y="85"/>
                    </a:lnTo>
                    <a:lnTo>
                      <a:pt x="396" y="91"/>
                    </a:lnTo>
                    <a:lnTo>
                      <a:pt x="391" y="91"/>
                    </a:lnTo>
                    <a:lnTo>
                      <a:pt x="385" y="91"/>
                    </a:lnTo>
                    <a:lnTo>
                      <a:pt x="385" y="96"/>
                    </a:lnTo>
                    <a:lnTo>
                      <a:pt x="379" y="91"/>
                    </a:lnTo>
                    <a:lnTo>
                      <a:pt x="379" y="96"/>
                    </a:lnTo>
                    <a:lnTo>
                      <a:pt x="379" y="102"/>
                    </a:lnTo>
                    <a:lnTo>
                      <a:pt x="374" y="102"/>
                    </a:lnTo>
                    <a:lnTo>
                      <a:pt x="368" y="102"/>
                    </a:lnTo>
                    <a:lnTo>
                      <a:pt x="368" y="108"/>
                    </a:lnTo>
                    <a:lnTo>
                      <a:pt x="362" y="108"/>
                    </a:lnTo>
                    <a:lnTo>
                      <a:pt x="362" y="113"/>
                    </a:lnTo>
                    <a:lnTo>
                      <a:pt x="357" y="113"/>
                    </a:lnTo>
                    <a:lnTo>
                      <a:pt x="351" y="113"/>
                    </a:lnTo>
                    <a:lnTo>
                      <a:pt x="351" y="119"/>
                    </a:lnTo>
                    <a:lnTo>
                      <a:pt x="345" y="125"/>
                    </a:lnTo>
                    <a:lnTo>
                      <a:pt x="351" y="130"/>
                    </a:lnTo>
                    <a:lnTo>
                      <a:pt x="357" y="130"/>
                    </a:lnTo>
                    <a:lnTo>
                      <a:pt x="357" y="125"/>
                    </a:lnTo>
                    <a:lnTo>
                      <a:pt x="362" y="130"/>
                    </a:lnTo>
                    <a:lnTo>
                      <a:pt x="368" y="136"/>
                    </a:lnTo>
                    <a:lnTo>
                      <a:pt x="362" y="147"/>
                    </a:lnTo>
                    <a:lnTo>
                      <a:pt x="379" y="153"/>
                    </a:lnTo>
                    <a:lnTo>
                      <a:pt x="374" y="159"/>
                    </a:lnTo>
                    <a:lnTo>
                      <a:pt x="374" y="164"/>
                    </a:lnTo>
                    <a:lnTo>
                      <a:pt x="374" y="170"/>
                    </a:lnTo>
                    <a:lnTo>
                      <a:pt x="368" y="176"/>
                    </a:lnTo>
                    <a:lnTo>
                      <a:pt x="368" y="181"/>
                    </a:lnTo>
                    <a:lnTo>
                      <a:pt x="368" y="187"/>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6" name="Freeform 13">
                <a:extLst>
                  <a:ext uri="{FF2B5EF4-FFF2-40B4-BE49-F238E27FC236}">
                    <a16:creationId xmlns:a16="http://schemas.microsoft.com/office/drawing/2014/main" id="{D429E62E-3F0D-97A9-27DD-9E1F7184446E}"/>
                  </a:ext>
                </a:extLst>
              </p:cNvPr>
              <p:cNvSpPr>
                <a:spLocks/>
              </p:cNvSpPr>
              <p:nvPr>
                <p:custDataLst>
                  <p:tags r:id="rId14"/>
                </p:custDataLst>
              </p:nvPr>
            </p:nvSpPr>
            <p:spPr bwMode="auto">
              <a:xfrm rot="390307">
                <a:off x="3209645" y="4950534"/>
                <a:ext cx="584200" cy="503238"/>
              </a:xfrm>
              <a:custGeom>
                <a:avLst/>
                <a:gdLst>
                  <a:gd name="T0" fmla="*/ 329 w 368"/>
                  <a:gd name="T1" fmla="*/ 187 h 317"/>
                  <a:gd name="T2" fmla="*/ 306 w 368"/>
                  <a:gd name="T3" fmla="*/ 193 h 317"/>
                  <a:gd name="T4" fmla="*/ 272 w 368"/>
                  <a:gd name="T5" fmla="*/ 210 h 317"/>
                  <a:gd name="T6" fmla="*/ 232 w 368"/>
                  <a:gd name="T7" fmla="*/ 232 h 317"/>
                  <a:gd name="T8" fmla="*/ 210 w 368"/>
                  <a:gd name="T9" fmla="*/ 227 h 317"/>
                  <a:gd name="T10" fmla="*/ 181 w 368"/>
                  <a:gd name="T11" fmla="*/ 238 h 317"/>
                  <a:gd name="T12" fmla="*/ 164 w 368"/>
                  <a:gd name="T13" fmla="*/ 227 h 317"/>
                  <a:gd name="T14" fmla="*/ 136 w 368"/>
                  <a:gd name="T15" fmla="*/ 238 h 317"/>
                  <a:gd name="T16" fmla="*/ 119 w 368"/>
                  <a:gd name="T17" fmla="*/ 249 h 317"/>
                  <a:gd name="T18" fmla="*/ 102 w 368"/>
                  <a:gd name="T19" fmla="*/ 266 h 317"/>
                  <a:gd name="T20" fmla="*/ 91 w 368"/>
                  <a:gd name="T21" fmla="*/ 283 h 317"/>
                  <a:gd name="T22" fmla="*/ 79 w 368"/>
                  <a:gd name="T23" fmla="*/ 300 h 317"/>
                  <a:gd name="T24" fmla="*/ 62 w 368"/>
                  <a:gd name="T25" fmla="*/ 306 h 317"/>
                  <a:gd name="T26" fmla="*/ 0 w 368"/>
                  <a:gd name="T27" fmla="*/ 255 h 317"/>
                  <a:gd name="T28" fmla="*/ 17 w 368"/>
                  <a:gd name="T29" fmla="*/ 249 h 317"/>
                  <a:gd name="T30" fmla="*/ 45 w 368"/>
                  <a:gd name="T31" fmla="*/ 232 h 317"/>
                  <a:gd name="T32" fmla="*/ 74 w 368"/>
                  <a:gd name="T33" fmla="*/ 227 h 317"/>
                  <a:gd name="T34" fmla="*/ 91 w 368"/>
                  <a:gd name="T35" fmla="*/ 215 h 317"/>
                  <a:gd name="T36" fmla="*/ 108 w 368"/>
                  <a:gd name="T37" fmla="*/ 198 h 317"/>
                  <a:gd name="T38" fmla="*/ 119 w 368"/>
                  <a:gd name="T39" fmla="*/ 181 h 317"/>
                  <a:gd name="T40" fmla="*/ 108 w 368"/>
                  <a:gd name="T41" fmla="*/ 164 h 317"/>
                  <a:gd name="T42" fmla="*/ 91 w 368"/>
                  <a:gd name="T43" fmla="*/ 164 h 317"/>
                  <a:gd name="T44" fmla="*/ 74 w 368"/>
                  <a:gd name="T45" fmla="*/ 164 h 317"/>
                  <a:gd name="T46" fmla="*/ 79 w 368"/>
                  <a:gd name="T47" fmla="*/ 142 h 317"/>
                  <a:gd name="T48" fmla="*/ 102 w 368"/>
                  <a:gd name="T49" fmla="*/ 91 h 317"/>
                  <a:gd name="T50" fmla="*/ 125 w 368"/>
                  <a:gd name="T51" fmla="*/ 74 h 317"/>
                  <a:gd name="T52" fmla="*/ 142 w 368"/>
                  <a:gd name="T53" fmla="*/ 68 h 317"/>
                  <a:gd name="T54" fmla="*/ 147 w 368"/>
                  <a:gd name="T55" fmla="*/ 57 h 317"/>
                  <a:gd name="T56" fmla="*/ 159 w 368"/>
                  <a:gd name="T57" fmla="*/ 51 h 317"/>
                  <a:gd name="T58" fmla="*/ 170 w 368"/>
                  <a:gd name="T59" fmla="*/ 45 h 317"/>
                  <a:gd name="T60" fmla="*/ 181 w 368"/>
                  <a:gd name="T61" fmla="*/ 40 h 317"/>
                  <a:gd name="T62" fmla="*/ 193 w 368"/>
                  <a:gd name="T63" fmla="*/ 34 h 317"/>
                  <a:gd name="T64" fmla="*/ 204 w 368"/>
                  <a:gd name="T65" fmla="*/ 28 h 317"/>
                  <a:gd name="T66" fmla="*/ 215 w 368"/>
                  <a:gd name="T67" fmla="*/ 23 h 317"/>
                  <a:gd name="T68" fmla="*/ 227 w 368"/>
                  <a:gd name="T69" fmla="*/ 17 h 317"/>
                  <a:gd name="T70" fmla="*/ 238 w 368"/>
                  <a:gd name="T71" fmla="*/ 11 h 317"/>
                  <a:gd name="T72" fmla="*/ 255 w 368"/>
                  <a:gd name="T73" fmla="*/ 11 h 317"/>
                  <a:gd name="T74" fmla="*/ 266 w 368"/>
                  <a:gd name="T75" fmla="*/ 6 h 317"/>
                  <a:gd name="T76" fmla="*/ 272 w 368"/>
                  <a:gd name="T77" fmla="*/ 6 h 317"/>
                  <a:gd name="T78" fmla="*/ 266 w 368"/>
                  <a:gd name="T79" fmla="*/ 17 h 317"/>
                  <a:gd name="T80" fmla="*/ 255 w 368"/>
                  <a:gd name="T81" fmla="*/ 23 h 317"/>
                  <a:gd name="T82" fmla="*/ 340 w 368"/>
                  <a:gd name="T83" fmla="*/ 91 h 317"/>
                  <a:gd name="T84" fmla="*/ 357 w 368"/>
                  <a:gd name="T85" fmla="*/ 91 h 317"/>
                  <a:gd name="T86" fmla="*/ 368 w 368"/>
                  <a:gd name="T87" fmla="*/ 113 h 317"/>
                  <a:gd name="T88" fmla="*/ 346 w 368"/>
                  <a:gd name="T89" fmla="*/ 136 h 317"/>
                  <a:gd name="T90" fmla="*/ 340 w 368"/>
                  <a:gd name="T91" fmla="*/ 1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 h="317">
                    <a:moveTo>
                      <a:pt x="340" y="176"/>
                    </a:moveTo>
                    <a:lnTo>
                      <a:pt x="329" y="181"/>
                    </a:lnTo>
                    <a:lnTo>
                      <a:pt x="329" y="187"/>
                    </a:lnTo>
                    <a:lnTo>
                      <a:pt x="317" y="193"/>
                    </a:lnTo>
                    <a:lnTo>
                      <a:pt x="312" y="193"/>
                    </a:lnTo>
                    <a:lnTo>
                      <a:pt x="306" y="193"/>
                    </a:lnTo>
                    <a:lnTo>
                      <a:pt x="306" y="198"/>
                    </a:lnTo>
                    <a:lnTo>
                      <a:pt x="300" y="198"/>
                    </a:lnTo>
                    <a:lnTo>
                      <a:pt x="272" y="210"/>
                    </a:lnTo>
                    <a:lnTo>
                      <a:pt x="266" y="215"/>
                    </a:lnTo>
                    <a:lnTo>
                      <a:pt x="244" y="221"/>
                    </a:lnTo>
                    <a:lnTo>
                      <a:pt x="232" y="232"/>
                    </a:lnTo>
                    <a:lnTo>
                      <a:pt x="227" y="232"/>
                    </a:lnTo>
                    <a:lnTo>
                      <a:pt x="221" y="238"/>
                    </a:lnTo>
                    <a:lnTo>
                      <a:pt x="210" y="227"/>
                    </a:lnTo>
                    <a:lnTo>
                      <a:pt x="193" y="238"/>
                    </a:lnTo>
                    <a:lnTo>
                      <a:pt x="187" y="238"/>
                    </a:lnTo>
                    <a:lnTo>
                      <a:pt x="181" y="238"/>
                    </a:lnTo>
                    <a:lnTo>
                      <a:pt x="176" y="238"/>
                    </a:lnTo>
                    <a:lnTo>
                      <a:pt x="170" y="232"/>
                    </a:lnTo>
                    <a:lnTo>
                      <a:pt x="164" y="227"/>
                    </a:lnTo>
                    <a:lnTo>
                      <a:pt x="159" y="227"/>
                    </a:lnTo>
                    <a:lnTo>
                      <a:pt x="147" y="227"/>
                    </a:lnTo>
                    <a:lnTo>
                      <a:pt x="136" y="238"/>
                    </a:lnTo>
                    <a:lnTo>
                      <a:pt x="130" y="238"/>
                    </a:lnTo>
                    <a:lnTo>
                      <a:pt x="125" y="249"/>
                    </a:lnTo>
                    <a:lnTo>
                      <a:pt x="119" y="249"/>
                    </a:lnTo>
                    <a:lnTo>
                      <a:pt x="113" y="255"/>
                    </a:lnTo>
                    <a:lnTo>
                      <a:pt x="108" y="261"/>
                    </a:lnTo>
                    <a:lnTo>
                      <a:pt x="102" y="266"/>
                    </a:lnTo>
                    <a:lnTo>
                      <a:pt x="96" y="272"/>
                    </a:lnTo>
                    <a:lnTo>
                      <a:pt x="96" y="278"/>
                    </a:lnTo>
                    <a:lnTo>
                      <a:pt x="91" y="283"/>
                    </a:lnTo>
                    <a:lnTo>
                      <a:pt x="85" y="289"/>
                    </a:lnTo>
                    <a:lnTo>
                      <a:pt x="85" y="295"/>
                    </a:lnTo>
                    <a:lnTo>
                      <a:pt x="79" y="300"/>
                    </a:lnTo>
                    <a:lnTo>
                      <a:pt x="74" y="306"/>
                    </a:lnTo>
                    <a:lnTo>
                      <a:pt x="68" y="300"/>
                    </a:lnTo>
                    <a:lnTo>
                      <a:pt x="62" y="306"/>
                    </a:lnTo>
                    <a:lnTo>
                      <a:pt x="62" y="317"/>
                    </a:lnTo>
                    <a:lnTo>
                      <a:pt x="17" y="272"/>
                    </a:lnTo>
                    <a:lnTo>
                      <a:pt x="0" y="255"/>
                    </a:lnTo>
                    <a:lnTo>
                      <a:pt x="6" y="255"/>
                    </a:lnTo>
                    <a:lnTo>
                      <a:pt x="11" y="249"/>
                    </a:lnTo>
                    <a:lnTo>
                      <a:pt x="17" y="249"/>
                    </a:lnTo>
                    <a:lnTo>
                      <a:pt x="23" y="244"/>
                    </a:lnTo>
                    <a:lnTo>
                      <a:pt x="40" y="232"/>
                    </a:lnTo>
                    <a:lnTo>
                      <a:pt x="45" y="232"/>
                    </a:lnTo>
                    <a:lnTo>
                      <a:pt x="51" y="232"/>
                    </a:lnTo>
                    <a:lnTo>
                      <a:pt x="62" y="227"/>
                    </a:lnTo>
                    <a:lnTo>
                      <a:pt x="74" y="227"/>
                    </a:lnTo>
                    <a:lnTo>
                      <a:pt x="79" y="221"/>
                    </a:lnTo>
                    <a:lnTo>
                      <a:pt x="85" y="221"/>
                    </a:lnTo>
                    <a:lnTo>
                      <a:pt x="91" y="215"/>
                    </a:lnTo>
                    <a:lnTo>
                      <a:pt x="91" y="210"/>
                    </a:lnTo>
                    <a:lnTo>
                      <a:pt x="102" y="204"/>
                    </a:lnTo>
                    <a:lnTo>
                      <a:pt x="108" y="198"/>
                    </a:lnTo>
                    <a:lnTo>
                      <a:pt x="113" y="193"/>
                    </a:lnTo>
                    <a:lnTo>
                      <a:pt x="113" y="187"/>
                    </a:lnTo>
                    <a:lnTo>
                      <a:pt x="119" y="181"/>
                    </a:lnTo>
                    <a:lnTo>
                      <a:pt x="119" y="176"/>
                    </a:lnTo>
                    <a:lnTo>
                      <a:pt x="113" y="164"/>
                    </a:lnTo>
                    <a:lnTo>
                      <a:pt x="108" y="164"/>
                    </a:lnTo>
                    <a:lnTo>
                      <a:pt x="102" y="164"/>
                    </a:lnTo>
                    <a:lnTo>
                      <a:pt x="96" y="164"/>
                    </a:lnTo>
                    <a:lnTo>
                      <a:pt x="91" y="164"/>
                    </a:lnTo>
                    <a:lnTo>
                      <a:pt x="85" y="164"/>
                    </a:lnTo>
                    <a:lnTo>
                      <a:pt x="79" y="159"/>
                    </a:lnTo>
                    <a:lnTo>
                      <a:pt x="74" y="164"/>
                    </a:lnTo>
                    <a:lnTo>
                      <a:pt x="68" y="153"/>
                    </a:lnTo>
                    <a:lnTo>
                      <a:pt x="74" y="153"/>
                    </a:lnTo>
                    <a:lnTo>
                      <a:pt x="79" y="142"/>
                    </a:lnTo>
                    <a:lnTo>
                      <a:pt x="108" y="130"/>
                    </a:lnTo>
                    <a:lnTo>
                      <a:pt x="91" y="96"/>
                    </a:lnTo>
                    <a:lnTo>
                      <a:pt x="102" y="91"/>
                    </a:lnTo>
                    <a:lnTo>
                      <a:pt x="108" y="91"/>
                    </a:lnTo>
                    <a:lnTo>
                      <a:pt x="119" y="85"/>
                    </a:lnTo>
                    <a:lnTo>
                      <a:pt x="125" y="74"/>
                    </a:lnTo>
                    <a:lnTo>
                      <a:pt x="130" y="74"/>
                    </a:lnTo>
                    <a:lnTo>
                      <a:pt x="136" y="68"/>
                    </a:lnTo>
                    <a:lnTo>
                      <a:pt x="142" y="68"/>
                    </a:lnTo>
                    <a:lnTo>
                      <a:pt x="142" y="62"/>
                    </a:lnTo>
                    <a:lnTo>
                      <a:pt x="147" y="62"/>
                    </a:lnTo>
                    <a:lnTo>
                      <a:pt x="147" y="57"/>
                    </a:lnTo>
                    <a:lnTo>
                      <a:pt x="153" y="57"/>
                    </a:lnTo>
                    <a:lnTo>
                      <a:pt x="153" y="51"/>
                    </a:lnTo>
                    <a:lnTo>
                      <a:pt x="159" y="51"/>
                    </a:lnTo>
                    <a:lnTo>
                      <a:pt x="159" y="45"/>
                    </a:lnTo>
                    <a:lnTo>
                      <a:pt x="164" y="45"/>
                    </a:lnTo>
                    <a:lnTo>
                      <a:pt x="170" y="45"/>
                    </a:lnTo>
                    <a:lnTo>
                      <a:pt x="170" y="40"/>
                    </a:lnTo>
                    <a:lnTo>
                      <a:pt x="176" y="40"/>
                    </a:lnTo>
                    <a:lnTo>
                      <a:pt x="181" y="40"/>
                    </a:lnTo>
                    <a:lnTo>
                      <a:pt x="181" y="34"/>
                    </a:lnTo>
                    <a:lnTo>
                      <a:pt x="187" y="34"/>
                    </a:lnTo>
                    <a:lnTo>
                      <a:pt x="193" y="34"/>
                    </a:lnTo>
                    <a:lnTo>
                      <a:pt x="193" y="28"/>
                    </a:lnTo>
                    <a:lnTo>
                      <a:pt x="198" y="28"/>
                    </a:lnTo>
                    <a:lnTo>
                      <a:pt x="204" y="28"/>
                    </a:lnTo>
                    <a:lnTo>
                      <a:pt x="204" y="23"/>
                    </a:lnTo>
                    <a:lnTo>
                      <a:pt x="210" y="23"/>
                    </a:lnTo>
                    <a:lnTo>
                      <a:pt x="215" y="23"/>
                    </a:lnTo>
                    <a:lnTo>
                      <a:pt x="221" y="23"/>
                    </a:lnTo>
                    <a:lnTo>
                      <a:pt x="221" y="17"/>
                    </a:lnTo>
                    <a:lnTo>
                      <a:pt x="227" y="17"/>
                    </a:lnTo>
                    <a:lnTo>
                      <a:pt x="232" y="17"/>
                    </a:lnTo>
                    <a:lnTo>
                      <a:pt x="238" y="17"/>
                    </a:lnTo>
                    <a:lnTo>
                      <a:pt x="238" y="11"/>
                    </a:lnTo>
                    <a:lnTo>
                      <a:pt x="244" y="11"/>
                    </a:lnTo>
                    <a:lnTo>
                      <a:pt x="249" y="11"/>
                    </a:lnTo>
                    <a:lnTo>
                      <a:pt x="255" y="11"/>
                    </a:lnTo>
                    <a:lnTo>
                      <a:pt x="255" y="6"/>
                    </a:lnTo>
                    <a:lnTo>
                      <a:pt x="261" y="6"/>
                    </a:lnTo>
                    <a:lnTo>
                      <a:pt x="266" y="6"/>
                    </a:lnTo>
                    <a:lnTo>
                      <a:pt x="266" y="0"/>
                    </a:lnTo>
                    <a:lnTo>
                      <a:pt x="272" y="0"/>
                    </a:lnTo>
                    <a:lnTo>
                      <a:pt x="272" y="6"/>
                    </a:lnTo>
                    <a:lnTo>
                      <a:pt x="272" y="11"/>
                    </a:lnTo>
                    <a:lnTo>
                      <a:pt x="266" y="11"/>
                    </a:lnTo>
                    <a:lnTo>
                      <a:pt x="266" y="17"/>
                    </a:lnTo>
                    <a:lnTo>
                      <a:pt x="261" y="17"/>
                    </a:lnTo>
                    <a:lnTo>
                      <a:pt x="261" y="23"/>
                    </a:lnTo>
                    <a:lnTo>
                      <a:pt x="255" y="23"/>
                    </a:lnTo>
                    <a:lnTo>
                      <a:pt x="272" y="34"/>
                    </a:lnTo>
                    <a:lnTo>
                      <a:pt x="278" y="40"/>
                    </a:lnTo>
                    <a:lnTo>
                      <a:pt x="340" y="91"/>
                    </a:lnTo>
                    <a:lnTo>
                      <a:pt x="357" y="79"/>
                    </a:lnTo>
                    <a:lnTo>
                      <a:pt x="363" y="91"/>
                    </a:lnTo>
                    <a:lnTo>
                      <a:pt x="357" y="91"/>
                    </a:lnTo>
                    <a:lnTo>
                      <a:pt x="357" y="96"/>
                    </a:lnTo>
                    <a:lnTo>
                      <a:pt x="351" y="96"/>
                    </a:lnTo>
                    <a:lnTo>
                      <a:pt x="368" y="113"/>
                    </a:lnTo>
                    <a:lnTo>
                      <a:pt x="363" y="119"/>
                    </a:lnTo>
                    <a:lnTo>
                      <a:pt x="351" y="130"/>
                    </a:lnTo>
                    <a:lnTo>
                      <a:pt x="346" y="136"/>
                    </a:lnTo>
                    <a:lnTo>
                      <a:pt x="334" y="142"/>
                    </a:lnTo>
                    <a:lnTo>
                      <a:pt x="329" y="147"/>
                    </a:lnTo>
                    <a:lnTo>
                      <a:pt x="340" y="176"/>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7" name="Freeform 14">
                <a:extLst>
                  <a:ext uri="{FF2B5EF4-FFF2-40B4-BE49-F238E27FC236}">
                    <a16:creationId xmlns:a16="http://schemas.microsoft.com/office/drawing/2014/main" id="{D9B3729D-1DDB-9CE9-6949-2D5C9AE40F7B}"/>
                  </a:ext>
                </a:extLst>
              </p:cNvPr>
              <p:cNvSpPr>
                <a:spLocks/>
              </p:cNvSpPr>
              <p:nvPr>
                <p:custDataLst>
                  <p:tags r:id="rId15"/>
                </p:custDataLst>
              </p:nvPr>
            </p:nvSpPr>
            <p:spPr bwMode="auto">
              <a:xfrm rot="390307">
                <a:off x="4600280" y="4292561"/>
                <a:ext cx="547687" cy="630238"/>
              </a:xfrm>
              <a:custGeom>
                <a:avLst/>
                <a:gdLst>
                  <a:gd name="T0" fmla="*/ 204 w 345"/>
                  <a:gd name="T1" fmla="*/ 34 h 397"/>
                  <a:gd name="T2" fmla="*/ 198 w 345"/>
                  <a:gd name="T3" fmla="*/ 39 h 397"/>
                  <a:gd name="T4" fmla="*/ 221 w 345"/>
                  <a:gd name="T5" fmla="*/ 73 h 397"/>
                  <a:gd name="T6" fmla="*/ 215 w 345"/>
                  <a:gd name="T7" fmla="*/ 102 h 397"/>
                  <a:gd name="T8" fmla="*/ 266 w 345"/>
                  <a:gd name="T9" fmla="*/ 130 h 397"/>
                  <a:gd name="T10" fmla="*/ 289 w 345"/>
                  <a:gd name="T11" fmla="*/ 153 h 397"/>
                  <a:gd name="T12" fmla="*/ 340 w 345"/>
                  <a:gd name="T13" fmla="*/ 187 h 397"/>
                  <a:gd name="T14" fmla="*/ 340 w 345"/>
                  <a:gd name="T15" fmla="*/ 198 h 397"/>
                  <a:gd name="T16" fmla="*/ 328 w 345"/>
                  <a:gd name="T17" fmla="*/ 209 h 397"/>
                  <a:gd name="T18" fmla="*/ 323 w 345"/>
                  <a:gd name="T19" fmla="*/ 215 h 397"/>
                  <a:gd name="T20" fmla="*/ 317 w 345"/>
                  <a:gd name="T21" fmla="*/ 221 h 397"/>
                  <a:gd name="T22" fmla="*/ 311 w 345"/>
                  <a:gd name="T23" fmla="*/ 221 h 397"/>
                  <a:gd name="T24" fmla="*/ 306 w 345"/>
                  <a:gd name="T25" fmla="*/ 232 h 397"/>
                  <a:gd name="T26" fmla="*/ 300 w 345"/>
                  <a:gd name="T27" fmla="*/ 238 h 397"/>
                  <a:gd name="T28" fmla="*/ 300 w 345"/>
                  <a:gd name="T29" fmla="*/ 249 h 397"/>
                  <a:gd name="T30" fmla="*/ 294 w 345"/>
                  <a:gd name="T31" fmla="*/ 260 h 397"/>
                  <a:gd name="T32" fmla="*/ 289 w 345"/>
                  <a:gd name="T33" fmla="*/ 255 h 397"/>
                  <a:gd name="T34" fmla="*/ 277 w 345"/>
                  <a:gd name="T35" fmla="*/ 260 h 397"/>
                  <a:gd name="T36" fmla="*/ 266 w 345"/>
                  <a:gd name="T37" fmla="*/ 255 h 397"/>
                  <a:gd name="T38" fmla="*/ 255 w 345"/>
                  <a:gd name="T39" fmla="*/ 238 h 397"/>
                  <a:gd name="T40" fmla="*/ 243 w 345"/>
                  <a:gd name="T41" fmla="*/ 238 h 397"/>
                  <a:gd name="T42" fmla="*/ 238 w 345"/>
                  <a:gd name="T43" fmla="*/ 243 h 397"/>
                  <a:gd name="T44" fmla="*/ 226 w 345"/>
                  <a:gd name="T45" fmla="*/ 260 h 397"/>
                  <a:gd name="T46" fmla="*/ 221 w 345"/>
                  <a:gd name="T47" fmla="*/ 272 h 397"/>
                  <a:gd name="T48" fmla="*/ 215 w 345"/>
                  <a:gd name="T49" fmla="*/ 277 h 397"/>
                  <a:gd name="T50" fmla="*/ 204 w 345"/>
                  <a:gd name="T51" fmla="*/ 289 h 397"/>
                  <a:gd name="T52" fmla="*/ 198 w 345"/>
                  <a:gd name="T53" fmla="*/ 294 h 397"/>
                  <a:gd name="T54" fmla="*/ 187 w 345"/>
                  <a:gd name="T55" fmla="*/ 306 h 397"/>
                  <a:gd name="T56" fmla="*/ 175 w 345"/>
                  <a:gd name="T57" fmla="*/ 311 h 397"/>
                  <a:gd name="T58" fmla="*/ 170 w 345"/>
                  <a:gd name="T59" fmla="*/ 323 h 397"/>
                  <a:gd name="T60" fmla="*/ 175 w 345"/>
                  <a:gd name="T61" fmla="*/ 334 h 397"/>
                  <a:gd name="T62" fmla="*/ 187 w 345"/>
                  <a:gd name="T63" fmla="*/ 334 h 397"/>
                  <a:gd name="T64" fmla="*/ 192 w 345"/>
                  <a:gd name="T65" fmla="*/ 340 h 397"/>
                  <a:gd name="T66" fmla="*/ 187 w 345"/>
                  <a:gd name="T67" fmla="*/ 351 h 397"/>
                  <a:gd name="T68" fmla="*/ 187 w 345"/>
                  <a:gd name="T69" fmla="*/ 362 h 397"/>
                  <a:gd name="T70" fmla="*/ 175 w 345"/>
                  <a:gd name="T71" fmla="*/ 374 h 397"/>
                  <a:gd name="T72" fmla="*/ 158 w 345"/>
                  <a:gd name="T73" fmla="*/ 391 h 397"/>
                  <a:gd name="T74" fmla="*/ 141 w 345"/>
                  <a:gd name="T75" fmla="*/ 385 h 397"/>
                  <a:gd name="T76" fmla="*/ 107 w 345"/>
                  <a:gd name="T77" fmla="*/ 368 h 397"/>
                  <a:gd name="T78" fmla="*/ 11 w 345"/>
                  <a:gd name="T79" fmla="*/ 340 h 397"/>
                  <a:gd name="T80" fmla="*/ 5 w 345"/>
                  <a:gd name="T81" fmla="*/ 323 h 397"/>
                  <a:gd name="T82" fmla="*/ 11 w 345"/>
                  <a:gd name="T83" fmla="*/ 311 h 397"/>
                  <a:gd name="T84" fmla="*/ 22 w 345"/>
                  <a:gd name="T85" fmla="*/ 289 h 397"/>
                  <a:gd name="T86" fmla="*/ 22 w 345"/>
                  <a:gd name="T87" fmla="*/ 272 h 397"/>
                  <a:gd name="T88" fmla="*/ 28 w 345"/>
                  <a:gd name="T89" fmla="*/ 260 h 397"/>
                  <a:gd name="T90" fmla="*/ 39 w 345"/>
                  <a:gd name="T91" fmla="*/ 243 h 397"/>
                  <a:gd name="T92" fmla="*/ 51 w 345"/>
                  <a:gd name="T93" fmla="*/ 221 h 397"/>
                  <a:gd name="T94" fmla="*/ 0 w 345"/>
                  <a:gd name="T95" fmla="*/ 153 h 397"/>
                  <a:gd name="T96" fmla="*/ 11 w 345"/>
                  <a:gd name="T97" fmla="*/ 136 h 397"/>
                  <a:gd name="T98" fmla="*/ 34 w 345"/>
                  <a:gd name="T99" fmla="*/ 113 h 397"/>
                  <a:gd name="T100" fmla="*/ 45 w 345"/>
                  <a:gd name="T101" fmla="*/ 107 h 397"/>
                  <a:gd name="T102" fmla="*/ 45 w 345"/>
                  <a:gd name="T103" fmla="*/ 96 h 397"/>
                  <a:gd name="T104" fmla="*/ 56 w 345"/>
                  <a:gd name="T105" fmla="*/ 96 h 397"/>
                  <a:gd name="T106" fmla="*/ 68 w 345"/>
                  <a:gd name="T107" fmla="*/ 85 h 397"/>
                  <a:gd name="T108" fmla="*/ 73 w 345"/>
                  <a:gd name="T109" fmla="*/ 56 h 397"/>
                  <a:gd name="T110" fmla="*/ 90 w 345"/>
                  <a:gd name="T111" fmla="*/ 51 h 397"/>
                  <a:gd name="T112" fmla="*/ 102 w 345"/>
                  <a:gd name="T113" fmla="*/ 22 h 397"/>
                  <a:gd name="T114" fmla="*/ 107 w 345"/>
                  <a:gd name="T115" fmla="*/ 11 h 397"/>
                  <a:gd name="T116" fmla="*/ 204 w 345"/>
                  <a:gd name="T117" fmla="*/ 1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 h="397">
                    <a:moveTo>
                      <a:pt x="204" y="17"/>
                    </a:moveTo>
                    <a:lnTo>
                      <a:pt x="204" y="34"/>
                    </a:lnTo>
                    <a:lnTo>
                      <a:pt x="204" y="39"/>
                    </a:lnTo>
                    <a:lnTo>
                      <a:pt x="198" y="39"/>
                    </a:lnTo>
                    <a:lnTo>
                      <a:pt x="215" y="68"/>
                    </a:lnTo>
                    <a:lnTo>
                      <a:pt x="221" y="73"/>
                    </a:lnTo>
                    <a:lnTo>
                      <a:pt x="221" y="90"/>
                    </a:lnTo>
                    <a:lnTo>
                      <a:pt x="215" y="102"/>
                    </a:lnTo>
                    <a:lnTo>
                      <a:pt x="221" y="102"/>
                    </a:lnTo>
                    <a:lnTo>
                      <a:pt x="266" y="130"/>
                    </a:lnTo>
                    <a:lnTo>
                      <a:pt x="289" y="141"/>
                    </a:lnTo>
                    <a:lnTo>
                      <a:pt x="289" y="153"/>
                    </a:lnTo>
                    <a:lnTo>
                      <a:pt x="345" y="187"/>
                    </a:lnTo>
                    <a:lnTo>
                      <a:pt x="340" y="187"/>
                    </a:lnTo>
                    <a:lnTo>
                      <a:pt x="345" y="192"/>
                    </a:lnTo>
                    <a:lnTo>
                      <a:pt x="340" y="198"/>
                    </a:lnTo>
                    <a:lnTo>
                      <a:pt x="334" y="204"/>
                    </a:lnTo>
                    <a:lnTo>
                      <a:pt x="328" y="209"/>
                    </a:lnTo>
                    <a:lnTo>
                      <a:pt x="328" y="215"/>
                    </a:lnTo>
                    <a:lnTo>
                      <a:pt x="323" y="215"/>
                    </a:lnTo>
                    <a:lnTo>
                      <a:pt x="323" y="221"/>
                    </a:lnTo>
                    <a:lnTo>
                      <a:pt x="317" y="221"/>
                    </a:lnTo>
                    <a:lnTo>
                      <a:pt x="317" y="215"/>
                    </a:lnTo>
                    <a:lnTo>
                      <a:pt x="311" y="221"/>
                    </a:lnTo>
                    <a:lnTo>
                      <a:pt x="311" y="226"/>
                    </a:lnTo>
                    <a:lnTo>
                      <a:pt x="306" y="232"/>
                    </a:lnTo>
                    <a:lnTo>
                      <a:pt x="306" y="238"/>
                    </a:lnTo>
                    <a:lnTo>
                      <a:pt x="300" y="238"/>
                    </a:lnTo>
                    <a:lnTo>
                      <a:pt x="306" y="243"/>
                    </a:lnTo>
                    <a:lnTo>
                      <a:pt x="300" y="249"/>
                    </a:lnTo>
                    <a:lnTo>
                      <a:pt x="306" y="255"/>
                    </a:lnTo>
                    <a:lnTo>
                      <a:pt x="294" y="260"/>
                    </a:lnTo>
                    <a:lnTo>
                      <a:pt x="289" y="260"/>
                    </a:lnTo>
                    <a:lnTo>
                      <a:pt x="289" y="255"/>
                    </a:lnTo>
                    <a:lnTo>
                      <a:pt x="283" y="255"/>
                    </a:lnTo>
                    <a:lnTo>
                      <a:pt x="277" y="260"/>
                    </a:lnTo>
                    <a:lnTo>
                      <a:pt x="272" y="260"/>
                    </a:lnTo>
                    <a:lnTo>
                      <a:pt x="266" y="255"/>
                    </a:lnTo>
                    <a:lnTo>
                      <a:pt x="266" y="249"/>
                    </a:lnTo>
                    <a:lnTo>
                      <a:pt x="255" y="238"/>
                    </a:lnTo>
                    <a:lnTo>
                      <a:pt x="249" y="238"/>
                    </a:lnTo>
                    <a:lnTo>
                      <a:pt x="243" y="238"/>
                    </a:lnTo>
                    <a:lnTo>
                      <a:pt x="243" y="243"/>
                    </a:lnTo>
                    <a:lnTo>
                      <a:pt x="238" y="243"/>
                    </a:lnTo>
                    <a:lnTo>
                      <a:pt x="232" y="249"/>
                    </a:lnTo>
                    <a:lnTo>
                      <a:pt x="226" y="260"/>
                    </a:lnTo>
                    <a:lnTo>
                      <a:pt x="221" y="266"/>
                    </a:lnTo>
                    <a:lnTo>
                      <a:pt x="221" y="272"/>
                    </a:lnTo>
                    <a:lnTo>
                      <a:pt x="215" y="272"/>
                    </a:lnTo>
                    <a:lnTo>
                      <a:pt x="215" y="277"/>
                    </a:lnTo>
                    <a:lnTo>
                      <a:pt x="209" y="283"/>
                    </a:lnTo>
                    <a:lnTo>
                      <a:pt x="204" y="289"/>
                    </a:lnTo>
                    <a:lnTo>
                      <a:pt x="198" y="289"/>
                    </a:lnTo>
                    <a:lnTo>
                      <a:pt x="198" y="294"/>
                    </a:lnTo>
                    <a:lnTo>
                      <a:pt x="192" y="300"/>
                    </a:lnTo>
                    <a:lnTo>
                      <a:pt x="187" y="306"/>
                    </a:lnTo>
                    <a:lnTo>
                      <a:pt x="181" y="311"/>
                    </a:lnTo>
                    <a:lnTo>
                      <a:pt x="175" y="311"/>
                    </a:lnTo>
                    <a:lnTo>
                      <a:pt x="164" y="317"/>
                    </a:lnTo>
                    <a:lnTo>
                      <a:pt x="170" y="323"/>
                    </a:lnTo>
                    <a:lnTo>
                      <a:pt x="175" y="328"/>
                    </a:lnTo>
                    <a:lnTo>
                      <a:pt x="175" y="334"/>
                    </a:lnTo>
                    <a:lnTo>
                      <a:pt x="181" y="334"/>
                    </a:lnTo>
                    <a:lnTo>
                      <a:pt x="187" y="334"/>
                    </a:lnTo>
                    <a:lnTo>
                      <a:pt x="192" y="334"/>
                    </a:lnTo>
                    <a:lnTo>
                      <a:pt x="192" y="340"/>
                    </a:lnTo>
                    <a:lnTo>
                      <a:pt x="187" y="345"/>
                    </a:lnTo>
                    <a:lnTo>
                      <a:pt x="187" y="351"/>
                    </a:lnTo>
                    <a:lnTo>
                      <a:pt x="187" y="357"/>
                    </a:lnTo>
                    <a:lnTo>
                      <a:pt x="187" y="362"/>
                    </a:lnTo>
                    <a:lnTo>
                      <a:pt x="181" y="362"/>
                    </a:lnTo>
                    <a:lnTo>
                      <a:pt x="175" y="374"/>
                    </a:lnTo>
                    <a:lnTo>
                      <a:pt x="164" y="385"/>
                    </a:lnTo>
                    <a:lnTo>
                      <a:pt x="158" y="391"/>
                    </a:lnTo>
                    <a:lnTo>
                      <a:pt x="158" y="397"/>
                    </a:lnTo>
                    <a:lnTo>
                      <a:pt x="141" y="385"/>
                    </a:lnTo>
                    <a:lnTo>
                      <a:pt x="124" y="380"/>
                    </a:lnTo>
                    <a:lnTo>
                      <a:pt x="107" y="368"/>
                    </a:lnTo>
                    <a:lnTo>
                      <a:pt x="90" y="362"/>
                    </a:lnTo>
                    <a:lnTo>
                      <a:pt x="11" y="340"/>
                    </a:lnTo>
                    <a:lnTo>
                      <a:pt x="0" y="328"/>
                    </a:lnTo>
                    <a:lnTo>
                      <a:pt x="5" y="323"/>
                    </a:lnTo>
                    <a:lnTo>
                      <a:pt x="5" y="317"/>
                    </a:lnTo>
                    <a:lnTo>
                      <a:pt x="11" y="311"/>
                    </a:lnTo>
                    <a:lnTo>
                      <a:pt x="17" y="306"/>
                    </a:lnTo>
                    <a:lnTo>
                      <a:pt x="22" y="289"/>
                    </a:lnTo>
                    <a:lnTo>
                      <a:pt x="22" y="283"/>
                    </a:lnTo>
                    <a:lnTo>
                      <a:pt x="22" y="272"/>
                    </a:lnTo>
                    <a:lnTo>
                      <a:pt x="28" y="266"/>
                    </a:lnTo>
                    <a:lnTo>
                      <a:pt x="28" y="260"/>
                    </a:lnTo>
                    <a:lnTo>
                      <a:pt x="28" y="255"/>
                    </a:lnTo>
                    <a:lnTo>
                      <a:pt x="39" y="243"/>
                    </a:lnTo>
                    <a:lnTo>
                      <a:pt x="45" y="226"/>
                    </a:lnTo>
                    <a:lnTo>
                      <a:pt x="51" y="221"/>
                    </a:lnTo>
                    <a:lnTo>
                      <a:pt x="5" y="164"/>
                    </a:lnTo>
                    <a:lnTo>
                      <a:pt x="0" y="153"/>
                    </a:lnTo>
                    <a:lnTo>
                      <a:pt x="5" y="141"/>
                    </a:lnTo>
                    <a:lnTo>
                      <a:pt x="11" y="136"/>
                    </a:lnTo>
                    <a:lnTo>
                      <a:pt x="17" y="136"/>
                    </a:lnTo>
                    <a:lnTo>
                      <a:pt x="34" y="113"/>
                    </a:lnTo>
                    <a:lnTo>
                      <a:pt x="39" y="107"/>
                    </a:lnTo>
                    <a:lnTo>
                      <a:pt x="45" y="107"/>
                    </a:lnTo>
                    <a:lnTo>
                      <a:pt x="45" y="102"/>
                    </a:lnTo>
                    <a:lnTo>
                      <a:pt x="45" y="96"/>
                    </a:lnTo>
                    <a:lnTo>
                      <a:pt x="51" y="96"/>
                    </a:lnTo>
                    <a:lnTo>
                      <a:pt x="56" y="96"/>
                    </a:lnTo>
                    <a:lnTo>
                      <a:pt x="62" y="90"/>
                    </a:lnTo>
                    <a:lnTo>
                      <a:pt x="68" y="85"/>
                    </a:lnTo>
                    <a:lnTo>
                      <a:pt x="68" y="79"/>
                    </a:lnTo>
                    <a:lnTo>
                      <a:pt x="73" y="56"/>
                    </a:lnTo>
                    <a:lnTo>
                      <a:pt x="85" y="51"/>
                    </a:lnTo>
                    <a:lnTo>
                      <a:pt x="90" y="51"/>
                    </a:lnTo>
                    <a:lnTo>
                      <a:pt x="96" y="34"/>
                    </a:lnTo>
                    <a:lnTo>
                      <a:pt x="102" y="22"/>
                    </a:lnTo>
                    <a:lnTo>
                      <a:pt x="96" y="17"/>
                    </a:lnTo>
                    <a:lnTo>
                      <a:pt x="107" y="11"/>
                    </a:lnTo>
                    <a:lnTo>
                      <a:pt x="113" y="0"/>
                    </a:lnTo>
                    <a:lnTo>
                      <a:pt x="204" y="17"/>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8" name="Freeform 15">
                <a:extLst>
                  <a:ext uri="{FF2B5EF4-FFF2-40B4-BE49-F238E27FC236}">
                    <a16:creationId xmlns:a16="http://schemas.microsoft.com/office/drawing/2014/main" id="{DBA47FD6-94C5-B9BB-2D6A-5075C338DAEE}"/>
                  </a:ext>
                </a:extLst>
              </p:cNvPr>
              <p:cNvSpPr>
                <a:spLocks/>
              </p:cNvSpPr>
              <p:nvPr>
                <p:custDataLst>
                  <p:tags r:id="rId16"/>
                </p:custDataLst>
              </p:nvPr>
            </p:nvSpPr>
            <p:spPr bwMode="auto">
              <a:xfrm rot="390307">
                <a:off x="6651457" y="5207914"/>
                <a:ext cx="422275" cy="620713"/>
              </a:xfrm>
              <a:custGeom>
                <a:avLst/>
                <a:gdLst>
                  <a:gd name="T0" fmla="*/ 249 w 266"/>
                  <a:gd name="T1" fmla="*/ 119 h 391"/>
                  <a:gd name="T2" fmla="*/ 221 w 266"/>
                  <a:gd name="T3" fmla="*/ 357 h 391"/>
                  <a:gd name="T4" fmla="*/ 209 w 266"/>
                  <a:gd name="T5" fmla="*/ 357 h 391"/>
                  <a:gd name="T6" fmla="*/ 198 w 266"/>
                  <a:gd name="T7" fmla="*/ 362 h 391"/>
                  <a:gd name="T8" fmla="*/ 181 w 266"/>
                  <a:gd name="T9" fmla="*/ 362 h 391"/>
                  <a:gd name="T10" fmla="*/ 170 w 266"/>
                  <a:gd name="T11" fmla="*/ 368 h 391"/>
                  <a:gd name="T12" fmla="*/ 153 w 266"/>
                  <a:gd name="T13" fmla="*/ 368 h 391"/>
                  <a:gd name="T14" fmla="*/ 141 w 266"/>
                  <a:gd name="T15" fmla="*/ 368 h 391"/>
                  <a:gd name="T16" fmla="*/ 124 w 266"/>
                  <a:gd name="T17" fmla="*/ 374 h 391"/>
                  <a:gd name="T18" fmla="*/ 113 w 266"/>
                  <a:gd name="T19" fmla="*/ 374 h 391"/>
                  <a:gd name="T20" fmla="*/ 102 w 266"/>
                  <a:gd name="T21" fmla="*/ 379 h 391"/>
                  <a:gd name="T22" fmla="*/ 90 w 266"/>
                  <a:gd name="T23" fmla="*/ 379 h 391"/>
                  <a:gd name="T24" fmla="*/ 79 w 266"/>
                  <a:gd name="T25" fmla="*/ 379 h 391"/>
                  <a:gd name="T26" fmla="*/ 73 w 266"/>
                  <a:gd name="T27" fmla="*/ 385 h 391"/>
                  <a:gd name="T28" fmla="*/ 62 w 266"/>
                  <a:gd name="T29" fmla="*/ 385 h 391"/>
                  <a:gd name="T30" fmla="*/ 51 w 266"/>
                  <a:gd name="T31" fmla="*/ 385 h 391"/>
                  <a:gd name="T32" fmla="*/ 45 w 266"/>
                  <a:gd name="T33" fmla="*/ 391 h 391"/>
                  <a:gd name="T34" fmla="*/ 22 w 266"/>
                  <a:gd name="T35" fmla="*/ 192 h 391"/>
                  <a:gd name="T36" fmla="*/ 0 w 266"/>
                  <a:gd name="T37" fmla="*/ 0 h 391"/>
                  <a:gd name="T38" fmla="*/ 5 w 266"/>
                  <a:gd name="T39" fmla="*/ 5 h 391"/>
                  <a:gd name="T40" fmla="*/ 17 w 266"/>
                  <a:gd name="T41" fmla="*/ 17 h 391"/>
                  <a:gd name="T42" fmla="*/ 28 w 266"/>
                  <a:gd name="T43" fmla="*/ 28 h 391"/>
                  <a:gd name="T44" fmla="*/ 39 w 266"/>
                  <a:gd name="T45" fmla="*/ 22 h 391"/>
                  <a:gd name="T46" fmla="*/ 51 w 266"/>
                  <a:gd name="T47" fmla="*/ 22 h 391"/>
                  <a:gd name="T48" fmla="*/ 62 w 266"/>
                  <a:gd name="T49" fmla="*/ 22 h 391"/>
                  <a:gd name="T50" fmla="*/ 73 w 266"/>
                  <a:gd name="T51" fmla="*/ 17 h 391"/>
                  <a:gd name="T52" fmla="*/ 85 w 266"/>
                  <a:gd name="T53" fmla="*/ 11 h 391"/>
                  <a:gd name="T54" fmla="*/ 90 w 266"/>
                  <a:gd name="T55" fmla="*/ 11 h 391"/>
                  <a:gd name="T56" fmla="*/ 96 w 266"/>
                  <a:gd name="T57" fmla="*/ 11 h 391"/>
                  <a:gd name="T58" fmla="*/ 107 w 266"/>
                  <a:gd name="T59" fmla="*/ 5 h 391"/>
                  <a:gd name="T60" fmla="*/ 113 w 266"/>
                  <a:gd name="T61" fmla="*/ 11 h 391"/>
                  <a:gd name="T62" fmla="*/ 119 w 266"/>
                  <a:gd name="T63" fmla="*/ 5 h 391"/>
                  <a:gd name="T64" fmla="*/ 124 w 266"/>
                  <a:gd name="T65" fmla="*/ 11 h 391"/>
                  <a:gd name="T66" fmla="*/ 141 w 266"/>
                  <a:gd name="T67" fmla="*/ 11 h 391"/>
                  <a:gd name="T68" fmla="*/ 147 w 266"/>
                  <a:gd name="T69" fmla="*/ 17 h 391"/>
                  <a:gd name="T70" fmla="*/ 153 w 266"/>
                  <a:gd name="T71" fmla="*/ 11 h 391"/>
                  <a:gd name="T72" fmla="*/ 164 w 266"/>
                  <a:gd name="T73" fmla="*/ 22 h 391"/>
                  <a:gd name="T74" fmla="*/ 175 w 266"/>
                  <a:gd name="T75" fmla="*/ 22 h 391"/>
                  <a:gd name="T76" fmla="*/ 181 w 266"/>
                  <a:gd name="T77" fmla="*/ 28 h 391"/>
                  <a:gd name="T78" fmla="*/ 187 w 266"/>
                  <a:gd name="T79" fmla="*/ 34 h 391"/>
                  <a:gd name="T80" fmla="*/ 198 w 266"/>
                  <a:gd name="T81" fmla="*/ 45 h 391"/>
                  <a:gd name="T82" fmla="*/ 198 w 266"/>
                  <a:gd name="T83" fmla="*/ 56 h 391"/>
                  <a:gd name="T84" fmla="*/ 209 w 266"/>
                  <a:gd name="T85" fmla="*/ 51 h 391"/>
                  <a:gd name="T86" fmla="*/ 221 w 266"/>
                  <a:gd name="T87" fmla="*/ 62 h 391"/>
                  <a:gd name="T88" fmla="*/ 232 w 266"/>
                  <a:gd name="T89" fmla="*/ 6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6" h="391">
                    <a:moveTo>
                      <a:pt x="238" y="68"/>
                    </a:moveTo>
                    <a:lnTo>
                      <a:pt x="249" y="119"/>
                    </a:lnTo>
                    <a:lnTo>
                      <a:pt x="266" y="209"/>
                    </a:lnTo>
                    <a:lnTo>
                      <a:pt x="221" y="357"/>
                    </a:lnTo>
                    <a:lnTo>
                      <a:pt x="215" y="357"/>
                    </a:lnTo>
                    <a:lnTo>
                      <a:pt x="209" y="357"/>
                    </a:lnTo>
                    <a:lnTo>
                      <a:pt x="198" y="357"/>
                    </a:lnTo>
                    <a:lnTo>
                      <a:pt x="198" y="362"/>
                    </a:lnTo>
                    <a:lnTo>
                      <a:pt x="187" y="362"/>
                    </a:lnTo>
                    <a:lnTo>
                      <a:pt x="181" y="362"/>
                    </a:lnTo>
                    <a:lnTo>
                      <a:pt x="175" y="362"/>
                    </a:lnTo>
                    <a:lnTo>
                      <a:pt x="170" y="368"/>
                    </a:lnTo>
                    <a:lnTo>
                      <a:pt x="158" y="368"/>
                    </a:lnTo>
                    <a:lnTo>
                      <a:pt x="153" y="368"/>
                    </a:lnTo>
                    <a:lnTo>
                      <a:pt x="147" y="368"/>
                    </a:lnTo>
                    <a:lnTo>
                      <a:pt x="141" y="368"/>
                    </a:lnTo>
                    <a:lnTo>
                      <a:pt x="136" y="374"/>
                    </a:lnTo>
                    <a:lnTo>
                      <a:pt x="124" y="374"/>
                    </a:lnTo>
                    <a:lnTo>
                      <a:pt x="119" y="374"/>
                    </a:lnTo>
                    <a:lnTo>
                      <a:pt x="113" y="374"/>
                    </a:lnTo>
                    <a:lnTo>
                      <a:pt x="107" y="374"/>
                    </a:lnTo>
                    <a:lnTo>
                      <a:pt x="102" y="379"/>
                    </a:lnTo>
                    <a:lnTo>
                      <a:pt x="96" y="379"/>
                    </a:lnTo>
                    <a:lnTo>
                      <a:pt x="90" y="379"/>
                    </a:lnTo>
                    <a:lnTo>
                      <a:pt x="85" y="379"/>
                    </a:lnTo>
                    <a:lnTo>
                      <a:pt x="79" y="379"/>
                    </a:lnTo>
                    <a:lnTo>
                      <a:pt x="73" y="379"/>
                    </a:lnTo>
                    <a:lnTo>
                      <a:pt x="73" y="385"/>
                    </a:lnTo>
                    <a:lnTo>
                      <a:pt x="68" y="385"/>
                    </a:lnTo>
                    <a:lnTo>
                      <a:pt x="62" y="385"/>
                    </a:lnTo>
                    <a:lnTo>
                      <a:pt x="56" y="385"/>
                    </a:lnTo>
                    <a:lnTo>
                      <a:pt x="51" y="385"/>
                    </a:lnTo>
                    <a:lnTo>
                      <a:pt x="45" y="385"/>
                    </a:lnTo>
                    <a:lnTo>
                      <a:pt x="45" y="391"/>
                    </a:lnTo>
                    <a:lnTo>
                      <a:pt x="22" y="198"/>
                    </a:lnTo>
                    <a:lnTo>
                      <a:pt x="22" y="192"/>
                    </a:lnTo>
                    <a:lnTo>
                      <a:pt x="5" y="34"/>
                    </a:lnTo>
                    <a:lnTo>
                      <a:pt x="0" y="0"/>
                    </a:lnTo>
                    <a:lnTo>
                      <a:pt x="5" y="0"/>
                    </a:lnTo>
                    <a:lnTo>
                      <a:pt x="5" y="5"/>
                    </a:lnTo>
                    <a:lnTo>
                      <a:pt x="11" y="11"/>
                    </a:lnTo>
                    <a:lnTo>
                      <a:pt x="17" y="17"/>
                    </a:lnTo>
                    <a:lnTo>
                      <a:pt x="22" y="17"/>
                    </a:lnTo>
                    <a:lnTo>
                      <a:pt x="28" y="28"/>
                    </a:lnTo>
                    <a:lnTo>
                      <a:pt x="34" y="22"/>
                    </a:lnTo>
                    <a:lnTo>
                      <a:pt x="39" y="22"/>
                    </a:lnTo>
                    <a:lnTo>
                      <a:pt x="45" y="22"/>
                    </a:lnTo>
                    <a:lnTo>
                      <a:pt x="51" y="22"/>
                    </a:lnTo>
                    <a:lnTo>
                      <a:pt x="56" y="22"/>
                    </a:lnTo>
                    <a:lnTo>
                      <a:pt x="62" y="22"/>
                    </a:lnTo>
                    <a:lnTo>
                      <a:pt x="68" y="22"/>
                    </a:lnTo>
                    <a:lnTo>
                      <a:pt x="73" y="17"/>
                    </a:lnTo>
                    <a:lnTo>
                      <a:pt x="79" y="17"/>
                    </a:lnTo>
                    <a:lnTo>
                      <a:pt x="85" y="11"/>
                    </a:lnTo>
                    <a:lnTo>
                      <a:pt x="85" y="17"/>
                    </a:lnTo>
                    <a:lnTo>
                      <a:pt x="90" y="11"/>
                    </a:lnTo>
                    <a:lnTo>
                      <a:pt x="96" y="17"/>
                    </a:lnTo>
                    <a:lnTo>
                      <a:pt x="96" y="11"/>
                    </a:lnTo>
                    <a:lnTo>
                      <a:pt x="102" y="11"/>
                    </a:lnTo>
                    <a:lnTo>
                      <a:pt x="107" y="5"/>
                    </a:lnTo>
                    <a:lnTo>
                      <a:pt x="113" y="5"/>
                    </a:lnTo>
                    <a:lnTo>
                      <a:pt x="113" y="11"/>
                    </a:lnTo>
                    <a:lnTo>
                      <a:pt x="119" y="11"/>
                    </a:lnTo>
                    <a:lnTo>
                      <a:pt x="119" y="5"/>
                    </a:lnTo>
                    <a:lnTo>
                      <a:pt x="124" y="5"/>
                    </a:lnTo>
                    <a:lnTo>
                      <a:pt x="124" y="11"/>
                    </a:lnTo>
                    <a:lnTo>
                      <a:pt x="130" y="11"/>
                    </a:lnTo>
                    <a:lnTo>
                      <a:pt x="141" y="11"/>
                    </a:lnTo>
                    <a:lnTo>
                      <a:pt x="147" y="11"/>
                    </a:lnTo>
                    <a:lnTo>
                      <a:pt x="147" y="17"/>
                    </a:lnTo>
                    <a:lnTo>
                      <a:pt x="153" y="17"/>
                    </a:lnTo>
                    <a:lnTo>
                      <a:pt x="153" y="11"/>
                    </a:lnTo>
                    <a:lnTo>
                      <a:pt x="158" y="17"/>
                    </a:lnTo>
                    <a:lnTo>
                      <a:pt x="164" y="22"/>
                    </a:lnTo>
                    <a:lnTo>
                      <a:pt x="170" y="28"/>
                    </a:lnTo>
                    <a:lnTo>
                      <a:pt x="175" y="22"/>
                    </a:lnTo>
                    <a:lnTo>
                      <a:pt x="175" y="28"/>
                    </a:lnTo>
                    <a:lnTo>
                      <a:pt x="181" y="28"/>
                    </a:lnTo>
                    <a:lnTo>
                      <a:pt x="181" y="34"/>
                    </a:lnTo>
                    <a:lnTo>
                      <a:pt x="187" y="34"/>
                    </a:lnTo>
                    <a:lnTo>
                      <a:pt x="192" y="45"/>
                    </a:lnTo>
                    <a:lnTo>
                      <a:pt x="198" y="45"/>
                    </a:lnTo>
                    <a:lnTo>
                      <a:pt x="198" y="51"/>
                    </a:lnTo>
                    <a:lnTo>
                      <a:pt x="198" y="56"/>
                    </a:lnTo>
                    <a:lnTo>
                      <a:pt x="204" y="51"/>
                    </a:lnTo>
                    <a:lnTo>
                      <a:pt x="209" y="51"/>
                    </a:lnTo>
                    <a:lnTo>
                      <a:pt x="215" y="62"/>
                    </a:lnTo>
                    <a:lnTo>
                      <a:pt x="221" y="62"/>
                    </a:lnTo>
                    <a:lnTo>
                      <a:pt x="226" y="62"/>
                    </a:lnTo>
                    <a:lnTo>
                      <a:pt x="232" y="68"/>
                    </a:lnTo>
                    <a:lnTo>
                      <a:pt x="238" y="68"/>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9" name="Freeform 16">
                <a:extLst>
                  <a:ext uri="{FF2B5EF4-FFF2-40B4-BE49-F238E27FC236}">
                    <a16:creationId xmlns:a16="http://schemas.microsoft.com/office/drawing/2014/main" id="{AC91DAB8-A543-33A4-F4C8-8010740CCFDC}"/>
                  </a:ext>
                </a:extLst>
              </p:cNvPr>
              <p:cNvSpPr>
                <a:spLocks/>
              </p:cNvSpPr>
              <p:nvPr>
                <p:custDataLst>
                  <p:tags r:id="rId17"/>
                </p:custDataLst>
              </p:nvPr>
            </p:nvSpPr>
            <p:spPr bwMode="auto">
              <a:xfrm rot="390307">
                <a:off x="2324950" y="4687180"/>
                <a:ext cx="584200" cy="657225"/>
              </a:xfrm>
              <a:custGeom>
                <a:avLst/>
                <a:gdLst>
                  <a:gd name="T0" fmla="*/ 17 w 368"/>
                  <a:gd name="T1" fmla="*/ 204 h 414"/>
                  <a:gd name="T2" fmla="*/ 40 w 368"/>
                  <a:gd name="T3" fmla="*/ 176 h 414"/>
                  <a:gd name="T4" fmla="*/ 62 w 368"/>
                  <a:gd name="T5" fmla="*/ 153 h 414"/>
                  <a:gd name="T6" fmla="*/ 96 w 368"/>
                  <a:gd name="T7" fmla="*/ 113 h 414"/>
                  <a:gd name="T8" fmla="*/ 119 w 368"/>
                  <a:gd name="T9" fmla="*/ 85 h 414"/>
                  <a:gd name="T10" fmla="*/ 153 w 368"/>
                  <a:gd name="T11" fmla="*/ 51 h 414"/>
                  <a:gd name="T12" fmla="*/ 176 w 368"/>
                  <a:gd name="T13" fmla="*/ 23 h 414"/>
                  <a:gd name="T14" fmla="*/ 198 w 368"/>
                  <a:gd name="T15" fmla="*/ 6 h 414"/>
                  <a:gd name="T16" fmla="*/ 210 w 368"/>
                  <a:gd name="T17" fmla="*/ 11 h 414"/>
                  <a:gd name="T18" fmla="*/ 221 w 368"/>
                  <a:gd name="T19" fmla="*/ 17 h 414"/>
                  <a:gd name="T20" fmla="*/ 204 w 368"/>
                  <a:gd name="T21" fmla="*/ 28 h 414"/>
                  <a:gd name="T22" fmla="*/ 193 w 368"/>
                  <a:gd name="T23" fmla="*/ 45 h 414"/>
                  <a:gd name="T24" fmla="*/ 181 w 368"/>
                  <a:gd name="T25" fmla="*/ 62 h 414"/>
                  <a:gd name="T26" fmla="*/ 198 w 368"/>
                  <a:gd name="T27" fmla="*/ 74 h 414"/>
                  <a:gd name="T28" fmla="*/ 215 w 368"/>
                  <a:gd name="T29" fmla="*/ 74 h 414"/>
                  <a:gd name="T30" fmla="*/ 221 w 368"/>
                  <a:gd name="T31" fmla="*/ 74 h 414"/>
                  <a:gd name="T32" fmla="*/ 221 w 368"/>
                  <a:gd name="T33" fmla="*/ 91 h 414"/>
                  <a:gd name="T34" fmla="*/ 232 w 368"/>
                  <a:gd name="T35" fmla="*/ 108 h 414"/>
                  <a:gd name="T36" fmla="*/ 232 w 368"/>
                  <a:gd name="T37" fmla="*/ 125 h 414"/>
                  <a:gd name="T38" fmla="*/ 244 w 368"/>
                  <a:gd name="T39" fmla="*/ 142 h 414"/>
                  <a:gd name="T40" fmla="*/ 261 w 368"/>
                  <a:gd name="T41" fmla="*/ 153 h 414"/>
                  <a:gd name="T42" fmla="*/ 278 w 368"/>
                  <a:gd name="T43" fmla="*/ 164 h 414"/>
                  <a:gd name="T44" fmla="*/ 289 w 368"/>
                  <a:gd name="T45" fmla="*/ 181 h 414"/>
                  <a:gd name="T46" fmla="*/ 306 w 368"/>
                  <a:gd name="T47" fmla="*/ 193 h 414"/>
                  <a:gd name="T48" fmla="*/ 329 w 368"/>
                  <a:gd name="T49" fmla="*/ 187 h 414"/>
                  <a:gd name="T50" fmla="*/ 340 w 368"/>
                  <a:gd name="T51" fmla="*/ 193 h 414"/>
                  <a:gd name="T52" fmla="*/ 351 w 368"/>
                  <a:gd name="T53" fmla="*/ 198 h 414"/>
                  <a:gd name="T54" fmla="*/ 368 w 368"/>
                  <a:gd name="T55" fmla="*/ 210 h 414"/>
                  <a:gd name="T56" fmla="*/ 363 w 368"/>
                  <a:gd name="T57" fmla="*/ 215 h 414"/>
                  <a:gd name="T58" fmla="*/ 363 w 368"/>
                  <a:gd name="T59" fmla="*/ 232 h 414"/>
                  <a:gd name="T60" fmla="*/ 351 w 368"/>
                  <a:gd name="T61" fmla="*/ 249 h 414"/>
                  <a:gd name="T62" fmla="*/ 340 w 368"/>
                  <a:gd name="T63" fmla="*/ 261 h 414"/>
                  <a:gd name="T64" fmla="*/ 329 w 368"/>
                  <a:gd name="T65" fmla="*/ 266 h 414"/>
                  <a:gd name="T66" fmla="*/ 312 w 368"/>
                  <a:gd name="T67" fmla="*/ 283 h 414"/>
                  <a:gd name="T68" fmla="*/ 295 w 368"/>
                  <a:gd name="T69" fmla="*/ 300 h 414"/>
                  <a:gd name="T70" fmla="*/ 272 w 368"/>
                  <a:gd name="T71" fmla="*/ 312 h 414"/>
                  <a:gd name="T72" fmla="*/ 255 w 368"/>
                  <a:gd name="T73" fmla="*/ 323 h 414"/>
                  <a:gd name="T74" fmla="*/ 232 w 368"/>
                  <a:gd name="T75" fmla="*/ 334 h 414"/>
                  <a:gd name="T76" fmla="*/ 215 w 368"/>
                  <a:gd name="T77" fmla="*/ 340 h 414"/>
                  <a:gd name="T78" fmla="*/ 210 w 368"/>
                  <a:gd name="T79" fmla="*/ 368 h 414"/>
                  <a:gd name="T80" fmla="*/ 204 w 368"/>
                  <a:gd name="T81" fmla="*/ 385 h 414"/>
                  <a:gd name="T82" fmla="*/ 193 w 368"/>
                  <a:gd name="T83" fmla="*/ 402 h 414"/>
                  <a:gd name="T84" fmla="*/ 170 w 368"/>
                  <a:gd name="T85" fmla="*/ 408 h 414"/>
                  <a:gd name="T86" fmla="*/ 159 w 368"/>
                  <a:gd name="T87" fmla="*/ 402 h 414"/>
                  <a:gd name="T88" fmla="*/ 147 w 368"/>
                  <a:gd name="T89" fmla="*/ 408 h 414"/>
                  <a:gd name="T90" fmla="*/ 130 w 368"/>
                  <a:gd name="T91" fmla="*/ 414 h 414"/>
                  <a:gd name="T92" fmla="*/ 136 w 368"/>
                  <a:gd name="T93" fmla="*/ 391 h 414"/>
                  <a:gd name="T94" fmla="*/ 119 w 368"/>
                  <a:gd name="T95" fmla="*/ 368 h 414"/>
                  <a:gd name="T96" fmla="*/ 108 w 368"/>
                  <a:gd name="T97" fmla="*/ 351 h 414"/>
                  <a:gd name="T98" fmla="*/ 96 w 368"/>
                  <a:gd name="T99" fmla="*/ 334 h 414"/>
                  <a:gd name="T100" fmla="*/ 85 w 368"/>
                  <a:gd name="T101" fmla="*/ 317 h 414"/>
                  <a:gd name="T102" fmla="*/ 34 w 368"/>
                  <a:gd name="T103" fmla="*/ 232 h 414"/>
                  <a:gd name="T104" fmla="*/ 17 w 368"/>
                  <a:gd name="T105" fmla="*/ 21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0" y="221"/>
                    </a:moveTo>
                    <a:lnTo>
                      <a:pt x="6" y="221"/>
                    </a:lnTo>
                    <a:lnTo>
                      <a:pt x="11" y="210"/>
                    </a:lnTo>
                    <a:lnTo>
                      <a:pt x="11" y="204"/>
                    </a:lnTo>
                    <a:lnTo>
                      <a:pt x="17" y="204"/>
                    </a:lnTo>
                    <a:lnTo>
                      <a:pt x="17" y="198"/>
                    </a:lnTo>
                    <a:lnTo>
                      <a:pt x="23" y="198"/>
                    </a:lnTo>
                    <a:lnTo>
                      <a:pt x="28" y="193"/>
                    </a:lnTo>
                    <a:lnTo>
                      <a:pt x="34" y="181"/>
                    </a:lnTo>
                    <a:lnTo>
                      <a:pt x="40" y="176"/>
                    </a:lnTo>
                    <a:lnTo>
                      <a:pt x="45" y="170"/>
                    </a:lnTo>
                    <a:lnTo>
                      <a:pt x="51" y="164"/>
                    </a:lnTo>
                    <a:lnTo>
                      <a:pt x="51" y="159"/>
                    </a:lnTo>
                    <a:lnTo>
                      <a:pt x="57" y="159"/>
                    </a:lnTo>
                    <a:lnTo>
                      <a:pt x="62" y="153"/>
                    </a:lnTo>
                    <a:lnTo>
                      <a:pt x="62" y="147"/>
                    </a:lnTo>
                    <a:lnTo>
                      <a:pt x="74" y="142"/>
                    </a:lnTo>
                    <a:lnTo>
                      <a:pt x="85" y="130"/>
                    </a:lnTo>
                    <a:lnTo>
                      <a:pt x="91" y="119"/>
                    </a:lnTo>
                    <a:lnTo>
                      <a:pt x="96" y="113"/>
                    </a:lnTo>
                    <a:lnTo>
                      <a:pt x="108" y="102"/>
                    </a:lnTo>
                    <a:lnTo>
                      <a:pt x="108" y="96"/>
                    </a:lnTo>
                    <a:lnTo>
                      <a:pt x="113" y="96"/>
                    </a:lnTo>
                    <a:lnTo>
                      <a:pt x="113" y="91"/>
                    </a:lnTo>
                    <a:lnTo>
                      <a:pt x="119" y="85"/>
                    </a:lnTo>
                    <a:lnTo>
                      <a:pt x="125" y="79"/>
                    </a:lnTo>
                    <a:lnTo>
                      <a:pt x="130" y="74"/>
                    </a:lnTo>
                    <a:lnTo>
                      <a:pt x="142" y="62"/>
                    </a:lnTo>
                    <a:lnTo>
                      <a:pt x="147" y="51"/>
                    </a:lnTo>
                    <a:lnTo>
                      <a:pt x="153" y="51"/>
                    </a:lnTo>
                    <a:lnTo>
                      <a:pt x="153" y="45"/>
                    </a:lnTo>
                    <a:lnTo>
                      <a:pt x="159" y="40"/>
                    </a:lnTo>
                    <a:lnTo>
                      <a:pt x="164" y="34"/>
                    </a:lnTo>
                    <a:lnTo>
                      <a:pt x="170" y="28"/>
                    </a:lnTo>
                    <a:lnTo>
                      <a:pt x="176" y="23"/>
                    </a:lnTo>
                    <a:lnTo>
                      <a:pt x="181" y="11"/>
                    </a:lnTo>
                    <a:lnTo>
                      <a:pt x="193" y="0"/>
                    </a:lnTo>
                    <a:lnTo>
                      <a:pt x="193" y="6"/>
                    </a:lnTo>
                    <a:lnTo>
                      <a:pt x="198" y="0"/>
                    </a:lnTo>
                    <a:lnTo>
                      <a:pt x="198" y="6"/>
                    </a:lnTo>
                    <a:lnTo>
                      <a:pt x="204" y="6"/>
                    </a:lnTo>
                    <a:lnTo>
                      <a:pt x="210" y="6"/>
                    </a:lnTo>
                    <a:lnTo>
                      <a:pt x="204" y="6"/>
                    </a:lnTo>
                    <a:lnTo>
                      <a:pt x="204" y="11"/>
                    </a:lnTo>
                    <a:lnTo>
                      <a:pt x="210" y="11"/>
                    </a:lnTo>
                    <a:lnTo>
                      <a:pt x="210" y="17"/>
                    </a:lnTo>
                    <a:lnTo>
                      <a:pt x="215" y="17"/>
                    </a:lnTo>
                    <a:lnTo>
                      <a:pt x="215" y="11"/>
                    </a:lnTo>
                    <a:lnTo>
                      <a:pt x="215" y="17"/>
                    </a:lnTo>
                    <a:lnTo>
                      <a:pt x="221" y="17"/>
                    </a:lnTo>
                    <a:lnTo>
                      <a:pt x="215" y="17"/>
                    </a:lnTo>
                    <a:lnTo>
                      <a:pt x="215" y="23"/>
                    </a:lnTo>
                    <a:lnTo>
                      <a:pt x="210" y="23"/>
                    </a:lnTo>
                    <a:lnTo>
                      <a:pt x="210" y="28"/>
                    </a:lnTo>
                    <a:lnTo>
                      <a:pt x="204" y="28"/>
                    </a:lnTo>
                    <a:lnTo>
                      <a:pt x="204" y="34"/>
                    </a:lnTo>
                    <a:lnTo>
                      <a:pt x="198" y="34"/>
                    </a:lnTo>
                    <a:lnTo>
                      <a:pt x="198" y="40"/>
                    </a:lnTo>
                    <a:lnTo>
                      <a:pt x="193" y="40"/>
                    </a:lnTo>
                    <a:lnTo>
                      <a:pt x="193" y="45"/>
                    </a:lnTo>
                    <a:lnTo>
                      <a:pt x="187" y="45"/>
                    </a:lnTo>
                    <a:lnTo>
                      <a:pt x="181" y="45"/>
                    </a:lnTo>
                    <a:lnTo>
                      <a:pt x="181" y="51"/>
                    </a:lnTo>
                    <a:lnTo>
                      <a:pt x="181" y="57"/>
                    </a:lnTo>
                    <a:lnTo>
                      <a:pt x="181" y="62"/>
                    </a:lnTo>
                    <a:lnTo>
                      <a:pt x="187" y="62"/>
                    </a:lnTo>
                    <a:lnTo>
                      <a:pt x="187" y="68"/>
                    </a:lnTo>
                    <a:lnTo>
                      <a:pt x="193" y="68"/>
                    </a:lnTo>
                    <a:lnTo>
                      <a:pt x="198" y="68"/>
                    </a:lnTo>
                    <a:lnTo>
                      <a:pt x="198" y="74"/>
                    </a:lnTo>
                    <a:lnTo>
                      <a:pt x="204" y="74"/>
                    </a:lnTo>
                    <a:lnTo>
                      <a:pt x="210" y="74"/>
                    </a:lnTo>
                    <a:lnTo>
                      <a:pt x="210" y="68"/>
                    </a:lnTo>
                    <a:lnTo>
                      <a:pt x="210" y="74"/>
                    </a:lnTo>
                    <a:lnTo>
                      <a:pt x="215" y="74"/>
                    </a:lnTo>
                    <a:lnTo>
                      <a:pt x="215" y="79"/>
                    </a:lnTo>
                    <a:lnTo>
                      <a:pt x="221" y="79"/>
                    </a:lnTo>
                    <a:lnTo>
                      <a:pt x="221" y="74"/>
                    </a:lnTo>
                    <a:lnTo>
                      <a:pt x="221" y="79"/>
                    </a:lnTo>
                    <a:lnTo>
                      <a:pt x="221" y="74"/>
                    </a:lnTo>
                    <a:lnTo>
                      <a:pt x="221" y="79"/>
                    </a:lnTo>
                    <a:lnTo>
                      <a:pt x="227" y="79"/>
                    </a:lnTo>
                    <a:lnTo>
                      <a:pt x="227" y="85"/>
                    </a:lnTo>
                    <a:lnTo>
                      <a:pt x="221" y="85"/>
                    </a:lnTo>
                    <a:lnTo>
                      <a:pt x="221" y="91"/>
                    </a:lnTo>
                    <a:lnTo>
                      <a:pt x="227" y="91"/>
                    </a:lnTo>
                    <a:lnTo>
                      <a:pt x="227" y="96"/>
                    </a:lnTo>
                    <a:lnTo>
                      <a:pt x="232" y="96"/>
                    </a:lnTo>
                    <a:lnTo>
                      <a:pt x="232" y="102"/>
                    </a:lnTo>
                    <a:lnTo>
                      <a:pt x="232" y="108"/>
                    </a:lnTo>
                    <a:lnTo>
                      <a:pt x="232" y="113"/>
                    </a:lnTo>
                    <a:lnTo>
                      <a:pt x="232" y="119"/>
                    </a:lnTo>
                    <a:lnTo>
                      <a:pt x="227" y="119"/>
                    </a:lnTo>
                    <a:lnTo>
                      <a:pt x="227" y="125"/>
                    </a:lnTo>
                    <a:lnTo>
                      <a:pt x="232" y="125"/>
                    </a:lnTo>
                    <a:lnTo>
                      <a:pt x="232" y="130"/>
                    </a:lnTo>
                    <a:lnTo>
                      <a:pt x="232" y="136"/>
                    </a:lnTo>
                    <a:lnTo>
                      <a:pt x="238" y="136"/>
                    </a:lnTo>
                    <a:lnTo>
                      <a:pt x="238" y="142"/>
                    </a:lnTo>
                    <a:lnTo>
                      <a:pt x="244" y="142"/>
                    </a:lnTo>
                    <a:lnTo>
                      <a:pt x="244" y="147"/>
                    </a:lnTo>
                    <a:lnTo>
                      <a:pt x="249" y="147"/>
                    </a:lnTo>
                    <a:lnTo>
                      <a:pt x="249" y="153"/>
                    </a:lnTo>
                    <a:lnTo>
                      <a:pt x="255" y="153"/>
                    </a:lnTo>
                    <a:lnTo>
                      <a:pt x="261" y="153"/>
                    </a:lnTo>
                    <a:lnTo>
                      <a:pt x="261" y="159"/>
                    </a:lnTo>
                    <a:lnTo>
                      <a:pt x="266" y="159"/>
                    </a:lnTo>
                    <a:lnTo>
                      <a:pt x="272" y="159"/>
                    </a:lnTo>
                    <a:lnTo>
                      <a:pt x="272" y="164"/>
                    </a:lnTo>
                    <a:lnTo>
                      <a:pt x="278" y="164"/>
                    </a:lnTo>
                    <a:lnTo>
                      <a:pt x="283" y="164"/>
                    </a:lnTo>
                    <a:lnTo>
                      <a:pt x="283" y="170"/>
                    </a:lnTo>
                    <a:lnTo>
                      <a:pt x="283" y="176"/>
                    </a:lnTo>
                    <a:lnTo>
                      <a:pt x="289" y="176"/>
                    </a:lnTo>
                    <a:lnTo>
                      <a:pt x="289" y="181"/>
                    </a:lnTo>
                    <a:lnTo>
                      <a:pt x="289" y="187"/>
                    </a:lnTo>
                    <a:lnTo>
                      <a:pt x="289" y="193"/>
                    </a:lnTo>
                    <a:lnTo>
                      <a:pt x="295" y="193"/>
                    </a:lnTo>
                    <a:lnTo>
                      <a:pt x="300" y="193"/>
                    </a:lnTo>
                    <a:lnTo>
                      <a:pt x="306" y="193"/>
                    </a:lnTo>
                    <a:lnTo>
                      <a:pt x="312" y="193"/>
                    </a:lnTo>
                    <a:lnTo>
                      <a:pt x="317" y="193"/>
                    </a:lnTo>
                    <a:lnTo>
                      <a:pt x="323" y="193"/>
                    </a:lnTo>
                    <a:lnTo>
                      <a:pt x="323" y="187"/>
                    </a:lnTo>
                    <a:lnTo>
                      <a:pt x="329" y="187"/>
                    </a:lnTo>
                    <a:lnTo>
                      <a:pt x="329" y="193"/>
                    </a:lnTo>
                    <a:lnTo>
                      <a:pt x="329" y="187"/>
                    </a:lnTo>
                    <a:lnTo>
                      <a:pt x="334" y="187"/>
                    </a:lnTo>
                    <a:lnTo>
                      <a:pt x="340" y="187"/>
                    </a:lnTo>
                    <a:lnTo>
                      <a:pt x="340" y="193"/>
                    </a:lnTo>
                    <a:lnTo>
                      <a:pt x="340" y="187"/>
                    </a:lnTo>
                    <a:lnTo>
                      <a:pt x="340" y="193"/>
                    </a:lnTo>
                    <a:lnTo>
                      <a:pt x="346" y="193"/>
                    </a:lnTo>
                    <a:lnTo>
                      <a:pt x="351" y="193"/>
                    </a:lnTo>
                    <a:lnTo>
                      <a:pt x="351" y="198"/>
                    </a:lnTo>
                    <a:lnTo>
                      <a:pt x="357" y="198"/>
                    </a:lnTo>
                    <a:lnTo>
                      <a:pt x="363" y="198"/>
                    </a:lnTo>
                    <a:lnTo>
                      <a:pt x="363" y="204"/>
                    </a:lnTo>
                    <a:lnTo>
                      <a:pt x="363" y="210"/>
                    </a:lnTo>
                    <a:lnTo>
                      <a:pt x="368" y="210"/>
                    </a:lnTo>
                    <a:lnTo>
                      <a:pt x="363" y="210"/>
                    </a:lnTo>
                    <a:lnTo>
                      <a:pt x="368" y="210"/>
                    </a:lnTo>
                    <a:lnTo>
                      <a:pt x="363" y="215"/>
                    </a:lnTo>
                    <a:lnTo>
                      <a:pt x="368" y="215"/>
                    </a:lnTo>
                    <a:lnTo>
                      <a:pt x="363" y="215"/>
                    </a:lnTo>
                    <a:lnTo>
                      <a:pt x="368" y="215"/>
                    </a:lnTo>
                    <a:lnTo>
                      <a:pt x="368" y="221"/>
                    </a:lnTo>
                    <a:lnTo>
                      <a:pt x="368" y="227"/>
                    </a:lnTo>
                    <a:lnTo>
                      <a:pt x="368" y="232"/>
                    </a:lnTo>
                    <a:lnTo>
                      <a:pt x="363" y="232"/>
                    </a:lnTo>
                    <a:lnTo>
                      <a:pt x="363" y="238"/>
                    </a:lnTo>
                    <a:lnTo>
                      <a:pt x="363" y="249"/>
                    </a:lnTo>
                    <a:lnTo>
                      <a:pt x="357" y="255"/>
                    </a:lnTo>
                    <a:lnTo>
                      <a:pt x="357" y="249"/>
                    </a:lnTo>
                    <a:lnTo>
                      <a:pt x="351" y="249"/>
                    </a:lnTo>
                    <a:lnTo>
                      <a:pt x="351" y="255"/>
                    </a:lnTo>
                    <a:lnTo>
                      <a:pt x="346" y="255"/>
                    </a:lnTo>
                    <a:lnTo>
                      <a:pt x="346" y="261"/>
                    </a:lnTo>
                    <a:lnTo>
                      <a:pt x="340" y="266"/>
                    </a:lnTo>
                    <a:lnTo>
                      <a:pt x="340" y="261"/>
                    </a:lnTo>
                    <a:lnTo>
                      <a:pt x="340" y="266"/>
                    </a:lnTo>
                    <a:lnTo>
                      <a:pt x="334" y="266"/>
                    </a:lnTo>
                    <a:lnTo>
                      <a:pt x="334" y="272"/>
                    </a:lnTo>
                    <a:lnTo>
                      <a:pt x="334" y="266"/>
                    </a:lnTo>
                    <a:lnTo>
                      <a:pt x="329" y="266"/>
                    </a:lnTo>
                    <a:lnTo>
                      <a:pt x="323" y="272"/>
                    </a:lnTo>
                    <a:lnTo>
                      <a:pt x="317" y="272"/>
                    </a:lnTo>
                    <a:lnTo>
                      <a:pt x="317" y="278"/>
                    </a:lnTo>
                    <a:lnTo>
                      <a:pt x="312" y="278"/>
                    </a:lnTo>
                    <a:lnTo>
                      <a:pt x="312" y="283"/>
                    </a:lnTo>
                    <a:lnTo>
                      <a:pt x="306" y="283"/>
                    </a:lnTo>
                    <a:lnTo>
                      <a:pt x="300" y="283"/>
                    </a:lnTo>
                    <a:lnTo>
                      <a:pt x="295" y="289"/>
                    </a:lnTo>
                    <a:lnTo>
                      <a:pt x="300" y="295"/>
                    </a:lnTo>
                    <a:lnTo>
                      <a:pt x="295" y="300"/>
                    </a:lnTo>
                    <a:lnTo>
                      <a:pt x="289" y="300"/>
                    </a:lnTo>
                    <a:lnTo>
                      <a:pt x="283" y="306"/>
                    </a:lnTo>
                    <a:lnTo>
                      <a:pt x="278" y="300"/>
                    </a:lnTo>
                    <a:lnTo>
                      <a:pt x="278" y="312"/>
                    </a:lnTo>
                    <a:lnTo>
                      <a:pt x="272" y="312"/>
                    </a:lnTo>
                    <a:lnTo>
                      <a:pt x="272" y="323"/>
                    </a:lnTo>
                    <a:lnTo>
                      <a:pt x="266" y="317"/>
                    </a:lnTo>
                    <a:lnTo>
                      <a:pt x="261" y="323"/>
                    </a:lnTo>
                    <a:lnTo>
                      <a:pt x="255" y="329"/>
                    </a:lnTo>
                    <a:lnTo>
                      <a:pt x="255" y="323"/>
                    </a:lnTo>
                    <a:lnTo>
                      <a:pt x="249" y="323"/>
                    </a:lnTo>
                    <a:lnTo>
                      <a:pt x="244" y="329"/>
                    </a:lnTo>
                    <a:lnTo>
                      <a:pt x="238" y="329"/>
                    </a:lnTo>
                    <a:lnTo>
                      <a:pt x="238" y="334"/>
                    </a:lnTo>
                    <a:lnTo>
                      <a:pt x="232" y="334"/>
                    </a:lnTo>
                    <a:lnTo>
                      <a:pt x="227" y="334"/>
                    </a:lnTo>
                    <a:lnTo>
                      <a:pt x="227" y="329"/>
                    </a:lnTo>
                    <a:lnTo>
                      <a:pt x="221" y="329"/>
                    </a:lnTo>
                    <a:lnTo>
                      <a:pt x="221" y="334"/>
                    </a:lnTo>
                    <a:lnTo>
                      <a:pt x="215" y="340"/>
                    </a:lnTo>
                    <a:lnTo>
                      <a:pt x="210" y="346"/>
                    </a:lnTo>
                    <a:lnTo>
                      <a:pt x="210" y="351"/>
                    </a:lnTo>
                    <a:lnTo>
                      <a:pt x="210" y="357"/>
                    </a:lnTo>
                    <a:lnTo>
                      <a:pt x="210" y="363"/>
                    </a:lnTo>
                    <a:lnTo>
                      <a:pt x="210" y="368"/>
                    </a:lnTo>
                    <a:lnTo>
                      <a:pt x="215" y="368"/>
                    </a:lnTo>
                    <a:lnTo>
                      <a:pt x="210" y="374"/>
                    </a:lnTo>
                    <a:lnTo>
                      <a:pt x="210" y="380"/>
                    </a:lnTo>
                    <a:lnTo>
                      <a:pt x="204" y="380"/>
                    </a:lnTo>
                    <a:lnTo>
                      <a:pt x="204" y="385"/>
                    </a:lnTo>
                    <a:lnTo>
                      <a:pt x="204" y="391"/>
                    </a:lnTo>
                    <a:lnTo>
                      <a:pt x="204" y="397"/>
                    </a:lnTo>
                    <a:lnTo>
                      <a:pt x="198" y="397"/>
                    </a:lnTo>
                    <a:lnTo>
                      <a:pt x="193" y="397"/>
                    </a:lnTo>
                    <a:lnTo>
                      <a:pt x="193" y="402"/>
                    </a:lnTo>
                    <a:lnTo>
                      <a:pt x="187" y="397"/>
                    </a:lnTo>
                    <a:lnTo>
                      <a:pt x="187" y="402"/>
                    </a:lnTo>
                    <a:lnTo>
                      <a:pt x="181" y="402"/>
                    </a:lnTo>
                    <a:lnTo>
                      <a:pt x="176" y="408"/>
                    </a:lnTo>
                    <a:lnTo>
                      <a:pt x="170" y="408"/>
                    </a:lnTo>
                    <a:lnTo>
                      <a:pt x="170" y="402"/>
                    </a:lnTo>
                    <a:lnTo>
                      <a:pt x="164" y="402"/>
                    </a:lnTo>
                    <a:lnTo>
                      <a:pt x="164" y="397"/>
                    </a:lnTo>
                    <a:lnTo>
                      <a:pt x="164" y="402"/>
                    </a:lnTo>
                    <a:lnTo>
                      <a:pt x="159" y="402"/>
                    </a:lnTo>
                    <a:lnTo>
                      <a:pt x="159" y="408"/>
                    </a:lnTo>
                    <a:lnTo>
                      <a:pt x="153" y="408"/>
                    </a:lnTo>
                    <a:lnTo>
                      <a:pt x="153" y="414"/>
                    </a:lnTo>
                    <a:lnTo>
                      <a:pt x="153" y="408"/>
                    </a:lnTo>
                    <a:lnTo>
                      <a:pt x="147" y="408"/>
                    </a:lnTo>
                    <a:lnTo>
                      <a:pt x="147" y="414"/>
                    </a:lnTo>
                    <a:lnTo>
                      <a:pt x="142" y="408"/>
                    </a:lnTo>
                    <a:lnTo>
                      <a:pt x="136" y="408"/>
                    </a:lnTo>
                    <a:lnTo>
                      <a:pt x="136" y="414"/>
                    </a:lnTo>
                    <a:lnTo>
                      <a:pt x="130" y="414"/>
                    </a:lnTo>
                    <a:lnTo>
                      <a:pt x="136" y="402"/>
                    </a:lnTo>
                    <a:lnTo>
                      <a:pt x="136" y="397"/>
                    </a:lnTo>
                    <a:lnTo>
                      <a:pt x="136" y="391"/>
                    </a:lnTo>
                    <a:lnTo>
                      <a:pt x="130" y="391"/>
                    </a:lnTo>
                    <a:lnTo>
                      <a:pt x="136" y="391"/>
                    </a:lnTo>
                    <a:lnTo>
                      <a:pt x="130" y="385"/>
                    </a:lnTo>
                    <a:lnTo>
                      <a:pt x="125" y="380"/>
                    </a:lnTo>
                    <a:lnTo>
                      <a:pt x="119" y="374"/>
                    </a:lnTo>
                    <a:lnTo>
                      <a:pt x="125" y="374"/>
                    </a:lnTo>
                    <a:lnTo>
                      <a:pt x="119" y="368"/>
                    </a:lnTo>
                    <a:lnTo>
                      <a:pt x="119" y="363"/>
                    </a:lnTo>
                    <a:lnTo>
                      <a:pt x="119" y="357"/>
                    </a:lnTo>
                    <a:lnTo>
                      <a:pt x="113" y="357"/>
                    </a:lnTo>
                    <a:lnTo>
                      <a:pt x="108" y="357"/>
                    </a:lnTo>
                    <a:lnTo>
                      <a:pt x="108" y="351"/>
                    </a:lnTo>
                    <a:lnTo>
                      <a:pt x="108" y="346"/>
                    </a:lnTo>
                    <a:lnTo>
                      <a:pt x="108" y="340"/>
                    </a:lnTo>
                    <a:lnTo>
                      <a:pt x="102" y="340"/>
                    </a:lnTo>
                    <a:lnTo>
                      <a:pt x="102" y="334"/>
                    </a:lnTo>
                    <a:lnTo>
                      <a:pt x="96" y="334"/>
                    </a:lnTo>
                    <a:lnTo>
                      <a:pt x="91" y="329"/>
                    </a:lnTo>
                    <a:lnTo>
                      <a:pt x="96" y="323"/>
                    </a:lnTo>
                    <a:lnTo>
                      <a:pt x="91" y="323"/>
                    </a:lnTo>
                    <a:lnTo>
                      <a:pt x="85" y="323"/>
                    </a:lnTo>
                    <a:lnTo>
                      <a:pt x="85" y="317"/>
                    </a:lnTo>
                    <a:lnTo>
                      <a:pt x="79" y="317"/>
                    </a:lnTo>
                    <a:lnTo>
                      <a:pt x="57" y="283"/>
                    </a:lnTo>
                    <a:lnTo>
                      <a:pt x="45" y="238"/>
                    </a:lnTo>
                    <a:lnTo>
                      <a:pt x="40" y="232"/>
                    </a:lnTo>
                    <a:lnTo>
                      <a:pt x="34" y="232"/>
                    </a:lnTo>
                    <a:lnTo>
                      <a:pt x="28" y="227"/>
                    </a:lnTo>
                    <a:lnTo>
                      <a:pt x="28" y="221"/>
                    </a:lnTo>
                    <a:lnTo>
                      <a:pt x="23" y="221"/>
                    </a:lnTo>
                    <a:lnTo>
                      <a:pt x="23" y="215"/>
                    </a:lnTo>
                    <a:lnTo>
                      <a:pt x="17" y="215"/>
                    </a:lnTo>
                    <a:lnTo>
                      <a:pt x="11" y="215"/>
                    </a:lnTo>
                    <a:lnTo>
                      <a:pt x="6" y="215"/>
                    </a:lnTo>
                    <a:lnTo>
                      <a:pt x="0" y="221"/>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0" name="Freeform 17">
                <a:extLst>
                  <a:ext uri="{FF2B5EF4-FFF2-40B4-BE49-F238E27FC236}">
                    <a16:creationId xmlns:a16="http://schemas.microsoft.com/office/drawing/2014/main" id="{9C42A0DE-2BD9-B376-62C0-C06DBB5A9F0F}"/>
                  </a:ext>
                </a:extLst>
              </p:cNvPr>
              <p:cNvSpPr>
                <a:spLocks/>
              </p:cNvSpPr>
              <p:nvPr>
                <p:custDataLst>
                  <p:tags r:id="rId18"/>
                </p:custDataLst>
              </p:nvPr>
            </p:nvSpPr>
            <p:spPr bwMode="auto">
              <a:xfrm rot="390307">
                <a:off x="5263238" y="4713499"/>
                <a:ext cx="584200" cy="549275"/>
              </a:xfrm>
              <a:custGeom>
                <a:avLst/>
                <a:gdLst>
                  <a:gd name="T0" fmla="*/ 272 w 368"/>
                  <a:gd name="T1" fmla="*/ 85 h 346"/>
                  <a:gd name="T2" fmla="*/ 283 w 368"/>
                  <a:gd name="T3" fmla="*/ 102 h 346"/>
                  <a:gd name="T4" fmla="*/ 300 w 368"/>
                  <a:gd name="T5" fmla="*/ 125 h 346"/>
                  <a:gd name="T6" fmla="*/ 306 w 368"/>
                  <a:gd name="T7" fmla="*/ 142 h 346"/>
                  <a:gd name="T8" fmla="*/ 328 w 368"/>
                  <a:gd name="T9" fmla="*/ 136 h 346"/>
                  <a:gd name="T10" fmla="*/ 345 w 368"/>
                  <a:gd name="T11" fmla="*/ 147 h 346"/>
                  <a:gd name="T12" fmla="*/ 368 w 368"/>
                  <a:gd name="T13" fmla="*/ 159 h 346"/>
                  <a:gd name="T14" fmla="*/ 345 w 368"/>
                  <a:gd name="T15" fmla="*/ 318 h 346"/>
                  <a:gd name="T16" fmla="*/ 328 w 368"/>
                  <a:gd name="T17" fmla="*/ 312 h 346"/>
                  <a:gd name="T18" fmla="*/ 294 w 368"/>
                  <a:gd name="T19" fmla="*/ 301 h 346"/>
                  <a:gd name="T20" fmla="*/ 283 w 368"/>
                  <a:gd name="T21" fmla="*/ 318 h 346"/>
                  <a:gd name="T22" fmla="*/ 255 w 368"/>
                  <a:gd name="T23" fmla="*/ 312 h 346"/>
                  <a:gd name="T24" fmla="*/ 238 w 368"/>
                  <a:gd name="T25" fmla="*/ 312 h 346"/>
                  <a:gd name="T26" fmla="*/ 209 w 368"/>
                  <a:gd name="T27" fmla="*/ 301 h 346"/>
                  <a:gd name="T28" fmla="*/ 192 w 368"/>
                  <a:gd name="T29" fmla="*/ 284 h 346"/>
                  <a:gd name="T30" fmla="*/ 175 w 368"/>
                  <a:gd name="T31" fmla="*/ 301 h 346"/>
                  <a:gd name="T32" fmla="*/ 164 w 368"/>
                  <a:gd name="T33" fmla="*/ 312 h 346"/>
                  <a:gd name="T34" fmla="*/ 147 w 368"/>
                  <a:gd name="T35" fmla="*/ 306 h 346"/>
                  <a:gd name="T36" fmla="*/ 147 w 368"/>
                  <a:gd name="T37" fmla="*/ 284 h 346"/>
                  <a:gd name="T38" fmla="*/ 130 w 368"/>
                  <a:gd name="T39" fmla="*/ 272 h 346"/>
                  <a:gd name="T40" fmla="*/ 124 w 368"/>
                  <a:gd name="T41" fmla="*/ 284 h 346"/>
                  <a:gd name="T42" fmla="*/ 113 w 368"/>
                  <a:gd name="T43" fmla="*/ 267 h 346"/>
                  <a:gd name="T44" fmla="*/ 102 w 368"/>
                  <a:gd name="T45" fmla="*/ 267 h 346"/>
                  <a:gd name="T46" fmla="*/ 96 w 368"/>
                  <a:gd name="T47" fmla="*/ 284 h 346"/>
                  <a:gd name="T48" fmla="*/ 79 w 368"/>
                  <a:gd name="T49" fmla="*/ 284 h 346"/>
                  <a:gd name="T50" fmla="*/ 56 w 368"/>
                  <a:gd name="T51" fmla="*/ 272 h 346"/>
                  <a:gd name="T52" fmla="*/ 56 w 368"/>
                  <a:gd name="T53" fmla="*/ 272 h 346"/>
                  <a:gd name="T54" fmla="*/ 45 w 368"/>
                  <a:gd name="T55" fmla="*/ 284 h 346"/>
                  <a:gd name="T56" fmla="*/ 39 w 368"/>
                  <a:gd name="T57" fmla="*/ 289 h 346"/>
                  <a:gd name="T58" fmla="*/ 34 w 368"/>
                  <a:gd name="T59" fmla="*/ 306 h 346"/>
                  <a:gd name="T60" fmla="*/ 22 w 368"/>
                  <a:gd name="T61" fmla="*/ 318 h 346"/>
                  <a:gd name="T62" fmla="*/ 17 w 368"/>
                  <a:gd name="T63" fmla="*/ 340 h 346"/>
                  <a:gd name="T64" fmla="*/ 0 w 368"/>
                  <a:gd name="T65" fmla="*/ 340 h 346"/>
                  <a:gd name="T66" fmla="*/ 39 w 368"/>
                  <a:gd name="T67" fmla="*/ 216 h 346"/>
                  <a:gd name="T68" fmla="*/ 62 w 368"/>
                  <a:gd name="T69" fmla="*/ 130 h 346"/>
                  <a:gd name="T70" fmla="*/ 79 w 368"/>
                  <a:gd name="T71" fmla="*/ 85 h 346"/>
                  <a:gd name="T72" fmla="*/ 85 w 368"/>
                  <a:gd name="T73" fmla="*/ 91 h 346"/>
                  <a:gd name="T74" fmla="*/ 102 w 368"/>
                  <a:gd name="T75" fmla="*/ 96 h 346"/>
                  <a:gd name="T76" fmla="*/ 107 w 368"/>
                  <a:gd name="T77" fmla="*/ 96 h 346"/>
                  <a:gd name="T78" fmla="*/ 124 w 368"/>
                  <a:gd name="T79" fmla="*/ 91 h 346"/>
                  <a:gd name="T80" fmla="*/ 153 w 368"/>
                  <a:gd name="T81" fmla="*/ 57 h 346"/>
                  <a:gd name="T82" fmla="*/ 164 w 368"/>
                  <a:gd name="T83" fmla="*/ 57 h 346"/>
                  <a:gd name="T84" fmla="*/ 192 w 368"/>
                  <a:gd name="T85" fmla="*/ 40 h 346"/>
                  <a:gd name="T86" fmla="*/ 187 w 368"/>
                  <a:gd name="T87" fmla="*/ 23 h 346"/>
                  <a:gd name="T88" fmla="*/ 192 w 368"/>
                  <a:gd name="T89" fmla="*/ 11 h 346"/>
                  <a:gd name="T90" fmla="*/ 204 w 368"/>
                  <a:gd name="T91" fmla="*/ 11 h 346"/>
                  <a:gd name="T92" fmla="*/ 209 w 368"/>
                  <a:gd name="T93"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346">
                    <a:moveTo>
                      <a:pt x="215" y="0"/>
                    </a:moveTo>
                    <a:lnTo>
                      <a:pt x="260" y="68"/>
                    </a:lnTo>
                    <a:lnTo>
                      <a:pt x="272" y="85"/>
                    </a:lnTo>
                    <a:lnTo>
                      <a:pt x="277" y="108"/>
                    </a:lnTo>
                    <a:lnTo>
                      <a:pt x="283" y="108"/>
                    </a:lnTo>
                    <a:lnTo>
                      <a:pt x="283" y="102"/>
                    </a:lnTo>
                    <a:lnTo>
                      <a:pt x="289" y="108"/>
                    </a:lnTo>
                    <a:lnTo>
                      <a:pt x="294" y="113"/>
                    </a:lnTo>
                    <a:lnTo>
                      <a:pt x="300" y="125"/>
                    </a:lnTo>
                    <a:lnTo>
                      <a:pt x="300" y="136"/>
                    </a:lnTo>
                    <a:lnTo>
                      <a:pt x="306" y="136"/>
                    </a:lnTo>
                    <a:lnTo>
                      <a:pt x="306" y="142"/>
                    </a:lnTo>
                    <a:lnTo>
                      <a:pt x="311" y="142"/>
                    </a:lnTo>
                    <a:lnTo>
                      <a:pt x="323" y="136"/>
                    </a:lnTo>
                    <a:lnTo>
                      <a:pt x="328" y="136"/>
                    </a:lnTo>
                    <a:lnTo>
                      <a:pt x="334" y="136"/>
                    </a:lnTo>
                    <a:lnTo>
                      <a:pt x="340" y="136"/>
                    </a:lnTo>
                    <a:lnTo>
                      <a:pt x="345" y="147"/>
                    </a:lnTo>
                    <a:lnTo>
                      <a:pt x="345" y="153"/>
                    </a:lnTo>
                    <a:lnTo>
                      <a:pt x="345" y="159"/>
                    </a:lnTo>
                    <a:lnTo>
                      <a:pt x="368" y="159"/>
                    </a:lnTo>
                    <a:lnTo>
                      <a:pt x="368" y="176"/>
                    </a:lnTo>
                    <a:lnTo>
                      <a:pt x="351" y="261"/>
                    </a:lnTo>
                    <a:lnTo>
                      <a:pt x="345" y="318"/>
                    </a:lnTo>
                    <a:lnTo>
                      <a:pt x="340" y="312"/>
                    </a:lnTo>
                    <a:lnTo>
                      <a:pt x="334" y="312"/>
                    </a:lnTo>
                    <a:lnTo>
                      <a:pt x="328" y="312"/>
                    </a:lnTo>
                    <a:lnTo>
                      <a:pt x="323" y="306"/>
                    </a:lnTo>
                    <a:lnTo>
                      <a:pt x="300" y="301"/>
                    </a:lnTo>
                    <a:lnTo>
                      <a:pt x="294" y="301"/>
                    </a:lnTo>
                    <a:lnTo>
                      <a:pt x="289" y="306"/>
                    </a:lnTo>
                    <a:lnTo>
                      <a:pt x="283" y="312"/>
                    </a:lnTo>
                    <a:lnTo>
                      <a:pt x="283" y="318"/>
                    </a:lnTo>
                    <a:lnTo>
                      <a:pt x="277" y="318"/>
                    </a:lnTo>
                    <a:lnTo>
                      <a:pt x="272" y="312"/>
                    </a:lnTo>
                    <a:lnTo>
                      <a:pt x="255" y="312"/>
                    </a:lnTo>
                    <a:lnTo>
                      <a:pt x="249" y="312"/>
                    </a:lnTo>
                    <a:lnTo>
                      <a:pt x="243" y="312"/>
                    </a:lnTo>
                    <a:lnTo>
                      <a:pt x="238" y="312"/>
                    </a:lnTo>
                    <a:lnTo>
                      <a:pt x="221" y="306"/>
                    </a:lnTo>
                    <a:lnTo>
                      <a:pt x="221" y="301"/>
                    </a:lnTo>
                    <a:lnTo>
                      <a:pt x="209" y="301"/>
                    </a:lnTo>
                    <a:lnTo>
                      <a:pt x="204" y="284"/>
                    </a:lnTo>
                    <a:lnTo>
                      <a:pt x="198" y="284"/>
                    </a:lnTo>
                    <a:lnTo>
                      <a:pt x="192" y="284"/>
                    </a:lnTo>
                    <a:lnTo>
                      <a:pt x="192" y="289"/>
                    </a:lnTo>
                    <a:lnTo>
                      <a:pt x="187" y="295"/>
                    </a:lnTo>
                    <a:lnTo>
                      <a:pt x="175" y="301"/>
                    </a:lnTo>
                    <a:lnTo>
                      <a:pt x="170" y="306"/>
                    </a:lnTo>
                    <a:lnTo>
                      <a:pt x="164" y="306"/>
                    </a:lnTo>
                    <a:lnTo>
                      <a:pt x="164" y="312"/>
                    </a:lnTo>
                    <a:lnTo>
                      <a:pt x="158" y="318"/>
                    </a:lnTo>
                    <a:lnTo>
                      <a:pt x="153" y="312"/>
                    </a:lnTo>
                    <a:lnTo>
                      <a:pt x="147" y="306"/>
                    </a:lnTo>
                    <a:lnTo>
                      <a:pt x="147" y="301"/>
                    </a:lnTo>
                    <a:lnTo>
                      <a:pt x="147" y="295"/>
                    </a:lnTo>
                    <a:lnTo>
                      <a:pt x="147" y="284"/>
                    </a:lnTo>
                    <a:lnTo>
                      <a:pt x="141" y="278"/>
                    </a:lnTo>
                    <a:lnTo>
                      <a:pt x="136" y="272"/>
                    </a:lnTo>
                    <a:lnTo>
                      <a:pt x="130" y="272"/>
                    </a:lnTo>
                    <a:lnTo>
                      <a:pt x="136" y="284"/>
                    </a:lnTo>
                    <a:lnTo>
                      <a:pt x="130" y="289"/>
                    </a:lnTo>
                    <a:lnTo>
                      <a:pt x="124" y="284"/>
                    </a:lnTo>
                    <a:lnTo>
                      <a:pt x="119" y="278"/>
                    </a:lnTo>
                    <a:lnTo>
                      <a:pt x="119" y="272"/>
                    </a:lnTo>
                    <a:lnTo>
                      <a:pt x="113" y="267"/>
                    </a:lnTo>
                    <a:lnTo>
                      <a:pt x="113" y="261"/>
                    </a:lnTo>
                    <a:lnTo>
                      <a:pt x="107" y="267"/>
                    </a:lnTo>
                    <a:lnTo>
                      <a:pt x="102" y="267"/>
                    </a:lnTo>
                    <a:lnTo>
                      <a:pt x="102" y="272"/>
                    </a:lnTo>
                    <a:lnTo>
                      <a:pt x="102" y="284"/>
                    </a:lnTo>
                    <a:lnTo>
                      <a:pt x="96" y="284"/>
                    </a:lnTo>
                    <a:lnTo>
                      <a:pt x="96" y="289"/>
                    </a:lnTo>
                    <a:lnTo>
                      <a:pt x="85" y="289"/>
                    </a:lnTo>
                    <a:lnTo>
                      <a:pt x="79" y="284"/>
                    </a:lnTo>
                    <a:lnTo>
                      <a:pt x="68" y="278"/>
                    </a:lnTo>
                    <a:lnTo>
                      <a:pt x="62" y="278"/>
                    </a:lnTo>
                    <a:lnTo>
                      <a:pt x="56" y="272"/>
                    </a:lnTo>
                    <a:lnTo>
                      <a:pt x="56" y="267"/>
                    </a:lnTo>
                    <a:lnTo>
                      <a:pt x="51" y="272"/>
                    </a:lnTo>
                    <a:lnTo>
                      <a:pt x="56" y="272"/>
                    </a:lnTo>
                    <a:lnTo>
                      <a:pt x="56" y="278"/>
                    </a:lnTo>
                    <a:lnTo>
                      <a:pt x="51" y="284"/>
                    </a:lnTo>
                    <a:lnTo>
                      <a:pt x="45" y="284"/>
                    </a:lnTo>
                    <a:lnTo>
                      <a:pt x="34" y="284"/>
                    </a:lnTo>
                    <a:lnTo>
                      <a:pt x="28" y="289"/>
                    </a:lnTo>
                    <a:lnTo>
                      <a:pt x="39" y="289"/>
                    </a:lnTo>
                    <a:lnTo>
                      <a:pt x="39" y="295"/>
                    </a:lnTo>
                    <a:lnTo>
                      <a:pt x="39" y="301"/>
                    </a:lnTo>
                    <a:lnTo>
                      <a:pt x="34" y="306"/>
                    </a:lnTo>
                    <a:lnTo>
                      <a:pt x="28" y="306"/>
                    </a:lnTo>
                    <a:lnTo>
                      <a:pt x="22" y="312"/>
                    </a:lnTo>
                    <a:lnTo>
                      <a:pt x="22" y="318"/>
                    </a:lnTo>
                    <a:lnTo>
                      <a:pt x="22" y="329"/>
                    </a:lnTo>
                    <a:lnTo>
                      <a:pt x="22" y="335"/>
                    </a:lnTo>
                    <a:lnTo>
                      <a:pt x="17" y="340"/>
                    </a:lnTo>
                    <a:lnTo>
                      <a:pt x="5" y="340"/>
                    </a:lnTo>
                    <a:lnTo>
                      <a:pt x="0" y="346"/>
                    </a:lnTo>
                    <a:lnTo>
                      <a:pt x="0" y="340"/>
                    </a:lnTo>
                    <a:lnTo>
                      <a:pt x="5" y="340"/>
                    </a:lnTo>
                    <a:lnTo>
                      <a:pt x="17" y="284"/>
                    </a:lnTo>
                    <a:lnTo>
                      <a:pt x="39" y="216"/>
                    </a:lnTo>
                    <a:lnTo>
                      <a:pt x="51" y="176"/>
                    </a:lnTo>
                    <a:lnTo>
                      <a:pt x="56" y="159"/>
                    </a:lnTo>
                    <a:lnTo>
                      <a:pt x="62" y="130"/>
                    </a:lnTo>
                    <a:lnTo>
                      <a:pt x="68" y="119"/>
                    </a:lnTo>
                    <a:lnTo>
                      <a:pt x="73" y="102"/>
                    </a:lnTo>
                    <a:lnTo>
                      <a:pt x="79" y="85"/>
                    </a:lnTo>
                    <a:lnTo>
                      <a:pt x="85" y="85"/>
                    </a:lnTo>
                    <a:lnTo>
                      <a:pt x="79" y="91"/>
                    </a:lnTo>
                    <a:lnTo>
                      <a:pt x="85" y="91"/>
                    </a:lnTo>
                    <a:lnTo>
                      <a:pt x="90" y="91"/>
                    </a:lnTo>
                    <a:lnTo>
                      <a:pt x="96" y="91"/>
                    </a:lnTo>
                    <a:lnTo>
                      <a:pt x="102" y="96"/>
                    </a:lnTo>
                    <a:lnTo>
                      <a:pt x="107" y="96"/>
                    </a:lnTo>
                    <a:lnTo>
                      <a:pt x="107" y="102"/>
                    </a:lnTo>
                    <a:lnTo>
                      <a:pt x="107" y="96"/>
                    </a:lnTo>
                    <a:lnTo>
                      <a:pt x="113" y="91"/>
                    </a:lnTo>
                    <a:lnTo>
                      <a:pt x="119" y="91"/>
                    </a:lnTo>
                    <a:lnTo>
                      <a:pt x="124" y="91"/>
                    </a:lnTo>
                    <a:lnTo>
                      <a:pt x="130" y="91"/>
                    </a:lnTo>
                    <a:lnTo>
                      <a:pt x="141" y="74"/>
                    </a:lnTo>
                    <a:lnTo>
                      <a:pt x="153" y="57"/>
                    </a:lnTo>
                    <a:lnTo>
                      <a:pt x="158" y="57"/>
                    </a:lnTo>
                    <a:lnTo>
                      <a:pt x="164" y="62"/>
                    </a:lnTo>
                    <a:lnTo>
                      <a:pt x="164" y="57"/>
                    </a:lnTo>
                    <a:lnTo>
                      <a:pt x="170" y="51"/>
                    </a:lnTo>
                    <a:lnTo>
                      <a:pt x="181" y="40"/>
                    </a:lnTo>
                    <a:lnTo>
                      <a:pt x="192" y="40"/>
                    </a:lnTo>
                    <a:lnTo>
                      <a:pt x="198" y="40"/>
                    </a:lnTo>
                    <a:lnTo>
                      <a:pt x="192" y="23"/>
                    </a:lnTo>
                    <a:lnTo>
                      <a:pt x="187" y="23"/>
                    </a:lnTo>
                    <a:lnTo>
                      <a:pt x="187" y="17"/>
                    </a:lnTo>
                    <a:lnTo>
                      <a:pt x="187" y="11"/>
                    </a:lnTo>
                    <a:lnTo>
                      <a:pt x="192" y="11"/>
                    </a:lnTo>
                    <a:lnTo>
                      <a:pt x="198" y="17"/>
                    </a:lnTo>
                    <a:lnTo>
                      <a:pt x="204" y="17"/>
                    </a:lnTo>
                    <a:lnTo>
                      <a:pt x="204" y="11"/>
                    </a:lnTo>
                    <a:lnTo>
                      <a:pt x="204" y="6"/>
                    </a:lnTo>
                    <a:lnTo>
                      <a:pt x="204" y="0"/>
                    </a:lnTo>
                    <a:lnTo>
                      <a:pt x="209" y="0"/>
                    </a:lnTo>
                    <a:lnTo>
                      <a:pt x="209" y="6"/>
                    </a:lnTo>
                    <a:lnTo>
                      <a:pt x="215" y="0"/>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1" name="Freeform 18">
                <a:extLst>
                  <a:ext uri="{FF2B5EF4-FFF2-40B4-BE49-F238E27FC236}">
                    <a16:creationId xmlns:a16="http://schemas.microsoft.com/office/drawing/2014/main" id="{B73EF03C-9D40-AD41-F289-2AC545B16DB6}"/>
                  </a:ext>
                </a:extLst>
              </p:cNvPr>
              <p:cNvSpPr>
                <a:spLocks/>
              </p:cNvSpPr>
              <p:nvPr>
                <p:custDataLst>
                  <p:tags r:id="rId19"/>
                </p:custDataLst>
              </p:nvPr>
            </p:nvSpPr>
            <p:spPr bwMode="auto">
              <a:xfrm rot="390307">
                <a:off x="3618001" y="5423621"/>
                <a:ext cx="611187" cy="495300"/>
              </a:xfrm>
              <a:custGeom>
                <a:avLst/>
                <a:gdLst>
                  <a:gd name="T0" fmla="*/ 300 w 385"/>
                  <a:gd name="T1" fmla="*/ 63 h 312"/>
                  <a:gd name="T2" fmla="*/ 385 w 385"/>
                  <a:gd name="T3" fmla="*/ 159 h 312"/>
                  <a:gd name="T4" fmla="*/ 385 w 385"/>
                  <a:gd name="T5" fmla="*/ 170 h 312"/>
                  <a:gd name="T6" fmla="*/ 385 w 385"/>
                  <a:gd name="T7" fmla="*/ 182 h 312"/>
                  <a:gd name="T8" fmla="*/ 380 w 385"/>
                  <a:gd name="T9" fmla="*/ 187 h 312"/>
                  <a:gd name="T10" fmla="*/ 374 w 385"/>
                  <a:gd name="T11" fmla="*/ 193 h 312"/>
                  <a:gd name="T12" fmla="*/ 368 w 385"/>
                  <a:gd name="T13" fmla="*/ 199 h 312"/>
                  <a:gd name="T14" fmla="*/ 374 w 385"/>
                  <a:gd name="T15" fmla="*/ 204 h 312"/>
                  <a:gd name="T16" fmla="*/ 368 w 385"/>
                  <a:gd name="T17" fmla="*/ 204 h 312"/>
                  <a:gd name="T18" fmla="*/ 363 w 385"/>
                  <a:gd name="T19" fmla="*/ 204 h 312"/>
                  <a:gd name="T20" fmla="*/ 357 w 385"/>
                  <a:gd name="T21" fmla="*/ 210 h 312"/>
                  <a:gd name="T22" fmla="*/ 351 w 385"/>
                  <a:gd name="T23" fmla="*/ 216 h 312"/>
                  <a:gd name="T24" fmla="*/ 340 w 385"/>
                  <a:gd name="T25" fmla="*/ 221 h 312"/>
                  <a:gd name="T26" fmla="*/ 334 w 385"/>
                  <a:gd name="T27" fmla="*/ 216 h 312"/>
                  <a:gd name="T28" fmla="*/ 329 w 385"/>
                  <a:gd name="T29" fmla="*/ 216 h 312"/>
                  <a:gd name="T30" fmla="*/ 323 w 385"/>
                  <a:gd name="T31" fmla="*/ 210 h 312"/>
                  <a:gd name="T32" fmla="*/ 312 w 385"/>
                  <a:gd name="T33" fmla="*/ 210 h 312"/>
                  <a:gd name="T34" fmla="*/ 300 w 385"/>
                  <a:gd name="T35" fmla="*/ 210 h 312"/>
                  <a:gd name="T36" fmla="*/ 306 w 385"/>
                  <a:gd name="T37" fmla="*/ 216 h 312"/>
                  <a:gd name="T38" fmla="*/ 300 w 385"/>
                  <a:gd name="T39" fmla="*/ 221 h 312"/>
                  <a:gd name="T40" fmla="*/ 300 w 385"/>
                  <a:gd name="T41" fmla="*/ 233 h 312"/>
                  <a:gd name="T42" fmla="*/ 295 w 385"/>
                  <a:gd name="T43" fmla="*/ 238 h 312"/>
                  <a:gd name="T44" fmla="*/ 289 w 385"/>
                  <a:gd name="T45" fmla="*/ 244 h 312"/>
                  <a:gd name="T46" fmla="*/ 295 w 385"/>
                  <a:gd name="T47" fmla="*/ 255 h 312"/>
                  <a:gd name="T48" fmla="*/ 295 w 385"/>
                  <a:gd name="T49" fmla="*/ 267 h 312"/>
                  <a:gd name="T50" fmla="*/ 300 w 385"/>
                  <a:gd name="T51" fmla="*/ 278 h 312"/>
                  <a:gd name="T52" fmla="*/ 300 w 385"/>
                  <a:gd name="T53" fmla="*/ 289 h 312"/>
                  <a:gd name="T54" fmla="*/ 306 w 385"/>
                  <a:gd name="T55" fmla="*/ 295 h 312"/>
                  <a:gd name="T56" fmla="*/ 295 w 385"/>
                  <a:gd name="T57" fmla="*/ 295 h 312"/>
                  <a:gd name="T58" fmla="*/ 283 w 385"/>
                  <a:gd name="T59" fmla="*/ 295 h 312"/>
                  <a:gd name="T60" fmla="*/ 272 w 385"/>
                  <a:gd name="T61" fmla="*/ 295 h 312"/>
                  <a:gd name="T62" fmla="*/ 261 w 385"/>
                  <a:gd name="T63" fmla="*/ 301 h 312"/>
                  <a:gd name="T64" fmla="*/ 249 w 385"/>
                  <a:gd name="T65" fmla="*/ 301 h 312"/>
                  <a:gd name="T66" fmla="*/ 238 w 385"/>
                  <a:gd name="T67" fmla="*/ 301 h 312"/>
                  <a:gd name="T68" fmla="*/ 227 w 385"/>
                  <a:gd name="T69" fmla="*/ 301 h 312"/>
                  <a:gd name="T70" fmla="*/ 221 w 385"/>
                  <a:gd name="T71" fmla="*/ 306 h 312"/>
                  <a:gd name="T72" fmla="*/ 210 w 385"/>
                  <a:gd name="T73" fmla="*/ 306 h 312"/>
                  <a:gd name="T74" fmla="*/ 198 w 385"/>
                  <a:gd name="T75" fmla="*/ 306 h 312"/>
                  <a:gd name="T76" fmla="*/ 187 w 385"/>
                  <a:gd name="T77" fmla="*/ 306 h 312"/>
                  <a:gd name="T78" fmla="*/ 181 w 385"/>
                  <a:gd name="T79" fmla="*/ 312 h 312"/>
                  <a:gd name="T80" fmla="*/ 170 w 385"/>
                  <a:gd name="T81" fmla="*/ 312 h 312"/>
                  <a:gd name="T82" fmla="*/ 159 w 385"/>
                  <a:gd name="T83" fmla="*/ 312 h 312"/>
                  <a:gd name="T84" fmla="*/ 102 w 385"/>
                  <a:gd name="T85" fmla="*/ 250 h 312"/>
                  <a:gd name="T86" fmla="*/ 119 w 385"/>
                  <a:gd name="T87" fmla="*/ 216 h 312"/>
                  <a:gd name="T88" fmla="*/ 113 w 385"/>
                  <a:gd name="T89" fmla="*/ 210 h 312"/>
                  <a:gd name="T90" fmla="*/ 113 w 385"/>
                  <a:gd name="T91" fmla="*/ 216 h 312"/>
                  <a:gd name="T92" fmla="*/ 102 w 385"/>
                  <a:gd name="T93" fmla="*/ 210 h 312"/>
                  <a:gd name="T94" fmla="*/ 96 w 385"/>
                  <a:gd name="T95" fmla="*/ 221 h 312"/>
                  <a:gd name="T96" fmla="*/ 91 w 385"/>
                  <a:gd name="T97" fmla="*/ 221 h 312"/>
                  <a:gd name="T98" fmla="*/ 91 w 385"/>
                  <a:gd name="T99" fmla="*/ 233 h 312"/>
                  <a:gd name="T100" fmla="*/ 11 w 385"/>
                  <a:gd name="T101" fmla="*/ 131 h 312"/>
                  <a:gd name="T102" fmla="*/ 119 w 385"/>
                  <a:gd name="T103" fmla="*/ 85 h 312"/>
                  <a:gd name="T104" fmla="*/ 130 w 385"/>
                  <a:gd name="T105" fmla="*/ 80 h 312"/>
                  <a:gd name="T106" fmla="*/ 142 w 385"/>
                  <a:gd name="T107" fmla="*/ 80 h 312"/>
                  <a:gd name="T108" fmla="*/ 187 w 385"/>
                  <a:gd name="T109" fmla="*/ 51 h 312"/>
                  <a:gd name="T110" fmla="*/ 221 w 385"/>
                  <a:gd name="T111" fmla="*/ 34 h 312"/>
                  <a:gd name="T112" fmla="*/ 221 w 385"/>
                  <a:gd name="T113" fmla="*/ 23 h 312"/>
                  <a:gd name="T114" fmla="*/ 221 w 385"/>
                  <a:gd name="T115" fmla="*/ 23 h 312"/>
                  <a:gd name="T116" fmla="*/ 232 w 385"/>
                  <a:gd name="T117" fmla="*/ 17 h 312"/>
                  <a:gd name="T118" fmla="*/ 238 w 385"/>
                  <a:gd name="T119" fmla="*/ 6 h 312"/>
                  <a:gd name="T120" fmla="*/ 244 w 385"/>
                  <a:gd name="T1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 h="312">
                    <a:moveTo>
                      <a:pt x="244" y="0"/>
                    </a:moveTo>
                    <a:lnTo>
                      <a:pt x="300" y="63"/>
                    </a:lnTo>
                    <a:lnTo>
                      <a:pt x="380" y="159"/>
                    </a:lnTo>
                    <a:lnTo>
                      <a:pt x="385" y="159"/>
                    </a:lnTo>
                    <a:lnTo>
                      <a:pt x="385" y="165"/>
                    </a:lnTo>
                    <a:lnTo>
                      <a:pt x="385" y="170"/>
                    </a:lnTo>
                    <a:lnTo>
                      <a:pt x="385" y="176"/>
                    </a:lnTo>
                    <a:lnTo>
                      <a:pt x="385" y="182"/>
                    </a:lnTo>
                    <a:lnTo>
                      <a:pt x="385" y="187"/>
                    </a:lnTo>
                    <a:lnTo>
                      <a:pt x="380" y="187"/>
                    </a:lnTo>
                    <a:lnTo>
                      <a:pt x="380" y="193"/>
                    </a:lnTo>
                    <a:lnTo>
                      <a:pt x="374" y="193"/>
                    </a:lnTo>
                    <a:lnTo>
                      <a:pt x="374" y="199"/>
                    </a:lnTo>
                    <a:lnTo>
                      <a:pt x="368" y="199"/>
                    </a:lnTo>
                    <a:lnTo>
                      <a:pt x="368" y="204"/>
                    </a:lnTo>
                    <a:lnTo>
                      <a:pt x="374" y="204"/>
                    </a:lnTo>
                    <a:lnTo>
                      <a:pt x="374" y="210"/>
                    </a:lnTo>
                    <a:lnTo>
                      <a:pt x="368" y="204"/>
                    </a:lnTo>
                    <a:lnTo>
                      <a:pt x="368" y="210"/>
                    </a:lnTo>
                    <a:lnTo>
                      <a:pt x="363" y="204"/>
                    </a:lnTo>
                    <a:lnTo>
                      <a:pt x="363" y="210"/>
                    </a:lnTo>
                    <a:lnTo>
                      <a:pt x="357" y="210"/>
                    </a:lnTo>
                    <a:lnTo>
                      <a:pt x="351" y="210"/>
                    </a:lnTo>
                    <a:lnTo>
                      <a:pt x="351" y="216"/>
                    </a:lnTo>
                    <a:lnTo>
                      <a:pt x="346" y="216"/>
                    </a:lnTo>
                    <a:lnTo>
                      <a:pt x="340" y="221"/>
                    </a:lnTo>
                    <a:lnTo>
                      <a:pt x="334" y="221"/>
                    </a:lnTo>
                    <a:lnTo>
                      <a:pt x="334" y="216"/>
                    </a:lnTo>
                    <a:lnTo>
                      <a:pt x="329" y="210"/>
                    </a:lnTo>
                    <a:lnTo>
                      <a:pt x="329" y="216"/>
                    </a:lnTo>
                    <a:lnTo>
                      <a:pt x="323" y="216"/>
                    </a:lnTo>
                    <a:lnTo>
                      <a:pt x="323" y="210"/>
                    </a:lnTo>
                    <a:lnTo>
                      <a:pt x="317" y="210"/>
                    </a:lnTo>
                    <a:lnTo>
                      <a:pt x="312" y="210"/>
                    </a:lnTo>
                    <a:lnTo>
                      <a:pt x="306" y="210"/>
                    </a:lnTo>
                    <a:lnTo>
                      <a:pt x="300" y="210"/>
                    </a:lnTo>
                    <a:lnTo>
                      <a:pt x="306" y="210"/>
                    </a:lnTo>
                    <a:lnTo>
                      <a:pt x="306" y="216"/>
                    </a:lnTo>
                    <a:lnTo>
                      <a:pt x="300" y="216"/>
                    </a:lnTo>
                    <a:lnTo>
                      <a:pt x="300" y="221"/>
                    </a:lnTo>
                    <a:lnTo>
                      <a:pt x="300" y="227"/>
                    </a:lnTo>
                    <a:lnTo>
                      <a:pt x="300" y="233"/>
                    </a:lnTo>
                    <a:lnTo>
                      <a:pt x="295" y="233"/>
                    </a:lnTo>
                    <a:lnTo>
                      <a:pt x="295" y="238"/>
                    </a:lnTo>
                    <a:lnTo>
                      <a:pt x="295" y="244"/>
                    </a:lnTo>
                    <a:lnTo>
                      <a:pt x="289" y="244"/>
                    </a:lnTo>
                    <a:lnTo>
                      <a:pt x="295" y="250"/>
                    </a:lnTo>
                    <a:lnTo>
                      <a:pt x="295" y="255"/>
                    </a:lnTo>
                    <a:lnTo>
                      <a:pt x="289" y="255"/>
                    </a:lnTo>
                    <a:lnTo>
                      <a:pt x="295" y="267"/>
                    </a:lnTo>
                    <a:lnTo>
                      <a:pt x="300" y="272"/>
                    </a:lnTo>
                    <a:lnTo>
                      <a:pt x="300" y="278"/>
                    </a:lnTo>
                    <a:lnTo>
                      <a:pt x="300" y="284"/>
                    </a:lnTo>
                    <a:lnTo>
                      <a:pt x="300" y="289"/>
                    </a:lnTo>
                    <a:lnTo>
                      <a:pt x="306" y="289"/>
                    </a:lnTo>
                    <a:lnTo>
                      <a:pt x="306" y="295"/>
                    </a:lnTo>
                    <a:lnTo>
                      <a:pt x="300" y="295"/>
                    </a:lnTo>
                    <a:lnTo>
                      <a:pt x="295" y="295"/>
                    </a:lnTo>
                    <a:lnTo>
                      <a:pt x="289" y="295"/>
                    </a:lnTo>
                    <a:lnTo>
                      <a:pt x="283" y="295"/>
                    </a:lnTo>
                    <a:lnTo>
                      <a:pt x="278" y="295"/>
                    </a:lnTo>
                    <a:lnTo>
                      <a:pt x="272" y="295"/>
                    </a:lnTo>
                    <a:lnTo>
                      <a:pt x="266" y="295"/>
                    </a:lnTo>
                    <a:lnTo>
                      <a:pt x="261" y="301"/>
                    </a:lnTo>
                    <a:lnTo>
                      <a:pt x="255" y="301"/>
                    </a:lnTo>
                    <a:lnTo>
                      <a:pt x="249" y="301"/>
                    </a:lnTo>
                    <a:lnTo>
                      <a:pt x="244" y="301"/>
                    </a:lnTo>
                    <a:lnTo>
                      <a:pt x="238" y="301"/>
                    </a:lnTo>
                    <a:lnTo>
                      <a:pt x="232" y="301"/>
                    </a:lnTo>
                    <a:lnTo>
                      <a:pt x="227" y="301"/>
                    </a:lnTo>
                    <a:lnTo>
                      <a:pt x="221" y="301"/>
                    </a:lnTo>
                    <a:lnTo>
                      <a:pt x="221" y="306"/>
                    </a:lnTo>
                    <a:lnTo>
                      <a:pt x="215" y="306"/>
                    </a:lnTo>
                    <a:lnTo>
                      <a:pt x="210" y="306"/>
                    </a:lnTo>
                    <a:lnTo>
                      <a:pt x="204" y="306"/>
                    </a:lnTo>
                    <a:lnTo>
                      <a:pt x="198" y="306"/>
                    </a:lnTo>
                    <a:lnTo>
                      <a:pt x="193" y="306"/>
                    </a:lnTo>
                    <a:lnTo>
                      <a:pt x="187" y="306"/>
                    </a:lnTo>
                    <a:lnTo>
                      <a:pt x="187" y="312"/>
                    </a:lnTo>
                    <a:lnTo>
                      <a:pt x="181" y="312"/>
                    </a:lnTo>
                    <a:lnTo>
                      <a:pt x="176" y="312"/>
                    </a:lnTo>
                    <a:lnTo>
                      <a:pt x="170" y="312"/>
                    </a:lnTo>
                    <a:lnTo>
                      <a:pt x="164" y="312"/>
                    </a:lnTo>
                    <a:lnTo>
                      <a:pt x="159" y="312"/>
                    </a:lnTo>
                    <a:lnTo>
                      <a:pt x="108" y="255"/>
                    </a:lnTo>
                    <a:lnTo>
                      <a:pt x="102" y="250"/>
                    </a:lnTo>
                    <a:lnTo>
                      <a:pt x="113" y="227"/>
                    </a:lnTo>
                    <a:lnTo>
                      <a:pt x="119" y="216"/>
                    </a:lnTo>
                    <a:lnTo>
                      <a:pt x="119" y="210"/>
                    </a:lnTo>
                    <a:lnTo>
                      <a:pt x="113" y="210"/>
                    </a:lnTo>
                    <a:lnTo>
                      <a:pt x="108" y="210"/>
                    </a:lnTo>
                    <a:lnTo>
                      <a:pt x="113" y="216"/>
                    </a:lnTo>
                    <a:lnTo>
                      <a:pt x="102" y="216"/>
                    </a:lnTo>
                    <a:lnTo>
                      <a:pt x="102" y="210"/>
                    </a:lnTo>
                    <a:lnTo>
                      <a:pt x="96" y="216"/>
                    </a:lnTo>
                    <a:lnTo>
                      <a:pt x="96" y="221"/>
                    </a:lnTo>
                    <a:lnTo>
                      <a:pt x="96" y="227"/>
                    </a:lnTo>
                    <a:lnTo>
                      <a:pt x="91" y="221"/>
                    </a:lnTo>
                    <a:lnTo>
                      <a:pt x="91" y="227"/>
                    </a:lnTo>
                    <a:lnTo>
                      <a:pt x="91" y="233"/>
                    </a:lnTo>
                    <a:lnTo>
                      <a:pt x="0" y="136"/>
                    </a:lnTo>
                    <a:lnTo>
                      <a:pt x="11" y="131"/>
                    </a:lnTo>
                    <a:lnTo>
                      <a:pt x="113" y="85"/>
                    </a:lnTo>
                    <a:lnTo>
                      <a:pt x="119" y="85"/>
                    </a:lnTo>
                    <a:lnTo>
                      <a:pt x="125" y="85"/>
                    </a:lnTo>
                    <a:lnTo>
                      <a:pt x="130" y="80"/>
                    </a:lnTo>
                    <a:lnTo>
                      <a:pt x="136" y="80"/>
                    </a:lnTo>
                    <a:lnTo>
                      <a:pt x="142" y="80"/>
                    </a:lnTo>
                    <a:lnTo>
                      <a:pt x="153" y="68"/>
                    </a:lnTo>
                    <a:lnTo>
                      <a:pt x="187" y="51"/>
                    </a:lnTo>
                    <a:lnTo>
                      <a:pt x="215" y="34"/>
                    </a:lnTo>
                    <a:lnTo>
                      <a:pt x="221" y="34"/>
                    </a:lnTo>
                    <a:lnTo>
                      <a:pt x="221" y="29"/>
                    </a:lnTo>
                    <a:lnTo>
                      <a:pt x="221" y="23"/>
                    </a:lnTo>
                    <a:lnTo>
                      <a:pt x="221" y="17"/>
                    </a:lnTo>
                    <a:lnTo>
                      <a:pt x="221" y="23"/>
                    </a:lnTo>
                    <a:lnTo>
                      <a:pt x="227" y="17"/>
                    </a:lnTo>
                    <a:lnTo>
                      <a:pt x="232" y="17"/>
                    </a:lnTo>
                    <a:lnTo>
                      <a:pt x="232" y="12"/>
                    </a:lnTo>
                    <a:lnTo>
                      <a:pt x="238" y="6"/>
                    </a:lnTo>
                    <a:lnTo>
                      <a:pt x="238" y="0"/>
                    </a:lnTo>
                    <a:lnTo>
                      <a:pt x="244"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2" name="Freeform 19">
                <a:extLst>
                  <a:ext uri="{FF2B5EF4-FFF2-40B4-BE49-F238E27FC236}">
                    <a16:creationId xmlns:a16="http://schemas.microsoft.com/office/drawing/2014/main" id="{49660A31-7D6A-E406-35B6-B3396C5E1D93}"/>
                  </a:ext>
                </a:extLst>
              </p:cNvPr>
              <p:cNvSpPr>
                <a:spLocks/>
              </p:cNvSpPr>
              <p:nvPr>
                <p:custDataLst>
                  <p:tags r:id="rId20"/>
                </p:custDataLst>
              </p:nvPr>
            </p:nvSpPr>
            <p:spPr bwMode="auto">
              <a:xfrm rot="390307">
                <a:off x="5779892" y="4945253"/>
                <a:ext cx="441325" cy="684213"/>
              </a:xfrm>
              <a:custGeom>
                <a:avLst/>
                <a:gdLst>
                  <a:gd name="T0" fmla="*/ 273 w 278"/>
                  <a:gd name="T1" fmla="*/ 261 h 431"/>
                  <a:gd name="T2" fmla="*/ 199 w 278"/>
                  <a:gd name="T3" fmla="*/ 431 h 431"/>
                  <a:gd name="T4" fmla="*/ 188 w 278"/>
                  <a:gd name="T5" fmla="*/ 420 h 431"/>
                  <a:gd name="T6" fmla="*/ 171 w 278"/>
                  <a:gd name="T7" fmla="*/ 403 h 431"/>
                  <a:gd name="T8" fmla="*/ 182 w 278"/>
                  <a:gd name="T9" fmla="*/ 386 h 431"/>
                  <a:gd name="T10" fmla="*/ 171 w 278"/>
                  <a:gd name="T11" fmla="*/ 363 h 431"/>
                  <a:gd name="T12" fmla="*/ 176 w 278"/>
                  <a:gd name="T13" fmla="*/ 346 h 431"/>
                  <a:gd name="T14" fmla="*/ 165 w 278"/>
                  <a:gd name="T15" fmla="*/ 341 h 431"/>
                  <a:gd name="T16" fmla="*/ 171 w 278"/>
                  <a:gd name="T17" fmla="*/ 324 h 431"/>
                  <a:gd name="T18" fmla="*/ 159 w 278"/>
                  <a:gd name="T19" fmla="*/ 307 h 431"/>
                  <a:gd name="T20" fmla="*/ 142 w 278"/>
                  <a:gd name="T21" fmla="*/ 290 h 431"/>
                  <a:gd name="T22" fmla="*/ 120 w 278"/>
                  <a:gd name="T23" fmla="*/ 273 h 431"/>
                  <a:gd name="T24" fmla="*/ 114 w 278"/>
                  <a:gd name="T25" fmla="*/ 256 h 431"/>
                  <a:gd name="T26" fmla="*/ 114 w 278"/>
                  <a:gd name="T27" fmla="*/ 239 h 431"/>
                  <a:gd name="T28" fmla="*/ 108 w 278"/>
                  <a:gd name="T29" fmla="*/ 216 h 431"/>
                  <a:gd name="T30" fmla="*/ 97 w 278"/>
                  <a:gd name="T31" fmla="*/ 199 h 431"/>
                  <a:gd name="T32" fmla="*/ 97 w 278"/>
                  <a:gd name="T33" fmla="*/ 205 h 431"/>
                  <a:gd name="T34" fmla="*/ 103 w 278"/>
                  <a:gd name="T35" fmla="*/ 216 h 431"/>
                  <a:gd name="T36" fmla="*/ 86 w 278"/>
                  <a:gd name="T37" fmla="*/ 216 h 431"/>
                  <a:gd name="T38" fmla="*/ 91 w 278"/>
                  <a:gd name="T39" fmla="*/ 239 h 431"/>
                  <a:gd name="T40" fmla="*/ 80 w 278"/>
                  <a:gd name="T41" fmla="*/ 244 h 431"/>
                  <a:gd name="T42" fmla="*/ 69 w 278"/>
                  <a:gd name="T43" fmla="*/ 227 h 431"/>
                  <a:gd name="T44" fmla="*/ 35 w 278"/>
                  <a:gd name="T45" fmla="*/ 227 h 431"/>
                  <a:gd name="T46" fmla="*/ 12 w 278"/>
                  <a:gd name="T47" fmla="*/ 239 h 431"/>
                  <a:gd name="T48" fmla="*/ 6 w 278"/>
                  <a:gd name="T49" fmla="*/ 222 h 431"/>
                  <a:gd name="T50" fmla="*/ 0 w 278"/>
                  <a:gd name="T51" fmla="*/ 210 h 431"/>
                  <a:gd name="T52" fmla="*/ 23 w 278"/>
                  <a:gd name="T53" fmla="*/ 63 h 431"/>
                  <a:gd name="T54" fmla="*/ 35 w 278"/>
                  <a:gd name="T55" fmla="*/ 46 h 431"/>
                  <a:gd name="T56" fmla="*/ 57 w 278"/>
                  <a:gd name="T57" fmla="*/ 23 h 431"/>
                  <a:gd name="T58" fmla="*/ 80 w 278"/>
                  <a:gd name="T59" fmla="*/ 29 h 431"/>
                  <a:gd name="T60" fmla="*/ 86 w 278"/>
                  <a:gd name="T61" fmla="*/ 12 h 431"/>
                  <a:gd name="T62" fmla="*/ 103 w 278"/>
                  <a:gd name="T63" fmla="*/ 6 h 431"/>
                  <a:gd name="T64" fmla="*/ 108 w 278"/>
                  <a:gd name="T65" fmla="*/ 12 h 431"/>
                  <a:gd name="T66" fmla="*/ 108 w 278"/>
                  <a:gd name="T67" fmla="*/ 34 h 431"/>
                  <a:gd name="T68" fmla="*/ 131 w 278"/>
                  <a:gd name="T69" fmla="*/ 40 h 431"/>
                  <a:gd name="T70" fmla="*/ 142 w 278"/>
                  <a:gd name="T71" fmla="*/ 46 h 431"/>
                  <a:gd name="T72" fmla="*/ 159 w 278"/>
                  <a:gd name="T73" fmla="*/ 63 h 431"/>
                  <a:gd name="T74" fmla="*/ 176 w 278"/>
                  <a:gd name="T75" fmla="*/ 69 h 431"/>
                  <a:gd name="T76" fmla="*/ 188 w 278"/>
                  <a:gd name="T77" fmla="*/ 74 h 431"/>
                  <a:gd name="T78" fmla="*/ 199 w 278"/>
                  <a:gd name="T79" fmla="*/ 63 h 431"/>
                  <a:gd name="T80" fmla="*/ 216 w 278"/>
                  <a:gd name="T81" fmla="*/ 69 h 431"/>
                  <a:gd name="T82" fmla="*/ 233 w 278"/>
                  <a:gd name="T83" fmla="*/ 74 h 431"/>
                  <a:gd name="T84" fmla="*/ 244 w 278"/>
                  <a:gd name="T85" fmla="*/ 97 h 431"/>
                  <a:gd name="T86" fmla="*/ 261 w 278"/>
                  <a:gd name="T87" fmla="*/ 10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431">
                    <a:moveTo>
                      <a:pt x="278" y="108"/>
                    </a:moveTo>
                    <a:lnTo>
                      <a:pt x="278" y="216"/>
                    </a:lnTo>
                    <a:lnTo>
                      <a:pt x="273" y="261"/>
                    </a:lnTo>
                    <a:lnTo>
                      <a:pt x="244" y="341"/>
                    </a:lnTo>
                    <a:lnTo>
                      <a:pt x="205" y="431"/>
                    </a:lnTo>
                    <a:lnTo>
                      <a:pt x="199" y="431"/>
                    </a:lnTo>
                    <a:lnTo>
                      <a:pt x="193" y="431"/>
                    </a:lnTo>
                    <a:lnTo>
                      <a:pt x="188" y="426"/>
                    </a:lnTo>
                    <a:lnTo>
                      <a:pt x="188" y="420"/>
                    </a:lnTo>
                    <a:lnTo>
                      <a:pt x="176" y="414"/>
                    </a:lnTo>
                    <a:lnTo>
                      <a:pt x="171" y="409"/>
                    </a:lnTo>
                    <a:lnTo>
                      <a:pt x="171" y="403"/>
                    </a:lnTo>
                    <a:lnTo>
                      <a:pt x="176" y="392"/>
                    </a:lnTo>
                    <a:lnTo>
                      <a:pt x="176" y="386"/>
                    </a:lnTo>
                    <a:lnTo>
                      <a:pt x="182" y="386"/>
                    </a:lnTo>
                    <a:lnTo>
                      <a:pt x="182" y="380"/>
                    </a:lnTo>
                    <a:lnTo>
                      <a:pt x="171" y="369"/>
                    </a:lnTo>
                    <a:lnTo>
                      <a:pt x="171" y="363"/>
                    </a:lnTo>
                    <a:lnTo>
                      <a:pt x="171" y="358"/>
                    </a:lnTo>
                    <a:lnTo>
                      <a:pt x="171" y="352"/>
                    </a:lnTo>
                    <a:lnTo>
                      <a:pt x="176" y="346"/>
                    </a:lnTo>
                    <a:lnTo>
                      <a:pt x="176" y="341"/>
                    </a:lnTo>
                    <a:lnTo>
                      <a:pt x="171" y="341"/>
                    </a:lnTo>
                    <a:lnTo>
                      <a:pt x="165" y="341"/>
                    </a:lnTo>
                    <a:lnTo>
                      <a:pt x="159" y="335"/>
                    </a:lnTo>
                    <a:lnTo>
                      <a:pt x="165" y="329"/>
                    </a:lnTo>
                    <a:lnTo>
                      <a:pt x="171" y="324"/>
                    </a:lnTo>
                    <a:lnTo>
                      <a:pt x="171" y="318"/>
                    </a:lnTo>
                    <a:lnTo>
                      <a:pt x="165" y="307"/>
                    </a:lnTo>
                    <a:lnTo>
                      <a:pt x="159" y="307"/>
                    </a:lnTo>
                    <a:lnTo>
                      <a:pt x="154" y="301"/>
                    </a:lnTo>
                    <a:lnTo>
                      <a:pt x="148" y="295"/>
                    </a:lnTo>
                    <a:lnTo>
                      <a:pt x="142" y="290"/>
                    </a:lnTo>
                    <a:lnTo>
                      <a:pt x="137" y="284"/>
                    </a:lnTo>
                    <a:lnTo>
                      <a:pt x="131" y="278"/>
                    </a:lnTo>
                    <a:lnTo>
                      <a:pt x="120" y="273"/>
                    </a:lnTo>
                    <a:lnTo>
                      <a:pt x="108" y="267"/>
                    </a:lnTo>
                    <a:lnTo>
                      <a:pt x="108" y="261"/>
                    </a:lnTo>
                    <a:lnTo>
                      <a:pt x="114" y="256"/>
                    </a:lnTo>
                    <a:lnTo>
                      <a:pt x="120" y="256"/>
                    </a:lnTo>
                    <a:lnTo>
                      <a:pt x="120" y="250"/>
                    </a:lnTo>
                    <a:lnTo>
                      <a:pt x="114" y="239"/>
                    </a:lnTo>
                    <a:lnTo>
                      <a:pt x="114" y="233"/>
                    </a:lnTo>
                    <a:lnTo>
                      <a:pt x="108" y="227"/>
                    </a:lnTo>
                    <a:lnTo>
                      <a:pt x="108" y="216"/>
                    </a:lnTo>
                    <a:lnTo>
                      <a:pt x="103" y="205"/>
                    </a:lnTo>
                    <a:lnTo>
                      <a:pt x="103" y="199"/>
                    </a:lnTo>
                    <a:lnTo>
                      <a:pt x="97" y="199"/>
                    </a:lnTo>
                    <a:lnTo>
                      <a:pt x="91" y="199"/>
                    </a:lnTo>
                    <a:lnTo>
                      <a:pt x="91" y="205"/>
                    </a:lnTo>
                    <a:lnTo>
                      <a:pt x="97" y="205"/>
                    </a:lnTo>
                    <a:lnTo>
                      <a:pt x="97" y="210"/>
                    </a:lnTo>
                    <a:lnTo>
                      <a:pt x="103" y="210"/>
                    </a:lnTo>
                    <a:lnTo>
                      <a:pt x="103" y="216"/>
                    </a:lnTo>
                    <a:lnTo>
                      <a:pt x="97" y="216"/>
                    </a:lnTo>
                    <a:lnTo>
                      <a:pt x="91" y="216"/>
                    </a:lnTo>
                    <a:lnTo>
                      <a:pt x="86" y="216"/>
                    </a:lnTo>
                    <a:lnTo>
                      <a:pt x="86" y="222"/>
                    </a:lnTo>
                    <a:lnTo>
                      <a:pt x="86" y="227"/>
                    </a:lnTo>
                    <a:lnTo>
                      <a:pt x="91" y="239"/>
                    </a:lnTo>
                    <a:lnTo>
                      <a:pt x="91" y="244"/>
                    </a:lnTo>
                    <a:lnTo>
                      <a:pt x="86" y="244"/>
                    </a:lnTo>
                    <a:lnTo>
                      <a:pt x="80" y="244"/>
                    </a:lnTo>
                    <a:lnTo>
                      <a:pt x="74" y="239"/>
                    </a:lnTo>
                    <a:lnTo>
                      <a:pt x="69" y="233"/>
                    </a:lnTo>
                    <a:lnTo>
                      <a:pt x="69" y="227"/>
                    </a:lnTo>
                    <a:lnTo>
                      <a:pt x="57" y="222"/>
                    </a:lnTo>
                    <a:lnTo>
                      <a:pt x="40" y="227"/>
                    </a:lnTo>
                    <a:lnTo>
                      <a:pt x="35" y="227"/>
                    </a:lnTo>
                    <a:lnTo>
                      <a:pt x="23" y="227"/>
                    </a:lnTo>
                    <a:lnTo>
                      <a:pt x="17" y="233"/>
                    </a:lnTo>
                    <a:lnTo>
                      <a:pt x="12" y="239"/>
                    </a:lnTo>
                    <a:lnTo>
                      <a:pt x="6" y="233"/>
                    </a:lnTo>
                    <a:lnTo>
                      <a:pt x="6" y="227"/>
                    </a:lnTo>
                    <a:lnTo>
                      <a:pt x="6" y="222"/>
                    </a:lnTo>
                    <a:lnTo>
                      <a:pt x="12" y="216"/>
                    </a:lnTo>
                    <a:lnTo>
                      <a:pt x="6" y="216"/>
                    </a:lnTo>
                    <a:lnTo>
                      <a:pt x="0" y="210"/>
                    </a:lnTo>
                    <a:lnTo>
                      <a:pt x="0" y="205"/>
                    </a:lnTo>
                    <a:lnTo>
                      <a:pt x="6" y="148"/>
                    </a:lnTo>
                    <a:lnTo>
                      <a:pt x="23" y="63"/>
                    </a:lnTo>
                    <a:lnTo>
                      <a:pt x="23" y="46"/>
                    </a:lnTo>
                    <a:lnTo>
                      <a:pt x="35" y="52"/>
                    </a:lnTo>
                    <a:lnTo>
                      <a:pt x="35" y="46"/>
                    </a:lnTo>
                    <a:lnTo>
                      <a:pt x="40" y="34"/>
                    </a:lnTo>
                    <a:lnTo>
                      <a:pt x="52" y="23"/>
                    </a:lnTo>
                    <a:lnTo>
                      <a:pt x="57" y="23"/>
                    </a:lnTo>
                    <a:lnTo>
                      <a:pt x="69" y="29"/>
                    </a:lnTo>
                    <a:lnTo>
                      <a:pt x="74" y="23"/>
                    </a:lnTo>
                    <a:lnTo>
                      <a:pt x="80" y="29"/>
                    </a:lnTo>
                    <a:lnTo>
                      <a:pt x="80" y="23"/>
                    </a:lnTo>
                    <a:lnTo>
                      <a:pt x="86" y="17"/>
                    </a:lnTo>
                    <a:lnTo>
                      <a:pt x="86" y="12"/>
                    </a:lnTo>
                    <a:lnTo>
                      <a:pt x="91" y="12"/>
                    </a:lnTo>
                    <a:lnTo>
                      <a:pt x="97" y="6"/>
                    </a:lnTo>
                    <a:lnTo>
                      <a:pt x="103" y="6"/>
                    </a:lnTo>
                    <a:lnTo>
                      <a:pt x="103" y="0"/>
                    </a:lnTo>
                    <a:lnTo>
                      <a:pt x="108" y="0"/>
                    </a:lnTo>
                    <a:lnTo>
                      <a:pt x="108" y="12"/>
                    </a:lnTo>
                    <a:lnTo>
                      <a:pt x="108" y="23"/>
                    </a:lnTo>
                    <a:lnTo>
                      <a:pt x="108" y="29"/>
                    </a:lnTo>
                    <a:lnTo>
                      <a:pt x="108" y="34"/>
                    </a:lnTo>
                    <a:lnTo>
                      <a:pt x="114" y="40"/>
                    </a:lnTo>
                    <a:lnTo>
                      <a:pt x="125" y="40"/>
                    </a:lnTo>
                    <a:lnTo>
                      <a:pt x="131" y="40"/>
                    </a:lnTo>
                    <a:lnTo>
                      <a:pt x="137" y="40"/>
                    </a:lnTo>
                    <a:lnTo>
                      <a:pt x="142" y="40"/>
                    </a:lnTo>
                    <a:lnTo>
                      <a:pt x="142" y="46"/>
                    </a:lnTo>
                    <a:lnTo>
                      <a:pt x="148" y="57"/>
                    </a:lnTo>
                    <a:lnTo>
                      <a:pt x="154" y="57"/>
                    </a:lnTo>
                    <a:lnTo>
                      <a:pt x="159" y="63"/>
                    </a:lnTo>
                    <a:lnTo>
                      <a:pt x="165" y="69"/>
                    </a:lnTo>
                    <a:lnTo>
                      <a:pt x="171" y="69"/>
                    </a:lnTo>
                    <a:lnTo>
                      <a:pt x="176" y="69"/>
                    </a:lnTo>
                    <a:lnTo>
                      <a:pt x="176" y="74"/>
                    </a:lnTo>
                    <a:lnTo>
                      <a:pt x="182" y="74"/>
                    </a:lnTo>
                    <a:lnTo>
                      <a:pt x="188" y="74"/>
                    </a:lnTo>
                    <a:lnTo>
                      <a:pt x="188" y="69"/>
                    </a:lnTo>
                    <a:lnTo>
                      <a:pt x="193" y="69"/>
                    </a:lnTo>
                    <a:lnTo>
                      <a:pt x="199" y="63"/>
                    </a:lnTo>
                    <a:lnTo>
                      <a:pt x="205" y="63"/>
                    </a:lnTo>
                    <a:lnTo>
                      <a:pt x="210" y="69"/>
                    </a:lnTo>
                    <a:lnTo>
                      <a:pt x="216" y="69"/>
                    </a:lnTo>
                    <a:lnTo>
                      <a:pt x="222" y="69"/>
                    </a:lnTo>
                    <a:lnTo>
                      <a:pt x="227" y="74"/>
                    </a:lnTo>
                    <a:lnTo>
                      <a:pt x="233" y="74"/>
                    </a:lnTo>
                    <a:lnTo>
                      <a:pt x="239" y="86"/>
                    </a:lnTo>
                    <a:lnTo>
                      <a:pt x="239" y="91"/>
                    </a:lnTo>
                    <a:lnTo>
                      <a:pt x="244" y="97"/>
                    </a:lnTo>
                    <a:lnTo>
                      <a:pt x="250" y="103"/>
                    </a:lnTo>
                    <a:lnTo>
                      <a:pt x="256" y="108"/>
                    </a:lnTo>
                    <a:lnTo>
                      <a:pt x="261" y="108"/>
                    </a:lnTo>
                    <a:lnTo>
                      <a:pt x="273" y="103"/>
                    </a:lnTo>
                    <a:lnTo>
                      <a:pt x="278" y="10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3" name="Freeform 20">
                <a:extLst>
                  <a:ext uri="{FF2B5EF4-FFF2-40B4-BE49-F238E27FC236}">
                    <a16:creationId xmlns:a16="http://schemas.microsoft.com/office/drawing/2014/main" id="{7A62CD25-36D9-F1B0-0E99-7F71786E041E}"/>
                  </a:ext>
                </a:extLst>
              </p:cNvPr>
              <p:cNvSpPr>
                <a:spLocks/>
              </p:cNvSpPr>
              <p:nvPr>
                <p:custDataLst>
                  <p:tags r:id="rId21"/>
                </p:custDataLst>
              </p:nvPr>
            </p:nvSpPr>
            <p:spPr bwMode="auto">
              <a:xfrm rot="390307">
                <a:off x="4189369" y="4458586"/>
                <a:ext cx="477837" cy="495300"/>
              </a:xfrm>
              <a:custGeom>
                <a:avLst/>
                <a:gdLst>
                  <a:gd name="T0" fmla="*/ 142 w 301"/>
                  <a:gd name="T1" fmla="*/ 51 h 312"/>
                  <a:gd name="T2" fmla="*/ 153 w 301"/>
                  <a:gd name="T3" fmla="*/ 51 h 312"/>
                  <a:gd name="T4" fmla="*/ 165 w 301"/>
                  <a:gd name="T5" fmla="*/ 45 h 312"/>
                  <a:gd name="T6" fmla="*/ 170 w 301"/>
                  <a:gd name="T7" fmla="*/ 51 h 312"/>
                  <a:gd name="T8" fmla="*/ 182 w 301"/>
                  <a:gd name="T9" fmla="*/ 56 h 312"/>
                  <a:gd name="T10" fmla="*/ 187 w 301"/>
                  <a:gd name="T11" fmla="*/ 56 h 312"/>
                  <a:gd name="T12" fmla="*/ 204 w 301"/>
                  <a:gd name="T13" fmla="*/ 39 h 312"/>
                  <a:gd name="T14" fmla="*/ 216 w 301"/>
                  <a:gd name="T15" fmla="*/ 34 h 312"/>
                  <a:gd name="T16" fmla="*/ 221 w 301"/>
                  <a:gd name="T17" fmla="*/ 28 h 312"/>
                  <a:gd name="T18" fmla="*/ 227 w 301"/>
                  <a:gd name="T19" fmla="*/ 17 h 312"/>
                  <a:gd name="T20" fmla="*/ 238 w 301"/>
                  <a:gd name="T21" fmla="*/ 11 h 312"/>
                  <a:gd name="T22" fmla="*/ 255 w 301"/>
                  <a:gd name="T23" fmla="*/ 5 h 312"/>
                  <a:gd name="T24" fmla="*/ 255 w 301"/>
                  <a:gd name="T25" fmla="*/ 28 h 312"/>
                  <a:gd name="T26" fmla="*/ 295 w 301"/>
                  <a:gd name="T27" fmla="*/ 90 h 312"/>
                  <a:gd name="T28" fmla="*/ 278 w 301"/>
                  <a:gd name="T29" fmla="*/ 119 h 312"/>
                  <a:gd name="T30" fmla="*/ 278 w 301"/>
                  <a:gd name="T31" fmla="*/ 130 h 312"/>
                  <a:gd name="T32" fmla="*/ 272 w 301"/>
                  <a:gd name="T33" fmla="*/ 147 h 312"/>
                  <a:gd name="T34" fmla="*/ 267 w 301"/>
                  <a:gd name="T35" fmla="*/ 170 h 312"/>
                  <a:gd name="T36" fmla="*/ 255 w 301"/>
                  <a:gd name="T37" fmla="*/ 181 h 312"/>
                  <a:gd name="T38" fmla="*/ 250 w 301"/>
                  <a:gd name="T39" fmla="*/ 192 h 312"/>
                  <a:gd name="T40" fmla="*/ 233 w 301"/>
                  <a:gd name="T41" fmla="*/ 204 h 312"/>
                  <a:gd name="T42" fmla="*/ 216 w 301"/>
                  <a:gd name="T43" fmla="*/ 226 h 312"/>
                  <a:gd name="T44" fmla="*/ 176 w 301"/>
                  <a:gd name="T45" fmla="*/ 238 h 312"/>
                  <a:gd name="T46" fmla="*/ 170 w 301"/>
                  <a:gd name="T47" fmla="*/ 249 h 312"/>
                  <a:gd name="T48" fmla="*/ 153 w 301"/>
                  <a:gd name="T49" fmla="*/ 261 h 312"/>
                  <a:gd name="T50" fmla="*/ 147 w 301"/>
                  <a:gd name="T51" fmla="*/ 272 h 312"/>
                  <a:gd name="T52" fmla="*/ 96 w 301"/>
                  <a:gd name="T53" fmla="*/ 261 h 312"/>
                  <a:gd name="T54" fmla="*/ 85 w 301"/>
                  <a:gd name="T55" fmla="*/ 278 h 312"/>
                  <a:gd name="T56" fmla="*/ 45 w 301"/>
                  <a:gd name="T57" fmla="*/ 306 h 312"/>
                  <a:gd name="T58" fmla="*/ 0 w 301"/>
                  <a:gd name="T59" fmla="*/ 232 h 312"/>
                  <a:gd name="T60" fmla="*/ 6 w 301"/>
                  <a:gd name="T61" fmla="*/ 221 h 312"/>
                  <a:gd name="T62" fmla="*/ 17 w 301"/>
                  <a:gd name="T63" fmla="*/ 215 h 312"/>
                  <a:gd name="T64" fmla="*/ 34 w 301"/>
                  <a:gd name="T65" fmla="*/ 198 h 312"/>
                  <a:gd name="T66" fmla="*/ 51 w 301"/>
                  <a:gd name="T67" fmla="*/ 187 h 312"/>
                  <a:gd name="T68" fmla="*/ 57 w 301"/>
                  <a:gd name="T69" fmla="*/ 181 h 312"/>
                  <a:gd name="T70" fmla="*/ 62 w 301"/>
                  <a:gd name="T71" fmla="*/ 175 h 312"/>
                  <a:gd name="T72" fmla="*/ 62 w 301"/>
                  <a:gd name="T73" fmla="*/ 170 h 312"/>
                  <a:gd name="T74" fmla="*/ 68 w 301"/>
                  <a:gd name="T75" fmla="*/ 164 h 312"/>
                  <a:gd name="T76" fmla="*/ 79 w 301"/>
                  <a:gd name="T77" fmla="*/ 158 h 312"/>
                  <a:gd name="T78" fmla="*/ 85 w 301"/>
                  <a:gd name="T79" fmla="*/ 153 h 312"/>
                  <a:gd name="T80" fmla="*/ 96 w 301"/>
                  <a:gd name="T81" fmla="*/ 147 h 312"/>
                  <a:gd name="T82" fmla="*/ 108 w 301"/>
                  <a:gd name="T83" fmla="*/ 124 h 312"/>
                  <a:gd name="T84" fmla="*/ 91 w 301"/>
                  <a:gd name="T85" fmla="*/ 130 h 312"/>
                  <a:gd name="T86" fmla="*/ 79 w 301"/>
                  <a:gd name="T87" fmla="*/ 130 h 312"/>
                  <a:gd name="T88" fmla="*/ 79 w 301"/>
                  <a:gd name="T89" fmla="*/ 124 h 312"/>
                  <a:gd name="T90" fmla="*/ 85 w 301"/>
                  <a:gd name="T91" fmla="*/ 119 h 312"/>
                  <a:gd name="T92" fmla="*/ 74 w 301"/>
                  <a:gd name="T93" fmla="*/ 102 h 312"/>
                  <a:gd name="T94" fmla="*/ 79 w 301"/>
                  <a:gd name="T95" fmla="*/ 96 h 312"/>
                  <a:gd name="T96" fmla="*/ 85 w 301"/>
                  <a:gd name="T97" fmla="*/ 90 h 312"/>
                  <a:gd name="T98" fmla="*/ 96 w 301"/>
                  <a:gd name="T99" fmla="*/ 85 h 312"/>
                  <a:gd name="T100" fmla="*/ 102 w 301"/>
                  <a:gd name="T101" fmla="*/ 79 h 312"/>
                  <a:gd name="T102" fmla="*/ 108 w 301"/>
                  <a:gd name="T103" fmla="*/ 73 h 312"/>
                  <a:gd name="T104" fmla="*/ 113 w 301"/>
                  <a:gd name="T105" fmla="*/ 68 h 312"/>
                  <a:gd name="T106" fmla="*/ 119 w 301"/>
                  <a:gd name="T107" fmla="*/ 62 h 312"/>
                  <a:gd name="T108" fmla="*/ 125 w 301"/>
                  <a:gd name="T109" fmla="*/ 56 h 312"/>
                  <a:gd name="T110" fmla="*/ 130 w 301"/>
                  <a:gd name="T111" fmla="*/ 5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1" h="312">
                    <a:moveTo>
                      <a:pt x="130" y="45"/>
                    </a:moveTo>
                    <a:lnTo>
                      <a:pt x="142" y="51"/>
                    </a:lnTo>
                    <a:lnTo>
                      <a:pt x="147" y="51"/>
                    </a:lnTo>
                    <a:lnTo>
                      <a:pt x="153" y="51"/>
                    </a:lnTo>
                    <a:lnTo>
                      <a:pt x="159" y="51"/>
                    </a:lnTo>
                    <a:lnTo>
                      <a:pt x="165" y="45"/>
                    </a:lnTo>
                    <a:lnTo>
                      <a:pt x="165" y="51"/>
                    </a:lnTo>
                    <a:lnTo>
                      <a:pt x="170" y="51"/>
                    </a:lnTo>
                    <a:lnTo>
                      <a:pt x="170" y="56"/>
                    </a:lnTo>
                    <a:lnTo>
                      <a:pt x="182" y="56"/>
                    </a:lnTo>
                    <a:lnTo>
                      <a:pt x="182" y="62"/>
                    </a:lnTo>
                    <a:lnTo>
                      <a:pt x="187" y="56"/>
                    </a:lnTo>
                    <a:lnTo>
                      <a:pt x="193" y="51"/>
                    </a:lnTo>
                    <a:lnTo>
                      <a:pt x="204" y="39"/>
                    </a:lnTo>
                    <a:lnTo>
                      <a:pt x="204" y="34"/>
                    </a:lnTo>
                    <a:lnTo>
                      <a:pt x="216" y="34"/>
                    </a:lnTo>
                    <a:lnTo>
                      <a:pt x="216" y="28"/>
                    </a:lnTo>
                    <a:lnTo>
                      <a:pt x="221" y="28"/>
                    </a:lnTo>
                    <a:lnTo>
                      <a:pt x="227" y="22"/>
                    </a:lnTo>
                    <a:lnTo>
                      <a:pt x="227" y="17"/>
                    </a:lnTo>
                    <a:lnTo>
                      <a:pt x="233" y="17"/>
                    </a:lnTo>
                    <a:lnTo>
                      <a:pt x="238" y="11"/>
                    </a:lnTo>
                    <a:lnTo>
                      <a:pt x="244" y="0"/>
                    </a:lnTo>
                    <a:lnTo>
                      <a:pt x="255" y="5"/>
                    </a:lnTo>
                    <a:lnTo>
                      <a:pt x="250" y="17"/>
                    </a:lnTo>
                    <a:lnTo>
                      <a:pt x="255" y="28"/>
                    </a:lnTo>
                    <a:lnTo>
                      <a:pt x="301" y="85"/>
                    </a:lnTo>
                    <a:lnTo>
                      <a:pt x="295" y="90"/>
                    </a:lnTo>
                    <a:lnTo>
                      <a:pt x="289" y="107"/>
                    </a:lnTo>
                    <a:lnTo>
                      <a:pt x="278" y="119"/>
                    </a:lnTo>
                    <a:lnTo>
                      <a:pt x="278" y="124"/>
                    </a:lnTo>
                    <a:lnTo>
                      <a:pt x="278" y="130"/>
                    </a:lnTo>
                    <a:lnTo>
                      <a:pt x="272" y="136"/>
                    </a:lnTo>
                    <a:lnTo>
                      <a:pt x="272" y="147"/>
                    </a:lnTo>
                    <a:lnTo>
                      <a:pt x="272" y="153"/>
                    </a:lnTo>
                    <a:lnTo>
                      <a:pt x="267" y="170"/>
                    </a:lnTo>
                    <a:lnTo>
                      <a:pt x="261" y="175"/>
                    </a:lnTo>
                    <a:lnTo>
                      <a:pt x="255" y="181"/>
                    </a:lnTo>
                    <a:lnTo>
                      <a:pt x="255" y="187"/>
                    </a:lnTo>
                    <a:lnTo>
                      <a:pt x="250" y="192"/>
                    </a:lnTo>
                    <a:lnTo>
                      <a:pt x="238" y="204"/>
                    </a:lnTo>
                    <a:lnTo>
                      <a:pt x="233" y="204"/>
                    </a:lnTo>
                    <a:lnTo>
                      <a:pt x="233" y="209"/>
                    </a:lnTo>
                    <a:lnTo>
                      <a:pt x="216" y="226"/>
                    </a:lnTo>
                    <a:lnTo>
                      <a:pt x="210" y="232"/>
                    </a:lnTo>
                    <a:lnTo>
                      <a:pt x="176" y="238"/>
                    </a:lnTo>
                    <a:lnTo>
                      <a:pt x="176" y="244"/>
                    </a:lnTo>
                    <a:lnTo>
                      <a:pt x="170" y="249"/>
                    </a:lnTo>
                    <a:lnTo>
                      <a:pt x="165" y="255"/>
                    </a:lnTo>
                    <a:lnTo>
                      <a:pt x="153" y="261"/>
                    </a:lnTo>
                    <a:lnTo>
                      <a:pt x="147" y="266"/>
                    </a:lnTo>
                    <a:lnTo>
                      <a:pt x="147" y="272"/>
                    </a:lnTo>
                    <a:lnTo>
                      <a:pt x="142" y="278"/>
                    </a:lnTo>
                    <a:lnTo>
                      <a:pt x="96" y="261"/>
                    </a:lnTo>
                    <a:lnTo>
                      <a:pt x="91" y="272"/>
                    </a:lnTo>
                    <a:lnTo>
                      <a:pt x="85" y="278"/>
                    </a:lnTo>
                    <a:lnTo>
                      <a:pt x="57" y="300"/>
                    </a:lnTo>
                    <a:lnTo>
                      <a:pt x="45" y="306"/>
                    </a:lnTo>
                    <a:lnTo>
                      <a:pt x="40" y="312"/>
                    </a:lnTo>
                    <a:lnTo>
                      <a:pt x="0" y="232"/>
                    </a:lnTo>
                    <a:lnTo>
                      <a:pt x="6" y="226"/>
                    </a:lnTo>
                    <a:lnTo>
                      <a:pt x="6" y="221"/>
                    </a:lnTo>
                    <a:lnTo>
                      <a:pt x="11" y="221"/>
                    </a:lnTo>
                    <a:lnTo>
                      <a:pt x="17" y="215"/>
                    </a:lnTo>
                    <a:lnTo>
                      <a:pt x="28" y="204"/>
                    </a:lnTo>
                    <a:lnTo>
                      <a:pt x="34" y="198"/>
                    </a:lnTo>
                    <a:lnTo>
                      <a:pt x="40" y="192"/>
                    </a:lnTo>
                    <a:lnTo>
                      <a:pt x="51" y="187"/>
                    </a:lnTo>
                    <a:lnTo>
                      <a:pt x="51" y="181"/>
                    </a:lnTo>
                    <a:lnTo>
                      <a:pt x="57" y="181"/>
                    </a:lnTo>
                    <a:lnTo>
                      <a:pt x="57" y="175"/>
                    </a:lnTo>
                    <a:lnTo>
                      <a:pt x="62" y="175"/>
                    </a:lnTo>
                    <a:lnTo>
                      <a:pt x="57" y="170"/>
                    </a:lnTo>
                    <a:lnTo>
                      <a:pt x="62" y="170"/>
                    </a:lnTo>
                    <a:lnTo>
                      <a:pt x="68" y="170"/>
                    </a:lnTo>
                    <a:lnTo>
                      <a:pt x="68" y="164"/>
                    </a:lnTo>
                    <a:lnTo>
                      <a:pt x="74" y="164"/>
                    </a:lnTo>
                    <a:lnTo>
                      <a:pt x="79" y="158"/>
                    </a:lnTo>
                    <a:lnTo>
                      <a:pt x="85" y="158"/>
                    </a:lnTo>
                    <a:lnTo>
                      <a:pt x="85" y="153"/>
                    </a:lnTo>
                    <a:lnTo>
                      <a:pt x="91" y="153"/>
                    </a:lnTo>
                    <a:lnTo>
                      <a:pt x="96" y="147"/>
                    </a:lnTo>
                    <a:lnTo>
                      <a:pt x="102" y="124"/>
                    </a:lnTo>
                    <a:lnTo>
                      <a:pt x="108" y="124"/>
                    </a:lnTo>
                    <a:lnTo>
                      <a:pt x="96" y="124"/>
                    </a:lnTo>
                    <a:lnTo>
                      <a:pt x="91" y="130"/>
                    </a:lnTo>
                    <a:lnTo>
                      <a:pt x="85" y="130"/>
                    </a:lnTo>
                    <a:lnTo>
                      <a:pt x="79" y="130"/>
                    </a:lnTo>
                    <a:lnTo>
                      <a:pt x="74" y="124"/>
                    </a:lnTo>
                    <a:lnTo>
                      <a:pt x="79" y="124"/>
                    </a:lnTo>
                    <a:lnTo>
                      <a:pt x="79" y="119"/>
                    </a:lnTo>
                    <a:lnTo>
                      <a:pt x="85" y="119"/>
                    </a:lnTo>
                    <a:lnTo>
                      <a:pt x="85" y="113"/>
                    </a:lnTo>
                    <a:lnTo>
                      <a:pt x="74" y="102"/>
                    </a:lnTo>
                    <a:lnTo>
                      <a:pt x="79" y="102"/>
                    </a:lnTo>
                    <a:lnTo>
                      <a:pt x="79" y="96"/>
                    </a:lnTo>
                    <a:lnTo>
                      <a:pt x="85" y="96"/>
                    </a:lnTo>
                    <a:lnTo>
                      <a:pt x="85" y="90"/>
                    </a:lnTo>
                    <a:lnTo>
                      <a:pt x="91" y="90"/>
                    </a:lnTo>
                    <a:lnTo>
                      <a:pt x="96" y="85"/>
                    </a:lnTo>
                    <a:lnTo>
                      <a:pt x="102" y="85"/>
                    </a:lnTo>
                    <a:lnTo>
                      <a:pt x="102" y="79"/>
                    </a:lnTo>
                    <a:lnTo>
                      <a:pt x="108" y="79"/>
                    </a:lnTo>
                    <a:lnTo>
                      <a:pt x="108" y="73"/>
                    </a:lnTo>
                    <a:lnTo>
                      <a:pt x="113" y="73"/>
                    </a:lnTo>
                    <a:lnTo>
                      <a:pt x="113" y="68"/>
                    </a:lnTo>
                    <a:lnTo>
                      <a:pt x="119" y="68"/>
                    </a:lnTo>
                    <a:lnTo>
                      <a:pt x="119" y="62"/>
                    </a:lnTo>
                    <a:lnTo>
                      <a:pt x="125" y="62"/>
                    </a:lnTo>
                    <a:lnTo>
                      <a:pt x="125" y="56"/>
                    </a:lnTo>
                    <a:lnTo>
                      <a:pt x="125" y="51"/>
                    </a:lnTo>
                    <a:lnTo>
                      <a:pt x="130" y="51"/>
                    </a:lnTo>
                    <a:lnTo>
                      <a:pt x="130" y="45"/>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4" name="Freeform 21">
                <a:extLst>
                  <a:ext uri="{FF2B5EF4-FFF2-40B4-BE49-F238E27FC236}">
                    <a16:creationId xmlns:a16="http://schemas.microsoft.com/office/drawing/2014/main" id="{7E37090C-5E4F-2FD3-C15A-C3AB035DB342}"/>
                  </a:ext>
                </a:extLst>
              </p:cNvPr>
              <p:cNvSpPr>
                <a:spLocks/>
              </p:cNvSpPr>
              <p:nvPr>
                <p:custDataLst>
                  <p:tags r:id="rId22"/>
                </p:custDataLst>
              </p:nvPr>
            </p:nvSpPr>
            <p:spPr bwMode="auto">
              <a:xfrm rot="390307">
                <a:off x="2074458" y="4993328"/>
                <a:ext cx="441325" cy="450850"/>
              </a:xfrm>
              <a:custGeom>
                <a:avLst/>
                <a:gdLst>
                  <a:gd name="T0" fmla="*/ 153 w 278"/>
                  <a:gd name="T1" fmla="*/ 0 h 284"/>
                  <a:gd name="T2" fmla="*/ 165 w 278"/>
                  <a:gd name="T3" fmla="*/ 6 h 284"/>
                  <a:gd name="T4" fmla="*/ 176 w 278"/>
                  <a:gd name="T5" fmla="*/ 17 h 284"/>
                  <a:gd name="T6" fmla="*/ 199 w 278"/>
                  <a:gd name="T7" fmla="*/ 68 h 284"/>
                  <a:gd name="T8" fmla="*/ 227 w 278"/>
                  <a:gd name="T9" fmla="*/ 108 h 284"/>
                  <a:gd name="T10" fmla="*/ 233 w 278"/>
                  <a:gd name="T11" fmla="*/ 114 h 284"/>
                  <a:gd name="T12" fmla="*/ 244 w 278"/>
                  <a:gd name="T13" fmla="*/ 125 h 284"/>
                  <a:gd name="T14" fmla="*/ 250 w 278"/>
                  <a:gd name="T15" fmla="*/ 136 h 284"/>
                  <a:gd name="T16" fmla="*/ 261 w 278"/>
                  <a:gd name="T17" fmla="*/ 142 h 284"/>
                  <a:gd name="T18" fmla="*/ 267 w 278"/>
                  <a:gd name="T19" fmla="*/ 159 h 284"/>
                  <a:gd name="T20" fmla="*/ 272 w 278"/>
                  <a:gd name="T21" fmla="*/ 170 h 284"/>
                  <a:gd name="T22" fmla="*/ 278 w 278"/>
                  <a:gd name="T23" fmla="*/ 176 h 284"/>
                  <a:gd name="T24" fmla="*/ 272 w 278"/>
                  <a:gd name="T25" fmla="*/ 199 h 284"/>
                  <a:gd name="T26" fmla="*/ 267 w 278"/>
                  <a:gd name="T27" fmla="*/ 199 h 284"/>
                  <a:gd name="T28" fmla="*/ 261 w 278"/>
                  <a:gd name="T29" fmla="*/ 199 h 284"/>
                  <a:gd name="T30" fmla="*/ 244 w 278"/>
                  <a:gd name="T31" fmla="*/ 210 h 284"/>
                  <a:gd name="T32" fmla="*/ 221 w 278"/>
                  <a:gd name="T33" fmla="*/ 238 h 284"/>
                  <a:gd name="T34" fmla="*/ 210 w 278"/>
                  <a:gd name="T35" fmla="*/ 250 h 284"/>
                  <a:gd name="T36" fmla="*/ 193 w 278"/>
                  <a:gd name="T37" fmla="*/ 244 h 284"/>
                  <a:gd name="T38" fmla="*/ 159 w 278"/>
                  <a:gd name="T39" fmla="*/ 278 h 284"/>
                  <a:gd name="T40" fmla="*/ 153 w 278"/>
                  <a:gd name="T41" fmla="*/ 284 h 284"/>
                  <a:gd name="T42" fmla="*/ 142 w 278"/>
                  <a:gd name="T43" fmla="*/ 272 h 284"/>
                  <a:gd name="T44" fmla="*/ 131 w 278"/>
                  <a:gd name="T45" fmla="*/ 267 h 284"/>
                  <a:gd name="T46" fmla="*/ 85 w 278"/>
                  <a:gd name="T47" fmla="*/ 244 h 284"/>
                  <a:gd name="T48" fmla="*/ 63 w 278"/>
                  <a:gd name="T49" fmla="*/ 238 h 284"/>
                  <a:gd name="T50" fmla="*/ 57 w 278"/>
                  <a:gd name="T51" fmla="*/ 216 h 284"/>
                  <a:gd name="T52" fmla="*/ 12 w 278"/>
                  <a:gd name="T53" fmla="*/ 165 h 284"/>
                  <a:gd name="T54" fmla="*/ 6 w 278"/>
                  <a:gd name="T55" fmla="*/ 102 h 284"/>
                  <a:gd name="T56" fmla="*/ 17 w 278"/>
                  <a:gd name="T57" fmla="*/ 97 h 284"/>
                  <a:gd name="T58" fmla="*/ 17 w 278"/>
                  <a:gd name="T59" fmla="*/ 91 h 284"/>
                  <a:gd name="T60" fmla="*/ 29 w 278"/>
                  <a:gd name="T61" fmla="*/ 85 h 284"/>
                  <a:gd name="T62" fmla="*/ 40 w 278"/>
                  <a:gd name="T63" fmla="*/ 80 h 284"/>
                  <a:gd name="T64" fmla="*/ 46 w 278"/>
                  <a:gd name="T65" fmla="*/ 68 h 284"/>
                  <a:gd name="T66" fmla="*/ 57 w 278"/>
                  <a:gd name="T67" fmla="*/ 63 h 284"/>
                  <a:gd name="T68" fmla="*/ 63 w 278"/>
                  <a:gd name="T69" fmla="*/ 63 h 284"/>
                  <a:gd name="T70" fmla="*/ 68 w 278"/>
                  <a:gd name="T71" fmla="*/ 63 h 284"/>
                  <a:gd name="T72" fmla="*/ 80 w 278"/>
                  <a:gd name="T73" fmla="*/ 57 h 284"/>
                  <a:gd name="T74" fmla="*/ 91 w 278"/>
                  <a:gd name="T75" fmla="*/ 51 h 284"/>
                  <a:gd name="T76" fmla="*/ 102 w 278"/>
                  <a:gd name="T77" fmla="*/ 46 h 284"/>
                  <a:gd name="T78" fmla="*/ 114 w 278"/>
                  <a:gd name="T79" fmla="*/ 40 h 284"/>
                  <a:gd name="T80" fmla="*/ 125 w 278"/>
                  <a:gd name="T81" fmla="*/ 34 h 284"/>
                  <a:gd name="T82" fmla="*/ 131 w 278"/>
                  <a:gd name="T83" fmla="*/ 23 h 284"/>
                  <a:gd name="T84" fmla="*/ 142 w 278"/>
                  <a:gd name="T85" fmla="*/ 1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4">
                    <a:moveTo>
                      <a:pt x="142" y="6"/>
                    </a:moveTo>
                    <a:lnTo>
                      <a:pt x="148" y="0"/>
                    </a:lnTo>
                    <a:lnTo>
                      <a:pt x="153" y="0"/>
                    </a:lnTo>
                    <a:lnTo>
                      <a:pt x="159" y="0"/>
                    </a:lnTo>
                    <a:lnTo>
                      <a:pt x="165" y="0"/>
                    </a:lnTo>
                    <a:lnTo>
                      <a:pt x="165" y="6"/>
                    </a:lnTo>
                    <a:lnTo>
                      <a:pt x="170" y="6"/>
                    </a:lnTo>
                    <a:lnTo>
                      <a:pt x="170" y="12"/>
                    </a:lnTo>
                    <a:lnTo>
                      <a:pt x="176" y="17"/>
                    </a:lnTo>
                    <a:lnTo>
                      <a:pt x="182" y="17"/>
                    </a:lnTo>
                    <a:lnTo>
                      <a:pt x="187" y="23"/>
                    </a:lnTo>
                    <a:lnTo>
                      <a:pt x="199" y="68"/>
                    </a:lnTo>
                    <a:lnTo>
                      <a:pt x="221" y="102"/>
                    </a:lnTo>
                    <a:lnTo>
                      <a:pt x="227" y="102"/>
                    </a:lnTo>
                    <a:lnTo>
                      <a:pt x="227" y="108"/>
                    </a:lnTo>
                    <a:lnTo>
                      <a:pt x="233" y="108"/>
                    </a:lnTo>
                    <a:lnTo>
                      <a:pt x="238" y="108"/>
                    </a:lnTo>
                    <a:lnTo>
                      <a:pt x="233" y="114"/>
                    </a:lnTo>
                    <a:lnTo>
                      <a:pt x="238" y="119"/>
                    </a:lnTo>
                    <a:lnTo>
                      <a:pt x="244" y="119"/>
                    </a:lnTo>
                    <a:lnTo>
                      <a:pt x="244" y="125"/>
                    </a:lnTo>
                    <a:lnTo>
                      <a:pt x="250" y="125"/>
                    </a:lnTo>
                    <a:lnTo>
                      <a:pt x="250" y="131"/>
                    </a:lnTo>
                    <a:lnTo>
                      <a:pt x="250" y="136"/>
                    </a:lnTo>
                    <a:lnTo>
                      <a:pt x="250" y="142"/>
                    </a:lnTo>
                    <a:lnTo>
                      <a:pt x="255" y="142"/>
                    </a:lnTo>
                    <a:lnTo>
                      <a:pt x="261" y="142"/>
                    </a:lnTo>
                    <a:lnTo>
                      <a:pt x="261" y="148"/>
                    </a:lnTo>
                    <a:lnTo>
                      <a:pt x="261" y="153"/>
                    </a:lnTo>
                    <a:lnTo>
                      <a:pt x="267" y="159"/>
                    </a:lnTo>
                    <a:lnTo>
                      <a:pt x="261" y="159"/>
                    </a:lnTo>
                    <a:lnTo>
                      <a:pt x="267" y="165"/>
                    </a:lnTo>
                    <a:lnTo>
                      <a:pt x="272" y="170"/>
                    </a:lnTo>
                    <a:lnTo>
                      <a:pt x="278" y="176"/>
                    </a:lnTo>
                    <a:lnTo>
                      <a:pt x="272" y="176"/>
                    </a:lnTo>
                    <a:lnTo>
                      <a:pt x="278" y="176"/>
                    </a:lnTo>
                    <a:lnTo>
                      <a:pt x="278" y="182"/>
                    </a:lnTo>
                    <a:lnTo>
                      <a:pt x="278" y="187"/>
                    </a:lnTo>
                    <a:lnTo>
                      <a:pt x="272" y="199"/>
                    </a:lnTo>
                    <a:lnTo>
                      <a:pt x="267" y="199"/>
                    </a:lnTo>
                    <a:lnTo>
                      <a:pt x="267" y="204"/>
                    </a:lnTo>
                    <a:lnTo>
                      <a:pt x="267" y="199"/>
                    </a:lnTo>
                    <a:lnTo>
                      <a:pt x="261" y="199"/>
                    </a:lnTo>
                    <a:lnTo>
                      <a:pt x="261" y="204"/>
                    </a:lnTo>
                    <a:lnTo>
                      <a:pt x="261" y="199"/>
                    </a:lnTo>
                    <a:lnTo>
                      <a:pt x="255" y="204"/>
                    </a:lnTo>
                    <a:lnTo>
                      <a:pt x="255" y="210"/>
                    </a:lnTo>
                    <a:lnTo>
                      <a:pt x="244" y="210"/>
                    </a:lnTo>
                    <a:lnTo>
                      <a:pt x="227" y="233"/>
                    </a:lnTo>
                    <a:lnTo>
                      <a:pt x="221" y="233"/>
                    </a:lnTo>
                    <a:lnTo>
                      <a:pt x="221" y="238"/>
                    </a:lnTo>
                    <a:lnTo>
                      <a:pt x="221" y="244"/>
                    </a:lnTo>
                    <a:lnTo>
                      <a:pt x="216" y="244"/>
                    </a:lnTo>
                    <a:lnTo>
                      <a:pt x="210" y="250"/>
                    </a:lnTo>
                    <a:lnTo>
                      <a:pt x="204" y="244"/>
                    </a:lnTo>
                    <a:lnTo>
                      <a:pt x="199" y="238"/>
                    </a:lnTo>
                    <a:lnTo>
                      <a:pt x="193" y="244"/>
                    </a:lnTo>
                    <a:lnTo>
                      <a:pt x="187" y="250"/>
                    </a:lnTo>
                    <a:lnTo>
                      <a:pt x="170" y="267"/>
                    </a:lnTo>
                    <a:lnTo>
                      <a:pt x="159" y="278"/>
                    </a:lnTo>
                    <a:lnTo>
                      <a:pt x="153" y="284"/>
                    </a:lnTo>
                    <a:lnTo>
                      <a:pt x="153" y="278"/>
                    </a:lnTo>
                    <a:lnTo>
                      <a:pt x="153" y="284"/>
                    </a:lnTo>
                    <a:lnTo>
                      <a:pt x="148" y="284"/>
                    </a:lnTo>
                    <a:lnTo>
                      <a:pt x="148" y="278"/>
                    </a:lnTo>
                    <a:lnTo>
                      <a:pt x="142" y="272"/>
                    </a:lnTo>
                    <a:lnTo>
                      <a:pt x="142" y="267"/>
                    </a:lnTo>
                    <a:lnTo>
                      <a:pt x="136" y="267"/>
                    </a:lnTo>
                    <a:lnTo>
                      <a:pt x="131" y="267"/>
                    </a:lnTo>
                    <a:lnTo>
                      <a:pt x="125" y="267"/>
                    </a:lnTo>
                    <a:lnTo>
                      <a:pt x="119" y="261"/>
                    </a:lnTo>
                    <a:lnTo>
                      <a:pt x="85" y="244"/>
                    </a:lnTo>
                    <a:lnTo>
                      <a:pt x="74" y="238"/>
                    </a:lnTo>
                    <a:lnTo>
                      <a:pt x="68" y="238"/>
                    </a:lnTo>
                    <a:lnTo>
                      <a:pt x="63" y="238"/>
                    </a:lnTo>
                    <a:lnTo>
                      <a:pt x="57" y="238"/>
                    </a:lnTo>
                    <a:lnTo>
                      <a:pt x="57" y="227"/>
                    </a:lnTo>
                    <a:lnTo>
                      <a:pt x="57" y="216"/>
                    </a:lnTo>
                    <a:lnTo>
                      <a:pt x="51" y="210"/>
                    </a:lnTo>
                    <a:lnTo>
                      <a:pt x="17" y="165"/>
                    </a:lnTo>
                    <a:lnTo>
                      <a:pt x="12" y="165"/>
                    </a:lnTo>
                    <a:lnTo>
                      <a:pt x="12" y="159"/>
                    </a:lnTo>
                    <a:lnTo>
                      <a:pt x="0" y="102"/>
                    </a:lnTo>
                    <a:lnTo>
                      <a:pt x="6" y="102"/>
                    </a:lnTo>
                    <a:lnTo>
                      <a:pt x="6" y="97"/>
                    </a:lnTo>
                    <a:lnTo>
                      <a:pt x="12" y="97"/>
                    </a:lnTo>
                    <a:lnTo>
                      <a:pt x="17" y="97"/>
                    </a:lnTo>
                    <a:lnTo>
                      <a:pt x="12" y="97"/>
                    </a:lnTo>
                    <a:lnTo>
                      <a:pt x="12" y="91"/>
                    </a:lnTo>
                    <a:lnTo>
                      <a:pt x="17" y="91"/>
                    </a:lnTo>
                    <a:lnTo>
                      <a:pt x="23" y="91"/>
                    </a:lnTo>
                    <a:lnTo>
                      <a:pt x="23" y="85"/>
                    </a:lnTo>
                    <a:lnTo>
                      <a:pt x="29" y="85"/>
                    </a:lnTo>
                    <a:lnTo>
                      <a:pt x="29" y="80"/>
                    </a:lnTo>
                    <a:lnTo>
                      <a:pt x="34" y="80"/>
                    </a:lnTo>
                    <a:lnTo>
                      <a:pt x="40" y="80"/>
                    </a:lnTo>
                    <a:lnTo>
                      <a:pt x="40" y="74"/>
                    </a:lnTo>
                    <a:lnTo>
                      <a:pt x="46" y="74"/>
                    </a:lnTo>
                    <a:lnTo>
                      <a:pt x="46" y="68"/>
                    </a:lnTo>
                    <a:lnTo>
                      <a:pt x="51" y="68"/>
                    </a:lnTo>
                    <a:lnTo>
                      <a:pt x="57" y="68"/>
                    </a:lnTo>
                    <a:lnTo>
                      <a:pt x="57" y="63"/>
                    </a:lnTo>
                    <a:lnTo>
                      <a:pt x="63" y="63"/>
                    </a:lnTo>
                    <a:lnTo>
                      <a:pt x="63" y="57"/>
                    </a:lnTo>
                    <a:lnTo>
                      <a:pt x="63" y="63"/>
                    </a:lnTo>
                    <a:lnTo>
                      <a:pt x="63" y="57"/>
                    </a:lnTo>
                    <a:lnTo>
                      <a:pt x="63" y="63"/>
                    </a:lnTo>
                    <a:lnTo>
                      <a:pt x="68" y="63"/>
                    </a:lnTo>
                    <a:lnTo>
                      <a:pt x="68" y="57"/>
                    </a:lnTo>
                    <a:lnTo>
                      <a:pt x="74" y="57"/>
                    </a:lnTo>
                    <a:lnTo>
                      <a:pt x="80" y="57"/>
                    </a:lnTo>
                    <a:lnTo>
                      <a:pt x="80" y="51"/>
                    </a:lnTo>
                    <a:lnTo>
                      <a:pt x="85" y="51"/>
                    </a:lnTo>
                    <a:lnTo>
                      <a:pt x="91" y="51"/>
                    </a:lnTo>
                    <a:lnTo>
                      <a:pt x="91" y="46"/>
                    </a:lnTo>
                    <a:lnTo>
                      <a:pt x="97" y="46"/>
                    </a:lnTo>
                    <a:lnTo>
                      <a:pt x="102" y="46"/>
                    </a:lnTo>
                    <a:lnTo>
                      <a:pt x="102" y="40"/>
                    </a:lnTo>
                    <a:lnTo>
                      <a:pt x="108" y="40"/>
                    </a:lnTo>
                    <a:lnTo>
                      <a:pt x="114" y="40"/>
                    </a:lnTo>
                    <a:lnTo>
                      <a:pt x="114" y="34"/>
                    </a:lnTo>
                    <a:lnTo>
                      <a:pt x="119" y="34"/>
                    </a:lnTo>
                    <a:lnTo>
                      <a:pt x="125" y="34"/>
                    </a:lnTo>
                    <a:lnTo>
                      <a:pt x="125" y="29"/>
                    </a:lnTo>
                    <a:lnTo>
                      <a:pt x="125" y="23"/>
                    </a:lnTo>
                    <a:lnTo>
                      <a:pt x="131" y="23"/>
                    </a:lnTo>
                    <a:lnTo>
                      <a:pt x="131" y="17"/>
                    </a:lnTo>
                    <a:lnTo>
                      <a:pt x="136" y="17"/>
                    </a:lnTo>
                    <a:lnTo>
                      <a:pt x="142" y="17"/>
                    </a:lnTo>
                    <a:lnTo>
                      <a:pt x="142" y="12"/>
                    </a:lnTo>
                    <a:lnTo>
                      <a:pt x="142" y="6"/>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5" name="Freeform 22">
                <a:extLst>
                  <a:ext uri="{FF2B5EF4-FFF2-40B4-BE49-F238E27FC236}">
                    <a16:creationId xmlns:a16="http://schemas.microsoft.com/office/drawing/2014/main" id="{7610AB3A-4C9B-7B41-6A94-D87C61DCFD21}"/>
                  </a:ext>
                </a:extLst>
              </p:cNvPr>
              <p:cNvSpPr>
                <a:spLocks/>
              </p:cNvSpPr>
              <p:nvPr>
                <p:custDataLst>
                  <p:tags r:id="rId23"/>
                </p:custDataLst>
              </p:nvPr>
            </p:nvSpPr>
            <p:spPr bwMode="auto">
              <a:xfrm rot="390307">
                <a:off x="4035278" y="5139904"/>
                <a:ext cx="512762" cy="576263"/>
              </a:xfrm>
              <a:custGeom>
                <a:avLst/>
                <a:gdLst>
                  <a:gd name="T0" fmla="*/ 255 w 323"/>
                  <a:gd name="T1" fmla="*/ 216 h 363"/>
                  <a:gd name="T2" fmla="*/ 244 w 323"/>
                  <a:gd name="T3" fmla="*/ 221 h 363"/>
                  <a:gd name="T4" fmla="*/ 238 w 323"/>
                  <a:gd name="T5" fmla="*/ 221 h 363"/>
                  <a:gd name="T6" fmla="*/ 227 w 323"/>
                  <a:gd name="T7" fmla="*/ 238 h 363"/>
                  <a:gd name="T8" fmla="*/ 215 w 323"/>
                  <a:gd name="T9" fmla="*/ 238 h 363"/>
                  <a:gd name="T10" fmla="*/ 210 w 323"/>
                  <a:gd name="T11" fmla="*/ 250 h 363"/>
                  <a:gd name="T12" fmla="*/ 198 w 323"/>
                  <a:gd name="T13" fmla="*/ 255 h 363"/>
                  <a:gd name="T14" fmla="*/ 198 w 323"/>
                  <a:gd name="T15" fmla="*/ 272 h 363"/>
                  <a:gd name="T16" fmla="*/ 181 w 323"/>
                  <a:gd name="T17" fmla="*/ 278 h 363"/>
                  <a:gd name="T18" fmla="*/ 175 w 323"/>
                  <a:gd name="T19" fmla="*/ 295 h 363"/>
                  <a:gd name="T20" fmla="*/ 170 w 323"/>
                  <a:gd name="T21" fmla="*/ 312 h 363"/>
                  <a:gd name="T22" fmla="*/ 175 w 323"/>
                  <a:gd name="T23" fmla="*/ 323 h 363"/>
                  <a:gd name="T24" fmla="*/ 164 w 323"/>
                  <a:gd name="T25" fmla="*/ 335 h 363"/>
                  <a:gd name="T26" fmla="*/ 158 w 323"/>
                  <a:gd name="T27" fmla="*/ 329 h 363"/>
                  <a:gd name="T28" fmla="*/ 153 w 323"/>
                  <a:gd name="T29" fmla="*/ 329 h 363"/>
                  <a:gd name="T30" fmla="*/ 141 w 323"/>
                  <a:gd name="T31" fmla="*/ 340 h 363"/>
                  <a:gd name="T32" fmla="*/ 141 w 323"/>
                  <a:gd name="T33" fmla="*/ 352 h 363"/>
                  <a:gd name="T34" fmla="*/ 136 w 323"/>
                  <a:gd name="T35" fmla="*/ 363 h 363"/>
                  <a:gd name="T36" fmla="*/ 5 w 323"/>
                  <a:gd name="T37" fmla="*/ 199 h 363"/>
                  <a:gd name="T38" fmla="*/ 22 w 323"/>
                  <a:gd name="T39" fmla="*/ 187 h 363"/>
                  <a:gd name="T40" fmla="*/ 34 w 323"/>
                  <a:gd name="T41" fmla="*/ 176 h 363"/>
                  <a:gd name="T42" fmla="*/ 51 w 323"/>
                  <a:gd name="T43" fmla="*/ 165 h 363"/>
                  <a:gd name="T44" fmla="*/ 56 w 323"/>
                  <a:gd name="T45" fmla="*/ 148 h 363"/>
                  <a:gd name="T46" fmla="*/ 68 w 323"/>
                  <a:gd name="T47" fmla="*/ 136 h 363"/>
                  <a:gd name="T48" fmla="*/ 62 w 323"/>
                  <a:gd name="T49" fmla="*/ 125 h 363"/>
                  <a:gd name="T50" fmla="*/ 79 w 323"/>
                  <a:gd name="T51" fmla="*/ 142 h 363"/>
                  <a:gd name="T52" fmla="*/ 90 w 323"/>
                  <a:gd name="T53" fmla="*/ 142 h 363"/>
                  <a:gd name="T54" fmla="*/ 96 w 323"/>
                  <a:gd name="T55" fmla="*/ 131 h 363"/>
                  <a:gd name="T56" fmla="*/ 102 w 323"/>
                  <a:gd name="T57" fmla="*/ 119 h 363"/>
                  <a:gd name="T58" fmla="*/ 113 w 323"/>
                  <a:gd name="T59" fmla="*/ 119 h 363"/>
                  <a:gd name="T60" fmla="*/ 119 w 323"/>
                  <a:gd name="T61" fmla="*/ 114 h 363"/>
                  <a:gd name="T62" fmla="*/ 124 w 323"/>
                  <a:gd name="T63" fmla="*/ 125 h 363"/>
                  <a:gd name="T64" fmla="*/ 136 w 323"/>
                  <a:gd name="T65" fmla="*/ 119 h 363"/>
                  <a:gd name="T66" fmla="*/ 136 w 323"/>
                  <a:gd name="T67" fmla="*/ 114 h 363"/>
                  <a:gd name="T68" fmla="*/ 153 w 323"/>
                  <a:gd name="T69" fmla="*/ 108 h 363"/>
                  <a:gd name="T70" fmla="*/ 164 w 323"/>
                  <a:gd name="T71" fmla="*/ 102 h 363"/>
                  <a:gd name="T72" fmla="*/ 175 w 323"/>
                  <a:gd name="T73" fmla="*/ 97 h 363"/>
                  <a:gd name="T74" fmla="*/ 266 w 323"/>
                  <a:gd name="T75" fmla="*/ 12 h 363"/>
                  <a:gd name="T76" fmla="*/ 278 w 323"/>
                  <a:gd name="T77" fmla="*/ 17 h 363"/>
                  <a:gd name="T78" fmla="*/ 289 w 323"/>
                  <a:gd name="T79" fmla="*/ 0 h 363"/>
                  <a:gd name="T80" fmla="*/ 300 w 323"/>
                  <a:gd name="T81" fmla="*/ 0 h 363"/>
                  <a:gd name="T82" fmla="*/ 300 w 323"/>
                  <a:gd name="T83" fmla="*/ 12 h 363"/>
                  <a:gd name="T84" fmla="*/ 312 w 323"/>
                  <a:gd name="T85" fmla="*/ 29 h 363"/>
                  <a:gd name="T86" fmla="*/ 317 w 323"/>
                  <a:gd name="T87" fmla="*/ 46 h 363"/>
                  <a:gd name="T88" fmla="*/ 317 w 323"/>
                  <a:gd name="T89" fmla="*/ 57 h 363"/>
                  <a:gd name="T90" fmla="*/ 317 w 323"/>
                  <a:gd name="T91" fmla="*/ 74 h 363"/>
                  <a:gd name="T92" fmla="*/ 317 w 323"/>
                  <a:gd name="T93" fmla="*/ 80 h 363"/>
                  <a:gd name="T94" fmla="*/ 323 w 323"/>
                  <a:gd name="T95" fmla="*/ 85 h 363"/>
                  <a:gd name="T96" fmla="*/ 317 w 323"/>
                  <a:gd name="T97" fmla="*/ 91 h 363"/>
                  <a:gd name="T98" fmla="*/ 306 w 323"/>
                  <a:gd name="T99" fmla="*/ 97 h 363"/>
                  <a:gd name="T100" fmla="*/ 317 w 323"/>
                  <a:gd name="T101" fmla="*/ 102 h 363"/>
                  <a:gd name="T102" fmla="*/ 312 w 323"/>
                  <a:gd name="T103" fmla="*/ 114 h 363"/>
                  <a:gd name="T104" fmla="*/ 312 w 323"/>
                  <a:gd name="T105" fmla="*/ 131 h 363"/>
                  <a:gd name="T106" fmla="*/ 312 w 323"/>
                  <a:gd name="T107" fmla="*/ 136 h 363"/>
                  <a:gd name="T108" fmla="*/ 300 w 323"/>
                  <a:gd name="T109" fmla="*/ 142 h 363"/>
                  <a:gd name="T110" fmla="*/ 289 w 323"/>
                  <a:gd name="T111" fmla="*/ 148 h 363"/>
                  <a:gd name="T112" fmla="*/ 283 w 323"/>
                  <a:gd name="T113" fmla="*/ 159 h 363"/>
                  <a:gd name="T114" fmla="*/ 278 w 323"/>
                  <a:gd name="T115" fmla="*/ 17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363">
                    <a:moveTo>
                      <a:pt x="261" y="210"/>
                    </a:moveTo>
                    <a:lnTo>
                      <a:pt x="261" y="216"/>
                    </a:lnTo>
                    <a:lnTo>
                      <a:pt x="255" y="216"/>
                    </a:lnTo>
                    <a:lnTo>
                      <a:pt x="249" y="216"/>
                    </a:lnTo>
                    <a:lnTo>
                      <a:pt x="249" y="221"/>
                    </a:lnTo>
                    <a:lnTo>
                      <a:pt x="244" y="221"/>
                    </a:lnTo>
                    <a:lnTo>
                      <a:pt x="244" y="227"/>
                    </a:lnTo>
                    <a:lnTo>
                      <a:pt x="238" y="227"/>
                    </a:lnTo>
                    <a:lnTo>
                      <a:pt x="238" y="221"/>
                    </a:lnTo>
                    <a:lnTo>
                      <a:pt x="232" y="227"/>
                    </a:lnTo>
                    <a:lnTo>
                      <a:pt x="227" y="233"/>
                    </a:lnTo>
                    <a:lnTo>
                      <a:pt x="227" y="238"/>
                    </a:lnTo>
                    <a:lnTo>
                      <a:pt x="221" y="238"/>
                    </a:lnTo>
                    <a:lnTo>
                      <a:pt x="221" y="244"/>
                    </a:lnTo>
                    <a:lnTo>
                      <a:pt x="215" y="238"/>
                    </a:lnTo>
                    <a:lnTo>
                      <a:pt x="215" y="244"/>
                    </a:lnTo>
                    <a:lnTo>
                      <a:pt x="210" y="244"/>
                    </a:lnTo>
                    <a:lnTo>
                      <a:pt x="210" y="250"/>
                    </a:lnTo>
                    <a:lnTo>
                      <a:pt x="210" y="255"/>
                    </a:lnTo>
                    <a:lnTo>
                      <a:pt x="204" y="255"/>
                    </a:lnTo>
                    <a:lnTo>
                      <a:pt x="198" y="255"/>
                    </a:lnTo>
                    <a:lnTo>
                      <a:pt x="198" y="261"/>
                    </a:lnTo>
                    <a:lnTo>
                      <a:pt x="198" y="267"/>
                    </a:lnTo>
                    <a:lnTo>
                      <a:pt x="198" y="272"/>
                    </a:lnTo>
                    <a:lnTo>
                      <a:pt x="192" y="278"/>
                    </a:lnTo>
                    <a:lnTo>
                      <a:pt x="187" y="278"/>
                    </a:lnTo>
                    <a:lnTo>
                      <a:pt x="181" y="278"/>
                    </a:lnTo>
                    <a:lnTo>
                      <a:pt x="175" y="284"/>
                    </a:lnTo>
                    <a:lnTo>
                      <a:pt x="175" y="289"/>
                    </a:lnTo>
                    <a:lnTo>
                      <a:pt x="175" y="295"/>
                    </a:lnTo>
                    <a:lnTo>
                      <a:pt x="175" y="301"/>
                    </a:lnTo>
                    <a:lnTo>
                      <a:pt x="175" y="306"/>
                    </a:lnTo>
                    <a:lnTo>
                      <a:pt x="170" y="312"/>
                    </a:lnTo>
                    <a:lnTo>
                      <a:pt x="170" y="318"/>
                    </a:lnTo>
                    <a:lnTo>
                      <a:pt x="175" y="318"/>
                    </a:lnTo>
                    <a:lnTo>
                      <a:pt x="175" y="323"/>
                    </a:lnTo>
                    <a:lnTo>
                      <a:pt x="175" y="329"/>
                    </a:lnTo>
                    <a:lnTo>
                      <a:pt x="170" y="329"/>
                    </a:lnTo>
                    <a:lnTo>
                      <a:pt x="164" y="335"/>
                    </a:lnTo>
                    <a:lnTo>
                      <a:pt x="164" y="329"/>
                    </a:lnTo>
                    <a:lnTo>
                      <a:pt x="158" y="335"/>
                    </a:lnTo>
                    <a:lnTo>
                      <a:pt x="158" y="329"/>
                    </a:lnTo>
                    <a:lnTo>
                      <a:pt x="158" y="335"/>
                    </a:lnTo>
                    <a:lnTo>
                      <a:pt x="153" y="335"/>
                    </a:lnTo>
                    <a:lnTo>
                      <a:pt x="153" y="329"/>
                    </a:lnTo>
                    <a:lnTo>
                      <a:pt x="147" y="329"/>
                    </a:lnTo>
                    <a:lnTo>
                      <a:pt x="141" y="335"/>
                    </a:lnTo>
                    <a:lnTo>
                      <a:pt x="141" y="340"/>
                    </a:lnTo>
                    <a:lnTo>
                      <a:pt x="136" y="340"/>
                    </a:lnTo>
                    <a:lnTo>
                      <a:pt x="141" y="346"/>
                    </a:lnTo>
                    <a:lnTo>
                      <a:pt x="141" y="352"/>
                    </a:lnTo>
                    <a:lnTo>
                      <a:pt x="136" y="352"/>
                    </a:lnTo>
                    <a:lnTo>
                      <a:pt x="136" y="357"/>
                    </a:lnTo>
                    <a:lnTo>
                      <a:pt x="136" y="363"/>
                    </a:lnTo>
                    <a:lnTo>
                      <a:pt x="56" y="267"/>
                    </a:lnTo>
                    <a:lnTo>
                      <a:pt x="0" y="204"/>
                    </a:lnTo>
                    <a:lnTo>
                      <a:pt x="5" y="199"/>
                    </a:lnTo>
                    <a:lnTo>
                      <a:pt x="11" y="193"/>
                    </a:lnTo>
                    <a:lnTo>
                      <a:pt x="17" y="193"/>
                    </a:lnTo>
                    <a:lnTo>
                      <a:pt x="22" y="187"/>
                    </a:lnTo>
                    <a:lnTo>
                      <a:pt x="28" y="187"/>
                    </a:lnTo>
                    <a:lnTo>
                      <a:pt x="28" y="182"/>
                    </a:lnTo>
                    <a:lnTo>
                      <a:pt x="34" y="176"/>
                    </a:lnTo>
                    <a:lnTo>
                      <a:pt x="39" y="170"/>
                    </a:lnTo>
                    <a:lnTo>
                      <a:pt x="39" y="165"/>
                    </a:lnTo>
                    <a:lnTo>
                      <a:pt x="51" y="165"/>
                    </a:lnTo>
                    <a:lnTo>
                      <a:pt x="51" y="159"/>
                    </a:lnTo>
                    <a:lnTo>
                      <a:pt x="51" y="153"/>
                    </a:lnTo>
                    <a:lnTo>
                      <a:pt x="56" y="148"/>
                    </a:lnTo>
                    <a:lnTo>
                      <a:pt x="62" y="148"/>
                    </a:lnTo>
                    <a:lnTo>
                      <a:pt x="62" y="142"/>
                    </a:lnTo>
                    <a:lnTo>
                      <a:pt x="68" y="136"/>
                    </a:lnTo>
                    <a:lnTo>
                      <a:pt x="68" y="131"/>
                    </a:lnTo>
                    <a:lnTo>
                      <a:pt x="62" y="131"/>
                    </a:lnTo>
                    <a:lnTo>
                      <a:pt x="62" y="125"/>
                    </a:lnTo>
                    <a:lnTo>
                      <a:pt x="68" y="125"/>
                    </a:lnTo>
                    <a:lnTo>
                      <a:pt x="73" y="136"/>
                    </a:lnTo>
                    <a:lnTo>
                      <a:pt x="79" y="142"/>
                    </a:lnTo>
                    <a:lnTo>
                      <a:pt x="85" y="148"/>
                    </a:lnTo>
                    <a:lnTo>
                      <a:pt x="85" y="142"/>
                    </a:lnTo>
                    <a:lnTo>
                      <a:pt x="90" y="142"/>
                    </a:lnTo>
                    <a:lnTo>
                      <a:pt x="90" y="136"/>
                    </a:lnTo>
                    <a:lnTo>
                      <a:pt x="96" y="136"/>
                    </a:lnTo>
                    <a:lnTo>
                      <a:pt x="96" y="131"/>
                    </a:lnTo>
                    <a:lnTo>
                      <a:pt x="102" y="131"/>
                    </a:lnTo>
                    <a:lnTo>
                      <a:pt x="102" y="125"/>
                    </a:lnTo>
                    <a:lnTo>
                      <a:pt x="102" y="119"/>
                    </a:lnTo>
                    <a:lnTo>
                      <a:pt x="107" y="119"/>
                    </a:lnTo>
                    <a:lnTo>
                      <a:pt x="107" y="114"/>
                    </a:lnTo>
                    <a:lnTo>
                      <a:pt x="113" y="119"/>
                    </a:lnTo>
                    <a:lnTo>
                      <a:pt x="113" y="125"/>
                    </a:lnTo>
                    <a:lnTo>
                      <a:pt x="119" y="119"/>
                    </a:lnTo>
                    <a:lnTo>
                      <a:pt x="119" y="114"/>
                    </a:lnTo>
                    <a:lnTo>
                      <a:pt x="124" y="114"/>
                    </a:lnTo>
                    <a:lnTo>
                      <a:pt x="124" y="119"/>
                    </a:lnTo>
                    <a:lnTo>
                      <a:pt x="124" y="125"/>
                    </a:lnTo>
                    <a:lnTo>
                      <a:pt x="130" y="125"/>
                    </a:lnTo>
                    <a:lnTo>
                      <a:pt x="136" y="125"/>
                    </a:lnTo>
                    <a:lnTo>
                      <a:pt x="136" y="119"/>
                    </a:lnTo>
                    <a:lnTo>
                      <a:pt x="130" y="114"/>
                    </a:lnTo>
                    <a:lnTo>
                      <a:pt x="130" y="108"/>
                    </a:lnTo>
                    <a:lnTo>
                      <a:pt x="136" y="114"/>
                    </a:lnTo>
                    <a:lnTo>
                      <a:pt x="141" y="119"/>
                    </a:lnTo>
                    <a:lnTo>
                      <a:pt x="147" y="114"/>
                    </a:lnTo>
                    <a:lnTo>
                      <a:pt x="153" y="108"/>
                    </a:lnTo>
                    <a:lnTo>
                      <a:pt x="158" y="102"/>
                    </a:lnTo>
                    <a:lnTo>
                      <a:pt x="164" y="108"/>
                    </a:lnTo>
                    <a:lnTo>
                      <a:pt x="164" y="102"/>
                    </a:lnTo>
                    <a:lnTo>
                      <a:pt x="170" y="102"/>
                    </a:lnTo>
                    <a:lnTo>
                      <a:pt x="175" y="102"/>
                    </a:lnTo>
                    <a:lnTo>
                      <a:pt x="175" y="97"/>
                    </a:lnTo>
                    <a:lnTo>
                      <a:pt x="204" y="51"/>
                    </a:lnTo>
                    <a:lnTo>
                      <a:pt x="249" y="29"/>
                    </a:lnTo>
                    <a:lnTo>
                      <a:pt x="266" y="12"/>
                    </a:lnTo>
                    <a:lnTo>
                      <a:pt x="272" y="12"/>
                    </a:lnTo>
                    <a:lnTo>
                      <a:pt x="272" y="17"/>
                    </a:lnTo>
                    <a:lnTo>
                      <a:pt x="278" y="17"/>
                    </a:lnTo>
                    <a:lnTo>
                      <a:pt x="283" y="12"/>
                    </a:lnTo>
                    <a:lnTo>
                      <a:pt x="289" y="6"/>
                    </a:lnTo>
                    <a:lnTo>
                      <a:pt x="289" y="0"/>
                    </a:lnTo>
                    <a:lnTo>
                      <a:pt x="289" y="6"/>
                    </a:lnTo>
                    <a:lnTo>
                      <a:pt x="295" y="0"/>
                    </a:lnTo>
                    <a:lnTo>
                      <a:pt x="300" y="0"/>
                    </a:lnTo>
                    <a:lnTo>
                      <a:pt x="300" y="6"/>
                    </a:lnTo>
                    <a:lnTo>
                      <a:pt x="306" y="12"/>
                    </a:lnTo>
                    <a:lnTo>
                      <a:pt x="300" y="12"/>
                    </a:lnTo>
                    <a:lnTo>
                      <a:pt x="312" y="17"/>
                    </a:lnTo>
                    <a:lnTo>
                      <a:pt x="312" y="23"/>
                    </a:lnTo>
                    <a:lnTo>
                      <a:pt x="312" y="29"/>
                    </a:lnTo>
                    <a:lnTo>
                      <a:pt x="317" y="34"/>
                    </a:lnTo>
                    <a:lnTo>
                      <a:pt x="317" y="40"/>
                    </a:lnTo>
                    <a:lnTo>
                      <a:pt x="317" y="46"/>
                    </a:lnTo>
                    <a:lnTo>
                      <a:pt x="312" y="46"/>
                    </a:lnTo>
                    <a:lnTo>
                      <a:pt x="312" y="57"/>
                    </a:lnTo>
                    <a:lnTo>
                      <a:pt x="317" y="57"/>
                    </a:lnTo>
                    <a:lnTo>
                      <a:pt x="317" y="63"/>
                    </a:lnTo>
                    <a:lnTo>
                      <a:pt x="317" y="68"/>
                    </a:lnTo>
                    <a:lnTo>
                      <a:pt x="317" y="74"/>
                    </a:lnTo>
                    <a:lnTo>
                      <a:pt x="323" y="74"/>
                    </a:lnTo>
                    <a:lnTo>
                      <a:pt x="323" y="80"/>
                    </a:lnTo>
                    <a:lnTo>
                      <a:pt x="317" y="80"/>
                    </a:lnTo>
                    <a:lnTo>
                      <a:pt x="323" y="80"/>
                    </a:lnTo>
                    <a:lnTo>
                      <a:pt x="317" y="85"/>
                    </a:lnTo>
                    <a:lnTo>
                      <a:pt x="323" y="85"/>
                    </a:lnTo>
                    <a:lnTo>
                      <a:pt x="317" y="91"/>
                    </a:lnTo>
                    <a:lnTo>
                      <a:pt x="323" y="91"/>
                    </a:lnTo>
                    <a:lnTo>
                      <a:pt x="317" y="91"/>
                    </a:lnTo>
                    <a:lnTo>
                      <a:pt x="317" y="97"/>
                    </a:lnTo>
                    <a:lnTo>
                      <a:pt x="312" y="97"/>
                    </a:lnTo>
                    <a:lnTo>
                      <a:pt x="306" y="97"/>
                    </a:lnTo>
                    <a:lnTo>
                      <a:pt x="312" y="97"/>
                    </a:lnTo>
                    <a:lnTo>
                      <a:pt x="312" y="102"/>
                    </a:lnTo>
                    <a:lnTo>
                      <a:pt x="317" y="102"/>
                    </a:lnTo>
                    <a:lnTo>
                      <a:pt x="317" y="108"/>
                    </a:lnTo>
                    <a:lnTo>
                      <a:pt x="312" y="108"/>
                    </a:lnTo>
                    <a:lnTo>
                      <a:pt x="312" y="114"/>
                    </a:lnTo>
                    <a:lnTo>
                      <a:pt x="306" y="119"/>
                    </a:lnTo>
                    <a:lnTo>
                      <a:pt x="312" y="125"/>
                    </a:lnTo>
                    <a:lnTo>
                      <a:pt x="312" y="131"/>
                    </a:lnTo>
                    <a:lnTo>
                      <a:pt x="312" y="136"/>
                    </a:lnTo>
                    <a:lnTo>
                      <a:pt x="306" y="136"/>
                    </a:lnTo>
                    <a:lnTo>
                      <a:pt x="312" y="136"/>
                    </a:lnTo>
                    <a:lnTo>
                      <a:pt x="312" y="142"/>
                    </a:lnTo>
                    <a:lnTo>
                      <a:pt x="306" y="142"/>
                    </a:lnTo>
                    <a:lnTo>
                      <a:pt x="300" y="142"/>
                    </a:lnTo>
                    <a:lnTo>
                      <a:pt x="300" y="136"/>
                    </a:lnTo>
                    <a:lnTo>
                      <a:pt x="289" y="142"/>
                    </a:lnTo>
                    <a:lnTo>
                      <a:pt x="289" y="148"/>
                    </a:lnTo>
                    <a:lnTo>
                      <a:pt x="283" y="153"/>
                    </a:lnTo>
                    <a:lnTo>
                      <a:pt x="289" y="159"/>
                    </a:lnTo>
                    <a:lnTo>
                      <a:pt x="283" y="159"/>
                    </a:lnTo>
                    <a:lnTo>
                      <a:pt x="283" y="165"/>
                    </a:lnTo>
                    <a:lnTo>
                      <a:pt x="283" y="170"/>
                    </a:lnTo>
                    <a:lnTo>
                      <a:pt x="278" y="170"/>
                    </a:lnTo>
                    <a:lnTo>
                      <a:pt x="283" y="187"/>
                    </a:lnTo>
                    <a:lnTo>
                      <a:pt x="261" y="21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6" name="Freeform 23">
                <a:extLst>
                  <a:ext uri="{FF2B5EF4-FFF2-40B4-BE49-F238E27FC236}">
                    <a16:creationId xmlns:a16="http://schemas.microsoft.com/office/drawing/2014/main" id="{5D8ACBCC-B6BA-9930-2BA9-167F15937096}"/>
                  </a:ext>
                </a:extLst>
              </p:cNvPr>
              <p:cNvSpPr>
                <a:spLocks/>
              </p:cNvSpPr>
              <p:nvPr>
                <p:custDataLst>
                  <p:tags r:id="rId24"/>
                </p:custDataLst>
              </p:nvPr>
            </p:nvSpPr>
            <p:spPr bwMode="auto">
              <a:xfrm rot="390307">
                <a:off x="4465965" y="5004607"/>
                <a:ext cx="611187" cy="612775"/>
              </a:xfrm>
              <a:custGeom>
                <a:avLst/>
                <a:gdLst>
                  <a:gd name="T0" fmla="*/ 379 w 385"/>
                  <a:gd name="T1" fmla="*/ 284 h 386"/>
                  <a:gd name="T2" fmla="*/ 368 w 385"/>
                  <a:gd name="T3" fmla="*/ 306 h 386"/>
                  <a:gd name="T4" fmla="*/ 340 w 385"/>
                  <a:gd name="T5" fmla="*/ 318 h 386"/>
                  <a:gd name="T6" fmla="*/ 328 w 385"/>
                  <a:gd name="T7" fmla="*/ 329 h 386"/>
                  <a:gd name="T8" fmla="*/ 317 w 385"/>
                  <a:gd name="T9" fmla="*/ 340 h 386"/>
                  <a:gd name="T10" fmla="*/ 306 w 385"/>
                  <a:gd name="T11" fmla="*/ 346 h 386"/>
                  <a:gd name="T12" fmla="*/ 300 w 385"/>
                  <a:gd name="T13" fmla="*/ 346 h 386"/>
                  <a:gd name="T14" fmla="*/ 272 w 385"/>
                  <a:gd name="T15" fmla="*/ 352 h 386"/>
                  <a:gd name="T16" fmla="*/ 153 w 385"/>
                  <a:gd name="T17" fmla="*/ 374 h 386"/>
                  <a:gd name="T18" fmla="*/ 147 w 385"/>
                  <a:gd name="T19" fmla="*/ 380 h 386"/>
                  <a:gd name="T20" fmla="*/ 136 w 385"/>
                  <a:gd name="T21" fmla="*/ 380 h 386"/>
                  <a:gd name="T22" fmla="*/ 119 w 385"/>
                  <a:gd name="T23" fmla="*/ 363 h 386"/>
                  <a:gd name="T24" fmla="*/ 107 w 385"/>
                  <a:gd name="T25" fmla="*/ 346 h 386"/>
                  <a:gd name="T26" fmla="*/ 107 w 385"/>
                  <a:gd name="T27" fmla="*/ 335 h 386"/>
                  <a:gd name="T28" fmla="*/ 0 w 385"/>
                  <a:gd name="T29" fmla="*/ 329 h 386"/>
                  <a:gd name="T30" fmla="*/ 22 w 385"/>
                  <a:gd name="T31" fmla="*/ 284 h 386"/>
                  <a:gd name="T32" fmla="*/ 28 w 385"/>
                  <a:gd name="T33" fmla="*/ 267 h 386"/>
                  <a:gd name="T34" fmla="*/ 45 w 385"/>
                  <a:gd name="T35" fmla="*/ 261 h 386"/>
                  <a:gd name="T36" fmla="*/ 51 w 385"/>
                  <a:gd name="T37" fmla="*/ 255 h 386"/>
                  <a:gd name="T38" fmla="*/ 51 w 385"/>
                  <a:gd name="T39" fmla="*/ 233 h 386"/>
                  <a:gd name="T40" fmla="*/ 51 w 385"/>
                  <a:gd name="T41" fmla="*/ 221 h 386"/>
                  <a:gd name="T42" fmla="*/ 56 w 385"/>
                  <a:gd name="T43" fmla="*/ 216 h 386"/>
                  <a:gd name="T44" fmla="*/ 62 w 385"/>
                  <a:gd name="T45" fmla="*/ 204 h 386"/>
                  <a:gd name="T46" fmla="*/ 62 w 385"/>
                  <a:gd name="T47" fmla="*/ 199 h 386"/>
                  <a:gd name="T48" fmla="*/ 56 w 385"/>
                  <a:gd name="T49" fmla="*/ 182 h 386"/>
                  <a:gd name="T50" fmla="*/ 56 w 385"/>
                  <a:gd name="T51" fmla="*/ 165 h 386"/>
                  <a:gd name="T52" fmla="*/ 51 w 385"/>
                  <a:gd name="T53" fmla="*/ 142 h 386"/>
                  <a:gd name="T54" fmla="*/ 39 w 385"/>
                  <a:gd name="T55" fmla="*/ 125 h 386"/>
                  <a:gd name="T56" fmla="*/ 45 w 385"/>
                  <a:gd name="T57" fmla="*/ 108 h 386"/>
                  <a:gd name="T58" fmla="*/ 51 w 385"/>
                  <a:gd name="T59" fmla="*/ 97 h 386"/>
                  <a:gd name="T60" fmla="*/ 68 w 385"/>
                  <a:gd name="T61" fmla="*/ 85 h 386"/>
                  <a:gd name="T62" fmla="*/ 90 w 385"/>
                  <a:gd name="T63" fmla="*/ 68 h 386"/>
                  <a:gd name="T64" fmla="*/ 107 w 385"/>
                  <a:gd name="T65" fmla="*/ 74 h 386"/>
                  <a:gd name="T66" fmla="*/ 113 w 385"/>
                  <a:gd name="T67" fmla="*/ 85 h 386"/>
                  <a:gd name="T68" fmla="*/ 130 w 385"/>
                  <a:gd name="T69" fmla="*/ 91 h 386"/>
                  <a:gd name="T70" fmla="*/ 147 w 385"/>
                  <a:gd name="T71" fmla="*/ 80 h 386"/>
                  <a:gd name="T72" fmla="*/ 164 w 385"/>
                  <a:gd name="T73" fmla="*/ 63 h 386"/>
                  <a:gd name="T74" fmla="*/ 175 w 385"/>
                  <a:gd name="T75" fmla="*/ 51 h 386"/>
                  <a:gd name="T76" fmla="*/ 181 w 385"/>
                  <a:gd name="T77" fmla="*/ 34 h 386"/>
                  <a:gd name="T78" fmla="*/ 198 w 385"/>
                  <a:gd name="T79" fmla="*/ 23 h 386"/>
                  <a:gd name="T80" fmla="*/ 204 w 385"/>
                  <a:gd name="T81" fmla="*/ 17 h 386"/>
                  <a:gd name="T82" fmla="*/ 215 w 385"/>
                  <a:gd name="T83" fmla="*/ 12 h 386"/>
                  <a:gd name="T84" fmla="*/ 226 w 385"/>
                  <a:gd name="T85" fmla="*/ 17 h 386"/>
                  <a:gd name="T86" fmla="*/ 238 w 385"/>
                  <a:gd name="T87" fmla="*/ 0 h 386"/>
                  <a:gd name="T88" fmla="*/ 249 w 385"/>
                  <a:gd name="T89" fmla="*/ 12 h 386"/>
                  <a:gd name="T90" fmla="*/ 260 w 385"/>
                  <a:gd name="T91" fmla="*/ 23 h 386"/>
                  <a:gd name="T92" fmla="*/ 283 w 385"/>
                  <a:gd name="T93" fmla="*/ 29 h 386"/>
                  <a:gd name="T94" fmla="*/ 294 w 385"/>
                  <a:gd name="T95" fmla="*/ 46 h 386"/>
                  <a:gd name="T96" fmla="*/ 306 w 385"/>
                  <a:gd name="T97" fmla="*/ 51 h 386"/>
                  <a:gd name="T98" fmla="*/ 311 w 385"/>
                  <a:gd name="T99" fmla="*/ 51 h 386"/>
                  <a:gd name="T100" fmla="*/ 328 w 385"/>
                  <a:gd name="T101" fmla="*/ 57 h 386"/>
                  <a:gd name="T102" fmla="*/ 345 w 385"/>
                  <a:gd name="T103" fmla="*/ 85 h 386"/>
                  <a:gd name="T104" fmla="*/ 368 w 385"/>
                  <a:gd name="T105" fmla="*/ 97 h 386"/>
                  <a:gd name="T106" fmla="*/ 374 w 385"/>
                  <a:gd name="T107" fmla="*/ 114 h 386"/>
                  <a:gd name="T108" fmla="*/ 379 w 385"/>
                  <a:gd name="T109" fmla="*/ 1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5" h="386">
                    <a:moveTo>
                      <a:pt x="385" y="131"/>
                    </a:moveTo>
                    <a:lnTo>
                      <a:pt x="379" y="187"/>
                    </a:lnTo>
                    <a:lnTo>
                      <a:pt x="379" y="221"/>
                    </a:lnTo>
                    <a:lnTo>
                      <a:pt x="379" y="284"/>
                    </a:lnTo>
                    <a:lnTo>
                      <a:pt x="374" y="284"/>
                    </a:lnTo>
                    <a:lnTo>
                      <a:pt x="374" y="289"/>
                    </a:lnTo>
                    <a:lnTo>
                      <a:pt x="368" y="301"/>
                    </a:lnTo>
                    <a:lnTo>
                      <a:pt x="368" y="306"/>
                    </a:lnTo>
                    <a:lnTo>
                      <a:pt x="362" y="312"/>
                    </a:lnTo>
                    <a:lnTo>
                      <a:pt x="357" y="312"/>
                    </a:lnTo>
                    <a:lnTo>
                      <a:pt x="351" y="312"/>
                    </a:lnTo>
                    <a:lnTo>
                      <a:pt x="340" y="318"/>
                    </a:lnTo>
                    <a:lnTo>
                      <a:pt x="340" y="323"/>
                    </a:lnTo>
                    <a:lnTo>
                      <a:pt x="334" y="323"/>
                    </a:lnTo>
                    <a:lnTo>
                      <a:pt x="328" y="323"/>
                    </a:lnTo>
                    <a:lnTo>
                      <a:pt x="328" y="329"/>
                    </a:lnTo>
                    <a:lnTo>
                      <a:pt x="323" y="329"/>
                    </a:lnTo>
                    <a:lnTo>
                      <a:pt x="323" y="335"/>
                    </a:lnTo>
                    <a:lnTo>
                      <a:pt x="317" y="335"/>
                    </a:lnTo>
                    <a:lnTo>
                      <a:pt x="317" y="340"/>
                    </a:lnTo>
                    <a:lnTo>
                      <a:pt x="317" y="346"/>
                    </a:lnTo>
                    <a:lnTo>
                      <a:pt x="311" y="346"/>
                    </a:lnTo>
                    <a:lnTo>
                      <a:pt x="311" y="352"/>
                    </a:lnTo>
                    <a:lnTo>
                      <a:pt x="306" y="346"/>
                    </a:lnTo>
                    <a:lnTo>
                      <a:pt x="311" y="346"/>
                    </a:lnTo>
                    <a:lnTo>
                      <a:pt x="306" y="340"/>
                    </a:lnTo>
                    <a:lnTo>
                      <a:pt x="306" y="346"/>
                    </a:lnTo>
                    <a:lnTo>
                      <a:pt x="300" y="346"/>
                    </a:lnTo>
                    <a:lnTo>
                      <a:pt x="294" y="346"/>
                    </a:lnTo>
                    <a:lnTo>
                      <a:pt x="289" y="346"/>
                    </a:lnTo>
                    <a:lnTo>
                      <a:pt x="283" y="352"/>
                    </a:lnTo>
                    <a:lnTo>
                      <a:pt x="272" y="352"/>
                    </a:lnTo>
                    <a:lnTo>
                      <a:pt x="198" y="346"/>
                    </a:lnTo>
                    <a:lnTo>
                      <a:pt x="158" y="340"/>
                    </a:lnTo>
                    <a:lnTo>
                      <a:pt x="153" y="340"/>
                    </a:lnTo>
                    <a:lnTo>
                      <a:pt x="153" y="374"/>
                    </a:lnTo>
                    <a:lnTo>
                      <a:pt x="147" y="374"/>
                    </a:lnTo>
                    <a:lnTo>
                      <a:pt x="141" y="374"/>
                    </a:lnTo>
                    <a:lnTo>
                      <a:pt x="147" y="374"/>
                    </a:lnTo>
                    <a:lnTo>
                      <a:pt x="147" y="380"/>
                    </a:lnTo>
                    <a:lnTo>
                      <a:pt x="153" y="380"/>
                    </a:lnTo>
                    <a:lnTo>
                      <a:pt x="147" y="386"/>
                    </a:lnTo>
                    <a:lnTo>
                      <a:pt x="141" y="380"/>
                    </a:lnTo>
                    <a:lnTo>
                      <a:pt x="136" y="380"/>
                    </a:lnTo>
                    <a:lnTo>
                      <a:pt x="130" y="374"/>
                    </a:lnTo>
                    <a:lnTo>
                      <a:pt x="130" y="369"/>
                    </a:lnTo>
                    <a:lnTo>
                      <a:pt x="124" y="363"/>
                    </a:lnTo>
                    <a:lnTo>
                      <a:pt x="119" y="363"/>
                    </a:lnTo>
                    <a:lnTo>
                      <a:pt x="119" y="357"/>
                    </a:lnTo>
                    <a:lnTo>
                      <a:pt x="107" y="357"/>
                    </a:lnTo>
                    <a:lnTo>
                      <a:pt x="107" y="352"/>
                    </a:lnTo>
                    <a:lnTo>
                      <a:pt x="107" y="346"/>
                    </a:lnTo>
                    <a:lnTo>
                      <a:pt x="102" y="346"/>
                    </a:lnTo>
                    <a:lnTo>
                      <a:pt x="107" y="346"/>
                    </a:lnTo>
                    <a:lnTo>
                      <a:pt x="113" y="340"/>
                    </a:lnTo>
                    <a:lnTo>
                      <a:pt x="107" y="335"/>
                    </a:lnTo>
                    <a:lnTo>
                      <a:pt x="96" y="335"/>
                    </a:lnTo>
                    <a:lnTo>
                      <a:pt x="96" y="340"/>
                    </a:lnTo>
                    <a:lnTo>
                      <a:pt x="90" y="340"/>
                    </a:lnTo>
                    <a:lnTo>
                      <a:pt x="0" y="329"/>
                    </a:lnTo>
                    <a:lnTo>
                      <a:pt x="22" y="306"/>
                    </a:lnTo>
                    <a:lnTo>
                      <a:pt x="17" y="289"/>
                    </a:lnTo>
                    <a:lnTo>
                      <a:pt x="22" y="289"/>
                    </a:lnTo>
                    <a:lnTo>
                      <a:pt x="22" y="284"/>
                    </a:lnTo>
                    <a:lnTo>
                      <a:pt x="22" y="278"/>
                    </a:lnTo>
                    <a:lnTo>
                      <a:pt x="28" y="278"/>
                    </a:lnTo>
                    <a:lnTo>
                      <a:pt x="22" y="272"/>
                    </a:lnTo>
                    <a:lnTo>
                      <a:pt x="28" y="267"/>
                    </a:lnTo>
                    <a:lnTo>
                      <a:pt x="28" y="261"/>
                    </a:lnTo>
                    <a:lnTo>
                      <a:pt x="39" y="255"/>
                    </a:lnTo>
                    <a:lnTo>
                      <a:pt x="39" y="261"/>
                    </a:lnTo>
                    <a:lnTo>
                      <a:pt x="45" y="261"/>
                    </a:lnTo>
                    <a:lnTo>
                      <a:pt x="51" y="261"/>
                    </a:lnTo>
                    <a:lnTo>
                      <a:pt x="51" y="255"/>
                    </a:lnTo>
                    <a:lnTo>
                      <a:pt x="45" y="255"/>
                    </a:lnTo>
                    <a:lnTo>
                      <a:pt x="51" y="255"/>
                    </a:lnTo>
                    <a:lnTo>
                      <a:pt x="51" y="250"/>
                    </a:lnTo>
                    <a:lnTo>
                      <a:pt x="51" y="244"/>
                    </a:lnTo>
                    <a:lnTo>
                      <a:pt x="45" y="238"/>
                    </a:lnTo>
                    <a:lnTo>
                      <a:pt x="51" y="233"/>
                    </a:lnTo>
                    <a:lnTo>
                      <a:pt x="51" y="227"/>
                    </a:lnTo>
                    <a:lnTo>
                      <a:pt x="56" y="227"/>
                    </a:lnTo>
                    <a:lnTo>
                      <a:pt x="56" y="221"/>
                    </a:lnTo>
                    <a:lnTo>
                      <a:pt x="51" y="221"/>
                    </a:lnTo>
                    <a:lnTo>
                      <a:pt x="51" y="216"/>
                    </a:lnTo>
                    <a:lnTo>
                      <a:pt x="45" y="216"/>
                    </a:lnTo>
                    <a:lnTo>
                      <a:pt x="51" y="216"/>
                    </a:lnTo>
                    <a:lnTo>
                      <a:pt x="56" y="216"/>
                    </a:lnTo>
                    <a:lnTo>
                      <a:pt x="56" y="210"/>
                    </a:lnTo>
                    <a:lnTo>
                      <a:pt x="62" y="210"/>
                    </a:lnTo>
                    <a:lnTo>
                      <a:pt x="56" y="210"/>
                    </a:lnTo>
                    <a:lnTo>
                      <a:pt x="62" y="204"/>
                    </a:lnTo>
                    <a:lnTo>
                      <a:pt x="56" y="204"/>
                    </a:lnTo>
                    <a:lnTo>
                      <a:pt x="62" y="199"/>
                    </a:lnTo>
                    <a:lnTo>
                      <a:pt x="56" y="199"/>
                    </a:lnTo>
                    <a:lnTo>
                      <a:pt x="62" y="199"/>
                    </a:lnTo>
                    <a:lnTo>
                      <a:pt x="62" y="193"/>
                    </a:lnTo>
                    <a:lnTo>
                      <a:pt x="56" y="193"/>
                    </a:lnTo>
                    <a:lnTo>
                      <a:pt x="56" y="187"/>
                    </a:lnTo>
                    <a:lnTo>
                      <a:pt x="56" y="182"/>
                    </a:lnTo>
                    <a:lnTo>
                      <a:pt x="56" y="176"/>
                    </a:lnTo>
                    <a:lnTo>
                      <a:pt x="51" y="176"/>
                    </a:lnTo>
                    <a:lnTo>
                      <a:pt x="51" y="165"/>
                    </a:lnTo>
                    <a:lnTo>
                      <a:pt x="56" y="165"/>
                    </a:lnTo>
                    <a:lnTo>
                      <a:pt x="56" y="159"/>
                    </a:lnTo>
                    <a:lnTo>
                      <a:pt x="56" y="153"/>
                    </a:lnTo>
                    <a:lnTo>
                      <a:pt x="51" y="148"/>
                    </a:lnTo>
                    <a:lnTo>
                      <a:pt x="51" y="142"/>
                    </a:lnTo>
                    <a:lnTo>
                      <a:pt x="51" y="136"/>
                    </a:lnTo>
                    <a:lnTo>
                      <a:pt x="39" y="131"/>
                    </a:lnTo>
                    <a:lnTo>
                      <a:pt x="45" y="131"/>
                    </a:lnTo>
                    <a:lnTo>
                      <a:pt x="39" y="125"/>
                    </a:lnTo>
                    <a:lnTo>
                      <a:pt x="39" y="119"/>
                    </a:lnTo>
                    <a:lnTo>
                      <a:pt x="39" y="114"/>
                    </a:lnTo>
                    <a:lnTo>
                      <a:pt x="45" y="114"/>
                    </a:lnTo>
                    <a:lnTo>
                      <a:pt x="45" y="108"/>
                    </a:lnTo>
                    <a:lnTo>
                      <a:pt x="51" y="108"/>
                    </a:lnTo>
                    <a:lnTo>
                      <a:pt x="45" y="102"/>
                    </a:lnTo>
                    <a:lnTo>
                      <a:pt x="45" y="97"/>
                    </a:lnTo>
                    <a:lnTo>
                      <a:pt x="51" y="97"/>
                    </a:lnTo>
                    <a:lnTo>
                      <a:pt x="56" y="91"/>
                    </a:lnTo>
                    <a:lnTo>
                      <a:pt x="56" y="85"/>
                    </a:lnTo>
                    <a:lnTo>
                      <a:pt x="62" y="85"/>
                    </a:lnTo>
                    <a:lnTo>
                      <a:pt x="68" y="85"/>
                    </a:lnTo>
                    <a:lnTo>
                      <a:pt x="73" y="80"/>
                    </a:lnTo>
                    <a:lnTo>
                      <a:pt x="85" y="80"/>
                    </a:lnTo>
                    <a:lnTo>
                      <a:pt x="90" y="74"/>
                    </a:lnTo>
                    <a:lnTo>
                      <a:pt x="90" y="68"/>
                    </a:lnTo>
                    <a:lnTo>
                      <a:pt x="96" y="74"/>
                    </a:lnTo>
                    <a:lnTo>
                      <a:pt x="102" y="68"/>
                    </a:lnTo>
                    <a:lnTo>
                      <a:pt x="107" y="68"/>
                    </a:lnTo>
                    <a:lnTo>
                      <a:pt x="107" y="74"/>
                    </a:lnTo>
                    <a:lnTo>
                      <a:pt x="113" y="74"/>
                    </a:lnTo>
                    <a:lnTo>
                      <a:pt x="107" y="80"/>
                    </a:lnTo>
                    <a:lnTo>
                      <a:pt x="113" y="80"/>
                    </a:lnTo>
                    <a:lnTo>
                      <a:pt x="113" y="85"/>
                    </a:lnTo>
                    <a:lnTo>
                      <a:pt x="119" y="85"/>
                    </a:lnTo>
                    <a:lnTo>
                      <a:pt x="119" y="91"/>
                    </a:lnTo>
                    <a:lnTo>
                      <a:pt x="124" y="91"/>
                    </a:lnTo>
                    <a:lnTo>
                      <a:pt x="130" y="91"/>
                    </a:lnTo>
                    <a:lnTo>
                      <a:pt x="136" y="91"/>
                    </a:lnTo>
                    <a:lnTo>
                      <a:pt x="141" y="91"/>
                    </a:lnTo>
                    <a:lnTo>
                      <a:pt x="147" y="91"/>
                    </a:lnTo>
                    <a:lnTo>
                      <a:pt x="147" y="80"/>
                    </a:lnTo>
                    <a:lnTo>
                      <a:pt x="153" y="80"/>
                    </a:lnTo>
                    <a:lnTo>
                      <a:pt x="158" y="74"/>
                    </a:lnTo>
                    <a:lnTo>
                      <a:pt x="164" y="68"/>
                    </a:lnTo>
                    <a:lnTo>
                      <a:pt x="164" y="63"/>
                    </a:lnTo>
                    <a:lnTo>
                      <a:pt x="170" y="63"/>
                    </a:lnTo>
                    <a:lnTo>
                      <a:pt x="164" y="57"/>
                    </a:lnTo>
                    <a:lnTo>
                      <a:pt x="170" y="51"/>
                    </a:lnTo>
                    <a:lnTo>
                      <a:pt x="175" y="51"/>
                    </a:lnTo>
                    <a:lnTo>
                      <a:pt x="175" y="46"/>
                    </a:lnTo>
                    <a:lnTo>
                      <a:pt x="175" y="40"/>
                    </a:lnTo>
                    <a:lnTo>
                      <a:pt x="175" y="34"/>
                    </a:lnTo>
                    <a:lnTo>
                      <a:pt x="181" y="34"/>
                    </a:lnTo>
                    <a:lnTo>
                      <a:pt x="181" y="29"/>
                    </a:lnTo>
                    <a:lnTo>
                      <a:pt x="187" y="23"/>
                    </a:lnTo>
                    <a:lnTo>
                      <a:pt x="192" y="17"/>
                    </a:lnTo>
                    <a:lnTo>
                      <a:pt x="198" y="23"/>
                    </a:lnTo>
                    <a:lnTo>
                      <a:pt x="198" y="17"/>
                    </a:lnTo>
                    <a:lnTo>
                      <a:pt x="198" y="12"/>
                    </a:lnTo>
                    <a:lnTo>
                      <a:pt x="204" y="12"/>
                    </a:lnTo>
                    <a:lnTo>
                      <a:pt x="204" y="17"/>
                    </a:lnTo>
                    <a:lnTo>
                      <a:pt x="209" y="17"/>
                    </a:lnTo>
                    <a:lnTo>
                      <a:pt x="215" y="12"/>
                    </a:lnTo>
                    <a:lnTo>
                      <a:pt x="209" y="12"/>
                    </a:lnTo>
                    <a:lnTo>
                      <a:pt x="215" y="12"/>
                    </a:lnTo>
                    <a:lnTo>
                      <a:pt x="215" y="6"/>
                    </a:lnTo>
                    <a:lnTo>
                      <a:pt x="221" y="6"/>
                    </a:lnTo>
                    <a:lnTo>
                      <a:pt x="226" y="12"/>
                    </a:lnTo>
                    <a:lnTo>
                      <a:pt x="226" y="17"/>
                    </a:lnTo>
                    <a:lnTo>
                      <a:pt x="232" y="12"/>
                    </a:lnTo>
                    <a:lnTo>
                      <a:pt x="232" y="6"/>
                    </a:lnTo>
                    <a:lnTo>
                      <a:pt x="232" y="0"/>
                    </a:lnTo>
                    <a:lnTo>
                      <a:pt x="238" y="0"/>
                    </a:lnTo>
                    <a:lnTo>
                      <a:pt x="243" y="0"/>
                    </a:lnTo>
                    <a:lnTo>
                      <a:pt x="243" y="6"/>
                    </a:lnTo>
                    <a:lnTo>
                      <a:pt x="249" y="6"/>
                    </a:lnTo>
                    <a:lnTo>
                      <a:pt x="249" y="12"/>
                    </a:lnTo>
                    <a:lnTo>
                      <a:pt x="243" y="12"/>
                    </a:lnTo>
                    <a:lnTo>
                      <a:pt x="249" y="23"/>
                    </a:lnTo>
                    <a:lnTo>
                      <a:pt x="255" y="23"/>
                    </a:lnTo>
                    <a:lnTo>
                      <a:pt x="260" y="23"/>
                    </a:lnTo>
                    <a:lnTo>
                      <a:pt x="260" y="29"/>
                    </a:lnTo>
                    <a:lnTo>
                      <a:pt x="272" y="29"/>
                    </a:lnTo>
                    <a:lnTo>
                      <a:pt x="277" y="29"/>
                    </a:lnTo>
                    <a:lnTo>
                      <a:pt x="283" y="29"/>
                    </a:lnTo>
                    <a:lnTo>
                      <a:pt x="283" y="23"/>
                    </a:lnTo>
                    <a:lnTo>
                      <a:pt x="289" y="29"/>
                    </a:lnTo>
                    <a:lnTo>
                      <a:pt x="289" y="40"/>
                    </a:lnTo>
                    <a:lnTo>
                      <a:pt x="294" y="46"/>
                    </a:lnTo>
                    <a:lnTo>
                      <a:pt x="294" y="51"/>
                    </a:lnTo>
                    <a:lnTo>
                      <a:pt x="300" y="51"/>
                    </a:lnTo>
                    <a:lnTo>
                      <a:pt x="300" y="57"/>
                    </a:lnTo>
                    <a:lnTo>
                      <a:pt x="306" y="51"/>
                    </a:lnTo>
                    <a:lnTo>
                      <a:pt x="300" y="46"/>
                    </a:lnTo>
                    <a:lnTo>
                      <a:pt x="306" y="46"/>
                    </a:lnTo>
                    <a:lnTo>
                      <a:pt x="311" y="57"/>
                    </a:lnTo>
                    <a:lnTo>
                      <a:pt x="311" y="51"/>
                    </a:lnTo>
                    <a:lnTo>
                      <a:pt x="317" y="51"/>
                    </a:lnTo>
                    <a:lnTo>
                      <a:pt x="323" y="51"/>
                    </a:lnTo>
                    <a:lnTo>
                      <a:pt x="323" y="57"/>
                    </a:lnTo>
                    <a:lnTo>
                      <a:pt x="328" y="57"/>
                    </a:lnTo>
                    <a:lnTo>
                      <a:pt x="328" y="63"/>
                    </a:lnTo>
                    <a:lnTo>
                      <a:pt x="334" y="68"/>
                    </a:lnTo>
                    <a:lnTo>
                      <a:pt x="340" y="74"/>
                    </a:lnTo>
                    <a:lnTo>
                      <a:pt x="345" y="85"/>
                    </a:lnTo>
                    <a:lnTo>
                      <a:pt x="351" y="91"/>
                    </a:lnTo>
                    <a:lnTo>
                      <a:pt x="357" y="97"/>
                    </a:lnTo>
                    <a:lnTo>
                      <a:pt x="362" y="97"/>
                    </a:lnTo>
                    <a:lnTo>
                      <a:pt x="368" y="97"/>
                    </a:lnTo>
                    <a:lnTo>
                      <a:pt x="368" y="102"/>
                    </a:lnTo>
                    <a:lnTo>
                      <a:pt x="362" y="102"/>
                    </a:lnTo>
                    <a:lnTo>
                      <a:pt x="362" y="108"/>
                    </a:lnTo>
                    <a:lnTo>
                      <a:pt x="374" y="114"/>
                    </a:lnTo>
                    <a:lnTo>
                      <a:pt x="379" y="125"/>
                    </a:lnTo>
                    <a:lnTo>
                      <a:pt x="385" y="125"/>
                    </a:lnTo>
                    <a:lnTo>
                      <a:pt x="379" y="131"/>
                    </a:lnTo>
                    <a:lnTo>
                      <a:pt x="379" y="125"/>
                    </a:lnTo>
                    <a:lnTo>
                      <a:pt x="379" y="131"/>
                    </a:lnTo>
                    <a:lnTo>
                      <a:pt x="385" y="131"/>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7" name="Freeform 24">
                <a:extLst>
                  <a:ext uri="{FF2B5EF4-FFF2-40B4-BE49-F238E27FC236}">
                    <a16:creationId xmlns:a16="http://schemas.microsoft.com/office/drawing/2014/main" id="{76E01F69-5194-77E6-C63B-56A73340EB6D}"/>
                  </a:ext>
                </a:extLst>
              </p:cNvPr>
              <p:cNvSpPr>
                <a:spLocks/>
              </p:cNvSpPr>
              <p:nvPr>
                <p:custDataLst>
                  <p:tags r:id="rId25"/>
                </p:custDataLst>
              </p:nvPr>
            </p:nvSpPr>
            <p:spPr bwMode="auto">
              <a:xfrm rot="390307">
                <a:off x="3647038" y="4701082"/>
                <a:ext cx="576262" cy="476250"/>
              </a:xfrm>
              <a:custGeom>
                <a:avLst/>
                <a:gdLst>
                  <a:gd name="T0" fmla="*/ 334 w 363"/>
                  <a:gd name="T1" fmla="*/ 153 h 300"/>
                  <a:gd name="T2" fmla="*/ 306 w 363"/>
                  <a:gd name="T3" fmla="*/ 176 h 300"/>
                  <a:gd name="T4" fmla="*/ 266 w 363"/>
                  <a:gd name="T5" fmla="*/ 193 h 300"/>
                  <a:gd name="T6" fmla="*/ 249 w 363"/>
                  <a:gd name="T7" fmla="*/ 204 h 300"/>
                  <a:gd name="T8" fmla="*/ 215 w 363"/>
                  <a:gd name="T9" fmla="*/ 227 h 300"/>
                  <a:gd name="T10" fmla="*/ 187 w 363"/>
                  <a:gd name="T11" fmla="*/ 244 h 300"/>
                  <a:gd name="T12" fmla="*/ 170 w 363"/>
                  <a:gd name="T13" fmla="*/ 255 h 300"/>
                  <a:gd name="T14" fmla="*/ 113 w 363"/>
                  <a:gd name="T15" fmla="*/ 300 h 300"/>
                  <a:gd name="T16" fmla="*/ 102 w 363"/>
                  <a:gd name="T17" fmla="*/ 278 h 300"/>
                  <a:gd name="T18" fmla="*/ 85 w 363"/>
                  <a:gd name="T19" fmla="*/ 278 h 300"/>
                  <a:gd name="T20" fmla="*/ 0 w 363"/>
                  <a:gd name="T21" fmla="*/ 210 h 300"/>
                  <a:gd name="T22" fmla="*/ 11 w 363"/>
                  <a:gd name="T23" fmla="*/ 204 h 300"/>
                  <a:gd name="T24" fmla="*/ 17 w 363"/>
                  <a:gd name="T25" fmla="*/ 193 h 300"/>
                  <a:gd name="T26" fmla="*/ 34 w 363"/>
                  <a:gd name="T27" fmla="*/ 193 h 300"/>
                  <a:gd name="T28" fmla="*/ 45 w 363"/>
                  <a:gd name="T29" fmla="*/ 187 h 300"/>
                  <a:gd name="T30" fmla="*/ 57 w 363"/>
                  <a:gd name="T31" fmla="*/ 176 h 300"/>
                  <a:gd name="T32" fmla="*/ 68 w 363"/>
                  <a:gd name="T33" fmla="*/ 170 h 300"/>
                  <a:gd name="T34" fmla="*/ 79 w 363"/>
                  <a:gd name="T35" fmla="*/ 159 h 300"/>
                  <a:gd name="T36" fmla="*/ 85 w 363"/>
                  <a:gd name="T37" fmla="*/ 147 h 300"/>
                  <a:gd name="T38" fmla="*/ 91 w 363"/>
                  <a:gd name="T39" fmla="*/ 136 h 300"/>
                  <a:gd name="T40" fmla="*/ 79 w 363"/>
                  <a:gd name="T41" fmla="*/ 125 h 300"/>
                  <a:gd name="T42" fmla="*/ 74 w 363"/>
                  <a:gd name="T43" fmla="*/ 113 h 300"/>
                  <a:gd name="T44" fmla="*/ 74 w 363"/>
                  <a:gd name="T45" fmla="*/ 96 h 300"/>
                  <a:gd name="T46" fmla="*/ 79 w 363"/>
                  <a:gd name="T47" fmla="*/ 85 h 300"/>
                  <a:gd name="T48" fmla="*/ 85 w 363"/>
                  <a:gd name="T49" fmla="*/ 74 h 300"/>
                  <a:gd name="T50" fmla="*/ 91 w 363"/>
                  <a:gd name="T51" fmla="*/ 74 h 300"/>
                  <a:gd name="T52" fmla="*/ 102 w 363"/>
                  <a:gd name="T53" fmla="*/ 79 h 300"/>
                  <a:gd name="T54" fmla="*/ 113 w 363"/>
                  <a:gd name="T55" fmla="*/ 91 h 300"/>
                  <a:gd name="T56" fmla="*/ 125 w 363"/>
                  <a:gd name="T57" fmla="*/ 96 h 300"/>
                  <a:gd name="T58" fmla="*/ 136 w 363"/>
                  <a:gd name="T59" fmla="*/ 102 h 300"/>
                  <a:gd name="T60" fmla="*/ 147 w 363"/>
                  <a:gd name="T61" fmla="*/ 113 h 300"/>
                  <a:gd name="T62" fmla="*/ 153 w 363"/>
                  <a:gd name="T63" fmla="*/ 102 h 300"/>
                  <a:gd name="T64" fmla="*/ 164 w 363"/>
                  <a:gd name="T65" fmla="*/ 96 h 300"/>
                  <a:gd name="T66" fmla="*/ 170 w 363"/>
                  <a:gd name="T67" fmla="*/ 96 h 300"/>
                  <a:gd name="T68" fmla="*/ 181 w 363"/>
                  <a:gd name="T69" fmla="*/ 91 h 300"/>
                  <a:gd name="T70" fmla="*/ 187 w 363"/>
                  <a:gd name="T71" fmla="*/ 79 h 300"/>
                  <a:gd name="T72" fmla="*/ 198 w 363"/>
                  <a:gd name="T73" fmla="*/ 74 h 300"/>
                  <a:gd name="T74" fmla="*/ 215 w 363"/>
                  <a:gd name="T75" fmla="*/ 62 h 300"/>
                  <a:gd name="T76" fmla="*/ 221 w 363"/>
                  <a:gd name="T77" fmla="*/ 51 h 300"/>
                  <a:gd name="T78" fmla="*/ 232 w 363"/>
                  <a:gd name="T79" fmla="*/ 45 h 300"/>
                  <a:gd name="T80" fmla="*/ 238 w 363"/>
                  <a:gd name="T81" fmla="*/ 34 h 300"/>
                  <a:gd name="T82" fmla="*/ 249 w 363"/>
                  <a:gd name="T83" fmla="*/ 28 h 300"/>
                  <a:gd name="T84" fmla="*/ 255 w 363"/>
                  <a:gd name="T85" fmla="*/ 17 h 300"/>
                  <a:gd name="T86" fmla="*/ 266 w 363"/>
                  <a:gd name="T87" fmla="*/ 11 h 300"/>
                  <a:gd name="T88" fmla="*/ 278 w 363"/>
                  <a:gd name="T89" fmla="*/ 5 h 300"/>
                  <a:gd name="T90" fmla="*/ 289 w 363"/>
                  <a:gd name="T91" fmla="*/ 0 h 300"/>
                  <a:gd name="T92" fmla="*/ 306 w 363"/>
                  <a:gd name="T93" fmla="*/ 17 h 300"/>
                  <a:gd name="T94" fmla="*/ 312 w 363"/>
                  <a:gd name="T95" fmla="*/ 3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3" h="300">
                    <a:moveTo>
                      <a:pt x="363" y="125"/>
                    </a:moveTo>
                    <a:lnTo>
                      <a:pt x="340" y="147"/>
                    </a:lnTo>
                    <a:lnTo>
                      <a:pt x="334" y="153"/>
                    </a:lnTo>
                    <a:lnTo>
                      <a:pt x="329" y="159"/>
                    </a:lnTo>
                    <a:lnTo>
                      <a:pt x="323" y="164"/>
                    </a:lnTo>
                    <a:lnTo>
                      <a:pt x="306" y="176"/>
                    </a:lnTo>
                    <a:lnTo>
                      <a:pt x="283" y="187"/>
                    </a:lnTo>
                    <a:lnTo>
                      <a:pt x="272" y="193"/>
                    </a:lnTo>
                    <a:lnTo>
                      <a:pt x="266" y="193"/>
                    </a:lnTo>
                    <a:lnTo>
                      <a:pt x="261" y="198"/>
                    </a:lnTo>
                    <a:lnTo>
                      <a:pt x="255" y="198"/>
                    </a:lnTo>
                    <a:lnTo>
                      <a:pt x="249" y="204"/>
                    </a:lnTo>
                    <a:lnTo>
                      <a:pt x="232" y="215"/>
                    </a:lnTo>
                    <a:lnTo>
                      <a:pt x="221" y="221"/>
                    </a:lnTo>
                    <a:lnTo>
                      <a:pt x="215" y="227"/>
                    </a:lnTo>
                    <a:lnTo>
                      <a:pt x="204" y="232"/>
                    </a:lnTo>
                    <a:lnTo>
                      <a:pt x="193" y="244"/>
                    </a:lnTo>
                    <a:lnTo>
                      <a:pt x="187" y="244"/>
                    </a:lnTo>
                    <a:lnTo>
                      <a:pt x="187" y="249"/>
                    </a:lnTo>
                    <a:lnTo>
                      <a:pt x="181" y="249"/>
                    </a:lnTo>
                    <a:lnTo>
                      <a:pt x="170" y="255"/>
                    </a:lnTo>
                    <a:lnTo>
                      <a:pt x="147" y="266"/>
                    </a:lnTo>
                    <a:lnTo>
                      <a:pt x="136" y="283"/>
                    </a:lnTo>
                    <a:lnTo>
                      <a:pt x="113" y="300"/>
                    </a:lnTo>
                    <a:lnTo>
                      <a:pt x="96" y="283"/>
                    </a:lnTo>
                    <a:lnTo>
                      <a:pt x="102" y="283"/>
                    </a:lnTo>
                    <a:lnTo>
                      <a:pt x="102" y="278"/>
                    </a:lnTo>
                    <a:lnTo>
                      <a:pt x="108" y="278"/>
                    </a:lnTo>
                    <a:lnTo>
                      <a:pt x="102" y="266"/>
                    </a:lnTo>
                    <a:lnTo>
                      <a:pt x="85" y="278"/>
                    </a:lnTo>
                    <a:lnTo>
                      <a:pt x="23" y="227"/>
                    </a:lnTo>
                    <a:lnTo>
                      <a:pt x="17" y="221"/>
                    </a:lnTo>
                    <a:lnTo>
                      <a:pt x="0" y="210"/>
                    </a:lnTo>
                    <a:lnTo>
                      <a:pt x="6" y="210"/>
                    </a:lnTo>
                    <a:lnTo>
                      <a:pt x="6" y="204"/>
                    </a:lnTo>
                    <a:lnTo>
                      <a:pt x="11" y="204"/>
                    </a:lnTo>
                    <a:lnTo>
                      <a:pt x="11" y="198"/>
                    </a:lnTo>
                    <a:lnTo>
                      <a:pt x="17" y="198"/>
                    </a:lnTo>
                    <a:lnTo>
                      <a:pt x="17" y="193"/>
                    </a:lnTo>
                    <a:lnTo>
                      <a:pt x="23" y="193"/>
                    </a:lnTo>
                    <a:lnTo>
                      <a:pt x="28" y="193"/>
                    </a:lnTo>
                    <a:lnTo>
                      <a:pt x="34" y="193"/>
                    </a:lnTo>
                    <a:lnTo>
                      <a:pt x="40" y="193"/>
                    </a:lnTo>
                    <a:lnTo>
                      <a:pt x="40" y="187"/>
                    </a:lnTo>
                    <a:lnTo>
                      <a:pt x="45" y="187"/>
                    </a:lnTo>
                    <a:lnTo>
                      <a:pt x="45" y="181"/>
                    </a:lnTo>
                    <a:lnTo>
                      <a:pt x="51" y="181"/>
                    </a:lnTo>
                    <a:lnTo>
                      <a:pt x="57" y="176"/>
                    </a:lnTo>
                    <a:lnTo>
                      <a:pt x="62" y="176"/>
                    </a:lnTo>
                    <a:lnTo>
                      <a:pt x="62" y="170"/>
                    </a:lnTo>
                    <a:lnTo>
                      <a:pt x="68" y="170"/>
                    </a:lnTo>
                    <a:lnTo>
                      <a:pt x="74" y="164"/>
                    </a:lnTo>
                    <a:lnTo>
                      <a:pt x="74" y="159"/>
                    </a:lnTo>
                    <a:lnTo>
                      <a:pt x="79" y="159"/>
                    </a:lnTo>
                    <a:lnTo>
                      <a:pt x="79" y="153"/>
                    </a:lnTo>
                    <a:lnTo>
                      <a:pt x="85" y="153"/>
                    </a:lnTo>
                    <a:lnTo>
                      <a:pt x="85" y="147"/>
                    </a:lnTo>
                    <a:lnTo>
                      <a:pt x="91" y="142"/>
                    </a:lnTo>
                    <a:lnTo>
                      <a:pt x="96" y="142"/>
                    </a:lnTo>
                    <a:lnTo>
                      <a:pt x="91" y="136"/>
                    </a:lnTo>
                    <a:lnTo>
                      <a:pt x="91" y="130"/>
                    </a:lnTo>
                    <a:lnTo>
                      <a:pt x="85" y="125"/>
                    </a:lnTo>
                    <a:lnTo>
                      <a:pt x="79" y="125"/>
                    </a:lnTo>
                    <a:lnTo>
                      <a:pt x="79" y="119"/>
                    </a:lnTo>
                    <a:lnTo>
                      <a:pt x="74" y="119"/>
                    </a:lnTo>
                    <a:lnTo>
                      <a:pt x="74" y="113"/>
                    </a:lnTo>
                    <a:lnTo>
                      <a:pt x="68" y="113"/>
                    </a:lnTo>
                    <a:lnTo>
                      <a:pt x="74" y="102"/>
                    </a:lnTo>
                    <a:lnTo>
                      <a:pt x="74" y="96"/>
                    </a:lnTo>
                    <a:lnTo>
                      <a:pt x="79" y="96"/>
                    </a:lnTo>
                    <a:lnTo>
                      <a:pt x="79" y="91"/>
                    </a:lnTo>
                    <a:lnTo>
                      <a:pt x="79" y="85"/>
                    </a:lnTo>
                    <a:lnTo>
                      <a:pt x="79" y="79"/>
                    </a:lnTo>
                    <a:lnTo>
                      <a:pt x="79" y="74"/>
                    </a:lnTo>
                    <a:lnTo>
                      <a:pt x="85" y="74"/>
                    </a:lnTo>
                    <a:lnTo>
                      <a:pt x="85" y="79"/>
                    </a:lnTo>
                    <a:lnTo>
                      <a:pt x="91" y="79"/>
                    </a:lnTo>
                    <a:lnTo>
                      <a:pt x="91" y="74"/>
                    </a:lnTo>
                    <a:lnTo>
                      <a:pt x="96" y="74"/>
                    </a:lnTo>
                    <a:lnTo>
                      <a:pt x="96" y="79"/>
                    </a:lnTo>
                    <a:lnTo>
                      <a:pt x="102" y="79"/>
                    </a:lnTo>
                    <a:lnTo>
                      <a:pt x="108" y="85"/>
                    </a:lnTo>
                    <a:lnTo>
                      <a:pt x="113" y="85"/>
                    </a:lnTo>
                    <a:lnTo>
                      <a:pt x="113" y="91"/>
                    </a:lnTo>
                    <a:lnTo>
                      <a:pt x="113" y="96"/>
                    </a:lnTo>
                    <a:lnTo>
                      <a:pt x="119" y="96"/>
                    </a:lnTo>
                    <a:lnTo>
                      <a:pt x="125" y="96"/>
                    </a:lnTo>
                    <a:lnTo>
                      <a:pt x="130" y="96"/>
                    </a:lnTo>
                    <a:lnTo>
                      <a:pt x="130" y="102"/>
                    </a:lnTo>
                    <a:lnTo>
                      <a:pt x="136" y="102"/>
                    </a:lnTo>
                    <a:lnTo>
                      <a:pt x="142" y="108"/>
                    </a:lnTo>
                    <a:lnTo>
                      <a:pt x="142" y="113"/>
                    </a:lnTo>
                    <a:lnTo>
                      <a:pt x="147" y="113"/>
                    </a:lnTo>
                    <a:lnTo>
                      <a:pt x="147" y="108"/>
                    </a:lnTo>
                    <a:lnTo>
                      <a:pt x="153" y="108"/>
                    </a:lnTo>
                    <a:lnTo>
                      <a:pt x="153" y="102"/>
                    </a:lnTo>
                    <a:lnTo>
                      <a:pt x="159" y="102"/>
                    </a:lnTo>
                    <a:lnTo>
                      <a:pt x="164" y="102"/>
                    </a:lnTo>
                    <a:lnTo>
                      <a:pt x="164" y="96"/>
                    </a:lnTo>
                    <a:lnTo>
                      <a:pt x="170" y="96"/>
                    </a:lnTo>
                    <a:lnTo>
                      <a:pt x="170" y="91"/>
                    </a:lnTo>
                    <a:lnTo>
                      <a:pt x="170" y="96"/>
                    </a:lnTo>
                    <a:lnTo>
                      <a:pt x="176" y="96"/>
                    </a:lnTo>
                    <a:lnTo>
                      <a:pt x="176" y="91"/>
                    </a:lnTo>
                    <a:lnTo>
                      <a:pt x="181" y="91"/>
                    </a:lnTo>
                    <a:lnTo>
                      <a:pt x="181" y="85"/>
                    </a:lnTo>
                    <a:lnTo>
                      <a:pt x="187" y="85"/>
                    </a:lnTo>
                    <a:lnTo>
                      <a:pt x="187" y="79"/>
                    </a:lnTo>
                    <a:lnTo>
                      <a:pt x="193" y="79"/>
                    </a:lnTo>
                    <a:lnTo>
                      <a:pt x="193" y="74"/>
                    </a:lnTo>
                    <a:lnTo>
                      <a:pt x="198" y="74"/>
                    </a:lnTo>
                    <a:lnTo>
                      <a:pt x="204" y="68"/>
                    </a:lnTo>
                    <a:lnTo>
                      <a:pt x="210" y="62"/>
                    </a:lnTo>
                    <a:lnTo>
                      <a:pt x="215" y="62"/>
                    </a:lnTo>
                    <a:lnTo>
                      <a:pt x="215" y="57"/>
                    </a:lnTo>
                    <a:lnTo>
                      <a:pt x="221" y="57"/>
                    </a:lnTo>
                    <a:lnTo>
                      <a:pt x="221" y="51"/>
                    </a:lnTo>
                    <a:lnTo>
                      <a:pt x="227" y="51"/>
                    </a:lnTo>
                    <a:lnTo>
                      <a:pt x="227" y="45"/>
                    </a:lnTo>
                    <a:lnTo>
                      <a:pt x="232" y="45"/>
                    </a:lnTo>
                    <a:lnTo>
                      <a:pt x="232" y="39"/>
                    </a:lnTo>
                    <a:lnTo>
                      <a:pt x="238" y="39"/>
                    </a:lnTo>
                    <a:lnTo>
                      <a:pt x="238" y="34"/>
                    </a:lnTo>
                    <a:lnTo>
                      <a:pt x="244" y="34"/>
                    </a:lnTo>
                    <a:lnTo>
                      <a:pt x="244" y="28"/>
                    </a:lnTo>
                    <a:lnTo>
                      <a:pt x="249" y="28"/>
                    </a:lnTo>
                    <a:lnTo>
                      <a:pt x="249" y="22"/>
                    </a:lnTo>
                    <a:lnTo>
                      <a:pt x="255" y="22"/>
                    </a:lnTo>
                    <a:lnTo>
                      <a:pt x="255" y="17"/>
                    </a:lnTo>
                    <a:lnTo>
                      <a:pt x="261" y="17"/>
                    </a:lnTo>
                    <a:lnTo>
                      <a:pt x="261" y="11"/>
                    </a:lnTo>
                    <a:lnTo>
                      <a:pt x="266" y="11"/>
                    </a:lnTo>
                    <a:lnTo>
                      <a:pt x="272" y="11"/>
                    </a:lnTo>
                    <a:lnTo>
                      <a:pt x="278" y="11"/>
                    </a:lnTo>
                    <a:lnTo>
                      <a:pt x="278" y="5"/>
                    </a:lnTo>
                    <a:lnTo>
                      <a:pt x="283" y="5"/>
                    </a:lnTo>
                    <a:lnTo>
                      <a:pt x="289" y="5"/>
                    </a:lnTo>
                    <a:lnTo>
                      <a:pt x="289" y="0"/>
                    </a:lnTo>
                    <a:lnTo>
                      <a:pt x="295" y="5"/>
                    </a:lnTo>
                    <a:lnTo>
                      <a:pt x="300" y="11"/>
                    </a:lnTo>
                    <a:lnTo>
                      <a:pt x="306" y="17"/>
                    </a:lnTo>
                    <a:lnTo>
                      <a:pt x="306" y="28"/>
                    </a:lnTo>
                    <a:lnTo>
                      <a:pt x="306" y="34"/>
                    </a:lnTo>
                    <a:lnTo>
                      <a:pt x="312" y="39"/>
                    </a:lnTo>
                    <a:lnTo>
                      <a:pt x="323" y="45"/>
                    </a:lnTo>
                    <a:lnTo>
                      <a:pt x="363" y="12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8" name="Freeform 25">
                <a:extLst>
                  <a:ext uri="{FF2B5EF4-FFF2-40B4-BE49-F238E27FC236}">
                    <a16:creationId xmlns:a16="http://schemas.microsoft.com/office/drawing/2014/main" id="{3C956145-04C7-9463-1911-AE4A033FBCF8}"/>
                  </a:ext>
                </a:extLst>
              </p:cNvPr>
              <p:cNvSpPr>
                <a:spLocks/>
              </p:cNvSpPr>
              <p:nvPr>
                <p:custDataLst>
                  <p:tags r:id="rId26"/>
                </p:custDataLst>
              </p:nvPr>
            </p:nvSpPr>
            <p:spPr bwMode="auto">
              <a:xfrm rot="390307">
                <a:off x="3009987" y="5584580"/>
                <a:ext cx="846137" cy="369888"/>
              </a:xfrm>
              <a:custGeom>
                <a:avLst/>
                <a:gdLst>
                  <a:gd name="T0" fmla="*/ 510 w 533"/>
                  <a:gd name="T1" fmla="*/ 182 h 233"/>
                  <a:gd name="T2" fmla="*/ 493 w 533"/>
                  <a:gd name="T3" fmla="*/ 182 h 233"/>
                  <a:gd name="T4" fmla="*/ 476 w 533"/>
                  <a:gd name="T5" fmla="*/ 182 h 233"/>
                  <a:gd name="T6" fmla="*/ 459 w 533"/>
                  <a:gd name="T7" fmla="*/ 187 h 233"/>
                  <a:gd name="T8" fmla="*/ 442 w 533"/>
                  <a:gd name="T9" fmla="*/ 187 h 233"/>
                  <a:gd name="T10" fmla="*/ 419 w 533"/>
                  <a:gd name="T11" fmla="*/ 193 h 233"/>
                  <a:gd name="T12" fmla="*/ 402 w 533"/>
                  <a:gd name="T13" fmla="*/ 193 h 233"/>
                  <a:gd name="T14" fmla="*/ 385 w 533"/>
                  <a:gd name="T15" fmla="*/ 193 h 233"/>
                  <a:gd name="T16" fmla="*/ 363 w 533"/>
                  <a:gd name="T17" fmla="*/ 193 h 233"/>
                  <a:gd name="T18" fmla="*/ 340 w 533"/>
                  <a:gd name="T19" fmla="*/ 199 h 233"/>
                  <a:gd name="T20" fmla="*/ 323 w 533"/>
                  <a:gd name="T21" fmla="*/ 199 h 233"/>
                  <a:gd name="T22" fmla="*/ 306 w 533"/>
                  <a:gd name="T23" fmla="*/ 199 h 233"/>
                  <a:gd name="T24" fmla="*/ 289 w 533"/>
                  <a:gd name="T25" fmla="*/ 204 h 233"/>
                  <a:gd name="T26" fmla="*/ 266 w 533"/>
                  <a:gd name="T27" fmla="*/ 204 h 233"/>
                  <a:gd name="T28" fmla="*/ 249 w 533"/>
                  <a:gd name="T29" fmla="*/ 204 h 233"/>
                  <a:gd name="T30" fmla="*/ 227 w 533"/>
                  <a:gd name="T31" fmla="*/ 210 h 233"/>
                  <a:gd name="T32" fmla="*/ 210 w 533"/>
                  <a:gd name="T33" fmla="*/ 210 h 233"/>
                  <a:gd name="T34" fmla="*/ 193 w 533"/>
                  <a:gd name="T35" fmla="*/ 216 h 233"/>
                  <a:gd name="T36" fmla="*/ 170 w 533"/>
                  <a:gd name="T37" fmla="*/ 216 h 233"/>
                  <a:gd name="T38" fmla="*/ 153 w 533"/>
                  <a:gd name="T39" fmla="*/ 216 h 233"/>
                  <a:gd name="T40" fmla="*/ 136 w 533"/>
                  <a:gd name="T41" fmla="*/ 221 h 233"/>
                  <a:gd name="T42" fmla="*/ 119 w 533"/>
                  <a:gd name="T43" fmla="*/ 221 h 233"/>
                  <a:gd name="T44" fmla="*/ 102 w 533"/>
                  <a:gd name="T45" fmla="*/ 221 h 233"/>
                  <a:gd name="T46" fmla="*/ 85 w 533"/>
                  <a:gd name="T47" fmla="*/ 221 h 233"/>
                  <a:gd name="T48" fmla="*/ 57 w 533"/>
                  <a:gd name="T49" fmla="*/ 221 h 233"/>
                  <a:gd name="T50" fmla="*/ 40 w 533"/>
                  <a:gd name="T51" fmla="*/ 227 h 233"/>
                  <a:gd name="T52" fmla="*/ 17 w 533"/>
                  <a:gd name="T53" fmla="*/ 227 h 233"/>
                  <a:gd name="T54" fmla="*/ 11 w 533"/>
                  <a:gd name="T55" fmla="*/ 210 h 233"/>
                  <a:gd name="T56" fmla="*/ 34 w 533"/>
                  <a:gd name="T57" fmla="*/ 204 h 233"/>
                  <a:gd name="T58" fmla="*/ 40 w 533"/>
                  <a:gd name="T59" fmla="*/ 182 h 233"/>
                  <a:gd name="T60" fmla="*/ 62 w 533"/>
                  <a:gd name="T61" fmla="*/ 165 h 233"/>
                  <a:gd name="T62" fmla="*/ 79 w 533"/>
                  <a:gd name="T63" fmla="*/ 159 h 233"/>
                  <a:gd name="T64" fmla="*/ 79 w 533"/>
                  <a:gd name="T65" fmla="*/ 136 h 233"/>
                  <a:gd name="T66" fmla="*/ 68 w 533"/>
                  <a:gd name="T67" fmla="*/ 125 h 233"/>
                  <a:gd name="T68" fmla="*/ 91 w 533"/>
                  <a:gd name="T69" fmla="*/ 119 h 233"/>
                  <a:gd name="T70" fmla="*/ 108 w 533"/>
                  <a:gd name="T71" fmla="*/ 114 h 233"/>
                  <a:gd name="T72" fmla="*/ 130 w 533"/>
                  <a:gd name="T73" fmla="*/ 108 h 233"/>
                  <a:gd name="T74" fmla="*/ 159 w 533"/>
                  <a:gd name="T75" fmla="*/ 91 h 233"/>
                  <a:gd name="T76" fmla="*/ 238 w 533"/>
                  <a:gd name="T77" fmla="*/ 57 h 233"/>
                  <a:gd name="T78" fmla="*/ 255 w 533"/>
                  <a:gd name="T79" fmla="*/ 51 h 233"/>
                  <a:gd name="T80" fmla="*/ 261 w 533"/>
                  <a:gd name="T81" fmla="*/ 51 h 233"/>
                  <a:gd name="T82" fmla="*/ 278 w 533"/>
                  <a:gd name="T83" fmla="*/ 51 h 233"/>
                  <a:gd name="T84" fmla="*/ 289 w 533"/>
                  <a:gd name="T85" fmla="*/ 46 h 233"/>
                  <a:gd name="T86" fmla="*/ 306 w 533"/>
                  <a:gd name="T87" fmla="*/ 46 h 233"/>
                  <a:gd name="T88" fmla="*/ 323 w 533"/>
                  <a:gd name="T89" fmla="*/ 40 h 233"/>
                  <a:gd name="T90" fmla="*/ 340 w 533"/>
                  <a:gd name="T91" fmla="*/ 34 h 233"/>
                  <a:gd name="T92" fmla="*/ 351 w 533"/>
                  <a:gd name="T93" fmla="*/ 23 h 233"/>
                  <a:gd name="T94" fmla="*/ 363 w 533"/>
                  <a:gd name="T95" fmla="*/ 12 h 233"/>
                  <a:gd name="T96" fmla="*/ 465 w 533"/>
                  <a:gd name="T97" fmla="*/ 97 h 233"/>
                  <a:gd name="T98" fmla="*/ 453 w 533"/>
                  <a:gd name="T99" fmla="*/ 91 h 233"/>
                  <a:gd name="T100" fmla="*/ 453 w 533"/>
                  <a:gd name="T101" fmla="*/ 97 h 233"/>
                  <a:gd name="T102" fmla="*/ 453 w 533"/>
                  <a:gd name="T103" fmla="*/ 119 h 233"/>
                  <a:gd name="T104" fmla="*/ 470 w 533"/>
                  <a:gd name="T105" fmla="*/ 131 h 233"/>
                  <a:gd name="T106" fmla="*/ 476 w 533"/>
                  <a:gd name="T107" fmla="*/ 119 h 233"/>
                  <a:gd name="T108" fmla="*/ 533 w 533"/>
                  <a:gd name="T109" fmla="*/ 1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3" h="233">
                    <a:moveTo>
                      <a:pt x="533" y="176"/>
                    </a:moveTo>
                    <a:lnTo>
                      <a:pt x="527" y="182"/>
                    </a:lnTo>
                    <a:lnTo>
                      <a:pt x="510" y="182"/>
                    </a:lnTo>
                    <a:lnTo>
                      <a:pt x="504" y="182"/>
                    </a:lnTo>
                    <a:lnTo>
                      <a:pt x="499" y="182"/>
                    </a:lnTo>
                    <a:lnTo>
                      <a:pt x="493" y="182"/>
                    </a:lnTo>
                    <a:lnTo>
                      <a:pt x="487" y="182"/>
                    </a:lnTo>
                    <a:lnTo>
                      <a:pt x="482" y="182"/>
                    </a:lnTo>
                    <a:lnTo>
                      <a:pt x="476" y="182"/>
                    </a:lnTo>
                    <a:lnTo>
                      <a:pt x="470" y="182"/>
                    </a:lnTo>
                    <a:lnTo>
                      <a:pt x="465" y="187"/>
                    </a:lnTo>
                    <a:lnTo>
                      <a:pt x="459" y="187"/>
                    </a:lnTo>
                    <a:lnTo>
                      <a:pt x="453" y="187"/>
                    </a:lnTo>
                    <a:lnTo>
                      <a:pt x="448" y="187"/>
                    </a:lnTo>
                    <a:lnTo>
                      <a:pt x="442" y="187"/>
                    </a:lnTo>
                    <a:lnTo>
                      <a:pt x="431" y="187"/>
                    </a:lnTo>
                    <a:lnTo>
                      <a:pt x="425" y="187"/>
                    </a:lnTo>
                    <a:lnTo>
                      <a:pt x="419" y="193"/>
                    </a:lnTo>
                    <a:lnTo>
                      <a:pt x="414" y="193"/>
                    </a:lnTo>
                    <a:lnTo>
                      <a:pt x="408" y="193"/>
                    </a:lnTo>
                    <a:lnTo>
                      <a:pt x="402" y="193"/>
                    </a:lnTo>
                    <a:lnTo>
                      <a:pt x="397" y="193"/>
                    </a:lnTo>
                    <a:lnTo>
                      <a:pt x="391" y="193"/>
                    </a:lnTo>
                    <a:lnTo>
                      <a:pt x="385" y="193"/>
                    </a:lnTo>
                    <a:lnTo>
                      <a:pt x="380" y="193"/>
                    </a:lnTo>
                    <a:lnTo>
                      <a:pt x="368" y="193"/>
                    </a:lnTo>
                    <a:lnTo>
                      <a:pt x="363" y="193"/>
                    </a:lnTo>
                    <a:lnTo>
                      <a:pt x="351" y="199"/>
                    </a:lnTo>
                    <a:lnTo>
                      <a:pt x="346" y="199"/>
                    </a:lnTo>
                    <a:lnTo>
                      <a:pt x="340" y="199"/>
                    </a:lnTo>
                    <a:lnTo>
                      <a:pt x="334" y="199"/>
                    </a:lnTo>
                    <a:lnTo>
                      <a:pt x="329" y="199"/>
                    </a:lnTo>
                    <a:lnTo>
                      <a:pt x="323" y="199"/>
                    </a:lnTo>
                    <a:lnTo>
                      <a:pt x="317" y="199"/>
                    </a:lnTo>
                    <a:lnTo>
                      <a:pt x="312" y="199"/>
                    </a:lnTo>
                    <a:lnTo>
                      <a:pt x="306" y="199"/>
                    </a:lnTo>
                    <a:lnTo>
                      <a:pt x="300" y="199"/>
                    </a:lnTo>
                    <a:lnTo>
                      <a:pt x="295" y="204"/>
                    </a:lnTo>
                    <a:lnTo>
                      <a:pt x="289" y="204"/>
                    </a:lnTo>
                    <a:lnTo>
                      <a:pt x="278" y="204"/>
                    </a:lnTo>
                    <a:lnTo>
                      <a:pt x="272" y="204"/>
                    </a:lnTo>
                    <a:lnTo>
                      <a:pt x="266" y="204"/>
                    </a:lnTo>
                    <a:lnTo>
                      <a:pt x="261" y="204"/>
                    </a:lnTo>
                    <a:lnTo>
                      <a:pt x="255" y="204"/>
                    </a:lnTo>
                    <a:lnTo>
                      <a:pt x="249" y="204"/>
                    </a:lnTo>
                    <a:lnTo>
                      <a:pt x="238" y="210"/>
                    </a:lnTo>
                    <a:lnTo>
                      <a:pt x="232" y="210"/>
                    </a:lnTo>
                    <a:lnTo>
                      <a:pt x="227" y="210"/>
                    </a:lnTo>
                    <a:lnTo>
                      <a:pt x="221" y="210"/>
                    </a:lnTo>
                    <a:lnTo>
                      <a:pt x="215" y="210"/>
                    </a:lnTo>
                    <a:lnTo>
                      <a:pt x="210" y="210"/>
                    </a:lnTo>
                    <a:lnTo>
                      <a:pt x="204" y="210"/>
                    </a:lnTo>
                    <a:lnTo>
                      <a:pt x="198" y="216"/>
                    </a:lnTo>
                    <a:lnTo>
                      <a:pt x="193" y="216"/>
                    </a:lnTo>
                    <a:lnTo>
                      <a:pt x="181" y="216"/>
                    </a:lnTo>
                    <a:lnTo>
                      <a:pt x="176" y="216"/>
                    </a:lnTo>
                    <a:lnTo>
                      <a:pt x="170" y="216"/>
                    </a:lnTo>
                    <a:lnTo>
                      <a:pt x="164" y="216"/>
                    </a:lnTo>
                    <a:lnTo>
                      <a:pt x="159" y="216"/>
                    </a:lnTo>
                    <a:lnTo>
                      <a:pt x="153" y="216"/>
                    </a:lnTo>
                    <a:lnTo>
                      <a:pt x="147" y="221"/>
                    </a:lnTo>
                    <a:lnTo>
                      <a:pt x="142" y="221"/>
                    </a:lnTo>
                    <a:lnTo>
                      <a:pt x="136" y="221"/>
                    </a:lnTo>
                    <a:lnTo>
                      <a:pt x="130" y="221"/>
                    </a:lnTo>
                    <a:lnTo>
                      <a:pt x="125" y="221"/>
                    </a:lnTo>
                    <a:lnTo>
                      <a:pt x="119" y="221"/>
                    </a:lnTo>
                    <a:lnTo>
                      <a:pt x="113" y="221"/>
                    </a:lnTo>
                    <a:lnTo>
                      <a:pt x="108" y="221"/>
                    </a:lnTo>
                    <a:lnTo>
                      <a:pt x="102" y="221"/>
                    </a:lnTo>
                    <a:lnTo>
                      <a:pt x="96" y="221"/>
                    </a:lnTo>
                    <a:lnTo>
                      <a:pt x="91" y="221"/>
                    </a:lnTo>
                    <a:lnTo>
                      <a:pt x="85" y="221"/>
                    </a:lnTo>
                    <a:lnTo>
                      <a:pt x="79" y="221"/>
                    </a:lnTo>
                    <a:lnTo>
                      <a:pt x="74" y="221"/>
                    </a:lnTo>
                    <a:lnTo>
                      <a:pt x="57" y="221"/>
                    </a:lnTo>
                    <a:lnTo>
                      <a:pt x="51" y="227"/>
                    </a:lnTo>
                    <a:lnTo>
                      <a:pt x="45" y="227"/>
                    </a:lnTo>
                    <a:lnTo>
                      <a:pt x="40" y="227"/>
                    </a:lnTo>
                    <a:lnTo>
                      <a:pt x="34" y="227"/>
                    </a:lnTo>
                    <a:lnTo>
                      <a:pt x="28" y="227"/>
                    </a:lnTo>
                    <a:lnTo>
                      <a:pt x="17" y="227"/>
                    </a:lnTo>
                    <a:lnTo>
                      <a:pt x="6" y="227"/>
                    </a:lnTo>
                    <a:lnTo>
                      <a:pt x="0" y="233"/>
                    </a:lnTo>
                    <a:lnTo>
                      <a:pt x="11" y="210"/>
                    </a:lnTo>
                    <a:lnTo>
                      <a:pt x="17" y="210"/>
                    </a:lnTo>
                    <a:lnTo>
                      <a:pt x="28" y="204"/>
                    </a:lnTo>
                    <a:lnTo>
                      <a:pt x="34" y="204"/>
                    </a:lnTo>
                    <a:lnTo>
                      <a:pt x="40" y="199"/>
                    </a:lnTo>
                    <a:lnTo>
                      <a:pt x="40" y="193"/>
                    </a:lnTo>
                    <a:lnTo>
                      <a:pt x="40" y="182"/>
                    </a:lnTo>
                    <a:lnTo>
                      <a:pt x="45" y="176"/>
                    </a:lnTo>
                    <a:lnTo>
                      <a:pt x="51" y="176"/>
                    </a:lnTo>
                    <a:lnTo>
                      <a:pt x="62" y="165"/>
                    </a:lnTo>
                    <a:lnTo>
                      <a:pt x="68" y="165"/>
                    </a:lnTo>
                    <a:lnTo>
                      <a:pt x="74" y="165"/>
                    </a:lnTo>
                    <a:lnTo>
                      <a:pt x="79" y="159"/>
                    </a:lnTo>
                    <a:lnTo>
                      <a:pt x="79" y="148"/>
                    </a:lnTo>
                    <a:lnTo>
                      <a:pt x="79" y="142"/>
                    </a:lnTo>
                    <a:lnTo>
                      <a:pt x="79" y="136"/>
                    </a:lnTo>
                    <a:lnTo>
                      <a:pt x="79" y="131"/>
                    </a:lnTo>
                    <a:lnTo>
                      <a:pt x="74" y="131"/>
                    </a:lnTo>
                    <a:lnTo>
                      <a:pt x="68" y="125"/>
                    </a:lnTo>
                    <a:lnTo>
                      <a:pt x="79" y="125"/>
                    </a:lnTo>
                    <a:lnTo>
                      <a:pt x="79" y="119"/>
                    </a:lnTo>
                    <a:lnTo>
                      <a:pt x="91" y="119"/>
                    </a:lnTo>
                    <a:lnTo>
                      <a:pt x="96" y="119"/>
                    </a:lnTo>
                    <a:lnTo>
                      <a:pt x="96" y="114"/>
                    </a:lnTo>
                    <a:lnTo>
                      <a:pt x="108" y="114"/>
                    </a:lnTo>
                    <a:lnTo>
                      <a:pt x="119" y="108"/>
                    </a:lnTo>
                    <a:lnTo>
                      <a:pt x="125" y="108"/>
                    </a:lnTo>
                    <a:lnTo>
                      <a:pt x="130" y="108"/>
                    </a:lnTo>
                    <a:lnTo>
                      <a:pt x="142" y="102"/>
                    </a:lnTo>
                    <a:lnTo>
                      <a:pt x="147" y="97"/>
                    </a:lnTo>
                    <a:lnTo>
                      <a:pt x="159" y="91"/>
                    </a:lnTo>
                    <a:lnTo>
                      <a:pt x="170" y="85"/>
                    </a:lnTo>
                    <a:lnTo>
                      <a:pt x="221" y="63"/>
                    </a:lnTo>
                    <a:lnTo>
                      <a:pt x="238" y="57"/>
                    </a:lnTo>
                    <a:lnTo>
                      <a:pt x="244" y="51"/>
                    </a:lnTo>
                    <a:lnTo>
                      <a:pt x="249" y="51"/>
                    </a:lnTo>
                    <a:lnTo>
                      <a:pt x="255" y="51"/>
                    </a:lnTo>
                    <a:lnTo>
                      <a:pt x="255" y="57"/>
                    </a:lnTo>
                    <a:lnTo>
                      <a:pt x="255" y="51"/>
                    </a:lnTo>
                    <a:lnTo>
                      <a:pt x="261" y="51"/>
                    </a:lnTo>
                    <a:lnTo>
                      <a:pt x="266" y="51"/>
                    </a:lnTo>
                    <a:lnTo>
                      <a:pt x="272" y="51"/>
                    </a:lnTo>
                    <a:lnTo>
                      <a:pt x="278" y="51"/>
                    </a:lnTo>
                    <a:lnTo>
                      <a:pt x="283" y="51"/>
                    </a:lnTo>
                    <a:lnTo>
                      <a:pt x="289" y="51"/>
                    </a:lnTo>
                    <a:lnTo>
                      <a:pt x="289" y="46"/>
                    </a:lnTo>
                    <a:lnTo>
                      <a:pt x="295" y="46"/>
                    </a:lnTo>
                    <a:lnTo>
                      <a:pt x="300" y="46"/>
                    </a:lnTo>
                    <a:lnTo>
                      <a:pt x="306" y="46"/>
                    </a:lnTo>
                    <a:lnTo>
                      <a:pt x="312" y="40"/>
                    </a:lnTo>
                    <a:lnTo>
                      <a:pt x="317" y="40"/>
                    </a:lnTo>
                    <a:lnTo>
                      <a:pt x="323" y="40"/>
                    </a:lnTo>
                    <a:lnTo>
                      <a:pt x="329" y="40"/>
                    </a:lnTo>
                    <a:lnTo>
                      <a:pt x="334" y="34"/>
                    </a:lnTo>
                    <a:lnTo>
                      <a:pt x="340" y="34"/>
                    </a:lnTo>
                    <a:lnTo>
                      <a:pt x="346" y="34"/>
                    </a:lnTo>
                    <a:lnTo>
                      <a:pt x="351" y="34"/>
                    </a:lnTo>
                    <a:lnTo>
                      <a:pt x="351" y="23"/>
                    </a:lnTo>
                    <a:lnTo>
                      <a:pt x="351" y="17"/>
                    </a:lnTo>
                    <a:lnTo>
                      <a:pt x="357" y="17"/>
                    </a:lnTo>
                    <a:lnTo>
                      <a:pt x="363" y="12"/>
                    </a:lnTo>
                    <a:lnTo>
                      <a:pt x="368" y="6"/>
                    </a:lnTo>
                    <a:lnTo>
                      <a:pt x="374" y="0"/>
                    </a:lnTo>
                    <a:lnTo>
                      <a:pt x="465" y="97"/>
                    </a:lnTo>
                    <a:lnTo>
                      <a:pt x="459" y="97"/>
                    </a:lnTo>
                    <a:lnTo>
                      <a:pt x="459" y="91"/>
                    </a:lnTo>
                    <a:lnTo>
                      <a:pt x="453" y="91"/>
                    </a:lnTo>
                    <a:lnTo>
                      <a:pt x="453" y="97"/>
                    </a:lnTo>
                    <a:lnTo>
                      <a:pt x="459" y="97"/>
                    </a:lnTo>
                    <a:lnTo>
                      <a:pt x="453" y="97"/>
                    </a:lnTo>
                    <a:lnTo>
                      <a:pt x="453" y="108"/>
                    </a:lnTo>
                    <a:lnTo>
                      <a:pt x="453" y="114"/>
                    </a:lnTo>
                    <a:lnTo>
                      <a:pt x="453" y="119"/>
                    </a:lnTo>
                    <a:lnTo>
                      <a:pt x="459" y="119"/>
                    </a:lnTo>
                    <a:lnTo>
                      <a:pt x="470" y="119"/>
                    </a:lnTo>
                    <a:lnTo>
                      <a:pt x="470" y="131"/>
                    </a:lnTo>
                    <a:lnTo>
                      <a:pt x="470" y="136"/>
                    </a:lnTo>
                    <a:lnTo>
                      <a:pt x="476" y="131"/>
                    </a:lnTo>
                    <a:lnTo>
                      <a:pt x="476" y="119"/>
                    </a:lnTo>
                    <a:lnTo>
                      <a:pt x="476" y="114"/>
                    </a:lnTo>
                    <a:lnTo>
                      <a:pt x="482" y="119"/>
                    </a:lnTo>
                    <a:lnTo>
                      <a:pt x="533" y="176"/>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9" name="Freeform 26">
                <a:extLst>
                  <a:ext uri="{FF2B5EF4-FFF2-40B4-BE49-F238E27FC236}">
                    <a16:creationId xmlns:a16="http://schemas.microsoft.com/office/drawing/2014/main" id="{2CBCCD55-E626-D858-4710-989350DB11BF}"/>
                  </a:ext>
                </a:extLst>
              </p:cNvPr>
              <p:cNvSpPr>
                <a:spLocks noEditPoints="1"/>
              </p:cNvSpPr>
              <p:nvPr>
                <p:custDataLst>
                  <p:tags r:id="rId27"/>
                </p:custDataLst>
              </p:nvPr>
            </p:nvSpPr>
            <p:spPr bwMode="auto">
              <a:xfrm rot="390307">
                <a:off x="6997369" y="5348551"/>
                <a:ext cx="468312" cy="468313"/>
              </a:xfrm>
              <a:custGeom>
                <a:avLst/>
                <a:gdLst>
                  <a:gd name="T0" fmla="*/ 119 w 295"/>
                  <a:gd name="T1" fmla="*/ 170 h 295"/>
                  <a:gd name="T2" fmla="*/ 107 w 295"/>
                  <a:gd name="T3" fmla="*/ 153 h 295"/>
                  <a:gd name="T4" fmla="*/ 102 w 295"/>
                  <a:gd name="T5" fmla="*/ 142 h 295"/>
                  <a:gd name="T6" fmla="*/ 113 w 295"/>
                  <a:gd name="T7" fmla="*/ 136 h 295"/>
                  <a:gd name="T8" fmla="*/ 119 w 295"/>
                  <a:gd name="T9" fmla="*/ 136 h 295"/>
                  <a:gd name="T10" fmla="*/ 136 w 295"/>
                  <a:gd name="T11" fmla="*/ 130 h 295"/>
                  <a:gd name="T12" fmla="*/ 136 w 295"/>
                  <a:gd name="T13" fmla="*/ 142 h 295"/>
                  <a:gd name="T14" fmla="*/ 130 w 295"/>
                  <a:gd name="T15" fmla="*/ 153 h 295"/>
                  <a:gd name="T16" fmla="*/ 124 w 295"/>
                  <a:gd name="T17" fmla="*/ 164 h 295"/>
                  <a:gd name="T18" fmla="*/ 153 w 295"/>
                  <a:gd name="T19" fmla="*/ 164 h 295"/>
                  <a:gd name="T20" fmla="*/ 164 w 295"/>
                  <a:gd name="T21" fmla="*/ 170 h 295"/>
                  <a:gd name="T22" fmla="*/ 176 w 295"/>
                  <a:gd name="T23" fmla="*/ 170 h 295"/>
                  <a:gd name="T24" fmla="*/ 187 w 295"/>
                  <a:gd name="T25" fmla="*/ 176 h 295"/>
                  <a:gd name="T26" fmla="*/ 187 w 295"/>
                  <a:gd name="T27" fmla="*/ 170 h 295"/>
                  <a:gd name="T28" fmla="*/ 204 w 295"/>
                  <a:gd name="T29" fmla="*/ 170 h 295"/>
                  <a:gd name="T30" fmla="*/ 215 w 295"/>
                  <a:gd name="T31" fmla="*/ 176 h 295"/>
                  <a:gd name="T32" fmla="*/ 227 w 295"/>
                  <a:gd name="T33" fmla="*/ 181 h 295"/>
                  <a:gd name="T34" fmla="*/ 238 w 295"/>
                  <a:gd name="T35" fmla="*/ 193 h 295"/>
                  <a:gd name="T36" fmla="*/ 244 w 295"/>
                  <a:gd name="T37" fmla="*/ 204 h 295"/>
                  <a:gd name="T38" fmla="*/ 249 w 295"/>
                  <a:gd name="T39" fmla="*/ 215 h 295"/>
                  <a:gd name="T40" fmla="*/ 249 w 295"/>
                  <a:gd name="T41" fmla="*/ 232 h 295"/>
                  <a:gd name="T42" fmla="*/ 261 w 295"/>
                  <a:gd name="T43" fmla="*/ 238 h 295"/>
                  <a:gd name="T44" fmla="*/ 261 w 295"/>
                  <a:gd name="T45" fmla="*/ 244 h 295"/>
                  <a:gd name="T46" fmla="*/ 266 w 295"/>
                  <a:gd name="T47" fmla="*/ 238 h 295"/>
                  <a:gd name="T48" fmla="*/ 272 w 295"/>
                  <a:gd name="T49" fmla="*/ 238 h 295"/>
                  <a:gd name="T50" fmla="*/ 278 w 295"/>
                  <a:gd name="T51" fmla="*/ 232 h 295"/>
                  <a:gd name="T52" fmla="*/ 283 w 295"/>
                  <a:gd name="T53" fmla="*/ 244 h 295"/>
                  <a:gd name="T54" fmla="*/ 289 w 295"/>
                  <a:gd name="T55" fmla="*/ 244 h 295"/>
                  <a:gd name="T56" fmla="*/ 266 w 295"/>
                  <a:gd name="T57" fmla="*/ 244 h 295"/>
                  <a:gd name="T58" fmla="*/ 227 w 295"/>
                  <a:gd name="T59" fmla="*/ 255 h 295"/>
                  <a:gd name="T60" fmla="*/ 198 w 295"/>
                  <a:gd name="T61" fmla="*/ 261 h 295"/>
                  <a:gd name="T62" fmla="*/ 181 w 295"/>
                  <a:gd name="T63" fmla="*/ 261 h 295"/>
                  <a:gd name="T64" fmla="*/ 164 w 295"/>
                  <a:gd name="T65" fmla="*/ 266 h 295"/>
                  <a:gd name="T66" fmla="*/ 147 w 295"/>
                  <a:gd name="T67" fmla="*/ 266 h 295"/>
                  <a:gd name="T68" fmla="*/ 130 w 295"/>
                  <a:gd name="T69" fmla="*/ 272 h 295"/>
                  <a:gd name="T70" fmla="*/ 113 w 295"/>
                  <a:gd name="T71" fmla="*/ 272 h 295"/>
                  <a:gd name="T72" fmla="*/ 102 w 295"/>
                  <a:gd name="T73" fmla="*/ 278 h 295"/>
                  <a:gd name="T74" fmla="*/ 79 w 295"/>
                  <a:gd name="T75" fmla="*/ 278 h 295"/>
                  <a:gd name="T76" fmla="*/ 56 w 295"/>
                  <a:gd name="T77" fmla="*/ 283 h 295"/>
                  <a:gd name="T78" fmla="*/ 39 w 295"/>
                  <a:gd name="T79" fmla="*/ 283 h 295"/>
                  <a:gd name="T80" fmla="*/ 17 w 295"/>
                  <a:gd name="T81" fmla="*/ 289 h 295"/>
                  <a:gd name="T82" fmla="*/ 5 w 295"/>
                  <a:gd name="T83" fmla="*/ 295 h 295"/>
                  <a:gd name="T84" fmla="*/ 28 w 295"/>
                  <a:gd name="T85" fmla="*/ 57 h 295"/>
                  <a:gd name="T86" fmla="*/ 22 w 295"/>
                  <a:gd name="T87" fmla="*/ 0 h 295"/>
                  <a:gd name="T88" fmla="*/ 28 w 295"/>
                  <a:gd name="T89" fmla="*/ 17 h 295"/>
                  <a:gd name="T90" fmla="*/ 28 w 295"/>
                  <a:gd name="T91" fmla="*/ 11 h 295"/>
                  <a:gd name="T92" fmla="*/ 39 w 295"/>
                  <a:gd name="T93" fmla="*/ 11 h 295"/>
                  <a:gd name="T94" fmla="*/ 51 w 295"/>
                  <a:gd name="T95" fmla="*/ 17 h 295"/>
                  <a:gd name="T96" fmla="*/ 68 w 295"/>
                  <a:gd name="T97" fmla="*/ 23 h 295"/>
                  <a:gd name="T98" fmla="*/ 85 w 295"/>
                  <a:gd name="T99" fmla="*/ 34 h 295"/>
                  <a:gd name="T100" fmla="*/ 96 w 295"/>
                  <a:gd name="T101" fmla="*/ 23 h 295"/>
                  <a:gd name="T102" fmla="*/ 113 w 295"/>
                  <a:gd name="T103" fmla="*/ 23 h 295"/>
                  <a:gd name="T104" fmla="*/ 130 w 295"/>
                  <a:gd name="T105" fmla="*/ 23 h 295"/>
                  <a:gd name="T106" fmla="*/ 147 w 295"/>
                  <a:gd name="T107" fmla="*/ 6 h 295"/>
                  <a:gd name="T108" fmla="*/ 153 w 295"/>
                  <a:gd name="T109" fmla="*/ 125 h 295"/>
                  <a:gd name="T110" fmla="*/ 170 w 295"/>
                  <a:gd name="T111" fmla="*/ 125 h 295"/>
                  <a:gd name="T112" fmla="*/ 187 w 295"/>
                  <a:gd name="T113"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5" h="295">
                    <a:moveTo>
                      <a:pt x="124" y="164"/>
                    </a:moveTo>
                    <a:lnTo>
                      <a:pt x="119" y="164"/>
                    </a:lnTo>
                    <a:lnTo>
                      <a:pt x="119" y="170"/>
                    </a:lnTo>
                    <a:lnTo>
                      <a:pt x="113" y="164"/>
                    </a:lnTo>
                    <a:lnTo>
                      <a:pt x="107" y="159"/>
                    </a:lnTo>
                    <a:lnTo>
                      <a:pt x="107" y="153"/>
                    </a:lnTo>
                    <a:lnTo>
                      <a:pt x="107" y="147"/>
                    </a:lnTo>
                    <a:lnTo>
                      <a:pt x="102" y="147"/>
                    </a:lnTo>
                    <a:lnTo>
                      <a:pt x="102" y="142"/>
                    </a:lnTo>
                    <a:lnTo>
                      <a:pt x="107" y="142"/>
                    </a:lnTo>
                    <a:lnTo>
                      <a:pt x="107" y="136"/>
                    </a:lnTo>
                    <a:lnTo>
                      <a:pt x="113" y="136"/>
                    </a:lnTo>
                    <a:lnTo>
                      <a:pt x="113" y="130"/>
                    </a:lnTo>
                    <a:lnTo>
                      <a:pt x="119" y="130"/>
                    </a:lnTo>
                    <a:lnTo>
                      <a:pt x="119" y="136"/>
                    </a:lnTo>
                    <a:lnTo>
                      <a:pt x="130" y="130"/>
                    </a:lnTo>
                    <a:lnTo>
                      <a:pt x="130" y="125"/>
                    </a:lnTo>
                    <a:lnTo>
                      <a:pt x="136" y="130"/>
                    </a:lnTo>
                    <a:lnTo>
                      <a:pt x="136" y="136"/>
                    </a:lnTo>
                    <a:lnTo>
                      <a:pt x="130" y="142"/>
                    </a:lnTo>
                    <a:lnTo>
                      <a:pt x="136" y="142"/>
                    </a:lnTo>
                    <a:lnTo>
                      <a:pt x="142" y="147"/>
                    </a:lnTo>
                    <a:lnTo>
                      <a:pt x="142" y="153"/>
                    </a:lnTo>
                    <a:lnTo>
                      <a:pt x="130" y="153"/>
                    </a:lnTo>
                    <a:lnTo>
                      <a:pt x="130" y="159"/>
                    </a:lnTo>
                    <a:lnTo>
                      <a:pt x="130" y="164"/>
                    </a:lnTo>
                    <a:lnTo>
                      <a:pt x="124" y="164"/>
                    </a:lnTo>
                    <a:close/>
                    <a:moveTo>
                      <a:pt x="187" y="125"/>
                    </a:moveTo>
                    <a:lnTo>
                      <a:pt x="147" y="164"/>
                    </a:lnTo>
                    <a:lnTo>
                      <a:pt x="153" y="164"/>
                    </a:lnTo>
                    <a:lnTo>
                      <a:pt x="159" y="164"/>
                    </a:lnTo>
                    <a:lnTo>
                      <a:pt x="164" y="164"/>
                    </a:lnTo>
                    <a:lnTo>
                      <a:pt x="164" y="170"/>
                    </a:lnTo>
                    <a:lnTo>
                      <a:pt x="170" y="170"/>
                    </a:lnTo>
                    <a:lnTo>
                      <a:pt x="176" y="176"/>
                    </a:lnTo>
                    <a:lnTo>
                      <a:pt x="176" y="170"/>
                    </a:lnTo>
                    <a:lnTo>
                      <a:pt x="176" y="176"/>
                    </a:lnTo>
                    <a:lnTo>
                      <a:pt x="181" y="176"/>
                    </a:lnTo>
                    <a:lnTo>
                      <a:pt x="187" y="176"/>
                    </a:lnTo>
                    <a:lnTo>
                      <a:pt x="187" y="170"/>
                    </a:lnTo>
                    <a:lnTo>
                      <a:pt x="187" y="176"/>
                    </a:lnTo>
                    <a:lnTo>
                      <a:pt x="187" y="170"/>
                    </a:lnTo>
                    <a:lnTo>
                      <a:pt x="193" y="170"/>
                    </a:lnTo>
                    <a:lnTo>
                      <a:pt x="198" y="170"/>
                    </a:lnTo>
                    <a:lnTo>
                      <a:pt x="204" y="170"/>
                    </a:lnTo>
                    <a:lnTo>
                      <a:pt x="210" y="170"/>
                    </a:lnTo>
                    <a:lnTo>
                      <a:pt x="215" y="170"/>
                    </a:lnTo>
                    <a:lnTo>
                      <a:pt x="215" y="176"/>
                    </a:lnTo>
                    <a:lnTo>
                      <a:pt x="215" y="170"/>
                    </a:lnTo>
                    <a:lnTo>
                      <a:pt x="221" y="176"/>
                    </a:lnTo>
                    <a:lnTo>
                      <a:pt x="227" y="181"/>
                    </a:lnTo>
                    <a:lnTo>
                      <a:pt x="232" y="181"/>
                    </a:lnTo>
                    <a:lnTo>
                      <a:pt x="232" y="187"/>
                    </a:lnTo>
                    <a:lnTo>
                      <a:pt x="238" y="193"/>
                    </a:lnTo>
                    <a:lnTo>
                      <a:pt x="238" y="198"/>
                    </a:lnTo>
                    <a:lnTo>
                      <a:pt x="244" y="198"/>
                    </a:lnTo>
                    <a:lnTo>
                      <a:pt x="244" y="204"/>
                    </a:lnTo>
                    <a:lnTo>
                      <a:pt x="249" y="204"/>
                    </a:lnTo>
                    <a:lnTo>
                      <a:pt x="249" y="210"/>
                    </a:lnTo>
                    <a:lnTo>
                      <a:pt x="249" y="215"/>
                    </a:lnTo>
                    <a:lnTo>
                      <a:pt x="249" y="221"/>
                    </a:lnTo>
                    <a:lnTo>
                      <a:pt x="249" y="227"/>
                    </a:lnTo>
                    <a:lnTo>
                      <a:pt x="249" y="232"/>
                    </a:lnTo>
                    <a:lnTo>
                      <a:pt x="255" y="232"/>
                    </a:lnTo>
                    <a:lnTo>
                      <a:pt x="255" y="238"/>
                    </a:lnTo>
                    <a:lnTo>
                      <a:pt x="261" y="238"/>
                    </a:lnTo>
                    <a:lnTo>
                      <a:pt x="261" y="244"/>
                    </a:lnTo>
                    <a:lnTo>
                      <a:pt x="261" y="238"/>
                    </a:lnTo>
                    <a:lnTo>
                      <a:pt x="261" y="244"/>
                    </a:lnTo>
                    <a:lnTo>
                      <a:pt x="266" y="238"/>
                    </a:lnTo>
                    <a:lnTo>
                      <a:pt x="266" y="244"/>
                    </a:lnTo>
                    <a:lnTo>
                      <a:pt x="266" y="238"/>
                    </a:lnTo>
                    <a:lnTo>
                      <a:pt x="272" y="238"/>
                    </a:lnTo>
                    <a:lnTo>
                      <a:pt x="272" y="232"/>
                    </a:lnTo>
                    <a:lnTo>
                      <a:pt x="272" y="238"/>
                    </a:lnTo>
                    <a:lnTo>
                      <a:pt x="272" y="232"/>
                    </a:lnTo>
                    <a:lnTo>
                      <a:pt x="272" y="238"/>
                    </a:lnTo>
                    <a:lnTo>
                      <a:pt x="278" y="232"/>
                    </a:lnTo>
                    <a:lnTo>
                      <a:pt x="278" y="238"/>
                    </a:lnTo>
                    <a:lnTo>
                      <a:pt x="283" y="238"/>
                    </a:lnTo>
                    <a:lnTo>
                      <a:pt x="283" y="244"/>
                    </a:lnTo>
                    <a:lnTo>
                      <a:pt x="289" y="238"/>
                    </a:lnTo>
                    <a:lnTo>
                      <a:pt x="295" y="238"/>
                    </a:lnTo>
                    <a:lnTo>
                      <a:pt x="289" y="244"/>
                    </a:lnTo>
                    <a:lnTo>
                      <a:pt x="278" y="244"/>
                    </a:lnTo>
                    <a:lnTo>
                      <a:pt x="272" y="244"/>
                    </a:lnTo>
                    <a:lnTo>
                      <a:pt x="266" y="244"/>
                    </a:lnTo>
                    <a:lnTo>
                      <a:pt x="249" y="249"/>
                    </a:lnTo>
                    <a:lnTo>
                      <a:pt x="244" y="249"/>
                    </a:lnTo>
                    <a:lnTo>
                      <a:pt x="227" y="255"/>
                    </a:lnTo>
                    <a:lnTo>
                      <a:pt x="221" y="255"/>
                    </a:lnTo>
                    <a:lnTo>
                      <a:pt x="210" y="255"/>
                    </a:lnTo>
                    <a:lnTo>
                      <a:pt x="198" y="261"/>
                    </a:lnTo>
                    <a:lnTo>
                      <a:pt x="193" y="261"/>
                    </a:lnTo>
                    <a:lnTo>
                      <a:pt x="187" y="261"/>
                    </a:lnTo>
                    <a:lnTo>
                      <a:pt x="181" y="261"/>
                    </a:lnTo>
                    <a:lnTo>
                      <a:pt x="176" y="261"/>
                    </a:lnTo>
                    <a:lnTo>
                      <a:pt x="170" y="266"/>
                    </a:lnTo>
                    <a:lnTo>
                      <a:pt x="164" y="266"/>
                    </a:lnTo>
                    <a:lnTo>
                      <a:pt x="159" y="266"/>
                    </a:lnTo>
                    <a:lnTo>
                      <a:pt x="153" y="266"/>
                    </a:lnTo>
                    <a:lnTo>
                      <a:pt x="147" y="266"/>
                    </a:lnTo>
                    <a:lnTo>
                      <a:pt x="136" y="266"/>
                    </a:lnTo>
                    <a:lnTo>
                      <a:pt x="136" y="272"/>
                    </a:lnTo>
                    <a:lnTo>
                      <a:pt x="130" y="272"/>
                    </a:lnTo>
                    <a:lnTo>
                      <a:pt x="124" y="272"/>
                    </a:lnTo>
                    <a:lnTo>
                      <a:pt x="119" y="272"/>
                    </a:lnTo>
                    <a:lnTo>
                      <a:pt x="113" y="272"/>
                    </a:lnTo>
                    <a:lnTo>
                      <a:pt x="107" y="272"/>
                    </a:lnTo>
                    <a:lnTo>
                      <a:pt x="102" y="272"/>
                    </a:lnTo>
                    <a:lnTo>
                      <a:pt x="102" y="278"/>
                    </a:lnTo>
                    <a:lnTo>
                      <a:pt x="96" y="278"/>
                    </a:lnTo>
                    <a:lnTo>
                      <a:pt x="85" y="278"/>
                    </a:lnTo>
                    <a:lnTo>
                      <a:pt x="79" y="278"/>
                    </a:lnTo>
                    <a:lnTo>
                      <a:pt x="73" y="278"/>
                    </a:lnTo>
                    <a:lnTo>
                      <a:pt x="62" y="283"/>
                    </a:lnTo>
                    <a:lnTo>
                      <a:pt x="56" y="283"/>
                    </a:lnTo>
                    <a:lnTo>
                      <a:pt x="51" y="283"/>
                    </a:lnTo>
                    <a:lnTo>
                      <a:pt x="45" y="283"/>
                    </a:lnTo>
                    <a:lnTo>
                      <a:pt x="39" y="283"/>
                    </a:lnTo>
                    <a:lnTo>
                      <a:pt x="34" y="289"/>
                    </a:lnTo>
                    <a:lnTo>
                      <a:pt x="28" y="289"/>
                    </a:lnTo>
                    <a:lnTo>
                      <a:pt x="17" y="289"/>
                    </a:lnTo>
                    <a:lnTo>
                      <a:pt x="11" y="289"/>
                    </a:lnTo>
                    <a:lnTo>
                      <a:pt x="11" y="295"/>
                    </a:lnTo>
                    <a:lnTo>
                      <a:pt x="5" y="295"/>
                    </a:lnTo>
                    <a:lnTo>
                      <a:pt x="0" y="295"/>
                    </a:lnTo>
                    <a:lnTo>
                      <a:pt x="45" y="147"/>
                    </a:lnTo>
                    <a:lnTo>
                      <a:pt x="28" y="57"/>
                    </a:lnTo>
                    <a:lnTo>
                      <a:pt x="17" y="6"/>
                    </a:lnTo>
                    <a:lnTo>
                      <a:pt x="17" y="0"/>
                    </a:lnTo>
                    <a:lnTo>
                      <a:pt x="22" y="0"/>
                    </a:lnTo>
                    <a:lnTo>
                      <a:pt x="22" y="6"/>
                    </a:lnTo>
                    <a:lnTo>
                      <a:pt x="22" y="11"/>
                    </a:lnTo>
                    <a:lnTo>
                      <a:pt x="28" y="17"/>
                    </a:lnTo>
                    <a:lnTo>
                      <a:pt x="34" y="17"/>
                    </a:lnTo>
                    <a:lnTo>
                      <a:pt x="34" y="11"/>
                    </a:lnTo>
                    <a:lnTo>
                      <a:pt x="28" y="11"/>
                    </a:lnTo>
                    <a:lnTo>
                      <a:pt x="28" y="6"/>
                    </a:lnTo>
                    <a:lnTo>
                      <a:pt x="34" y="6"/>
                    </a:lnTo>
                    <a:lnTo>
                      <a:pt x="39" y="11"/>
                    </a:lnTo>
                    <a:lnTo>
                      <a:pt x="45" y="11"/>
                    </a:lnTo>
                    <a:lnTo>
                      <a:pt x="51" y="11"/>
                    </a:lnTo>
                    <a:lnTo>
                      <a:pt x="51" y="17"/>
                    </a:lnTo>
                    <a:lnTo>
                      <a:pt x="56" y="17"/>
                    </a:lnTo>
                    <a:lnTo>
                      <a:pt x="62" y="17"/>
                    </a:lnTo>
                    <a:lnTo>
                      <a:pt x="68" y="23"/>
                    </a:lnTo>
                    <a:lnTo>
                      <a:pt x="73" y="28"/>
                    </a:lnTo>
                    <a:lnTo>
                      <a:pt x="79" y="28"/>
                    </a:lnTo>
                    <a:lnTo>
                      <a:pt x="85" y="34"/>
                    </a:lnTo>
                    <a:lnTo>
                      <a:pt x="90" y="28"/>
                    </a:lnTo>
                    <a:lnTo>
                      <a:pt x="90" y="23"/>
                    </a:lnTo>
                    <a:lnTo>
                      <a:pt x="96" y="23"/>
                    </a:lnTo>
                    <a:lnTo>
                      <a:pt x="102" y="23"/>
                    </a:lnTo>
                    <a:lnTo>
                      <a:pt x="107" y="23"/>
                    </a:lnTo>
                    <a:lnTo>
                      <a:pt x="113" y="23"/>
                    </a:lnTo>
                    <a:lnTo>
                      <a:pt x="113" y="28"/>
                    </a:lnTo>
                    <a:lnTo>
                      <a:pt x="119" y="23"/>
                    </a:lnTo>
                    <a:lnTo>
                      <a:pt x="130" y="23"/>
                    </a:lnTo>
                    <a:lnTo>
                      <a:pt x="136" y="11"/>
                    </a:lnTo>
                    <a:lnTo>
                      <a:pt x="142" y="6"/>
                    </a:lnTo>
                    <a:lnTo>
                      <a:pt x="147" y="6"/>
                    </a:lnTo>
                    <a:lnTo>
                      <a:pt x="147" y="125"/>
                    </a:lnTo>
                    <a:lnTo>
                      <a:pt x="153" y="119"/>
                    </a:lnTo>
                    <a:lnTo>
                      <a:pt x="153" y="125"/>
                    </a:lnTo>
                    <a:lnTo>
                      <a:pt x="159" y="125"/>
                    </a:lnTo>
                    <a:lnTo>
                      <a:pt x="164" y="125"/>
                    </a:lnTo>
                    <a:lnTo>
                      <a:pt x="170" y="125"/>
                    </a:lnTo>
                    <a:lnTo>
                      <a:pt x="176" y="125"/>
                    </a:lnTo>
                    <a:lnTo>
                      <a:pt x="181" y="125"/>
                    </a:lnTo>
                    <a:lnTo>
                      <a:pt x="187" y="12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0" name="Freeform 27">
                <a:extLst>
                  <a:ext uri="{FF2B5EF4-FFF2-40B4-BE49-F238E27FC236}">
                    <a16:creationId xmlns:a16="http://schemas.microsoft.com/office/drawing/2014/main" id="{9A6595F9-14F7-0686-B332-66F0EBB1C56C}"/>
                  </a:ext>
                </a:extLst>
              </p:cNvPr>
              <p:cNvSpPr>
                <a:spLocks noEditPoints="1"/>
              </p:cNvSpPr>
              <p:nvPr>
                <p:custDataLst>
                  <p:tags r:id="rId28"/>
                </p:custDataLst>
              </p:nvPr>
            </p:nvSpPr>
            <p:spPr bwMode="auto">
              <a:xfrm rot="390307">
                <a:off x="5530965" y="5229556"/>
                <a:ext cx="657225" cy="682625"/>
              </a:xfrm>
              <a:custGeom>
                <a:avLst/>
                <a:gdLst>
                  <a:gd name="T0" fmla="*/ 176 w 414"/>
                  <a:gd name="T1" fmla="*/ 249 h 430"/>
                  <a:gd name="T2" fmla="*/ 188 w 414"/>
                  <a:gd name="T3" fmla="*/ 260 h 430"/>
                  <a:gd name="T4" fmla="*/ 188 w 414"/>
                  <a:gd name="T5" fmla="*/ 272 h 430"/>
                  <a:gd name="T6" fmla="*/ 171 w 414"/>
                  <a:gd name="T7" fmla="*/ 283 h 430"/>
                  <a:gd name="T8" fmla="*/ 165 w 414"/>
                  <a:gd name="T9" fmla="*/ 260 h 430"/>
                  <a:gd name="T10" fmla="*/ 136 w 414"/>
                  <a:gd name="T11" fmla="*/ 22 h 430"/>
                  <a:gd name="T12" fmla="*/ 142 w 414"/>
                  <a:gd name="T13" fmla="*/ 39 h 430"/>
                  <a:gd name="T14" fmla="*/ 159 w 414"/>
                  <a:gd name="T15" fmla="*/ 39 h 430"/>
                  <a:gd name="T16" fmla="*/ 205 w 414"/>
                  <a:gd name="T17" fmla="*/ 39 h 430"/>
                  <a:gd name="T18" fmla="*/ 222 w 414"/>
                  <a:gd name="T19" fmla="*/ 56 h 430"/>
                  <a:gd name="T20" fmla="*/ 222 w 414"/>
                  <a:gd name="T21" fmla="*/ 34 h 430"/>
                  <a:gd name="T22" fmla="*/ 239 w 414"/>
                  <a:gd name="T23" fmla="*/ 28 h 430"/>
                  <a:gd name="T24" fmla="*/ 227 w 414"/>
                  <a:gd name="T25" fmla="*/ 17 h 430"/>
                  <a:gd name="T26" fmla="*/ 239 w 414"/>
                  <a:gd name="T27" fmla="*/ 17 h 430"/>
                  <a:gd name="T28" fmla="*/ 250 w 414"/>
                  <a:gd name="T29" fmla="*/ 51 h 430"/>
                  <a:gd name="T30" fmla="*/ 244 w 414"/>
                  <a:gd name="T31" fmla="*/ 73 h 430"/>
                  <a:gd name="T32" fmla="*/ 273 w 414"/>
                  <a:gd name="T33" fmla="*/ 96 h 430"/>
                  <a:gd name="T34" fmla="*/ 295 w 414"/>
                  <a:gd name="T35" fmla="*/ 119 h 430"/>
                  <a:gd name="T36" fmla="*/ 301 w 414"/>
                  <a:gd name="T37" fmla="*/ 141 h 430"/>
                  <a:gd name="T38" fmla="*/ 312 w 414"/>
                  <a:gd name="T39" fmla="*/ 153 h 430"/>
                  <a:gd name="T40" fmla="*/ 307 w 414"/>
                  <a:gd name="T41" fmla="*/ 175 h 430"/>
                  <a:gd name="T42" fmla="*/ 312 w 414"/>
                  <a:gd name="T43" fmla="*/ 198 h 430"/>
                  <a:gd name="T44" fmla="*/ 312 w 414"/>
                  <a:gd name="T45" fmla="*/ 226 h 430"/>
                  <a:gd name="T46" fmla="*/ 335 w 414"/>
                  <a:gd name="T47" fmla="*/ 243 h 430"/>
                  <a:gd name="T48" fmla="*/ 358 w 414"/>
                  <a:gd name="T49" fmla="*/ 266 h 430"/>
                  <a:gd name="T50" fmla="*/ 409 w 414"/>
                  <a:gd name="T51" fmla="*/ 283 h 430"/>
                  <a:gd name="T52" fmla="*/ 403 w 414"/>
                  <a:gd name="T53" fmla="*/ 283 h 430"/>
                  <a:gd name="T54" fmla="*/ 375 w 414"/>
                  <a:gd name="T55" fmla="*/ 277 h 430"/>
                  <a:gd name="T56" fmla="*/ 341 w 414"/>
                  <a:gd name="T57" fmla="*/ 255 h 430"/>
                  <a:gd name="T58" fmla="*/ 318 w 414"/>
                  <a:gd name="T59" fmla="*/ 260 h 430"/>
                  <a:gd name="T60" fmla="*/ 312 w 414"/>
                  <a:gd name="T61" fmla="*/ 277 h 430"/>
                  <a:gd name="T62" fmla="*/ 307 w 414"/>
                  <a:gd name="T63" fmla="*/ 294 h 430"/>
                  <a:gd name="T64" fmla="*/ 307 w 414"/>
                  <a:gd name="T65" fmla="*/ 311 h 430"/>
                  <a:gd name="T66" fmla="*/ 312 w 414"/>
                  <a:gd name="T67" fmla="*/ 328 h 430"/>
                  <a:gd name="T68" fmla="*/ 312 w 414"/>
                  <a:gd name="T69" fmla="*/ 345 h 430"/>
                  <a:gd name="T70" fmla="*/ 301 w 414"/>
                  <a:gd name="T71" fmla="*/ 357 h 430"/>
                  <a:gd name="T72" fmla="*/ 307 w 414"/>
                  <a:gd name="T73" fmla="*/ 368 h 430"/>
                  <a:gd name="T74" fmla="*/ 307 w 414"/>
                  <a:gd name="T75" fmla="*/ 379 h 430"/>
                  <a:gd name="T76" fmla="*/ 290 w 414"/>
                  <a:gd name="T77" fmla="*/ 385 h 430"/>
                  <a:gd name="T78" fmla="*/ 267 w 414"/>
                  <a:gd name="T79" fmla="*/ 385 h 430"/>
                  <a:gd name="T80" fmla="*/ 244 w 414"/>
                  <a:gd name="T81" fmla="*/ 391 h 430"/>
                  <a:gd name="T82" fmla="*/ 222 w 414"/>
                  <a:gd name="T83" fmla="*/ 396 h 430"/>
                  <a:gd name="T84" fmla="*/ 199 w 414"/>
                  <a:gd name="T85" fmla="*/ 396 h 430"/>
                  <a:gd name="T86" fmla="*/ 182 w 414"/>
                  <a:gd name="T87" fmla="*/ 402 h 430"/>
                  <a:gd name="T88" fmla="*/ 159 w 414"/>
                  <a:gd name="T89" fmla="*/ 402 h 430"/>
                  <a:gd name="T90" fmla="*/ 142 w 414"/>
                  <a:gd name="T91" fmla="*/ 408 h 430"/>
                  <a:gd name="T92" fmla="*/ 119 w 414"/>
                  <a:gd name="T93" fmla="*/ 408 h 430"/>
                  <a:gd name="T94" fmla="*/ 97 w 414"/>
                  <a:gd name="T95" fmla="*/ 413 h 430"/>
                  <a:gd name="T96" fmla="*/ 80 w 414"/>
                  <a:gd name="T97" fmla="*/ 419 h 430"/>
                  <a:gd name="T98" fmla="*/ 57 w 414"/>
                  <a:gd name="T99" fmla="*/ 419 h 430"/>
                  <a:gd name="T100" fmla="*/ 40 w 414"/>
                  <a:gd name="T101" fmla="*/ 425 h 430"/>
                  <a:gd name="T102" fmla="*/ 17 w 414"/>
                  <a:gd name="T103" fmla="*/ 425 h 430"/>
                  <a:gd name="T104" fmla="*/ 6 w 414"/>
                  <a:gd name="T105" fmla="*/ 243 h 430"/>
                  <a:gd name="T106" fmla="*/ 29 w 414"/>
                  <a:gd name="T107" fmla="*/ 11 h 430"/>
                  <a:gd name="T108" fmla="*/ 63 w 414"/>
                  <a:gd name="T109" fmla="*/ 11 h 430"/>
                  <a:gd name="T110" fmla="*/ 80 w 414"/>
                  <a:gd name="T111" fmla="*/ 5 h 430"/>
                  <a:gd name="T112" fmla="*/ 119 w 414"/>
                  <a:gd name="T113" fmla="*/ 1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430">
                    <a:moveTo>
                      <a:pt x="165" y="255"/>
                    </a:moveTo>
                    <a:lnTo>
                      <a:pt x="171" y="255"/>
                    </a:lnTo>
                    <a:lnTo>
                      <a:pt x="171" y="249"/>
                    </a:lnTo>
                    <a:lnTo>
                      <a:pt x="176" y="249"/>
                    </a:lnTo>
                    <a:lnTo>
                      <a:pt x="176" y="255"/>
                    </a:lnTo>
                    <a:lnTo>
                      <a:pt x="182" y="255"/>
                    </a:lnTo>
                    <a:lnTo>
                      <a:pt x="188" y="255"/>
                    </a:lnTo>
                    <a:lnTo>
                      <a:pt x="188" y="260"/>
                    </a:lnTo>
                    <a:lnTo>
                      <a:pt x="193" y="266"/>
                    </a:lnTo>
                    <a:lnTo>
                      <a:pt x="193" y="272"/>
                    </a:lnTo>
                    <a:lnTo>
                      <a:pt x="199" y="272"/>
                    </a:lnTo>
                    <a:lnTo>
                      <a:pt x="188" y="272"/>
                    </a:lnTo>
                    <a:lnTo>
                      <a:pt x="188" y="277"/>
                    </a:lnTo>
                    <a:lnTo>
                      <a:pt x="182" y="277"/>
                    </a:lnTo>
                    <a:lnTo>
                      <a:pt x="176" y="283"/>
                    </a:lnTo>
                    <a:lnTo>
                      <a:pt x="171" y="283"/>
                    </a:lnTo>
                    <a:lnTo>
                      <a:pt x="165" y="277"/>
                    </a:lnTo>
                    <a:lnTo>
                      <a:pt x="165" y="272"/>
                    </a:lnTo>
                    <a:lnTo>
                      <a:pt x="159" y="266"/>
                    </a:lnTo>
                    <a:lnTo>
                      <a:pt x="165" y="260"/>
                    </a:lnTo>
                    <a:lnTo>
                      <a:pt x="159" y="260"/>
                    </a:lnTo>
                    <a:lnTo>
                      <a:pt x="165" y="255"/>
                    </a:lnTo>
                    <a:close/>
                    <a:moveTo>
                      <a:pt x="136" y="17"/>
                    </a:moveTo>
                    <a:lnTo>
                      <a:pt x="136" y="22"/>
                    </a:lnTo>
                    <a:lnTo>
                      <a:pt x="142" y="28"/>
                    </a:lnTo>
                    <a:lnTo>
                      <a:pt x="148" y="28"/>
                    </a:lnTo>
                    <a:lnTo>
                      <a:pt x="142" y="34"/>
                    </a:lnTo>
                    <a:lnTo>
                      <a:pt x="142" y="39"/>
                    </a:lnTo>
                    <a:lnTo>
                      <a:pt x="142" y="45"/>
                    </a:lnTo>
                    <a:lnTo>
                      <a:pt x="148" y="51"/>
                    </a:lnTo>
                    <a:lnTo>
                      <a:pt x="153" y="45"/>
                    </a:lnTo>
                    <a:lnTo>
                      <a:pt x="159" y="39"/>
                    </a:lnTo>
                    <a:lnTo>
                      <a:pt x="171" y="39"/>
                    </a:lnTo>
                    <a:lnTo>
                      <a:pt x="176" y="39"/>
                    </a:lnTo>
                    <a:lnTo>
                      <a:pt x="193" y="34"/>
                    </a:lnTo>
                    <a:lnTo>
                      <a:pt x="205" y="39"/>
                    </a:lnTo>
                    <a:lnTo>
                      <a:pt x="205" y="45"/>
                    </a:lnTo>
                    <a:lnTo>
                      <a:pt x="210" y="51"/>
                    </a:lnTo>
                    <a:lnTo>
                      <a:pt x="216" y="56"/>
                    </a:lnTo>
                    <a:lnTo>
                      <a:pt x="222" y="56"/>
                    </a:lnTo>
                    <a:lnTo>
                      <a:pt x="227" y="56"/>
                    </a:lnTo>
                    <a:lnTo>
                      <a:pt x="227" y="51"/>
                    </a:lnTo>
                    <a:lnTo>
                      <a:pt x="222" y="39"/>
                    </a:lnTo>
                    <a:lnTo>
                      <a:pt x="222" y="34"/>
                    </a:lnTo>
                    <a:lnTo>
                      <a:pt x="222" y="28"/>
                    </a:lnTo>
                    <a:lnTo>
                      <a:pt x="227" y="28"/>
                    </a:lnTo>
                    <a:lnTo>
                      <a:pt x="233" y="28"/>
                    </a:lnTo>
                    <a:lnTo>
                      <a:pt x="239" y="28"/>
                    </a:lnTo>
                    <a:lnTo>
                      <a:pt x="239" y="22"/>
                    </a:lnTo>
                    <a:lnTo>
                      <a:pt x="233" y="22"/>
                    </a:lnTo>
                    <a:lnTo>
                      <a:pt x="233" y="17"/>
                    </a:lnTo>
                    <a:lnTo>
                      <a:pt x="227" y="17"/>
                    </a:lnTo>
                    <a:lnTo>
                      <a:pt x="227" y="11"/>
                    </a:lnTo>
                    <a:lnTo>
                      <a:pt x="233" y="11"/>
                    </a:lnTo>
                    <a:lnTo>
                      <a:pt x="239" y="11"/>
                    </a:lnTo>
                    <a:lnTo>
                      <a:pt x="239" y="17"/>
                    </a:lnTo>
                    <a:lnTo>
                      <a:pt x="244" y="28"/>
                    </a:lnTo>
                    <a:lnTo>
                      <a:pt x="244" y="39"/>
                    </a:lnTo>
                    <a:lnTo>
                      <a:pt x="250" y="45"/>
                    </a:lnTo>
                    <a:lnTo>
                      <a:pt x="250" y="51"/>
                    </a:lnTo>
                    <a:lnTo>
                      <a:pt x="256" y="62"/>
                    </a:lnTo>
                    <a:lnTo>
                      <a:pt x="256" y="68"/>
                    </a:lnTo>
                    <a:lnTo>
                      <a:pt x="250" y="68"/>
                    </a:lnTo>
                    <a:lnTo>
                      <a:pt x="244" y="73"/>
                    </a:lnTo>
                    <a:lnTo>
                      <a:pt x="244" y="79"/>
                    </a:lnTo>
                    <a:lnTo>
                      <a:pt x="256" y="85"/>
                    </a:lnTo>
                    <a:lnTo>
                      <a:pt x="267" y="90"/>
                    </a:lnTo>
                    <a:lnTo>
                      <a:pt x="273" y="96"/>
                    </a:lnTo>
                    <a:lnTo>
                      <a:pt x="278" y="102"/>
                    </a:lnTo>
                    <a:lnTo>
                      <a:pt x="284" y="107"/>
                    </a:lnTo>
                    <a:lnTo>
                      <a:pt x="290" y="113"/>
                    </a:lnTo>
                    <a:lnTo>
                      <a:pt x="295" y="119"/>
                    </a:lnTo>
                    <a:lnTo>
                      <a:pt x="301" y="119"/>
                    </a:lnTo>
                    <a:lnTo>
                      <a:pt x="307" y="130"/>
                    </a:lnTo>
                    <a:lnTo>
                      <a:pt x="307" y="136"/>
                    </a:lnTo>
                    <a:lnTo>
                      <a:pt x="301" y="141"/>
                    </a:lnTo>
                    <a:lnTo>
                      <a:pt x="295" y="147"/>
                    </a:lnTo>
                    <a:lnTo>
                      <a:pt x="301" y="153"/>
                    </a:lnTo>
                    <a:lnTo>
                      <a:pt x="307" y="153"/>
                    </a:lnTo>
                    <a:lnTo>
                      <a:pt x="312" y="153"/>
                    </a:lnTo>
                    <a:lnTo>
                      <a:pt x="312" y="158"/>
                    </a:lnTo>
                    <a:lnTo>
                      <a:pt x="307" y="164"/>
                    </a:lnTo>
                    <a:lnTo>
                      <a:pt x="307" y="170"/>
                    </a:lnTo>
                    <a:lnTo>
                      <a:pt x="307" y="175"/>
                    </a:lnTo>
                    <a:lnTo>
                      <a:pt x="307" y="181"/>
                    </a:lnTo>
                    <a:lnTo>
                      <a:pt x="318" y="192"/>
                    </a:lnTo>
                    <a:lnTo>
                      <a:pt x="318" y="198"/>
                    </a:lnTo>
                    <a:lnTo>
                      <a:pt x="312" y="198"/>
                    </a:lnTo>
                    <a:lnTo>
                      <a:pt x="312" y="204"/>
                    </a:lnTo>
                    <a:lnTo>
                      <a:pt x="307" y="215"/>
                    </a:lnTo>
                    <a:lnTo>
                      <a:pt x="307" y="221"/>
                    </a:lnTo>
                    <a:lnTo>
                      <a:pt x="312" y="226"/>
                    </a:lnTo>
                    <a:lnTo>
                      <a:pt x="324" y="232"/>
                    </a:lnTo>
                    <a:lnTo>
                      <a:pt x="324" y="238"/>
                    </a:lnTo>
                    <a:lnTo>
                      <a:pt x="329" y="243"/>
                    </a:lnTo>
                    <a:lnTo>
                      <a:pt x="335" y="243"/>
                    </a:lnTo>
                    <a:lnTo>
                      <a:pt x="341" y="243"/>
                    </a:lnTo>
                    <a:lnTo>
                      <a:pt x="346" y="249"/>
                    </a:lnTo>
                    <a:lnTo>
                      <a:pt x="358" y="260"/>
                    </a:lnTo>
                    <a:lnTo>
                      <a:pt x="358" y="266"/>
                    </a:lnTo>
                    <a:lnTo>
                      <a:pt x="380" y="272"/>
                    </a:lnTo>
                    <a:lnTo>
                      <a:pt x="392" y="277"/>
                    </a:lnTo>
                    <a:lnTo>
                      <a:pt x="403" y="283"/>
                    </a:lnTo>
                    <a:lnTo>
                      <a:pt x="409" y="283"/>
                    </a:lnTo>
                    <a:lnTo>
                      <a:pt x="409" y="289"/>
                    </a:lnTo>
                    <a:lnTo>
                      <a:pt x="414" y="294"/>
                    </a:lnTo>
                    <a:lnTo>
                      <a:pt x="409" y="283"/>
                    </a:lnTo>
                    <a:lnTo>
                      <a:pt x="403" y="283"/>
                    </a:lnTo>
                    <a:lnTo>
                      <a:pt x="397" y="283"/>
                    </a:lnTo>
                    <a:lnTo>
                      <a:pt x="392" y="283"/>
                    </a:lnTo>
                    <a:lnTo>
                      <a:pt x="380" y="277"/>
                    </a:lnTo>
                    <a:lnTo>
                      <a:pt x="375" y="277"/>
                    </a:lnTo>
                    <a:lnTo>
                      <a:pt x="363" y="272"/>
                    </a:lnTo>
                    <a:lnTo>
                      <a:pt x="358" y="266"/>
                    </a:lnTo>
                    <a:lnTo>
                      <a:pt x="346" y="255"/>
                    </a:lnTo>
                    <a:lnTo>
                      <a:pt x="341" y="255"/>
                    </a:lnTo>
                    <a:lnTo>
                      <a:pt x="341" y="249"/>
                    </a:lnTo>
                    <a:lnTo>
                      <a:pt x="329" y="255"/>
                    </a:lnTo>
                    <a:lnTo>
                      <a:pt x="324" y="255"/>
                    </a:lnTo>
                    <a:lnTo>
                      <a:pt x="318" y="260"/>
                    </a:lnTo>
                    <a:lnTo>
                      <a:pt x="312" y="266"/>
                    </a:lnTo>
                    <a:lnTo>
                      <a:pt x="307" y="272"/>
                    </a:lnTo>
                    <a:lnTo>
                      <a:pt x="312" y="272"/>
                    </a:lnTo>
                    <a:lnTo>
                      <a:pt x="312" y="277"/>
                    </a:lnTo>
                    <a:lnTo>
                      <a:pt x="312" y="283"/>
                    </a:lnTo>
                    <a:lnTo>
                      <a:pt x="312" y="289"/>
                    </a:lnTo>
                    <a:lnTo>
                      <a:pt x="307" y="289"/>
                    </a:lnTo>
                    <a:lnTo>
                      <a:pt x="307" y="294"/>
                    </a:lnTo>
                    <a:lnTo>
                      <a:pt x="312" y="300"/>
                    </a:lnTo>
                    <a:lnTo>
                      <a:pt x="307" y="306"/>
                    </a:lnTo>
                    <a:lnTo>
                      <a:pt x="312" y="306"/>
                    </a:lnTo>
                    <a:lnTo>
                      <a:pt x="307" y="311"/>
                    </a:lnTo>
                    <a:lnTo>
                      <a:pt x="312" y="311"/>
                    </a:lnTo>
                    <a:lnTo>
                      <a:pt x="312" y="317"/>
                    </a:lnTo>
                    <a:lnTo>
                      <a:pt x="312" y="323"/>
                    </a:lnTo>
                    <a:lnTo>
                      <a:pt x="312" y="328"/>
                    </a:lnTo>
                    <a:lnTo>
                      <a:pt x="312" y="334"/>
                    </a:lnTo>
                    <a:lnTo>
                      <a:pt x="307" y="340"/>
                    </a:lnTo>
                    <a:lnTo>
                      <a:pt x="312" y="340"/>
                    </a:lnTo>
                    <a:lnTo>
                      <a:pt x="312" y="345"/>
                    </a:lnTo>
                    <a:lnTo>
                      <a:pt x="312" y="351"/>
                    </a:lnTo>
                    <a:lnTo>
                      <a:pt x="307" y="351"/>
                    </a:lnTo>
                    <a:lnTo>
                      <a:pt x="307" y="357"/>
                    </a:lnTo>
                    <a:lnTo>
                      <a:pt x="301" y="357"/>
                    </a:lnTo>
                    <a:lnTo>
                      <a:pt x="307" y="357"/>
                    </a:lnTo>
                    <a:lnTo>
                      <a:pt x="307" y="362"/>
                    </a:lnTo>
                    <a:lnTo>
                      <a:pt x="301" y="362"/>
                    </a:lnTo>
                    <a:lnTo>
                      <a:pt x="307" y="368"/>
                    </a:lnTo>
                    <a:lnTo>
                      <a:pt x="301" y="368"/>
                    </a:lnTo>
                    <a:lnTo>
                      <a:pt x="301" y="374"/>
                    </a:lnTo>
                    <a:lnTo>
                      <a:pt x="307" y="374"/>
                    </a:lnTo>
                    <a:lnTo>
                      <a:pt x="307" y="379"/>
                    </a:lnTo>
                    <a:lnTo>
                      <a:pt x="301" y="379"/>
                    </a:lnTo>
                    <a:lnTo>
                      <a:pt x="295" y="379"/>
                    </a:lnTo>
                    <a:lnTo>
                      <a:pt x="290" y="379"/>
                    </a:lnTo>
                    <a:lnTo>
                      <a:pt x="290" y="385"/>
                    </a:lnTo>
                    <a:lnTo>
                      <a:pt x="284" y="385"/>
                    </a:lnTo>
                    <a:lnTo>
                      <a:pt x="278" y="385"/>
                    </a:lnTo>
                    <a:lnTo>
                      <a:pt x="273" y="385"/>
                    </a:lnTo>
                    <a:lnTo>
                      <a:pt x="267" y="385"/>
                    </a:lnTo>
                    <a:lnTo>
                      <a:pt x="261" y="385"/>
                    </a:lnTo>
                    <a:lnTo>
                      <a:pt x="256" y="391"/>
                    </a:lnTo>
                    <a:lnTo>
                      <a:pt x="250" y="391"/>
                    </a:lnTo>
                    <a:lnTo>
                      <a:pt x="244" y="391"/>
                    </a:lnTo>
                    <a:lnTo>
                      <a:pt x="239" y="391"/>
                    </a:lnTo>
                    <a:lnTo>
                      <a:pt x="233" y="391"/>
                    </a:lnTo>
                    <a:lnTo>
                      <a:pt x="227" y="391"/>
                    </a:lnTo>
                    <a:lnTo>
                      <a:pt x="222" y="396"/>
                    </a:lnTo>
                    <a:lnTo>
                      <a:pt x="216" y="396"/>
                    </a:lnTo>
                    <a:lnTo>
                      <a:pt x="210" y="396"/>
                    </a:lnTo>
                    <a:lnTo>
                      <a:pt x="205" y="396"/>
                    </a:lnTo>
                    <a:lnTo>
                      <a:pt x="199" y="396"/>
                    </a:lnTo>
                    <a:lnTo>
                      <a:pt x="193" y="396"/>
                    </a:lnTo>
                    <a:lnTo>
                      <a:pt x="188" y="396"/>
                    </a:lnTo>
                    <a:lnTo>
                      <a:pt x="188" y="402"/>
                    </a:lnTo>
                    <a:lnTo>
                      <a:pt x="182" y="402"/>
                    </a:lnTo>
                    <a:lnTo>
                      <a:pt x="176" y="402"/>
                    </a:lnTo>
                    <a:lnTo>
                      <a:pt x="171" y="402"/>
                    </a:lnTo>
                    <a:lnTo>
                      <a:pt x="165" y="402"/>
                    </a:lnTo>
                    <a:lnTo>
                      <a:pt x="159" y="402"/>
                    </a:lnTo>
                    <a:lnTo>
                      <a:pt x="153" y="402"/>
                    </a:lnTo>
                    <a:lnTo>
                      <a:pt x="153" y="408"/>
                    </a:lnTo>
                    <a:lnTo>
                      <a:pt x="148" y="408"/>
                    </a:lnTo>
                    <a:lnTo>
                      <a:pt x="142" y="408"/>
                    </a:lnTo>
                    <a:lnTo>
                      <a:pt x="136" y="408"/>
                    </a:lnTo>
                    <a:lnTo>
                      <a:pt x="131" y="408"/>
                    </a:lnTo>
                    <a:lnTo>
                      <a:pt x="125" y="408"/>
                    </a:lnTo>
                    <a:lnTo>
                      <a:pt x="119" y="408"/>
                    </a:lnTo>
                    <a:lnTo>
                      <a:pt x="114" y="413"/>
                    </a:lnTo>
                    <a:lnTo>
                      <a:pt x="108" y="413"/>
                    </a:lnTo>
                    <a:lnTo>
                      <a:pt x="102" y="413"/>
                    </a:lnTo>
                    <a:lnTo>
                      <a:pt x="97" y="413"/>
                    </a:lnTo>
                    <a:lnTo>
                      <a:pt x="91" y="413"/>
                    </a:lnTo>
                    <a:lnTo>
                      <a:pt x="85" y="413"/>
                    </a:lnTo>
                    <a:lnTo>
                      <a:pt x="85" y="419"/>
                    </a:lnTo>
                    <a:lnTo>
                      <a:pt x="80" y="419"/>
                    </a:lnTo>
                    <a:lnTo>
                      <a:pt x="74" y="419"/>
                    </a:lnTo>
                    <a:lnTo>
                      <a:pt x="68" y="419"/>
                    </a:lnTo>
                    <a:lnTo>
                      <a:pt x="63" y="419"/>
                    </a:lnTo>
                    <a:lnTo>
                      <a:pt x="57" y="419"/>
                    </a:lnTo>
                    <a:lnTo>
                      <a:pt x="51" y="419"/>
                    </a:lnTo>
                    <a:lnTo>
                      <a:pt x="51" y="425"/>
                    </a:lnTo>
                    <a:lnTo>
                      <a:pt x="46" y="425"/>
                    </a:lnTo>
                    <a:lnTo>
                      <a:pt x="40" y="425"/>
                    </a:lnTo>
                    <a:lnTo>
                      <a:pt x="34" y="425"/>
                    </a:lnTo>
                    <a:lnTo>
                      <a:pt x="29" y="425"/>
                    </a:lnTo>
                    <a:lnTo>
                      <a:pt x="23" y="425"/>
                    </a:lnTo>
                    <a:lnTo>
                      <a:pt x="17" y="425"/>
                    </a:lnTo>
                    <a:lnTo>
                      <a:pt x="12" y="430"/>
                    </a:lnTo>
                    <a:lnTo>
                      <a:pt x="6" y="430"/>
                    </a:lnTo>
                    <a:lnTo>
                      <a:pt x="0" y="430"/>
                    </a:lnTo>
                    <a:lnTo>
                      <a:pt x="6" y="243"/>
                    </a:lnTo>
                    <a:lnTo>
                      <a:pt x="6" y="238"/>
                    </a:lnTo>
                    <a:lnTo>
                      <a:pt x="12" y="73"/>
                    </a:lnTo>
                    <a:lnTo>
                      <a:pt x="12" y="5"/>
                    </a:lnTo>
                    <a:lnTo>
                      <a:pt x="29" y="11"/>
                    </a:lnTo>
                    <a:lnTo>
                      <a:pt x="34" y="11"/>
                    </a:lnTo>
                    <a:lnTo>
                      <a:pt x="40" y="11"/>
                    </a:lnTo>
                    <a:lnTo>
                      <a:pt x="46" y="11"/>
                    </a:lnTo>
                    <a:lnTo>
                      <a:pt x="63" y="11"/>
                    </a:lnTo>
                    <a:lnTo>
                      <a:pt x="68" y="17"/>
                    </a:lnTo>
                    <a:lnTo>
                      <a:pt x="74" y="17"/>
                    </a:lnTo>
                    <a:lnTo>
                      <a:pt x="74" y="11"/>
                    </a:lnTo>
                    <a:lnTo>
                      <a:pt x="80" y="5"/>
                    </a:lnTo>
                    <a:lnTo>
                      <a:pt x="85" y="0"/>
                    </a:lnTo>
                    <a:lnTo>
                      <a:pt x="91" y="0"/>
                    </a:lnTo>
                    <a:lnTo>
                      <a:pt x="114" y="5"/>
                    </a:lnTo>
                    <a:lnTo>
                      <a:pt x="119" y="11"/>
                    </a:lnTo>
                    <a:lnTo>
                      <a:pt x="125" y="11"/>
                    </a:lnTo>
                    <a:lnTo>
                      <a:pt x="131" y="11"/>
                    </a:lnTo>
                    <a:lnTo>
                      <a:pt x="136" y="1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1" name="Freeform 28">
                <a:extLst>
                  <a:ext uri="{FF2B5EF4-FFF2-40B4-BE49-F238E27FC236}">
                    <a16:creationId xmlns:a16="http://schemas.microsoft.com/office/drawing/2014/main" id="{6A515FD5-2B94-B2C6-9715-4FB394D84B26}"/>
                  </a:ext>
                </a:extLst>
              </p:cNvPr>
              <p:cNvSpPr>
                <a:spLocks noEditPoints="1"/>
              </p:cNvSpPr>
              <p:nvPr>
                <p:custDataLst>
                  <p:tags r:id="rId29"/>
                </p:custDataLst>
              </p:nvPr>
            </p:nvSpPr>
            <p:spPr bwMode="auto">
              <a:xfrm rot="390307">
                <a:off x="4584594" y="5461657"/>
                <a:ext cx="439737" cy="466725"/>
              </a:xfrm>
              <a:custGeom>
                <a:avLst/>
                <a:gdLst>
                  <a:gd name="T0" fmla="*/ 170 w 277"/>
                  <a:gd name="T1" fmla="*/ 158 h 294"/>
                  <a:gd name="T2" fmla="*/ 175 w 277"/>
                  <a:gd name="T3" fmla="*/ 170 h 294"/>
                  <a:gd name="T4" fmla="*/ 181 w 277"/>
                  <a:gd name="T5" fmla="*/ 181 h 294"/>
                  <a:gd name="T6" fmla="*/ 181 w 277"/>
                  <a:gd name="T7" fmla="*/ 181 h 294"/>
                  <a:gd name="T8" fmla="*/ 175 w 277"/>
                  <a:gd name="T9" fmla="*/ 181 h 294"/>
                  <a:gd name="T10" fmla="*/ 175 w 277"/>
                  <a:gd name="T11" fmla="*/ 192 h 294"/>
                  <a:gd name="T12" fmla="*/ 164 w 277"/>
                  <a:gd name="T13" fmla="*/ 187 h 294"/>
                  <a:gd name="T14" fmla="*/ 158 w 277"/>
                  <a:gd name="T15" fmla="*/ 175 h 294"/>
                  <a:gd name="T16" fmla="*/ 141 w 277"/>
                  <a:gd name="T17" fmla="*/ 175 h 294"/>
                  <a:gd name="T18" fmla="*/ 136 w 277"/>
                  <a:gd name="T19" fmla="*/ 158 h 294"/>
                  <a:gd name="T20" fmla="*/ 141 w 277"/>
                  <a:gd name="T21" fmla="*/ 136 h 294"/>
                  <a:gd name="T22" fmla="*/ 34 w 277"/>
                  <a:gd name="T23" fmla="*/ 96 h 294"/>
                  <a:gd name="T24" fmla="*/ 51 w 277"/>
                  <a:gd name="T25" fmla="*/ 96 h 294"/>
                  <a:gd name="T26" fmla="*/ 39 w 277"/>
                  <a:gd name="T27" fmla="*/ 90 h 294"/>
                  <a:gd name="T28" fmla="*/ 51 w 277"/>
                  <a:gd name="T29" fmla="*/ 56 h 294"/>
                  <a:gd name="T30" fmla="*/ 170 w 277"/>
                  <a:gd name="T31" fmla="*/ 68 h 294"/>
                  <a:gd name="T32" fmla="*/ 192 w 277"/>
                  <a:gd name="T33" fmla="*/ 62 h 294"/>
                  <a:gd name="T34" fmla="*/ 204 w 277"/>
                  <a:gd name="T35" fmla="*/ 56 h 294"/>
                  <a:gd name="T36" fmla="*/ 209 w 277"/>
                  <a:gd name="T37" fmla="*/ 68 h 294"/>
                  <a:gd name="T38" fmla="*/ 215 w 277"/>
                  <a:gd name="T39" fmla="*/ 56 h 294"/>
                  <a:gd name="T40" fmla="*/ 221 w 277"/>
                  <a:gd name="T41" fmla="*/ 45 h 294"/>
                  <a:gd name="T42" fmla="*/ 232 w 277"/>
                  <a:gd name="T43" fmla="*/ 39 h 294"/>
                  <a:gd name="T44" fmla="*/ 249 w 277"/>
                  <a:gd name="T45" fmla="*/ 28 h 294"/>
                  <a:gd name="T46" fmla="*/ 266 w 277"/>
                  <a:gd name="T47" fmla="*/ 22 h 294"/>
                  <a:gd name="T48" fmla="*/ 272 w 277"/>
                  <a:gd name="T49" fmla="*/ 0 h 294"/>
                  <a:gd name="T50" fmla="*/ 272 w 277"/>
                  <a:gd name="T51" fmla="*/ 170 h 294"/>
                  <a:gd name="T52" fmla="*/ 260 w 277"/>
                  <a:gd name="T53" fmla="*/ 260 h 294"/>
                  <a:gd name="T54" fmla="*/ 243 w 277"/>
                  <a:gd name="T55" fmla="*/ 260 h 294"/>
                  <a:gd name="T56" fmla="*/ 209 w 277"/>
                  <a:gd name="T57" fmla="*/ 266 h 294"/>
                  <a:gd name="T58" fmla="*/ 192 w 277"/>
                  <a:gd name="T59" fmla="*/ 272 h 294"/>
                  <a:gd name="T60" fmla="*/ 175 w 277"/>
                  <a:gd name="T61" fmla="*/ 272 h 294"/>
                  <a:gd name="T62" fmla="*/ 147 w 277"/>
                  <a:gd name="T63" fmla="*/ 277 h 294"/>
                  <a:gd name="T64" fmla="*/ 130 w 277"/>
                  <a:gd name="T65" fmla="*/ 277 h 294"/>
                  <a:gd name="T66" fmla="*/ 113 w 277"/>
                  <a:gd name="T67" fmla="*/ 283 h 294"/>
                  <a:gd name="T68" fmla="*/ 96 w 277"/>
                  <a:gd name="T69" fmla="*/ 283 h 294"/>
                  <a:gd name="T70" fmla="*/ 73 w 277"/>
                  <a:gd name="T71" fmla="*/ 289 h 294"/>
                  <a:gd name="T72" fmla="*/ 56 w 277"/>
                  <a:gd name="T73" fmla="*/ 294 h 294"/>
                  <a:gd name="T74" fmla="*/ 45 w 277"/>
                  <a:gd name="T75" fmla="*/ 238 h 294"/>
                  <a:gd name="T76" fmla="*/ 45 w 277"/>
                  <a:gd name="T77" fmla="*/ 221 h 294"/>
                  <a:gd name="T78" fmla="*/ 39 w 277"/>
                  <a:gd name="T79" fmla="*/ 209 h 294"/>
                  <a:gd name="T80" fmla="*/ 28 w 277"/>
                  <a:gd name="T81" fmla="*/ 187 h 294"/>
                  <a:gd name="T82" fmla="*/ 11 w 277"/>
                  <a:gd name="T83" fmla="*/ 164 h 294"/>
                  <a:gd name="T84" fmla="*/ 5 w 277"/>
                  <a:gd name="T85" fmla="*/ 141 h 294"/>
                  <a:gd name="T86" fmla="*/ 5 w 277"/>
                  <a:gd name="T87" fmla="*/ 130 h 294"/>
                  <a:gd name="T88" fmla="*/ 0 w 277"/>
                  <a:gd name="T89" fmla="*/ 107 h 294"/>
                  <a:gd name="T90" fmla="*/ 17 w 277"/>
                  <a:gd name="T91" fmla="*/ 96 h 294"/>
                  <a:gd name="T92" fmla="*/ 22 w 277"/>
                  <a:gd name="T93" fmla="*/ 9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294">
                    <a:moveTo>
                      <a:pt x="147" y="136"/>
                    </a:moveTo>
                    <a:lnTo>
                      <a:pt x="170" y="141"/>
                    </a:lnTo>
                    <a:lnTo>
                      <a:pt x="170" y="158"/>
                    </a:lnTo>
                    <a:lnTo>
                      <a:pt x="170" y="164"/>
                    </a:lnTo>
                    <a:lnTo>
                      <a:pt x="170" y="170"/>
                    </a:lnTo>
                    <a:lnTo>
                      <a:pt x="175" y="170"/>
                    </a:lnTo>
                    <a:lnTo>
                      <a:pt x="175" y="175"/>
                    </a:lnTo>
                    <a:lnTo>
                      <a:pt x="181" y="175"/>
                    </a:lnTo>
                    <a:lnTo>
                      <a:pt x="181" y="181"/>
                    </a:lnTo>
                    <a:lnTo>
                      <a:pt x="187" y="187"/>
                    </a:lnTo>
                    <a:lnTo>
                      <a:pt x="181" y="187"/>
                    </a:lnTo>
                    <a:lnTo>
                      <a:pt x="181" y="181"/>
                    </a:lnTo>
                    <a:lnTo>
                      <a:pt x="175" y="181"/>
                    </a:lnTo>
                    <a:lnTo>
                      <a:pt x="175" y="175"/>
                    </a:lnTo>
                    <a:lnTo>
                      <a:pt x="175" y="181"/>
                    </a:lnTo>
                    <a:lnTo>
                      <a:pt x="175" y="187"/>
                    </a:lnTo>
                    <a:lnTo>
                      <a:pt x="181" y="187"/>
                    </a:lnTo>
                    <a:lnTo>
                      <a:pt x="175" y="192"/>
                    </a:lnTo>
                    <a:lnTo>
                      <a:pt x="175" y="187"/>
                    </a:lnTo>
                    <a:lnTo>
                      <a:pt x="170" y="187"/>
                    </a:lnTo>
                    <a:lnTo>
                      <a:pt x="164" y="187"/>
                    </a:lnTo>
                    <a:lnTo>
                      <a:pt x="164" y="181"/>
                    </a:lnTo>
                    <a:lnTo>
                      <a:pt x="164" y="175"/>
                    </a:lnTo>
                    <a:lnTo>
                      <a:pt x="158" y="175"/>
                    </a:lnTo>
                    <a:lnTo>
                      <a:pt x="147" y="175"/>
                    </a:lnTo>
                    <a:lnTo>
                      <a:pt x="147" y="170"/>
                    </a:lnTo>
                    <a:lnTo>
                      <a:pt x="141" y="175"/>
                    </a:lnTo>
                    <a:lnTo>
                      <a:pt x="136" y="170"/>
                    </a:lnTo>
                    <a:lnTo>
                      <a:pt x="130" y="164"/>
                    </a:lnTo>
                    <a:lnTo>
                      <a:pt x="136" y="158"/>
                    </a:lnTo>
                    <a:lnTo>
                      <a:pt x="136" y="147"/>
                    </a:lnTo>
                    <a:lnTo>
                      <a:pt x="141" y="141"/>
                    </a:lnTo>
                    <a:lnTo>
                      <a:pt x="141" y="136"/>
                    </a:lnTo>
                    <a:lnTo>
                      <a:pt x="147" y="136"/>
                    </a:lnTo>
                    <a:close/>
                    <a:moveTo>
                      <a:pt x="28" y="90"/>
                    </a:moveTo>
                    <a:lnTo>
                      <a:pt x="34" y="96"/>
                    </a:lnTo>
                    <a:lnTo>
                      <a:pt x="39" y="96"/>
                    </a:lnTo>
                    <a:lnTo>
                      <a:pt x="45" y="102"/>
                    </a:lnTo>
                    <a:lnTo>
                      <a:pt x="51" y="96"/>
                    </a:lnTo>
                    <a:lnTo>
                      <a:pt x="45" y="96"/>
                    </a:lnTo>
                    <a:lnTo>
                      <a:pt x="45" y="90"/>
                    </a:lnTo>
                    <a:lnTo>
                      <a:pt x="39" y="90"/>
                    </a:lnTo>
                    <a:lnTo>
                      <a:pt x="45" y="90"/>
                    </a:lnTo>
                    <a:lnTo>
                      <a:pt x="51" y="90"/>
                    </a:lnTo>
                    <a:lnTo>
                      <a:pt x="51" y="56"/>
                    </a:lnTo>
                    <a:lnTo>
                      <a:pt x="56" y="56"/>
                    </a:lnTo>
                    <a:lnTo>
                      <a:pt x="96" y="62"/>
                    </a:lnTo>
                    <a:lnTo>
                      <a:pt x="170" y="68"/>
                    </a:lnTo>
                    <a:lnTo>
                      <a:pt x="181" y="68"/>
                    </a:lnTo>
                    <a:lnTo>
                      <a:pt x="187" y="62"/>
                    </a:lnTo>
                    <a:lnTo>
                      <a:pt x="192" y="62"/>
                    </a:lnTo>
                    <a:lnTo>
                      <a:pt x="198" y="62"/>
                    </a:lnTo>
                    <a:lnTo>
                      <a:pt x="204" y="62"/>
                    </a:lnTo>
                    <a:lnTo>
                      <a:pt x="204" y="56"/>
                    </a:lnTo>
                    <a:lnTo>
                      <a:pt x="209" y="62"/>
                    </a:lnTo>
                    <a:lnTo>
                      <a:pt x="204" y="62"/>
                    </a:lnTo>
                    <a:lnTo>
                      <a:pt x="209" y="68"/>
                    </a:lnTo>
                    <a:lnTo>
                      <a:pt x="209" y="62"/>
                    </a:lnTo>
                    <a:lnTo>
                      <a:pt x="215" y="62"/>
                    </a:lnTo>
                    <a:lnTo>
                      <a:pt x="215" y="56"/>
                    </a:lnTo>
                    <a:lnTo>
                      <a:pt x="215" y="51"/>
                    </a:lnTo>
                    <a:lnTo>
                      <a:pt x="221" y="51"/>
                    </a:lnTo>
                    <a:lnTo>
                      <a:pt x="221" y="45"/>
                    </a:lnTo>
                    <a:lnTo>
                      <a:pt x="226" y="45"/>
                    </a:lnTo>
                    <a:lnTo>
                      <a:pt x="226" y="39"/>
                    </a:lnTo>
                    <a:lnTo>
                      <a:pt x="232" y="39"/>
                    </a:lnTo>
                    <a:lnTo>
                      <a:pt x="238" y="39"/>
                    </a:lnTo>
                    <a:lnTo>
                      <a:pt x="238" y="34"/>
                    </a:lnTo>
                    <a:lnTo>
                      <a:pt x="249" y="28"/>
                    </a:lnTo>
                    <a:lnTo>
                      <a:pt x="255" y="28"/>
                    </a:lnTo>
                    <a:lnTo>
                      <a:pt x="260" y="28"/>
                    </a:lnTo>
                    <a:lnTo>
                      <a:pt x="266" y="22"/>
                    </a:lnTo>
                    <a:lnTo>
                      <a:pt x="266" y="17"/>
                    </a:lnTo>
                    <a:lnTo>
                      <a:pt x="272" y="5"/>
                    </a:lnTo>
                    <a:lnTo>
                      <a:pt x="272" y="0"/>
                    </a:lnTo>
                    <a:lnTo>
                      <a:pt x="277" y="0"/>
                    </a:lnTo>
                    <a:lnTo>
                      <a:pt x="272" y="141"/>
                    </a:lnTo>
                    <a:lnTo>
                      <a:pt x="272" y="170"/>
                    </a:lnTo>
                    <a:lnTo>
                      <a:pt x="272" y="175"/>
                    </a:lnTo>
                    <a:lnTo>
                      <a:pt x="266" y="260"/>
                    </a:lnTo>
                    <a:lnTo>
                      <a:pt x="260" y="260"/>
                    </a:lnTo>
                    <a:lnTo>
                      <a:pt x="255" y="260"/>
                    </a:lnTo>
                    <a:lnTo>
                      <a:pt x="249" y="260"/>
                    </a:lnTo>
                    <a:lnTo>
                      <a:pt x="243" y="260"/>
                    </a:lnTo>
                    <a:lnTo>
                      <a:pt x="238" y="266"/>
                    </a:lnTo>
                    <a:lnTo>
                      <a:pt x="232" y="266"/>
                    </a:lnTo>
                    <a:lnTo>
                      <a:pt x="209" y="266"/>
                    </a:lnTo>
                    <a:lnTo>
                      <a:pt x="204" y="266"/>
                    </a:lnTo>
                    <a:lnTo>
                      <a:pt x="198" y="272"/>
                    </a:lnTo>
                    <a:lnTo>
                      <a:pt x="192" y="272"/>
                    </a:lnTo>
                    <a:lnTo>
                      <a:pt x="187" y="272"/>
                    </a:lnTo>
                    <a:lnTo>
                      <a:pt x="181" y="272"/>
                    </a:lnTo>
                    <a:lnTo>
                      <a:pt x="175" y="272"/>
                    </a:lnTo>
                    <a:lnTo>
                      <a:pt x="170" y="272"/>
                    </a:lnTo>
                    <a:lnTo>
                      <a:pt x="158" y="277"/>
                    </a:lnTo>
                    <a:lnTo>
                      <a:pt x="147" y="277"/>
                    </a:lnTo>
                    <a:lnTo>
                      <a:pt x="141" y="277"/>
                    </a:lnTo>
                    <a:lnTo>
                      <a:pt x="136" y="277"/>
                    </a:lnTo>
                    <a:lnTo>
                      <a:pt x="130" y="277"/>
                    </a:lnTo>
                    <a:lnTo>
                      <a:pt x="130" y="283"/>
                    </a:lnTo>
                    <a:lnTo>
                      <a:pt x="119" y="283"/>
                    </a:lnTo>
                    <a:lnTo>
                      <a:pt x="113" y="283"/>
                    </a:lnTo>
                    <a:lnTo>
                      <a:pt x="107" y="283"/>
                    </a:lnTo>
                    <a:lnTo>
                      <a:pt x="102" y="283"/>
                    </a:lnTo>
                    <a:lnTo>
                      <a:pt x="96" y="283"/>
                    </a:lnTo>
                    <a:lnTo>
                      <a:pt x="90" y="289"/>
                    </a:lnTo>
                    <a:lnTo>
                      <a:pt x="85" y="289"/>
                    </a:lnTo>
                    <a:lnTo>
                      <a:pt x="73" y="289"/>
                    </a:lnTo>
                    <a:lnTo>
                      <a:pt x="68" y="289"/>
                    </a:lnTo>
                    <a:lnTo>
                      <a:pt x="62" y="289"/>
                    </a:lnTo>
                    <a:lnTo>
                      <a:pt x="56" y="294"/>
                    </a:lnTo>
                    <a:lnTo>
                      <a:pt x="51" y="243"/>
                    </a:lnTo>
                    <a:lnTo>
                      <a:pt x="51" y="238"/>
                    </a:lnTo>
                    <a:lnTo>
                      <a:pt x="45" y="238"/>
                    </a:lnTo>
                    <a:lnTo>
                      <a:pt x="45" y="232"/>
                    </a:lnTo>
                    <a:lnTo>
                      <a:pt x="45" y="226"/>
                    </a:lnTo>
                    <a:lnTo>
                      <a:pt x="45" y="221"/>
                    </a:lnTo>
                    <a:lnTo>
                      <a:pt x="39" y="221"/>
                    </a:lnTo>
                    <a:lnTo>
                      <a:pt x="39" y="215"/>
                    </a:lnTo>
                    <a:lnTo>
                      <a:pt x="39" y="209"/>
                    </a:lnTo>
                    <a:lnTo>
                      <a:pt x="34" y="198"/>
                    </a:lnTo>
                    <a:lnTo>
                      <a:pt x="34" y="192"/>
                    </a:lnTo>
                    <a:lnTo>
                      <a:pt x="28" y="187"/>
                    </a:lnTo>
                    <a:lnTo>
                      <a:pt x="22" y="181"/>
                    </a:lnTo>
                    <a:lnTo>
                      <a:pt x="17" y="164"/>
                    </a:lnTo>
                    <a:lnTo>
                      <a:pt x="11" y="164"/>
                    </a:lnTo>
                    <a:lnTo>
                      <a:pt x="5" y="153"/>
                    </a:lnTo>
                    <a:lnTo>
                      <a:pt x="11" y="147"/>
                    </a:lnTo>
                    <a:lnTo>
                      <a:pt x="5" y="141"/>
                    </a:lnTo>
                    <a:lnTo>
                      <a:pt x="11" y="136"/>
                    </a:lnTo>
                    <a:lnTo>
                      <a:pt x="5" y="136"/>
                    </a:lnTo>
                    <a:lnTo>
                      <a:pt x="5" y="130"/>
                    </a:lnTo>
                    <a:lnTo>
                      <a:pt x="5" y="119"/>
                    </a:lnTo>
                    <a:lnTo>
                      <a:pt x="0" y="113"/>
                    </a:lnTo>
                    <a:lnTo>
                      <a:pt x="0" y="107"/>
                    </a:lnTo>
                    <a:lnTo>
                      <a:pt x="5" y="102"/>
                    </a:lnTo>
                    <a:lnTo>
                      <a:pt x="11" y="96"/>
                    </a:lnTo>
                    <a:lnTo>
                      <a:pt x="17" y="96"/>
                    </a:lnTo>
                    <a:lnTo>
                      <a:pt x="17" y="90"/>
                    </a:lnTo>
                    <a:lnTo>
                      <a:pt x="22" y="96"/>
                    </a:lnTo>
                    <a:lnTo>
                      <a:pt x="22" y="90"/>
                    </a:lnTo>
                    <a:lnTo>
                      <a:pt x="28" y="90"/>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2" name="Freeform 29">
                <a:extLst>
                  <a:ext uri="{FF2B5EF4-FFF2-40B4-BE49-F238E27FC236}">
                    <a16:creationId xmlns:a16="http://schemas.microsoft.com/office/drawing/2014/main" id="{E38797B7-474A-8D27-6C7B-C58C813A5F8A}"/>
                  </a:ext>
                </a:extLst>
              </p:cNvPr>
              <p:cNvSpPr>
                <a:spLocks/>
              </p:cNvSpPr>
              <p:nvPr>
                <p:custDataLst>
                  <p:tags r:id="rId30"/>
                </p:custDataLst>
              </p:nvPr>
            </p:nvSpPr>
            <p:spPr bwMode="auto">
              <a:xfrm rot="390307">
                <a:off x="976398" y="5490910"/>
                <a:ext cx="882650" cy="468313"/>
              </a:xfrm>
              <a:custGeom>
                <a:avLst/>
                <a:gdLst>
                  <a:gd name="T0" fmla="*/ 499 w 556"/>
                  <a:gd name="T1" fmla="*/ 17 h 295"/>
                  <a:gd name="T2" fmla="*/ 499 w 556"/>
                  <a:gd name="T3" fmla="*/ 29 h 295"/>
                  <a:gd name="T4" fmla="*/ 522 w 556"/>
                  <a:gd name="T5" fmla="*/ 40 h 295"/>
                  <a:gd name="T6" fmla="*/ 550 w 556"/>
                  <a:gd name="T7" fmla="*/ 80 h 295"/>
                  <a:gd name="T8" fmla="*/ 539 w 556"/>
                  <a:gd name="T9" fmla="*/ 91 h 295"/>
                  <a:gd name="T10" fmla="*/ 528 w 556"/>
                  <a:gd name="T11" fmla="*/ 114 h 295"/>
                  <a:gd name="T12" fmla="*/ 499 w 556"/>
                  <a:gd name="T13" fmla="*/ 148 h 295"/>
                  <a:gd name="T14" fmla="*/ 454 w 556"/>
                  <a:gd name="T15" fmla="*/ 182 h 295"/>
                  <a:gd name="T16" fmla="*/ 426 w 556"/>
                  <a:gd name="T17" fmla="*/ 250 h 295"/>
                  <a:gd name="T18" fmla="*/ 397 w 556"/>
                  <a:gd name="T19" fmla="*/ 255 h 295"/>
                  <a:gd name="T20" fmla="*/ 363 w 556"/>
                  <a:gd name="T21" fmla="*/ 255 h 295"/>
                  <a:gd name="T22" fmla="*/ 329 w 556"/>
                  <a:gd name="T23" fmla="*/ 261 h 295"/>
                  <a:gd name="T24" fmla="*/ 289 w 556"/>
                  <a:gd name="T25" fmla="*/ 267 h 295"/>
                  <a:gd name="T26" fmla="*/ 255 w 556"/>
                  <a:gd name="T27" fmla="*/ 267 h 295"/>
                  <a:gd name="T28" fmla="*/ 233 w 556"/>
                  <a:gd name="T29" fmla="*/ 272 h 295"/>
                  <a:gd name="T30" fmla="*/ 204 w 556"/>
                  <a:gd name="T31" fmla="*/ 272 h 295"/>
                  <a:gd name="T32" fmla="*/ 165 w 556"/>
                  <a:gd name="T33" fmla="*/ 278 h 295"/>
                  <a:gd name="T34" fmla="*/ 142 w 556"/>
                  <a:gd name="T35" fmla="*/ 284 h 295"/>
                  <a:gd name="T36" fmla="*/ 114 w 556"/>
                  <a:gd name="T37" fmla="*/ 284 h 295"/>
                  <a:gd name="T38" fmla="*/ 85 w 556"/>
                  <a:gd name="T39" fmla="*/ 289 h 295"/>
                  <a:gd name="T40" fmla="*/ 63 w 556"/>
                  <a:gd name="T41" fmla="*/ 289 h 295"/>
                  <a:gd name="T42" fmla="*/ 40 w 556"/>
                  <a:gd name="T43" fmla="*/ 295 h 295"/>
                  <a:gd name="T44" fmla="*/ 17 w 556"/>
                  <a:gd name="T45" fmla="*/ 295 h 295"/>
                  <a:gd name="T46" fmla="*/ 0 w 556"/>
                  <a:gd name="T47" fmla="*/ 289 h 295"/>
                  <a:gd name="T48" fmla="*/ 12 w 556"/>
                  <a:gd name="T49" fmla="*/ 278 h 295"/>
                  <a:gd name="T50" fmla="*/ 23 w 556"/>
                  <a:gd name="T51" fmla="*/ 272 h 295"/>
                  <a:gd name="T52" fmla="*/ 34 w 556"/>
                  <a:gd name="T53" fmla="*/ 261 h 295"/>
                  <a:gd name="T54" fmla="*/ 51 w 556"/>
                  <a:gd name="T55" fmla="*/ 255 h 295"/>
                  <a:gd name="T56" fmla="*/ 68 w 556"/>
                  <a:gd name="T57" fmla="*/ 250 h 295"/>
                  <a:gd name="T58" fmla="*/ 80 w 556"/>
                  <a:gd name="T59" fmla="*/ 238 h 295"/>
                  <a:gd name="T60" fmla="*/ 97 w 556"/>
                  <a:gd name="T61" fmla="*/ 233 h 295"/>
                  <a:gd name="T62" fmla="*/ 114 w 556"/>
                  <a:gd name="T63" fmla="*/ 227 h 295"/>
                  <a:gd name="T64" fmla="*/ 136 w 556"/>
                  <a:gd name="T65" fmla="*/ 227 h 295"/>
                  <a:gd name="T66" fmla="*/ 153 w 556"/>
                  <a:gd name="T67" fmla="*/ 221 h 295"/>
                  <a:gd name="T68" fmla="*/ 170 w 556"/>
                  <a:gd name="T69" fmla="*/ 216 h 295"/>
                  <a:gd name="T70" fmla="*/ 182 w 556"/>
                  <a:gd name="T71" fmla="*/ 204 h 295"/>
                  <a:gd name="T72" fmla="*/ 182 w 556"/>
                  <a:gd name="T73" fmla="*/ 204 h 295"/>
                  <a:gd name="T74" fmla="*/ 193 w 556"/>
                  <a:gd name="T75" fmla="*/ 193 h 295"/>
                  <a:gd name="T76" fmla="*/ 210 w 556"/>
                  <a:gd name="T77" fmla="*/ 187 h 295"/>
                  <a:gd name="T78" fmla="*/ 227 w 556"/>
                  <a:gd name="T79" fmla="*/ 182 h 295"/>
                  <a:gd name="T80" fmla="*/ 244 w 556"/>
                  <a:gd name="T81" fmla="*/ 176 h 295"/>
                  <a:gd name="T82" fmla="*/ 255 w 556"/>
                  <a:gd name="T83" fmla="*/ 165 h 295"/>
                  <a:gd name="T84" fmla="*/ 267 w 556"/>
                  <a:gd name="T85" fmla="*/ 165 h 295"/>
                  <a:gd name="T86" fmla="*/ 278 w 556"/>
                  <a:gd name="T87" fmla="*/ 153 h 295"/>
                  <a:gd name="T88" fmla="*/ 295 w 556"/>
                  <a:gd name="T89" fmla="*/ 148 h 295"/>
                  <a:gd name="T90" fmla="*/ 312 w 556"/>
                  <a:gd name="T91" fmla="*/ 142 h 295"/>
                  <a:gd name="T92" fmla="*/ 329 w 556"/>
                  <a:gd name="T93" fmla="*/ 136 h 295"/>
                  <a:gd name="T94" fmla="*/ 329 w 556"/>
                  <a:gd name="T95" fmla="*/ 125 h 295"/>
                  <a:gd name="T96" fmla="*/ 335 w 556"/>
                  <a:gd name="T97" fmla="*/ 108 h 295"/>
                  <a:gd name="T98" fmla="*/ 341 w 556"/>
                  <a:gd name="T99" fmla="*/ 91 h 295"/>
                  <a:gd name="T100" fmla="*/ 346 w 556"/>
                  <a:gd name="T101" fmla="*/ 74 h 295"/>
                  <a:gd name="T102" fmla="*/ 352 w 556"/>
                  <a:gd name="T103" fmla="*/ 63 h 295"/>
                  <a:gd name="T104" fmla="*/ 363 w 556"/>
                  <a:gd name="T105" fmla="*/ 46 h 295"/>
                  <a:gd name="T106" fmla="*/ 363 w 556"/>
                  <a:gd name="T107" fmla="*/ 46 h 295"/>
                  <a:gd name="T108" fmla="*/ 386 w 556"/>
                  <a:gd name="T109" fmla="*/ 46 h 295"/>
                  <a:gd name="T110" fmla="*/ 397 w 556"/>
                  <a:gd name="T111" fmla="*/ 46 h 295"/>
                  <a:gd name="T112" fmla="*/ 414 w 556"/>
                  <a:gd name="T113" fmla="*/ 34 h 295"/>
                  <a:gd name="T114" fmla="*/ 431 w 556"/>
                  <a:gd name="T115" fmla="*/ 29 h 295"/>
                  <a:gd name="T116" fmla="*/ 448 w 556"/>
                  <a:gd name="T117" fmla="*/ 23 h 295"/>
                  <a:gd name="T118" fmla="*/ 460 w 556"/>
                  <a:gd name="T119" fmla="*/ 12 h 295"/>
                  <a:gd name="T120" fmla="*/ 477 w 556"/>
                  <a:gd name="T121" fmla="*/ 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295">
                    <a:moveTo>
                      <a:pt x="477" y="0"/>
                    </a:moveTo>
                    <a:lnTo>
                      <a:pt x="482" y="6"/>
                    </a:lnTo>
                    <a:lnTo>
                      <a:pt x="494" y="12"/>
                    </a:lnTo>
                    <a:lnTo>
                      <a:pt x="499" y="17"/>
                    </a:lnTo>
                    <a:lnTo>
                      <a:pt x="499" y="23"/>
                    </a:lnTo>
                    <a:lnTo>
                      <a:pt x="505" y="23"/>
                    </a:lnTo>
                    <a:lnTo>
                      <a:pt x="505" y="29"/>
                    </a:lnTo>
                    <a:lnTo>
                      <a:pt x="499" y="29"/>
                    </a:lnTo>
                    <a:lnTo>
                      <a:pt x="499" y="34"/>
                    </a:lnTo>
                    <a:lnTo>
                      <a:pt x="505" y="34"/>
                    </a:lnTo>
                    <a:lnTo>
                      <a:pt x="511" y="34"/>
                    </a:lnTo>
                    <a:lnTo>
                      <a:pt x="522" y="40"/>
                    </a:lnTo>
                    <a:lnTo>
                      <a:pt x="545" y="57"/>
                    </a:lnTo>
                    <a:lnTo>
                      <a:pt x="556" y="68"/>
                    </a:lnTo>
                    <a:lnTo>
                      <a:pt x="556" y="74"/>
                    </a:lnTo>
                    <a:lnTo>
                      <a:pt x="550" y="80"/>
                    </a:lnTo>
                    <a:lnTo>
                      <a:pt x="545" y="80"/>
                    </a:lnTo>
                    <a:lnTo>
                      <a:pt x="545" y="85"/>
                    </a:lnTo>
                    <a:lnTo>
                      <a:pt x="539" y="85"/>
                    </a:lnTo>
                    <a:lnTo>
                      <a:pt x="539" y="91"/>
                    </a:lnTo>
                    <a:lnTo>
                      <a:pt x="533" y="91"/>
                    </a:lnTo>
                    <a:lnTo>
                      <a:pt x="528" y="102"/>
                    </a:lnTo>
                    <a:lnTo>
                      <a:pt x="522" y="114"/>
                    </a:lnTo>
                    <a:lnTo>
                      <a:pt x="528" y="114"/>
                    </a:lnTo>
                    <a:lnTo>
                      <a:pt x="528" y="125"/>
                    </a:lnTo>
                    <a:lnTo>
                      <a:pt x="528" y="131"/>
                    </a:lnTo>
                    <a:lnTo>
                      <a:pt x="516" y="136"/>
                    </a:lnTo>
                    <a:lnTo>
                      <a:pt x="499" y="148"/>
                    </a:lnTo>
                    <a:lnTo>
                      <a:pt x="494" y="148"/>
                    </a:lnTo>
                    <a:lnTo>
                      <a:pt x="482" y="159"/>
                    </a:lnTo>
                    <a:lnTo>
                      <a:pt x="465" y="176"/>
                    </a:lnTo>
                    <a:lnTo>
                      <a:pt x="454" y="182"/>
                    </a:lnTo>
                    <a:lnTo>
                      <a:pt x="443" y="250"/>
                    </a:lnTo>
                    <a:lnTo>
                      <a:pt x="437" y="250"/>
                    </a:lnTo>
                    <a:lnTo>
                      <a:pt x="431" y="250"/>
                    </a:lnTo>
                    <a:lnTo>
                      <a:pt x="426" y="250"/>
                    </a:lnTo>
                    <a:lnTo>
                      <a:pt x="420" y="250"/>
                    </a:lnTo>
                    <a:lnTo>
                      <a:pt x="414" y="250"/>
                    </a:lnTo>
                    <a:lnTo>
                      <a:pt x="409" y="250"/>
                    </a:lnTo>
                    <a:lnTo>
                      <a:pt x="397" y="255"/>
                    </a:lnTo>
                    <a:lnTo>
                      <a:pt x="386" y="255"/>
                    </a:lnTo>
                    <a:lnTo>
                      <a:pt x="380" y="255"/>
                    </a:lnTo>
                    <a:lnTo>
                      <a:pt x="369" y="255"/>
                    </a:lnTo>
                    <a:lnTo>
                      <a:pt x="363" y="255"/>
                    </a:lnTo>
                    <a:lnTo>
                      <a:pt x="352" y="261"/>
                    </a:lnTo>
                    <a:lnTo>
                      <a:pt x="341" y="261"/>
                    </a:lnTo>
                    <a:lnTo>
                      <a:pt x="335" y="261"/>
                    </a:lnTo>
                    <a:lnTo>
                      <a:pt x="329" y="261"/>
                    </a:lnTo>
                    <a:lnTo>
                      <a:pt x="324" y="261"/>
                    </a:lnTo>
                    <a:lnTo>
                      <a:pt x="318" y="261"/>
                    </a:lnTo>
                    <a:lnTo>
                      <a:pt x="295" y="267"/>
                    </a:lnTo>
                    <a:lnTo>
                      <a:pt x="289" y="267"/>
                    </a:lnTo>
                    <a:lnTo>
                      <a:pt x="278" y="267"/>
                    </a:lnTo>
                    <a:lnTo>
                      <a:pt x="272" y="267"/>
                    </a:lnTo>
                    <a:lnTo>
                      <a:pt x="267" y="272"/>
                    </a:lnTo>
                    <a:lnTo>
                      <a:pt x="255" y="267"/>
                    </a:lnTo>
                    <a:lnTo>
                      <a:pt x="250" y="267"/>
                    </a:lnTo>
                    <a:lnTo>
                      <a:pt x="238" y="267"/>
                    </a:lnTo>
                    <a:lnTo>
                      <a:pt x="238" y="272"/>
                    </a:lnTo>
                    <a:lnTo>
                      <a:pt x="233" y="272"/>
                    </a:lnTo>
                    <a:lnTo>
                      <a:pt x="221" y="272"/>
                    </a:lnTo>
                    <a:lnTo>
                      <a:pt x="216" y="272"/>
                    </a:lnTo>
                    <a:lnTo>
                      <a:pt x="210" y="272"/>
                    </a:lnTo>
                    <a:lnTo>
                      <a:pt x="204" y="272"/>
                    </a:lnTo>
                    <a:lnTo>
                      <a:pt x="193" y="278"/>
                    </a:lnTo>
                    <a:lnTo>
                      <a:pt x="187" y="278"/>
                    </a:lnTo>
                    <a:lnTo>
                      <a:pt x="170" y="278"/>
                    </a:lnTo>
                    <a:lnTo>
                      <a:pt x="165" y="278"/>
                    </a:lnTo>
                    <a:lnTo>
                      <a:pt x="159" y="278"/>
                    </a:lnTo>
                    <a:lnTo>
                      <a:pt x="148" y="278"/>
                    </a:lnTo>
                    <a:lnTo>
                      <a:pt x="148" y="284"/>
                    </a:lnTo>
                    <a:lnTo>
                      <a:pt x="142" y="284"/>
                    </a:lnTo>
                    <a:lnTo>
                      <a:pt x="131" y="284"/>
                    </a:lnTo>
                    <a:lnTo>
                      <a:pt x="125" y="284"/>
                    </a:lnTo>
                    <a:lnTo>
                      <a:pt x="119" y="284"/>
                    </a:lnTo>
                    <a:lnTo>
                      <a:pt x="114" y="284"/>
                    </a:lnTo>
                    <a:lnTo>
                      <a:pt x="108" y="284"/>
                    </a:lnTo>
                    <a:lnTo>
                      <a:pt x="97" y="289"/>
                    </a:lnTo>
                    <a:lnTo>
                      <a:pt x="91" y="289"/>
                    </a:lnTo>
                    <a:lnTo>
                      <a:pt x="85" y="289"/>
                    </a:lnTo>
                    <a:lnTo>
                      <a:pt x="80" y="289"/>
                    </a:lnTo>
                    <a:lnTo>
                      <a:pt x="74" y="289"/>
                    </a:lnTo>
                    <a:lnTo>
                      <a:pt x="68" y="289"/>
                    </a:lnTo>
                    <a:lnTo>
                      <a:pt x="63" y="289"/>
                    </a:lnTo>
                    <a:lnTo>
                      <a:pt x="57" y="289"/>
                    </a:lnTo>
                    <a:lnTo>
                      <a:pt x="51" y="289"/>
                    </a:lnTo>
                    <a:lnTo>
                      <a:pt x="46" y="295"/>
                    </a:lnTo>
                    <a:lnTo>
                      <a:pt x="40" y="295"/>
                    </a:lnTo>
                    <a:lnTo>
                      <a:pt x="34" y="295"/>
                    </a:lnTo>
                    <a:lnTo>
                      <a:pt x="29" y="295"/>
                    </a:lnTo>
                    <a:lnTo>
                      <a:pt x="23" y="295"/>
                    </a:lnTo>
                    <a:lnTo>
                      <a:pt x="17" y="295"/>
                    </a:lnTo>
                    <a:lnTo>
                      <a:pt x="12" y="295"/>
                    </a:lnTo>
                    <a:lnTo>
                      <a:pt x="6" y="295"/>
                    </a:lnTo>
                    <a:lnTo>
                      <a:pt x="0" y="295"/>
                    </a:lnTo>
                    <a:lnTo>
                      <a:pt x="0" y="289"/>
                    </a:lnTo>
                    <a:lnTo>
                      <a:pt x="6" y="289"/>
                    </a:lnTo>
                    <a:lnTo>
                      <a:pt x="12" y="289"/>
                    </a:lnTo>
                    <a:lnTo>
                      <a:pt x="12" y="284"/>
                    </a:lnTo>
                    <a:lnTo>
                      <a:pt x="12" y="278"/>
                    </a:lnTo>
                    <a:lnTo>
                      <a:pt x="17" y="284"/>
                    </a:lnTo>
                    <a:lnTo>
                      <a:pt x="17" y="278"/>
                    </a:lnTo>
                    <a:lnTo>
                      <a:pt x="17" y="272"/>
                    </a:lnTo>
                    <a:lnTo>
                      <a:pt x="23" y="272"/>
                    </a:lnTo>
                    <a:lnTo>
                      <a:pt x="29" y="272"/>
                    </a:lnTo>
                    <a:lnTo>
                      <a:pt x="34" y="272"/>
                    </a:lnTo>
                    <a:lnTo>
                      <a:pt x="34" y="267"/>
                    </a:lnTo>
                    <a:lnTo>
                      <a:pt x="34" y="261"/>
                    </a:lnTo>
                    <a:lnTo>
                      <a:pt x="40" y="261"/>
                    </a:lnTo>
                    <a:lnTo>
                      <a:pt x="46" y="261"/>
                    </a:lnTo>
                    <a:lnTo>
                      <a:pt x="51" y="261"/>
                    </a:lnTo>
                    <a:lnTo>
                      <a:pt x="51" y="255"/>
                    </a:lnTo>
                    <a:lnTo>
                      <a:pt x="57" y="255"/>
                    </a:lnTo>
                    <a:lnTo>
                      <a:pt x="63" y="255"/>
                    </a:lnTo>
                    <a:lnTo>
                      <a:pt x="63" y="250"/>
                    </a:lnTo>
                    <a:lnTo>
                      <a:pt x="68" y="250"/>
                    </a:lnTo>
                    <a:lnTo>
                      <a:pt x="68" y="244"/>
                    </a:lnTo>
                    <a:lnTo>
                      <a:pt x="74" y="244"/>
                    </a:lnTo>
                    <a:lnTo>
                      <a:pt x="80" y="244"/>
                    </a:lnTo>
                    <a:lnTo>
                      <a:pt x="80" y="238"/>
                    </a:lnTo>
                    <a:lnTo>
                      <a:pt x="85" y="238"/>
                    </a:lnTo>
                    <a:lnTo>
                      <a:pt x="85" y="233"/>
                    </a:lnTo>
                    <a:lnTo>
                      <a:pt x="91" y="233"/>
                    </a:lnTo>
                    <a:lnTo>
                      <a:pt x="97" y="233"/>
                    </a:lnTo>
                    <a:lnTo>
                      <a:pt x="97" y="227"/>
                    </a:lnTo>
                    <a:lnTo>
                      <a:pt x="102" y="227"/>
                    </a:lnTo>
                    <a:lnTo>
                      <a:pt x="108" y="227"/>
                    </a:lnTo>
                    <a:lnTo>
                      <a:pt x="114" y="227"/>
                    </a:lnTo>
                    <a:lnTo>
                      <a:pt x="119" y="227"/>
                    </a:lnTo>
                    <a:lnTo>
                      <a:pt x="125" y="227"/>
                    </a:lnTo>
                    <a:lnTo>
                      <a:pt x="131" y="227"/>
                    </a:lnTo>
                    <a:lnTo>
                      <a:pt x="136" y="227"/>
                    </a:lnTo>
                    <a:lnTo>
                      <a:pt x="142" y="227"/>
                    </a:lnTo>
                    <a:lnTo>
                      <a:pt x="148" y="227"/>
                    </a:lnTo>
                    <a:lnTo>
                      <a:pt x="148" y="221"/>
                    </a:lnTo>
                    <a:lnTo>
                      <a:pt x="153" y="221"/>
                    </a:lnTo>
                    <a:lnTo>
                      <a:pt x="159" y="221"/>
                    </a:lnTo>
                    <a:lnTo>
                      <a:pt x="165" y="221"/>
                    </a:lnTo>
                    <a:lnTo>
                      <a:pt x="165" y="216"/>
                    </a:lnTo>
                    <a:lnTo>
                      <a:pt x="170" y="216"/>
                    </a:lnTo>
                    <a:lnTo>
                      <a:pt x="170" y="210"/>
                    </a:lnTo>
                    <a:lnTo>
                      <a:pt x="176" y="210"/>
                    </a:lnTo>
                    <a:lnTo>
                      <a:pt x="176" y="204"/>
                    </a:lnTo>
                    <a:lnTo>
                      <a:pt x="182" y="204"/>
                    </a:lnTo>
                    <a:lnTo>
                      <a:pt x="182" y="199"/>
                    </a:lnTo>
                    <a:lnTo>
                      <a:pt x="182" y="204"/>
                    </a:lnTo>
                    <a:lnTo>
                      <a:pt x="182" y="199"/>
                    </a:lnTo>
                    <a:lnTo>
                      <a:pt x="182" y="204"/>
                    </a:lnTo>
                    <a:lnTo>
                      <a:pt x="182" y="199"/>
                    </a:lnTo>
                    <a:lnTo>
                      <a:pt x="187" y="199"/>
                    </a:lnTo>
                    <a:lnTo>
                      <a:pt x="193" y="199"/>
                    </a:lnTo>
                    <a:lnTo>
                      <a:pt x="193" y="193"/>
                    </a:lnTo>
                    <a:lnTo>
                      <a:pt x="199" y="193"/>
                    </a:lnTo>
                    <a:lnTo>
                      <a:pt x="204" y="193"/>
                    </a:lnTo>
                    <a:lnTo>
                      <a:pt x="204" y="187"/>
                    </a:lnTo>
                    <a:lnTo>
                      <a:pt x="210" y="187"/>
                    </a:lnTo>
                    <a:lnTo>
                      <a:pt x="216" y="187"/>
                    </a:lnTo>
                    <a:lnTo>
                      <a:pt x="216" y="182"/>
                    </a:lnTo>
                    <a:lnTo>
                      <a:pt x="221" y="182"/>
                    </a:lnTo>
                    <a:lnTo>
                      <a:pt x="227" y="182"/>
                    </a:lnTo>
                    <a:lnTo>
                      <a:pt x="227" y="176"/>
                    </a:lnTo>
                    <a:lnTo>
                      <a:pt x="233" y="176"/>
                    </a:lnTo>
                    <a:lnTo>
                      <a:pt x="238" y="176"/>
                    </a:lnTo>
                    <a:lnTo>
                      <a:pt x="244" y="176"/>
                    </a:lnTo>
                    <a:lnTo>
                      <a:pt x="244" y="170"/>
                    </a:lnTo>
                    <a:lnTo>
                      <a:pt x="250" y="170"/>
                    </a:lnTo>
                    <a:lnTo>
                      <a:pt x="255" y="170"/>
                    </a:lnTo>
                    <a:lnTo>
                      <a:pt x="255" y="165"/>
                    </a:lnTo>
                    <a:lnTo>
                      <a:pt x="255" y="170"/>
                    </a:lnTo>
                    <a:lnTo>
                      <a:pt x="255" y="165"/>
                    </a:lnTo>
                    <a:lnTo>
                      <a:pt x="261" y="165"/>
                    </a:lnTo>
                    <a:lnTo>
                      <a:pt x="267" y="165"/>
                    </a:lnTo>
                    <a:lnTo>
                      <a:pt x="267" y="159"/>
                    </a:lnTo>
                    <a:lnTo>
                      <a:pt x="272" y="159"/>
                    </a:lnTo>
                    <a:lnTo>
                      <a:pt x="278" y="159"/>
                    </a:lnTo>
                    <a:lnTo>
                      <a:pt x="278" y="153"/>
                    </a:lnTo>
                    <a:lnTo>
                      <a:pt x="284" y="153"/>
                    </a:lnTo>
                    <a:lnTo>
                      <a:pt x="289" y="153"/>
                    </a:lnTo>
                    <a:lnTo>
                      <a:pt x="289" y="148"/>
                    </a:lnTo>
                    <a:lnTo>
                      <a:pt x="295" y="148"/>
                    </a:lnTo>
                    <a:lnTo>
                      <a:pt x="301" y="148"/>
                    </a:lnTo>
                    <a:lnTo>
                      <a:pt x="307" y="148"/>
                    </a:lnTo>
                    <a:lnTo>
                      <a:pt x="312" y="148"/>
                    </a:lnTo>
                    <a:lnTo>
                      <a:pt x="312" y="142"/>
                    </a:lnTo>
                    <a:lnTo>
                      <a:pt x="318" y="142"/>
                    </a:lnTo>
                    <a:lnTo>
                      <a:pt x="324" y="142"/>
                    </a:lnTo>
                    <a:lnTo>
                      <a:pt x="329" y="142"/>
                    </a:lnTo>
                    <a:lnTo>
                      <a:pt x="329" y="136"/>
                    </a:lnTo>
                    <a:lnTo>
                      <a:pt x="335" y="136"/>
                    </a:lnTo>
                    <a:lnTo>
                      <a:pt x="335" y="131"/>
                    </a:lnTo>
                    <a:lnTo>
                      <a:pt x="335" y="125"/>
                    </a:lnTo>
                    <a:lnTo>
                      <a:pt x="329" y="125"/>
                    </a:lnTo>
                    <a:lnTo>
                      <a:pt x="329" y="119"/>
                    </a:lnTo>
                    <a:lnTo>
                      <a:pt x="329" y="114"/>
                    </a:lnTo>
                    <a:lnTo>
                      <a:pt x="329" y="108"/>
                    </a:lnTo>
                    <a:lnTo>
                      <a:pt x="335" y="108"/>
                    </a:lnTo>
                    <a:lnTo>
                      <a:pt x="335" y="102"/>
                    </a:lnTo>
                    <a:lnTo>
                      <a:pt x="335" y="97"/>
                    </a:lnTo>
                    <a:lnTo>
                      <a:pt x="341" y="97"/>
                    </a:lnTo>
                    <a:lnTo>
                      <a:pt x="341" y="91"/>
                    </a:lnTo>
                    <a:lnTo>
                      <a:pt x="346" y="91"/>
                    </a:lnTo>
                    <a:lnTo>
                      <a:pt x="346" y="85"/>
                    </a:lnTo>
                    <a:lnTo>
                      <a:pt x="346" y="80"/>
                    </a:lnTo>
                    <a:lnTo>
                      <a:pt x="346" y="74"/>
                    </a:lnTo>
                    <a:lnTo>
                      <a:pt x="341" y="68"/>
                    </a:lnTo>
                    <a:lnTo>
                      <a:pt x="346" y="68"/>
                    </a:lnTo>
                    <a:lnTo>
                      <a:pt x="346" y="63"/>
                    </a:lnTo>
                    <a:lnTo>
                      <a:pt x="352" y="63"/>
                    </a:lnTo>
                    <a:lnTo>
                      <a:pt x="358" y="57"/>
                    </a:lnTo>
                    <a:lnTo>
                      <a:pt x="358" y="51"/>
                    </a:lnTo>
                    <a:lnTo>
                      <a:pt x="358" y="46"/>
                    </a:lnTo>
                    <a:lnTo>
                      <a:pt x="363" y="46"/>
                    </a:lnTo>
                    <a:lnTo>
                      <a:pt x="363" y="51"/>
                    </a:lnTo>
                    <a:lnTo>
                      <a:pt x="363" y="46"/>
                    </a:lnTo>
                    <a:lnTo>
                      <a:pt x="363" y="51"/>
                    </a:lnTo>
                    <a:lnTo>
                      <a:pt x="363" y="46"/>
                    </a:lnTo>
                    <a:lnTo>
                      <a:pt x="369" y="46"/>
                    </a:lnTo>
                    <a:lnTo>
                      <a:pt x="375" y="46"/>
                    </a:lnTo>
                    <a:lnTo>
                      <a:pt x="380" y="46"/>
                    </a:lnTo>
                    <a:lnTo>
                      <a:pt x="386" y="46"/>
                    </a:lnTo>
                    <a:lnTo>
                      <a:pt x="386" y="40"/>
                    </a:lnTo>
                    <a:lnTo>
                      <a:pt x="392" y="40"/>
                    </a:lnTo>
                    <a:lnTo>
                      <a:pt x="392" y="46"/>
                    </a:lnTo>
                    <a:lnTo>
                      <a:pt x="397" y="46"/>
                    </a:lnTo>
                    <a:lnTo>
                      <a:pt x="403" y="46"/>
                    </a:lnTo>
                    <a:lnTo>
                      <a:pt x="403" y="40"/>
                    </a:lnTo>
                    <a:lnTo>
                      <a:pt x="409" y="40"/>
                    </a:lnTo>
                    <a:lnTo>
                      <a:pt x="414" y="34"/>
                    </a:lnTo>
                    <a:lnTo>
                      <a:pt x="420" y="34"/>
                    </a:lnTo>
                    <a:lnTo>
                      <a:pt x="426" y="34"/>
                    </a:lnTo>
                    <a:lnTo>
                      <a:pt x="431" y="34"/>
                    </a:lnTo>
                    <a:lnTo>
                      <a:pt x="431" y="29"/>
                    </a:lnTo>
                    <a:lnTo>
                      <a:pt x="437" y="29"/>
                    </a:lnTo>
                    <a:lnTo>
                      <a:pt x="443" y="29"/>
                    </a:lnTo>
                    <a:lnTo>
                      <a:pt x="443" y="23"/>
                    </a:lnTo>
                    <a:lnTo>
                      <a:pt x="448" y="23"/>
                    </a:lnTo>
                    <a:lnTo>
                      <a:pt x="454" y="23"/>
                    </a:lnTo>
                    <a:lnTo>
                      <a:pt x="454" y="17"/>
                    </a:lnTo>
                    <a:lnTo>
                      <a:pt x="460" y="17"/>
                    </a:lnTo>
                    <a:lnTo>
                      <a:pt x="460" y="12"/>
                    </a:lnTo>
                    <a:lnTo>
                      <a:pt x="465" y="12"/>
                    </a:lnTo>
                    <a:lnTo>
                      <a:pt x="471" y="12"/>
                    </a:lnTo>
                    <a:lnTo>
                      <a:pt x="471" y="6"/>
                    </a:lnTo>
                    <a:lnTo>
                      <a:pt x="477" y="6"/>
                    </a:lnTo>
                    <a:lnTo>
                      <a:pt x="477"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3" name="Freeform 30">
                <a:extLst>
                  <a:ext uri="{FF2B5EF4-FFF2-40B4-BE49-F238E27FC236}">
                    <a16:creationId xmlns:a16="http://schemas.microsoft.com/office/drawing/2014/main" id="{DEC411F0-78AC-46ED-DC69-04E9A04F97B3}"/>
                  </a:ext>
                </a:extLst>
              </p:cNvPr>
              <p:cNvSpPr>
                <a:spLocks/>
              </p:cNvSpPr>
              <p:nvPr>
                <p:custDataLst>
                  <p:tags r:id="rId31"/>
                </p:custDataLst>
              </p:nvPr>
            </p:nvSpPr>
            <p:spPr bwMode="auto">
              <a:xfrm rot="390307">
                <a:off x="6003605" y="5401984"/>
                <a:ext cx="701675" cy="485775"/>
              </a:xfrm>
              <a:custGeom>
                <a:avLst/>
                <a:gdLst>
                  <a:gd name="T0" fmla="*/ 425 w 442"/>
                  <a:gd name="T1" fmla="*/ 233 h 306"/>
                  <a:gd name="T2" fmla="*/ 402 w 442"/>
                  <a:gd name="T3" fmla="*/ 238 h 306"/>
                  <a:gd name="T4" fmla="*/ 380 w 442"/>
                  <a:gd name="T5" fmla="*/ 238 h 306"/>
                  <a:gd name="T6" fmla="*/ 351 w 442"/>
                  <a:gd name="T7" fmla="*/ 244 h 306"/>
                  <a:gd name="T8" fmla="*/ 312 w 442"/>
                  <a:gd name="T9" fmla="*/ 250 h 306"/>
                  <a:gd name="T10" fmla="*/ 289 w 442"/>
                  <a:gd name="T11" fmla="*/ 255 h 306"/>
                  <a:gd name="T12" fmla="*/ 266 w 442"/>
                  <a:gd name="T13" fmla="*/ 261 h 306"/>
                  <a:gd name="T14" fmla="*/ 227 w 442"/>
                  <a:gd name="T15" fmla="*/ 267 h 306"/>
                  <a:gd name="T16" fmla="*/ 204 w 442"/>
                  <a:gd name="T17" fmla="*/ 272 h 306"/>
                  <a:gd name="T18" fmla="*/ 181 w 442"/>
                  <a:gd name="T19" fmla="*/ 278 h 306"/>
                  <a:gd name="T20" fmla="*/ 159 w 442"/>
                  <a:gd name="T21" fmla="*/ 278 h 306"/>
                  <a:gd name="T22" fmla="*/ 142 w 442"/>
                  <a:gd name="T23" fmla="*/ 284 h 306"/>
                  <a:gd name="T24" fmla="*/ 113 w 442"/>
                  <a:gd name="T25" fmla="*/ 289 h 306"/>
                  <a:gd name="T26" fmla="*/ 91 w 442"/>
                  <a:gd name="T27" fmla="*/ 289 h 306"/>
                  <a:gd name="T28" fmla="*/ 68 w 442"/>
                  <a:gd name="T29" fmla="*/ 295 h 306"/>
                  <a:gd name="T30" fmla="*/ 40 w 442"/>
                  <a:gd name="T31" fmla="*/ 301 h 306"/>
                  <a:gd name="T32" fmla="*/ 23 w 442"/>
                  <a:gd name="T33" fmla="*/ 306 h 306"/>
                  <a:gd name="T34" fmla="*/ 0 w 442"/>
                  <a:gd name="T35" fmla="*/ 301 h 306"/>
                  <a:gd name="T36" fmla="*/ 6 w 442"/>
                  <a:gd name="T37" fmla="*/ 289 h 306"/>
                  <a:gd name="T38" fmla="*/ 6 w 442"/>
                  <a:gd name="T39" fmla="*/ 278 h 306"/>
                  <a:gd name="T40" fmla="*/ 6 w 442"/>
                  <a:gd name="T41" fmla="*/ 267 h 306"/>
                  <a:gd name="T42" fmla="*/ 11 w 442"/>
                  <a:gd name="T43" fmla="*/ 244 h 306"/>
                  <a:gd name="T44" fmla="*/ 6 w 442"/>
                  <a:gd name="T45" fmla="*/ 233 h 306"/>
                  <a:gd name="T46" fmla="*/ 11 w 442"/>
                  <a:gd name="T47" fmla="*/ 216 h 306"/>
                  <a:gd name="T48" fmla="*/ 6 w 442"/>
                  <a:gd name="T49" fmla="*/ 199 h 306"/>
                  <a:gd name="T50" fmla="*/ 28 w 442"/>
                  <a:gd name="T51" fmla="*/ 182 h 306"/>
                  <a:gd name="T52" fmla="*/ 57 w 442"/>
                  <a:gd name="T53" fmla="*/ 193 h 306"/>
                  <a:gd name="T54" fmla="*/ 91 w 442"/>
                  <a:gd name="T55" fmla="*/ 210 h 306"/>
                  <a:gd name="T56" fmla="*/ 113 w 442"/>
                  <a:gd name="T57" fmla="*/ 221 h 306"/>
                  <a:gd name="T58" fmla="*/ 91 w 442"/>
                  <a:gd name="T59" fmla="*/ 204 h 306"/>
                  <a:gd name="T60" fmla="*/ 45 w 442"/>
                  <a:gd name="T61" fmla="*/ 176 h 306"/>
                  <a:gd name="T62" fmla="*/ 119 w 442"/>
                  <a:gd name="T63" fmla="*/ 6 h 306"/>
                  <a:gd name="T64" fmla="*/ 136 w 442"/>
                  <a:gd name="T65" fmla="*/ 12 h 306"/>
                  <a:gd name="T66" fmla="*/ 147 w 442"/>
                  <a:gd name="T67" fmla="*/ 12 h 306"/>
                  <a:gd name="T68" fmla="*/ 159 w 442"/>
                  <a:gd name="T69" fmla="*/ 23 h 306"/>
                  <a:gd name="T70" fmla="*/ 170 w 442"/>
                  <a:gd name="T71" fmla="*/ 17 h 306"/>
                  <a:gd name="T72" fmla="*/ 181 w 442"/>
                  <a:gd name="T73" fmla="*/ 17 h 306"/>
                  <a:gd name="T74" fmla="*/ 193 w 442"/>
                  <a:gd name="T75" fmla="*/ 17 h 306"/>
                  <a:gd name="T76" fmla="*/ 204 w 442"/>
                  <a:gd name="T77" fmla="*/ 17 h 306"/>
                  <a:gd name="T78" fmla="*/ 215 w 442"/>
                  <a:gd name="T79" fmla="*/ 17 h 306"/>
                  <a:gd name="T80" fmla="*/ 215 w 442"/>
                  <a:gd name="T81" fmla="*/ 17 h 306"/>
                  <a:gd name="T82" fmla="*/ 221 w 442"/>
                  <a:gd name="T83" fmla="*/ 17 h 306"/>
                  <a:gd name="T84" fmla="*/ 238 w 442"/>
                  <a:gd name="T85" fmla="*/ 23 h 306"/>
                  <a:gd name="T86" fmla="*/ 255 w 442"/>
                  <a:gd name="T87" fmla="*/ 34 h 306"/>
                  <a:gd name="T88" fmla="*/ 278 w 442"/>
                  <a:gd name="T89" fmla="*/ 34 h 306"/>
                  <a:gd name="T90" fmla="*/ 295 w 442"/>
                  <a:gd name="T91" fmla="*/ 40 h 306"/>
                  <a:gd name="T92" fmla="*/ 323 w 442"/>
                  <a:gd name="T93" fmla="*/ 40 h 306"/>
                  <a:gd name="T94" fmla="*/ 357 w 442"/>
                  <a:gd name="T95" fmla="*/ 46 h 306"/>
                  <a:gd name="T96" fmla="*/ 380 w 442"/>
                  <a:gd name="T97" fmla="*/ 34 h 306"/>
                  <a:gd name="T98" fmla="*/ 402 w 442"/>
                  <a:gd name="T99" fmla="*/ 46 h 306"/>
                  <a:gd name="T100" fmla="*/ 419 w 442"/>
                  <a:gd name="T101" fmla="*/ 4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2" h="306">
                    <a:moveTo>
                      <a:pt x="442" y="233"/>
                    </a:moveTo>
                    <a:lnTo>
                      <a:pt x="436" y="233"/>
                    </a:lnTo>
                    <a:lnTo>
                      <a:pt x="431" y="233"/>
                    </a:lnTo>
                    <a:lnTo>
                      <a:pt x="425" y="233"/>
                    </a:lnTo>
                    <a:lnTo>
                      <a:pt x="419" y="233"/>
                    </a:lnTo>
                    <a:lnTo>
                      <a:pt x="414" y="233"/>
                    </a:lnTo>
                    <a:lnTo>
                      <a:pt x="408" y="238"/>
                    </a:lnTo>
                    <a:lnTo>
                      <a:pt x="402" y="238"/>
                    </a:lnTo>
                    <a:lnTo>
                      <a:pt x="397" y="238"/>
                    </a:lnTo>
                    <a:lnTo>
                      <a:pt x="391" y="238"/>
                    </a:lnTo>
                    <a:lnTo>
                      <a:pt x="385" y="238"/>
                    </a:lnTo>
                    <a:lnTo>
                      <a:pt x="380" y="238"/>
                    </a:lnTo>
                    <a:lnTo>
                      <a:pt x="368" y="244"/>
                    </a:lnTo>
                    <a:lnTo>
                      <a:pt x="363" y="244"/>
                    </a:lnTo>
                    <a:lnTo>
                      <a:pt x="357" y="244"/>
                    </a:lnTo>
                    <a:lnTo>
                      <a:pt x="351" y="244"/>
                    </a:lnTo>
                    <a:lnTo>
                      <a:pt x="346" y="244"/>
                    </a:lnTo>
                    <a:lnTo>
                      <a:pt x="329" y="250"/>
                    </a:lnTo>
                    <a:lnTo>
                      <a:pt x="323" y="250"/>
                    </a:lnTo>
                    <a:lnTo>
                      <a:pt x="312" y="250"/>
                    </a:lnTo>
                    <a:lnTo>
                      <a:pt x="306" y="255"/>
                    </a:lnTo>
                    <a:lnTo>
                      <a:pt x="300" y="255"/>
                    </a:lnTo>
                    <a:lnTo>
                      <a:pt x="295" y="255"/>
                    </a:lnTo>
                    <a:lnTo>
                      <a:pt x="289" y="255"/>
                    </a:lnTo>
                    <a:lnTo>
                      <a:pt x="283" y="255"/>
                    </a:lnTo>
                    <a:lnTo>
                      <a:pt x="278" y="255"/>
                    </a:lnTo>
                    <a:lnTo>
                      <a:pt x="272" y="261"/>
                    </a:lnTo>
                    <a:lnTo>
                      <a:pt x="266" y="261"/>
                    </a:lnTo>
                    <a:lnTo>
                      <a:pt x="244" y="267"/>
                    </a:lnTo>
                    <a:lnTo>
                      <a:pt x="238" y="267"/>
                    </a:lnTo>
                    <a:lnTo>
                      <a:pt x="232" y="267"/>
                    </a:lnTo>
                    <a:lnTo>
                      <a:pt x="227" y="267"/>
                    </a:lnTo>
                    <a:lnTo>
                      <a:pt x="221" y="267"/>
                    </a:lnTo>
                    <a:lnTo>
                      <a:pt x="215" y="272"/>
                    </a:lnTo>
                    <a:lnTo>
                      <a:pt x="210" y="272"/>
                    </a:lnTo>
                    <a:lnTo>
                      <a:pt x="204" y="272"/>
                    </a:lnTo>
                    <a:lnTo>
                      <a:pt x="198" y="272"/>
                    </a:lnTo>
                    <a:lnTo>
                      <a:pt x="193" y="272"/>
                    </a:lnTo>
                    <a:lnTo>
                      <a:pt x="187" y="272"/>
                    </a:lnTo>
                    <a:lnTo>
                      <a:pt x="181" y="278"/>
                    </a:lnTo>
                    <a:lnTo>
                      <a:pt x="176" y="278"/>
                    </a:lnTo>
                    <a:lnTo>
                      <a:pt x="170" y="278"/>
                    </a:lnTo>
                    <a:lnTo>
                      <a:pt x="164" y="278"/>
                    </a:lnTo>
                    <a:lnTo>
                      <a:pt x="159" y="278"/>
                    </a:lnTo>
                    <a:lnTo>
                      <a:pt x="159" y="284"/>
                    </a:lnTo>
                    <a:lnTo>
                      <a:pt x="153" y="284"/>
                    </a:lnTo>
                    <a:lnTo>
                      <a:pt x="147" y="284"/>
                    </a:lnTo>
                    <a:lnTo>
                      <a:pt x="142" y="284"/>
                    </a:lnTo>
                    <a:lnTo>
                      <a:pt x="136" y="284"/>
                    </a:lnTo>
                    <a:lnTo>
                      <a:pt x="130" y="284"/>
                    </a:lnTo>
                    <a:lnTo>
                      <a:pt x="119" y="289"/>
                    </a:lnTo>
                    <a:lnTo>
                      <a:pt x="113" y="289"/>
                    </a:lnTo>
                    <a:lnTo>
                      <a:pt x="108" y="289"/>
                    </a:lnTo>
                    <a:lnTo>
                      <a:pt x="102" y="289"/>
                    </a:lnTo>
                    <a:lnTo>
                      <a:pt x="96" y="289"/>
                    </a:lnTo>
                    <a:lnTo>
                      <a:pt x="91" y="289"/>
                    </a:lnTo>
                    <a:lnTo>
                      <a:pt x="85" y="295"/>
                    </a:lnTo>
                    <a:lnTo>
                      <a:pt x="79" y="295"/>
                    </a:lnTo>
                    <a:lnTo>
                      <a:pt x="74" y="295"/>
                    </a:lnTo>
                    <a:lnTo>
                      <a:pt x="68" y="295"/>
                    </a:lnTo>
                    <a:lnTo>
                      <a:pt x="57" y="301"/>
                    </a:lnTo>
                    <a:lnTo>
                      <a:pt x="51" y="301"/>
                    </a:lnTo>
                    <a:lnTo>
                      <a:pt x="45" y="301"/>
                    </a:lnTo>
                    <a:lnTo>
                      <a:pt x="40" y="301"/>
                    </a:lnTo>
                    <a:lnTo>
                      <a:pt x="34" y="301"/>
                    </a:lnTo>
                    <a:lnTo>
                      <a:pt x="28" y="301"/>
                    </a:lnTo>
                    <a:lnTo>
                      <a:pt x="23" y="301"/>
                    </a:lnTo>
                    <a:lnTo>
                      <a:pt x="23" y="306"/>
                    </a:lnTo>
                    <a:lnTo>
                      <a:pt x="11" y="306"/>
                    </a:lnTo>
                    <a:lnTo>
                      <a:pt x="6" y="306"/>
                    </a:lnTo>
                    <a:lnTo>
                      <a:pt x="6" y="301"/>
                    </a:lnTo>
                    <a:lnTo>
                      <a:pt x="0" y="301"/>
                    </a:lnTo>
                    <a:lnTo>
                      <a:pt x="0" y="295"/>
                    </a:lnTo>
                    <a:lnTo>
                      <a:pt x="6" y="295"/>
                    </a:lnTo>
                    <a:lnTo>
                      <a:pt x="0" y="289"/>
                    </a:lnTo>
                    <a:lnTo>
                      <a:pt x="6" y="289"/>
                    </a:lnTo>
                    <a:lnTo>
                      <a:pt x="6" y="284"/>
                    </a:lnTo>
                    <a:lnTo>
                      <a:pt x="0" y="284"/>
                    </a:lnTo>
                    <a:lnTo>
                      <a:pt x="6" y="284"/>
                    </a:lnTo>
                    <a:lnTo>
                      <a:pt x="6" y="278"/>
                    </a:lnTo>
                    <a:lnTo>
                      <a:pt x="11" y="278"/>
                    </a:lnTo>
                    <a:lnTo>
                      <a:pt x="11" y="272"/>
                    </a:lnTo>
                    <a:lnTo>
                      <a:pt x="11" y="267"/>
                    </a:lnTo>
                    <a:lnTo>
                      <a:pt x="6" y="267"/>
                    </a:lnTo>
                    <a:lnTo>
                      <a:pt x="11" y="261"/>
                    </a:lnTo>
                    <a:lnTo>
                      <a:pt x="11" y="255"/>
                    </a:lnTo>
                    <a:lnTo>
                      <a:pt x="11" y="250"/>
                    </a:lnTo>
                    <a:lnTo>
                      <a:pt x="11" y="244"/>
                    </a:lnTo>
                    <a:lnTo>
                      <a:pt x="11" y="238"/>
                    </a:lnTo>
                    <a:lnTo>
                      <a:pt x="6" y="238"/>
                    </a:lnTo>
                    <a:lnTo>
                      <a:pt x="11" y="233"/>
                    </a:lnTo>
                    <a:lnTo>
                      <a:pt x="6" y="233"/>
                    </a:lnTo>
                    <a:lnTo>
                      <a:pt x="11" y="227"/>
                    </a:lnTo>
                    <a:lnTo>
                      <a:pt x="6" y="221"/>
                    </a:lnTo>
                    <a:lnTo>
                      <a:pt x="6" y="216"/>
                    </a:lnTo>
                    <a:lnTo>
                      <a:pt x="11" y="216"/>
                    </a:lnTo>
                    <a:lnTo>
                      <a:pt x="11" y="210"/>
                    </a:lnTo>
                    <a:lnTo>
                      <a:pt x="11" y="204"/>
                    </a:lnTo>
                    <a:lnTo>
                      <a:pt x="11" y="199"/>
                    </a:lnTo>
                    <a:lnTo>
                      <a:pt x="6" y="199"/>
                    </a:lnTo>
                    <a:lnTo>
                      <a:pt x="11" y="193"/>
                    </a:lnTo>
                    <a:lnTo>
                      <a:pt x="17" y="187"/>
                    </a:lnTo>
                    <a:lnTo>
                      <a:pt x="23" y="182"/>
                    </a:lnTo>
                    <a:lnTo>
                      <a:pt x="28" y="182"/>
                    </a:lnTo>
                    <a:lnTo>
                      <a:pt x="40" y="176"/>
                    </a:lnTo>
                    <a:lnTo>
                      <a:pt x="40" y="182"/>
                    </a:lnTo>
                    <a:lnTo>
                      <a:pt x="45" y="182"/>
                    </a:lnTo>
                    <a:lnTo>
                      <a:pt x="57" y="193"/>
                    </a:lnTo>
                    <a:lnTo>
                      <a:pt x="62" y="199"/>
                    </a:lnTo>
                    <a:lnTo>
                      <a:pt x="74" y="204"/>
                    </a:lnTo>
                    <a:lnTo>
                      <a:pt x="79" y="204"/>
                    </a:lnTo>
                    <a:lnTo>
                      <a:pt x="91" y="210"/>
                    </a:lnTo>
                    <a:lnTo>
                      <a:pt x="96" y="210"/>
                    </a:lnTo>
                    <a:lnTo>
                      <a:pt x="102" y="210"/>
                    </a:lnTo>
                    <a:lnTo>
                      <a:pt x="108" y="210"/>
                    </a:lnTo>
                    <a:lnTo>
                      <a:pt x="113" y="221"/>
                    </a:lnTo>
                    <a:lnTo>
                      <a:pt x="108" y="216"/>
                    </a:lnTo>
                    <a:lnTo>
                      <a:pt x="108" y="210"/>
                    </a:lnTo>
                    <a:lnTo>
                      <a:pt x="102" y="210"/>
                    </a:lnTo>
                    <a:lnTo>
                      <a:pt x="91" y="204"/>
                    </a:lnTo>
                    <a:lnTo>
                      <a:pt x="79" y="199"/>
                    </a:lnTo>
                    <a:lnTo>
                      <a:pt x="57" y="193"/>
                    </a:lnTo>
                    <a:lnTo>
                      <a:pt x="57" y="187"/>
                    </a:lnTo>
                    <a:lnTo>
                      <a:pt x="45" y="176"/>
                    </a:lnTo>
                    <a:lnTo>
                      <a:pt x="40" y="170"/>
                    </a:lnTo>
                    <a:lnTo>
                      <a:pt x="79" y="80"/>
                    </a:lnTo>
                    <a:lnTo>
                      <a:pt x="108" y="0"/>
                    </a:lnTo>
                    <a:lnTo>
                      <a:pt x="119" y="6"/>
                    </a:lnTo>
                    <a:lnTo>
                      <a:pt x="125" y="6"/>
                    </a:lnTo>
                    <a:lnTo>
                      <a:pt x="125" y="12"/>
                    </a:lnTo>
                    <a:lnTo>
                      <a:pt x="130" y="12"/>
                    </a:lnTo>
                    <a:lnTo>
                      <a:pt x="136" y="12"/>
                    </a:lnTo>
                    <a:lnTo>
                      <a:pt x="142" y="12"/>
                    </a:lnTo>
                    <a:lnTo>
                      <a:pt x="142" y="17"/>
                    </a:lnTo>
                    <a:lnTo>
                      <a:pt x="147" y="17"/>
                    </a:lnTo>
                    <a:lnTo>
                      <a:pt x="147" y="12"/>
                    </a:lnTo>
                    <a:lnTo>
                      <a:pt x="153" y="12"/>
                    </a:lnTo>
                    <a:lnTo>
                      <a:pt x="153" y="17"/>
                    </a:lnTo>
                    <a:lnTo>
                      <a:pt x="159" y="17"/>
                    </a:lnTo>
                    <a:lnTo>
                      <a:pt x="159" y="23"/>
                    </a:lnTo>
                    <a:lnTo>
                      <a:pt x="159" y="29"/>
                    </a:lnTo>
                    <a:lnTo>
                      <a:pt x="164" y="23"/>
                    </a:lnTo>
                    <a:lnTo>
                      <a:pt x="170" y="23"/>
                    </a:lnTo>
                    <a:lnTo>
                      <a:pt x="170" y="17"/>
                    </a:lnTo>
                    <a:lnTo>
                      <a:pt x="176" y="17"/>
                    </a:lnTo>
                    <a:lnTo>
                      <a:pt x="176" y="12"/>
                    </a:lnTo>
                    <a:lnTo>
                      <a:pt x="176" y="17"/>
                    </a:lnTo>
                    <a:lnTo>
                      <a:pt x="181" y="17"/>
                    </a:lnTo>
                    <a:lnTo>
                      <a:pt x="181" y="12"/>
                    </a:lnTo>
                    <a:lnTo>
                      <a:pt x="187" y="12"/>
                    </a:lnTo>
                    <a:lnTo>
                      <a:pt x="187" y="17"/>
                    </a:lnTo>
                    <a:lnTo>
                      <a:pt x="193" y="17"/>
                    </a:lnTo>
                    <a:lnTo>
                      <a:pt x="193" y="12"/>
                    </a:lnTo>
                    <a:lnTo>
                      <a:pt x="198" y="12"/>
                    </a:lnTo>
                    <a:lnTo>
                      <a:pt x="198" y="17"/>
                    </a:lnTo>
                    <a:lnTo>
                      <a:pt x="204" y="17"/>
                    </a:lnTo>
                    <a:lnTo>
                      <a:pt x="204" y="23"/>
                    </a:lnTo>
                    <a:lnTo>
                      <a:pt x="210" y="23"/>
                    </a:lnTo>
                    <a:lnTo>
                      <a:pt x="215" y="23"/>
                    </a:lnTo>
                    <a:lnTo>
                      <a:pt x="215" y="17"/>
                    </a:lnTo>
                    <a:lnTo>
                      <a:pt x="210" y="17"/>
                    </a:lnTo>
                    <a:lnTo>
                      <a:pt x="215" y="17"/>
                    </a:lnTo>
                    <a:lnTo>
                      <a:pt x="210" y="17"/>
                    </a:lnTo>
                    <a:lnTo>
                      <a:pt x="215" y="17"/>
                    </a:lnTo>
                    <a:lnTo>
                      <a:pt x="221" y="17"/>
                    </a:lnTo>
                    <a:lnTo>
                      <a:pt x="215" y="12"/>
                    </a:lnTo>
                    <a:lnTo>
                      <a:pt x="221" y="12"/>
                    </a:lnTo>
                    <a:lnTo>
                      <a:pt x="221" y="17"/>
                    </a:lnTo>
                    <a:lnTo>
                      <a:pt x="227" y="17"/>
                    </a:lnTo>
                    <a:lnTo>
                      <a:pt x="232" y="17"/>
                    </a:lnTo>
                    <a:lnTo>
                      <a:pt x="232" y="23"/>
                    </a:lnTo>
                    <a:lnTo>
                      <a:pt x="238" y="23"/>
                    </a:lnTo>
                    <a:lnTo>
                      <a:pt x="244" y="23"/>
                    </a:lnTo>
                    <a:lnTo>
                      <a:pt x="244" y="29"/>
                    </a:lnTo>
                    <a:lnTo>
                      <a:pt x="249" y="34"/>
                    </a:lnTo>
                    <a:lnTo>
                      <a:pt x="255" y="34"/>
                    </a:lnTo>
                    <a:lnTo>
                      <a:pt x="261" y="34"/>
                    </a:lnTo>
                    <a:lnTo>
                      <a:pt x="266" y="34"/>
                    </a:lnTo>
                    <a:lnTo>
                      <a:pt x="272" y="40"/>
                    </a:lnTo>
                    <a:lnTo>
                      <a:pt x="278" y="34"/>
                    </a:lnTo>
                    <a:lnTo>
                      <a:pt x="278" y="40"/>
                    </a:lnTo>
                    <a:lnTo>
                      <a:pt x="283" y="40"/>
                    </a:lnTo>
                    <a:lnTo>
                      <a:pt x="289" y="40"/>
                    </a:lnTo>
                    <a:lnTo>
                      <a:pt x="295" y="40"/>
                    </a:lnTo>
                    <a:lnTo>
                      <a:pt x="300" y="40"/>
                    </a:lnTo>
                    <a:lnTo>
                      <a:pt x="312" y="40"/>
                    </a:lnTo>
                    <a:lnTo>
                      <a:pt x="317" y="40"/>
                    </a:lnTo>
                    <a:lnTo>
                      <a:pt x="323" y="40"/>
                    </a:lnTo>
                    <a:lnTo>
                      <a:pt x="329" y="40"/>
                    </a:lnTo>
                    <a:lnTo>
                      <a:pt x="334" y="40"/>
                    </a:lnTo>
                    <a:lnTo>
                      <a:pt x="346" y="40"/>
                    </a:lnTo>
                    <a:lnTo>
                      <a:pt x="357" y="46"/>
                    </a:lnTo>
                    <a:lnTo>
                      <a:pt x="368" y="40"/>
                    </a:lnTo>
                    <a:lnTo>
                      <a:pt x="363" y="34"/>
                    </a:lnTo>
                    <a:lnTo>
                      <a:pt x="368" y="34"/>
                    </a:lnTo>
                    <a:lnTo>
                      <a:pt x="380" y="34"/>
                    </a:lnTo>
                    <a:lnTo>
                      <a:pt x="385" y="40"/>
                    </a:lnTo>
                    <a:lnTo>
                      <a:pt x="397" y="40"/>
                    </a:lnTo>
                    <a:lnTo>
                      <a:pt x="397" y="46"/>
                    </a:lnTo>
                    <a:lnTo>
                      <a:pt x="402" y="46"/>
                    </a:lnTo>
                    <a:lnTo>
                      <a:pt x="402" y="40"/>
                    </a:lnTo>
                    <a:lnTo>
                      <a:pt x="408" y="40"/>
                    </a:lnTo>
                    <a:lnTo>
                      <a:pt x="414" y="40"/>
                    </a:lnTo>
                    <a:lnTo>
                      <a:pt x="419" y="40"/>
                    </a:lnTo>
                    <a:lnTo>
                      <a:pt x="442" y="233"/>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4" name="Freeform 31">
                <a:extLst>
                  <a:ext uri="{FF2B5EF4-FFF2-40B4-BE49-F238E27FC236}">
                    <a16:creationId xmlns:a16="http://schemas.microsoft.com/office/drawing/2014/main" id="{D43234B5-C5A7-A7BD-B3D7-EC476B1F0E21}"/>
                  </a:ext>
                </a:extLst>
              </p:cNvPr>
              <p:cNvSpPr>
                <a:spLocks/>
              </p:cNvSpPr>
              <p:nvPr>
                <p:custDataLst>
                  <p:tags r:id="rId32"/>
                </p:custDataLst>
              </p:nvPr>
            </p:nvSpPr>
            <p:spPr bwMode="auto">
              <a:xfrm rot="390307">
                <a:off x="4074880" y="5484190"/>
                <a:ext cx="593725" cy="458788"/>
              </a:xfrm>
              <a:custGeom>
                <a:avLst/>
                <a:gdLst>
                  <a:gd name="T0" fmla="*/ 335 w 374"/>
                  <a:gd name="T1" fmla="*/ 45 h 289"/>
                  <a:gd name="T2" fmla="*/ 318 w 374"/>
                  <a:gd name="T3" fmla="*/ 62 h 289"/>
                  <a:gd name="T4" fmla="*/ 323 w 374"/>
                  <a:gd name="T5" fmla="*/ 91 h 289"/>
                  <a:gd name="T6" fmla="*/ 323 w 374"/>
                  <a:gd name="T7" fmla="*/ 108 h 289"/>
                  <a:gd name="T8" fmla="*/ 346 w 374"/>
                  <a:gd name="T9" fmla="*/ 142 h 289"/>
                  <a:gd name="T10" fmla="*/ 357 w 374"/>
                  <a:gd name="T11" fmla="*/ 170 h 289"/>
                  <a:gd name="T12" fmla="*/ 363 w 374"/>
                  <a:gd name="T13" fmla="*/ 187 h 289"/>
                  <a:gd name="T14" fmla="*/ 374 w 374"/>
                  <a:gd name="T15" fmla="*/ 249 h 289"/>
                  <a:gd name="T16" fmla="*/ 318 w 374"/>
                  <a:gd name="T17" fmla="*/ 255 h 289"/>
                  <a:gd name="T18" fmla="*/ 295 w 374"/>
                  <a:gd name="T19" fmla="*/ 261 h 289"/>
                  <a:gd name="T20" fmla="*/ 272 w 374"/>
                  <a:gd name="T21" fmla="*/ 261 h 289"/>
                  <a:gd name="T22" fmla="*/ 250 w 374"/>
                  <a:gd name="T23" fmla="*/ 266 h 289"/>
                  <a:gd name="T24" fmla="*/ 221 w 374"/>
                  <a:gd name="T25" fmla="*/ 266 h 289"/>
                  <a:gd name="T26" fmla="*/ 187 w 374"/>
                  <a:gd name="T27" fmla="*/ 272 h 289"/>
                  <a:gd name="T28" fmla="*/ 159 w 374"/>
                  <a:gd name="T29" fmla="*/ 272 h 289"/>
                  <a:gd name="T30" fmla="*/ 136 w 374"/>
                  <a:gd name="T31" fmla="*/ 278 h 289"/>
                  <a:gd name="T32" fmla="*/ 113 w 374"/>
                  <a:gd name="T33" fmla="*/ 278 h 289"/>
                  <a:gd name="T34" fmla="*/ 85 w 374"/>
                  <a:gd name="T35" fmla="*/ 283 h 289"/>
                  <a:gd name="T36" fmla="*/ 62 w 374"/>
                  <a:gd name="T37" fmla="*/ 283 h 289"/>
                  <a:gd name="T38" fmla="*/ 40 w 374"/>
                  <a:gd name="T39" fmla="*/ 283 h 289"/>
                  <a:gd name="T40" fmla="*/ 17 w 374"/>
                  <a:gd name="T41" fmla="*/ 289 h 289"/>
                  <a:gd name="T42" fmla="*/ 11 w 374"/>
                  <a:gd name="T43" fmla="*/ 272 h 289"/>
                  <a:gd name="T44" fmla="*/ 6 w 374"/>
                  <a:gd name="T45" fmla="*/ 249 h 289"/>
                  <a:gd name="T46" fmla="*/ 6 w 374"/>
                  <a:gd name="T47" fmla="*/ 232 h 289"/>
                  <a:gd name="T48" fmla="*/ 11 w 374"/>
                  <a:gd name="T49" fmla="*/ 215 h 289"/>
                  <a:gd name="T50" fmla="*/ 11 w 374"/>
                  <a:gd name="T51" fmla="*/ 204 h 289"/>
                  <a:gd name="T52" fmla="*/ 34 w 374"/>
                  <a:gd name="T53" fmla="*/ 204 h 289"/>
                  <a:gd name="T54" fmla="*/ 45 w 374"/>
                  <a:gd name="T55" fmla="*/ 210 h 289"/>
                  <a:gd name="T56" fmla="*/ 62 w 374"/>
                  <a:gd name="T57" fmla="*/ 210 h 289"/>
                  <a:gd name="T58" fmla="*/ 74 w 374"/>
                  <a:gd name="T59" fmla="*/ 198 h 289"/>
                  <a:gd name="T60" fmla="*/ 85 w 374"/>
                  <a:gd name="T61" fmla="*/ 198 h 289"/>
                  <a:gd name="T62" fmla="*/ 85 w 374"/>
                  <a:gd name="T63" fmla="*/ 187 h 289"/>
                  <a:gd name="T64" fmla="*/ 96 w 374"/>
                  <a:gd name="T65" fmla="*/ 176 h 289"/>
                  <a:gd name="T66" fmla="*/ 96 w 374"/>
                  <a:gd name="T67" fmla="*/ 153 h 289"/>
                  <a:gd name="T68" fmla="*/ 96 w 374"/>
                  <a:gd name="T69" fmla="*/ 142 h 289"/>
                  <a:gd name="T70" fmla="*/ 96 w 374"/>
                  <a:gd name="T71" fmla="*/ 125 h 289"/>
                  <a:gd name="T72" fmla="*/ 113 w 374"/>
                  <a:gd name="T73" fmla="*/ 125 h 289"/>
                  <a:gd name="T74" fmla="*/ 119 w 374"/>
                  <a:gd name="T75" fmla="*/ 125 h 289"/>
                  <a:gd name="T76" fmla="*/ 130 w 374"/>
                  <a:gd name="T77" fmla="*/ 108 h 289"/>
                  <a:gd name="T78" fmla="*/ 130 w 374"/>
                  <a:gd name="T79" fmla="*/ 91 h 289"/>
                  <a:gd name="T80" fmla="*/ 136 w 374"/>
                  <a:gd name="T81" fmla="*/ 68 h 289"/>
                  <a:gd name="T82" fmla="*/ 153 w 374"/>
                  <a:gd name="T83" fmla="*/ 57 h 289"/>
                  <a:gd name="T84" fmla="*/ 165 w 374"/>
                  <a:gd name="T85" fmla="*/ 45 h 289"/>
                  <a:gd name="T86" fmla="*/ 170 w 374"/>
                  <a:gd name="T87" fmla="*/ 28 h 289"/>
                  <a:gd name="T88" fmla="*/ 182 w 374"/>
                  <a:gd name="T89" fmla="*/ 23 h 289"/>
                  <a:gd name="T90" fmla="*/ 199 w 374"/>
                  <a:gd name="T91" fmla="*/ 17 h 289"/>
                  <a:gd name="T92" fmla="*/ 210 w 374"/>
                  <a:gd name="T93" fmla="*/ 6 h 289"/>
                  <a:gd name="T94" fmla="*/ 312 w 374"/>
                  <a:gd name="T95" fmla="*/ 11 h 289"/>
                  <a:gd name="T96" fmla="*/ 323 w 374"/>
                  <a:gd name="T97" fmla="*/ 17 h 289"/>
                  <a:gd name="T98" fmla="*/ 323 w 374"/>
                  <a:gd name="T99" fmla="*/ 28 h 289"/>
                  <a:gd name="T100" fmla="*/ 346 w 374"/>
                  <a:gd name="T101"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289">
                    <a:moveTo>
                      <a:pt x="346" y="45"/>
                    </a:moveTo>
                    <a:lnTo>
                      <a:pt x="340" y="45"/>
                    </a:lnTo>
                    <a:lnTo>
                      <a:pt x="340" y="51"/>
                    </a:lnTo>
                    <a:lnTo>
                      <a:pt x="335" y="45"/>
                    </a:lnTo>
                    <a:lnTo>
                      <a:pt x="335" y="51"/>
                    </a:lnTo>
                    <a:lnTo>
                      <a:pt x="329" y="51"/>
                    </a:lnTo>
                    <a:lnTo>
                      <a:pt x="323" y="57"/>
                    </a:lnTo>
                    <a:lnTo>
                      <a:pt x="318" y="62"/>
                    </a:lnTo>
                    <a:lnTo>
                      <a:pt x="318" y="68"/>
                    </a:lnTo>
                    <a:lnTo>
                      <a:pt x="323" y="74"/>
                    </a:lnTo>
                    <a:lnTo>
                      <a:pt x="323" y="85"/>
                    </a:lnTo>
                    <a:lnTo>
                      <a:pt x="323" y="91"/>
                    </a:lnTo>
                    <a:lnTo>
                      <a:pt x="329" y="91"/>
                    </a:lnTo>
                    <a:lnTo>
                      <a:pt x="323" y="96"/>
                    </a:lnTo>
                    <a:lnTo>
                      <a:pt x="329" y="102"/>
                    </a:lnTo>
                    <a:lnTo>
                      <a:pt x="323" y="108"/>
                    </a:lnTo>
                    <a:lnTo>
                      <a:pt x="329" y="119"/>
                    </a:lnTo>
                    <a:lnTo>
                      <a:pt x="335" y="119"/>
                    </a:lnTo>
                    <a:lnTo>
                      <a:pt x="340" y="136"/>
                    </a:lnTo>
                    <a:lnTo>
                      <a:pt x="346" y="142"/>
                    </a:lnTo>
                    <a:lnTo>
                      <a:pt x="352" y="147"/>
                    </a:lnTo>
                    <a:lnTo>
                      <a:pt x="352" y="153"/>
                    </a:lnTo>
                    <a:lnTo>
                      <a:pt x="357" y="164"/>
                    </a:lnTo>
                    <a:lnTo>
                      <a:pt x="357" y="170"/>
                    </a:lnTo>
                    <a:lnTo>
                      <a:pt x="357" y="176"/>
                    </a:lnTo>
                    <a:lnTo>
                      <a:pt x="363" y="176"/>
                    </a:lnTo>
                    <a:lnTo>
                      <a:pt x="363" y="181"/>
                    </a:lnTo>
                    <a:lnTo>
                      <a:pt x="363" y="187"/>
                    </a:lnTo>
                    <a:lnTo>
                      <a:pt x="363" y="193"/>
                    </a:lnTo>
                    <a:lnTo>
                      <a:pt x="369" y="193"/>
                    </a:lnTo>
                    <a:lnTo>
                      <a:pt x="369" y="198"/>
                    </a:lnTo>
                    <a:lnTo>
                      <a:pt x="374" y="249"/>
                    </a:lnTo>
                    <a:lnTo>
                      <a:pt x="346" y="249"/>
                    </a:lnTo>
                    <a:lnTo>
                      <a:pt x="335" y="255"/>
                    </a:lnTo>
                    <a:lnTo>
                      <a:pt x="329" y="255"/>
                    </a:lnTo>
                    <a:lnTo>
                      <a:pt x="318" y="255"/>
                    </a:lnTo>
                    <a:lnTo>
                      <a:pt x="312" y="255"/>
                    </a:lnTo>
                    <a:lnTo>
                      <a:pt x="306" y="255"/>
                    </a:lnTo>
                    <a:lnTo>
                      <a:pt x="301" y="255"/>
                    </a:lnTo>
                    <a:lnTo>
                      <a:pt x="295" y="261"/>
                    </a:lnTo>
                    <a:lnTo>
                      <a:pt x="289" y="261"/>
                    </a:lnTo>
                    <a:lnTo>
                      <a:pt x="284" y="261"/>
                    </a:lnTo>
                    <a:lnTo>
                      <a:pt x="278" y="261"/>
                    </a:lnTo>
                    <a:lnTo>
                      <a:pt x="272" y="261"/>
                    </a:lnTo>
                    <a:lnTo>
                      <a:pt x="267" y="261"/>
                    </a:lnTo>
                    <a:lnTo>
                      <a:pt x="261" y="261"/>
                    </a:lnTo>
                    <a:lnTo>
                      <a:pt x="255" y="266"/>
                    </a:lnTo>
                    <a:lnTo>
                      <a:pt x="250" y="266"/>
                    </a:lnTo>
                    <a:lnTo>
                      <a:pt x="244" y="266"/>
                    </a:lnTo>
                    <a:lnTo>
                      <a:pt x="238" y="266"/>
                    </a:lnTo>
                    <a:lnTo>
                      <a:pt x="233" y="266"/>
                    </a:lnTo>
                    <a:lnTo>
                      <a:pt x="221" y="266"/>
                    </a:lnTo>
                    <a:lnTo>
                      <a:pt x="221" y="272"/>
                    </a:lnTo>
                    <a:lnTo>
                      <a:pt x="210" y="272"/>
                    </a:lnTo>
                    <a:lnTo>
                      <a:pt x="193" y="272"/>
                    </a:lnTo>
                    <a:lnTo>
                      <a:pt x="187" y="272"/>
                    </a:lnTo>
                    <a:lnTo>
                      <a:pt x="176" y="272"/>
                    </a:lnTo>
                    <a:lnTo>
                      <a:pt x="170" y="272"/>
                    </a:lnTo>
                    <a:lnTo>
                      <a:pt x="165" y="272"/>
                    </a:lnTo>
                    <a:lnTo>
                      <a:pt x="159" y="272"/>
                    </a:lnTo>
                    <a:lnTo>
                      <a:pt x="159" y="278"/>
                    </a:lnTo>
                    <a:lnTo>
                      <a:pt x="153" y="278"/>
                    </a:lnTo>
                    <a:lnTo>
                      <a:pt x="147" y="278"/>
                    </a:lnTo>
                    <a:lnTo>
                      <a:pt x="136" y="278"/>
                    </a:lnTo>
                    <a:lnTo>
                      <a:pt x="130" y="278"/>
                    </a:lnTo>
                    <a:lnTo>
                      <a:pt x="125" y="278"/>
                    </a:lnTo>
                    <a:lnTo>
                      <a:pt x="119" y="278"/>
                    </a:lnTo>
                    <a:lnTo>
                      <a:pt x="113" y="278"/>
                    </a:lnTo>
                    <a:lnTo>
                      <a:pt x="108" y="278"/>
                    </a:lnTo>
                    <a:lnTo>
                      <a:pt x="102" y="278"/>
                    </a:lnTo>
                    <a:lnTo>
                      <a:pt x="96" y="278"/>
                    </a:lnTo>
                    <a:lnTo>
                      <a:pt x="85" y="283"/>
                    </a:lnTo>
                    <a:lnTo>
                      <a:pt x="79" y="283"/>
                    </a:lnTo>
                    <a:lnTo>
                      <a:pt x="74" y="283"/>
                    </a:lnTo>
                    <a:lnTo>
                      <a:pt x="68" y="283"/>
                    </a:lnTo>
                    <a:lnTo>
                      <a:pt x="62" y="283"/>
                    </a:lnTo>
                    <a:lnTo>
                      <a:pt x="57" y="283"/>
                    </a:lnTo>
                    <a:lnTo>
                      <a:pt x="51" y="283"/>
                    </a:lnTo>
                    <a:lnTo>
                      <a:pt x="45" y="283"/>
                    </a:lnTo>
                    <a:lnTo>
                      <a:pt x="40" y="283"/>
                    </a:lnTo>
                    <a:lnTo>
                      <a:pt x="34" y="289"/>
                    </a:lnTo>
                    <a:lnTo>
                      <a:pt x="28" y="289"/>
                    </a:lnTo>
                    <a:lnTo>
                      <a:pt x="23" y="289"/>
                    </a:lnTo>
                    <a:lnTo>
                      <a:pt x="17" y="289"/>
                    </a:lnTo>
                    <a:lnTo>
                      <a:pt x="17" y="283"/>
                    </a:lnTo>
                    <a:lnTo>
                      <a:pt x="11" y="283"/>
                    </a:lnTo>
                    <a:lnTo>
                      <a:pt x="11" y="278"/>
                    </a:lnTo>
                    <a:lnTo>
                      <a:pt x="11" y="272"/>
                    </a:lnTo>
                    <a:lnTo>
                      <a:pt x="11" y="266"/>
                    </a:lnTo>
                    <a:lnTo>
                      <a:pt x="6" y="261"/>
                    </a:lnTo>
                    <a:lnTo>
                      <a:pt x="0" y="249"/>
                    </a:lnTo>
                    <a:lnTo>
                      <a:pt x="6" y="249"/>
                    </a:lnTo>
                    <a:lnTo>
                      <a:pt x="6" y="244"/>
                    </a:lnTo>
                    <a:lnTo>
                      <a:pt x="0" y="238"/>
                    </a:lnTo>
                    <a:lnTo>
                      <a:pt x="6" y="238"/>
                    </a:lnTo>
                    <a:lnTo>
                      <a:pt x="6" y="232"/>
                    </a:lnTo>
                    <a:lnTo>
                      <a:pt x="6" y="227"/>
                    </a:lnTo>
                    <a:lnTo>
                      <a:pt x="11" y="227"/>
                    </a:lnTo>
                    <a:lnTo>
                      <a:pt x="11" y="221"/>
                    </a:lnTo>
                    <a:lnTo>
                      <a:pt x="11" y="215"/>
                    </a:lnTo>
                    <a:lnTo>
                      <a:pt x="11" y="210"/>
                    </a:lnTo>
                    <a:lnTo>
                      <a:pt x="17" y="210"/>
                    </a:lnTo>
                    <a:lnTo>
                      <a:pt x="17" y="204"/>
                    </a:lnTo>
                    <a:lnTo>
                      <a:pt x="11" y="204"/>
                    </a:lnTo>
                    <a:lnTo>
                      <a:pt x="17" y="204"/>
                    </a:lnTo>
                    <a:lnTo>
                      <a:pt x="23" y="204"/>
                    </a:lnTo>
                    <a:lnTo>
                      <a:pt x="28" y="204"/>
                    </a:lnTo>
                    <a:lnTo>
                      <a:pt x="34" y="204"/>
                    </a:lnTo>
                    <a:lnTo>
                      <a:pt x="34" y="210"/>
                    </a:lnTo>
                    <a:lnTo>
                      <a:pt x="40" y="210"/>
                    </a:lnTo>
                    <a:lnTo>
                      <a:pt x="40" y="204"/>
                    </a:lnTo>
                    <a:lnTo>
                      <a:pt x="45" y="210"/>
                    </a:lnTo>
                    <a:lnTo>
                      <a:pt x="45" y="215"/>
                    </a:lnTo>
                    <a:lnTo>
                      <a:pt x="51" y="215"/>
                    </a:lnTo>
                    <a:lnTo>
                      <a:pt x="57" y="210"/>
                    </a:lnTo>
                    <a:lnTo>
                      <a:pt x="62" y="210"/>
                    </a:lnTo>
                    <a:lnTo>
                      <a:pt x="62" y="204"/>
                    </a:lnTo>
                    <a:lnTo>
                      <a:pt x="68" y="204"/>
                    </a:lnTo>
                    <a:lnTo>
                      <a:pt x="74" y="204"/>
                    </a:lnTo>
                    <a:lnTo>
                      <a:pt x="74" y="198"/>
                    </a:lnTo>
                    <a:lnTo>
                      <a:pt x="79" y="204"/>
                    </a:lnTo>
                    <a:lnTo>
                      <a:pt x="79" y="198"/>
                    </a:lnTo>
                    <a:lnTo>
                      <a:pt x="85" y="204"/>
                    </a:lnTo>
                    <a:lnTo>
                      <a:pt x="85" y="198"/>
                    </a:lnTo>
                    <a:lnTo>
                      <a:pt x="79" y="198"/>
                    </a:lnTo>
                    <a:lnTo>
                      <a:pt x="79" y="193"/>
                    </a:lnTo>
                    <a:lnTo>
                      <a:pt x="85" y="193"/>
                    </a:lnTo>
                    <a:lnTo>
                      <a:pt x="85" y="187"/>
                    </a:lnTo>
                    <a:lnTo>
                      <a:pt x="91" y="187"/>
                    </a:lnTo>
                    <a:lnTo>
                      <a:pt x="91" y="181"/>
                    </a:lnTo>
                    <a:lnTo>
                      <a:pt x="96" y="181"/>
                    </a:lnTo>
                    <a:lnTo>
                      <a:pt x="96" y="176"/>
                    </a:lnTo>
                    <a:lnTo>
                      <a:pt x="96" y="170"/>
                    </a:lnTo>
                    <a:lnTo>
                      <a:pt x="96" y="164"/>
                    </a:lnTo>
                    <a:lnTo>
                      <a:pt x="96" y="159"/>
                    </a:lnTo>
                    <a:lnTo>
                      <a:pt x="96" y="153"/>
                    </a:lnTo>
                    <a:lnTo>
                      <a:pt x="91" y="153"/>
                    </a:lnTo>
                    <a:lnTo>
                      <a:pt x="91" y="147"/>
                    </a:lnTo>
                    <a:lnTo>
                      <a:pt x="91" y="142"/>
                    </a:lnTo>
                    <a:lnTo>
                      <a:pt x="96" y="142"/>
                    </a:lnTo>
                    <a:lnTo>
                      <a:pt x="96" y="136"/>
                    </a:lnTo>
                    <a:lnTo>
                      <a:pt x="91" y="130"/>
                    </a:lnTo>
                    <a:lnTo>
                      <a:pt x="96" y="130"/>
                    </a:lnTo>
                    <a:lnTo>
                      <a:pt x="96" y="125"/>
                    </a:lnTo>
                    <a:lnTo>
                      <a:pt x="102" y="119"/>
                    </a:lnTo>
                    <a:lnTo>
                      <a:pt x="108" y="119"/>
                    </a:lnTo>
                    <a:lnTo>
                      <a:pt x="108" y="125"/>
                    </a:lnTo>
                    <a:lnTo>
                      <a:pt x="113" y="125"/>
                    </a:lnTo>
                    <a:lnTo>
                      <a:pt x="113" y="119"/>
                    </a:lnTo>
                    <a:lnTo>
                      <a:pt x="113" y="125"/>
                    </a:lnTo>
                    <a:lnTo>
                      <a:pt x="119" y="119"/>
                    </a:lnTo>
                    <a:lnTo>
                      <a:pt x="119" y="125"/>
                    </a:lnTo>
                    <a:lnTo>
                      <a:pt x="125" y="119"/>
                    </a:lnTo>
                    <a:lnTo>
                      <a:pt x="130" y="119"/>
                    </a:lnTo>
                    <a:lnTo>
                      <a:pt x="130" y="113"/>
                    </a:lnTo>
                    <a:lnTo>
                      <a:pt x="130" y="108"/>
                    </a:lnTo>
                    <a:lnTo>
                      <a:pt x="125" y="108"/>
                    </a:lnTo>
                    <a:lnTo>
                      <a:pt x="125" y="102"/>
                    </a:lnTo>
                    <a:lnTo>
                      <a:pt x="130" y="96"/>
                    </a:lnTo>
                    <a:lnTo>
                      <a:pt x="130" y="91"/>
                    </a:lnTo>
                    <a:lnTo>
                      <a:pt x="130" y="85"/>
                    </a:lnTo>
                    <a:lnTo>
                      <a:pt x="130" y="79"/>
                    </a:lnTo>
                    <a:lnTo>
                      <a:pt x="130" y="74"/>
                    </a:lnTo>
                    <a:lnTo>
                      <a:pt x="136" y="68"/>
                    </a:lnTo>
                    <a:lnTo>
                      <a:pt x="142" y="68"/>
                    </a:lnTo>
                    <a:lnTo>
                      <a:pt x="147" y="68"/>
                    </a:lnTo>
                    <a:lnTo>
                      <a:pt x="153" y="62"/>
                    </a:lnTo>
                    <a:lnTo>
                      <a:pt x="153" y="57"/>
                    </a:lnTo>
                    <a:lnTo>
                      <a:pt x="153" y="51"/>
                    </a:lnTo>
                    <a:lnTo>
                      <a:pt x="153" y="45"/>
                    </a:lnTo>
                    <a:lnTo>
                      <a:pt x="159" y="45"/>
                    </a:lnTo>
                    <a:lnTo>
                      <a:pt x="165" y="45"/>
                    </a:lnTo>
                    <a:lnTo>
                      <a:pt x="165" y="40"/>
                    </a:lnTo>
                    <a:lnTo>
                      <a:pt x="165" y="34"/>
                    </a:lnTo>
                    <a:lnTo>
                      <a:pt x="170" y="34"/>
                    </a:lnTo>
                    <a:lnTo>
                      <a:pt x="170" y="28"/>
                    </a:lnTo>
                    <a:lnTo>
                      <a:pt x="176" y="34"/>
                    </a:lnTo>
                    <a:lnTo>
                      <a:pt x="176" y="28"/>
                    </a:lnTo>
                    <a:lnTo>
                      <a:pt x="182" y="28"/>
                    </a:lnTo>
                    <a:lnTo>
                      <a:pt x="182" y="23"/>
                    </a:lnTo>
                    <a:lnTo>
                      <a:pt x="187" y="17"/>
                    </a:lnTo>
                    <a:lnTo>
                      <a:pt x="193" y="11"/>
                    </a:lnTo>
                    <a:lnTo>
                      <a:pt x="193" y="17"/>
                    </a:lnTo>
                    <a:lnTo>
                      <a:pt x="199" y="17"/>
                    </a:lnTo>
                    <a:lnTo>
                      <a:pt x="199" y="11"/>
                    </a:lnTo>
                    <a:lnTo>
                      <a:pt x="204" y="11"/>
                    </a:lnTo>
                    <a:lnTo>
                      <a:pt x="204" y="6"/>
                    </a:lnTo>
                    <a:lnTo>
                      <a:pt x="210" y="6"/>
                    </a:lnTo>
                    <a:lnTo>
                      <a:pt x="216" y="6"/>
                    </a:lnTo>
                    <a:lnTo>
                      <a:pt x="216" y="0"/>
                    </a:lnTo>
                    <a:lnTo>
                      <a:pt x="306" y="11"/>
                    </a:lnTo>
                    <a:lnTo>
                      <a:pt x="312" y="11"/>
                    </a:lnTo>
                    <a:lnTo>
                      <a:pt x="312" y="6"/>
                    </a:lnTo>
                    <a:lnTo>
                      <a:pt x="323" y="6"/>
                    </a:lnTo>
                    <a:lnTo>
                      <a:pt x="329" y="11"/>
                    </a:lnTo>
                    <a:lnTo>
                      <a:pt x="323" y="17"/>
                    </a:lnTo>
                    <a:lnTo>
                      <a:pt x="318" y="17"/>
                    </a:lnTo>
                    <a:lnTo>
                      <a:pt x="323" y="17"/>
                    </a:lnTo>
                    <a:lnTo>
                      <a:pt x="323" y="23"/>
                    </a:lnTo>
                    <a:lnTo>
                      <a:pt x="323" y="28"/>
                    </a:lnTo>
                    <a:lnTo>
                      <a:pt x="335" y="28"/>
                    </a:lnTo>
                    <a:lnTo>
                      <a:pt x="335" y="34"/>
                    </a:lnTo>
                    <a:lnTo>
                      <a:pt x="340" y="34"/>
                    </a:lnTo>
                    <a:lnTo>
                      <a:pt x="346" y="40"/>
                    </a:lnTo>
                    <a:lnTo>
                      <a:pt x="346" y="4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5" name="Freeform 32">
                <a:extLst>
                  <a:ext uri="{FF2B5EF4-FFF2-40B4-BE49-F238E27FC236}">
                    <a16:creationId xmlns:a16="http://schemas.microsoft.com/office/drawing/2014/main" id="{FA58CCEC-DCB1-196C-153E-69290C612C9C}"/>
                  </a:ext>
                </a:extLst>
              </p:cNvPr>
              <p:cNvSpPr>
                <a:spLocks/>
              </p:cNvSpPr>
              <p:nvPr>
                <p:custDataLst>
                  <p:tags r:id="rId33"/>
                </p:custDataLst>
              </p:nvPr>
            </p:nvSpPr>
            <p:spPr bwMode="auto">
              <a:xfrm rot="390307">
                <a:off x="5030413" y="5101344"/>
                <a:ext cx="522287" cy="827088"/>
              </a:xfrm>
              <a:custGeom>
                <a:avLst/>
                <a:gdLst>
                  <a:gd name="T0" fmla="*/ 323 w 329"/>
                  <a:gd name="T1" fmla="*/ 283 h 521"/>
                  <a:gd name="T2" fmla="*/ 295 w 329"/>
                  <a:gd name="T3" fmla="*/ 476 h 521"/>
                  <a:gd name="T4" fmla="*/ 272 w 329"/>
                  <a:gd name="T5" fmla="*/ 476 h 521"/>
                  <a:gd name="T6" fmla="*/ 244 w 329"/>
                  <a:gd name="T7" fmla="*/ 482 h 521"/>
                  <a:gd name="T8" fmla="*/ 238 w 329"/>
                  <a:gd name="T9" fmla="*/ 465 h 521"/>
                  <a:gd name="T10" fmla="*/ 244 w 329"/>
                  <a:gd name="T11" fmla="*/ 459 h 521"/>
                  <a:gd name="T12" fmla="*/ 255 w 329"/>
                  <a:gd name="T13" fmla="*/ 459 h 521"/>
                  <a:gd name="T14" fmla="*/ 255 w 329"/>
                  <a:gd name="T15" fmla="*/ 448 h 521"/>
                  <a:gd name="T16" fmla="*/ 238 w 329"/>
                  <a:gd name="T17" fmla="*/ 442 h 521"/>
                  <a:gd name="T18" fmla="*/ 215 w 329"/>
                  <a:gd name="T19" fmla="*/ 431 h 521"/>
                  <a:gd name="T20" fmla="*/ 204 w 329"/>
                  <a:gd name="T21" fmla="*/ 414 h 521"/>
                  <a:gd name="T22" fmla="*/ 193 w 329"/>
                  <a:gd name="T23" fmla="*/ 408 h 521"/>
                  <a:gd name="T24" fmla="*/ 187 w 329"/>
                  <a:gd name="T25" fmla="*/ 425 h 521"/>
                  <a:gd name="T26" fmla="*/ 176 w 329"/>
                  <a:gd name="T27" fmla="*/ 448 h 521"/>
                  <a:gd name="T28" fmla="*/ 159 w 329"/>
                  <a:gd name="T29" fmla="*/ 436 h 521"/>
                  <a:gd name="T30" fmla="*/ 136 w 329"/>
                  <a:gd name="T31" fmla="*/ 442 h 521"/>
                  <a:gd name="T32" fmla="*/ 119 w 329"/>
                  <a:gd name="T33" fmla="*/ 448 h 521"/>
                  <a:gd name="T34" fmla="*/ 130 w 329"/>
                  <a:gd name="T35" fmla="*/ 459 h 521"/>
                  <a:gd name="T36" fmla="*/ 153 w 329"/>
                  <a:gd name="T37" fmla="*/ 465 h 521"/>
                  <a:gd name="T38" fmla="*/ 153 w 329"/>
                  <a:gd name="T39" fmla="*/ 482 h 521"/>
                  <a:gd name="T40" fmla="*/ 153 w 329"/>
                  <a:gd name="T41" fmla="*/ 499 h 521"/>
                  <a:gd name="T42" fmla="*/ 130 w 329"/>
                  <a:gd name="T43" fmla="*/ 499 h 521"/>
                  <a:gd name="T44" fmla="*/ 108 w 329"/>
                  <a:gd name="T45" fmla="*/ 504 h 521"/>
                  <a:gd name="T46" fmla="*/ 74 w 329"/>
                  <a:gd name="T47" fmla="*/ 510 h 521"/>
                  <a:gd name="T48" fmla="*/ 51 w 329"/>
                  <a:gd name="T49" fmla="*/ 510 h 521"/>
                  <a:gd name="T50" fmla="*/ 28 w 329"/>
                  <a:gd name="T51" fmla="*/ 516 h 521"/>
                  <a:gd name="T52" fmla="*/ 6 w 329"/>
                  <a:gd name="T53" fmla="*/ 431 h 521"/>
                  <a:gd name="T54" fmla="*/ 11 w 329"/>
                  <a:gd name="T55" fmla="*/ 164 h 521"/>
                  <a:gd name="T56" fmla="*/ 40 w 329"/>
                  <a:gd name="T57" fmla="*/ 108 h 521"/>
                  <a:gd name="T58" fmla="*/ 45 w 329"/>
                  <a:gd name="T59" fmla="*/ 96 h 521"/>
                  <a:gd name="T60" fmla="*/ 51 w 329"/>
                  <a:gd name="T61" fmla="*/ 102 h 521"/>
                  <a:gd name="T62" fmla="*/ 79 w 329"/>
                  <a:gd name="T63" fmla="*/ 113 h 521"/>
                  <a:gd name="T64" fmla="*/ 102 w 329"/>
                  <a:gd name="T65" fmla="*/ 119 h 521"/>
                  <a:gd name="T66" fmla="*/ 85 w 329"/>
                  <a:gd name="T67" fmla="*/ 91 h 521"/>
                  <a:gd name="T68" fmla="*/ 96 w 329"/>
                  <a:gd name="T69" fmla="*/ 85 h 521"/>
                  <a:gd name="T70" fmla="*/ 125 w 329"/>
                  <a:gd name="T71" fmla="*/ 79 h 521"/>
                  <a:gd name="T72" fmla="*/ 130 w 329"/>
                  <a:gd name="T73" fmla="*/ 51 h 521"/>
                  <a:gd name="T74" fmla="*/ 147 w 329"/>
                  <a:gd name="T75" fmla="*/ 34 h 521"/>
                  <a:gd name="T76" fmla="*/ 153 w 329"/>
                  <a:gd name="T77" fmla="*/ 23 h 521"/>
                  <a:gd name="T78" fmla="*/ 159 w 329"/>
                  <a:gd name="T79" fmla="*/ 11 h 521"/>
                  <a:gd name="T80" fmla="*/ 176 w 329"/>
                  <a:gd name="T81" fmla="*/ 17 h 521"/>
                  <a:gd name="T82" fmla="*/ 204 w 329"/>
                  <a:gd name="T83" fmla="*/ 23 h 521"/>
                  <a:gd name="T84" fmla="*/ 215 w 329"/>
                  <a:gd name="T85" fmla="*/ 6 h 521"/>
                  <a:gd name="T86" fmla="*/ 227 w 329"/>
                  <a:gd name="T87" fmla="*/ 17 h 521"/>
                  <a:gd name="T88" fmla="*/ 238 w 329"/>
                  <a:gd name="T89" fmla="*/ 11 h 521"/>
                  <a:gd name="T90" fmla="*/ 255 w 329"/>
                  <a:gd name="T91" fmla="*/ 34 h 521"/>
                  <a:gd name="T92" fmla="*/ 266 w 329"/>
                  <a:gd name="T93" fmla="*/ 57 h 521"/>
                  <a:gd name="T94" fmla="*/ 283 w 329"/>
                  <a:gd name="T95" fmla="*/ 40 h 521"/>
                  <a:gd name="T96" fmla="*/ 306 w 329"/>
                  <a:gd name="T97" fmla="*/ 23 h 521"/>
                  <a:gd name="T98" fmla="*/ 329 w 329"/>
                  <a:gd name="T99" fmla="*/ 4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521">
                    <a:moveTo>
                      <a:pt x="329" y="45"/>
                    </a:moveTo>
                    <a:lnTo>
                      <a:pt x="329" y="113"/>
                    </a:lnTo>
                    <a:lnTo>
                      <a:pt x="323" y="278"/>
                    </a:lnTo>
                    <a:lnTo>
                      <a:pt x="323" y="283"/>
                    </a:lnTo>
                    <a:lnTo>
                      <a:pt x="317" y="470"/>
                    </a:lnTo>
                    <a:lnTo>
                      <a:pt x="306" y="470"/>
                    </a:lnTo>
                    <a:lnTo>
                      <a:pt x="300" y="470"/>
                    </a:lnTo>
                    <a:lnTo>
                      <a:pt x="295" y="476"/>
                    </a:lnTo>
                    <a:lnTo>
                      <a:pt x="289" y="476"/>
                    </a:lnTo>
                    <a:lnTo>
                      <a:pt x="283" y="476"/>
                    </a:lnTo>
                    <a:lnTo>
                      <a:pt x="278" y="476"/>
                    </a:lnTo>
                    <a:lnTo>
                      <a:pt x="272" y="476"/>
                    </a:lnTo>
                    <a:lnTo>
                      <a:pt x="266" y="476"/>
                    </a:lnTo>
                    <a:lnTo>
                      <a:pt x="261" y="482"/>
                    </a:lnTo>
                    <a:lnTo>
                      <a:pt x="249" y="482"/>
                    </a:lnTo>
                    <a:lnTo>
                      <a:pt x="244" y="482"/>
                    </a:lnTo>
                    <a:lnTo>
                      <a:pt x="238" y="482"/>
                    </a:lnTo>
                    <a:lnTo>
                      <a:pt x="232" y="476"/>
                    </a:lnTo>
                    <a:lnTo>
                      <a:pt x="238" y="470"/>
                    </a:lnTo>
                    <a:lnTo>
                      <a:pt x="238" y="465"/>
                    </a:lnTo>
                    <a:lnTo>
                      <a:pt x="238" y="459"/>
                    </a:lnTo>
                    <a:lnTo>
                      <a:pt x="244" y="459"/>
                    </a:lnTo>
                    <a:lnTo>
                      <a:pt x="238" y="459"/>
                    </a:lnTo>
                    <a:lnTo>
                      <a:pt x="244" y="459"/>
                    </a:lnTo>
                    <a:lnTo>
                      <a:pt x="249" y="459"/>
                    </a:lnTo>
                    <a:lnTo>
                      <a:pt x="249" y="453"/>
                    </a:lnTo>
                    <a:lnTo>
                      <a:pt x="249" y="459"/>
                    </a:lnTo>
                    <a:lnTo>
                      <a:pt x="255" y="459"/>
                    </a:lnTo>
                    <a:lnTo>
                      <a:pt x="261" y="459"/>
                    </a:lnTo>
                    <a:lnTo>
                      <a:pt x="261" y="453"/>
                    </a:lnTo>
                    <a:lnTo>
                      <a:pt x="261" y="448"/>
                    </a:lnTo>
                    <a:lnTo>
                      <a:pt x="255" y="448"/>
                    </a:lnTo>
                    <a:lnTo>
                      <a:pt x="249" y="448"/>
                    </a:lnTo>
                    <a:lnTo>
                      <a:pt x="244" y="448"/>
                    </a:lnTo>
                    <a:lnTo>
                      <a:pt x="244" y="442"/>
                    </a:lnTo>
                    <a:lnTo>
                      <a:pt x="238" y="442"/>
                    </a:lnTo>
                    <a:lnTo>
                      <a:pt x="238" y="436"/>
                    </a:lnTo>
                    <a:lnTo>
                      <a:pt x="227" y="436"/>
                    </a:lnTo>
                    <a:lnTo>
                      <a:pt x="221" y="431"/>
                    </a:lnTo>
                    <a:lnTo>
                      <a:pt x="215" y="431"/>
                    </a:lnTo>
                    <a:lnTo>
                      <a:pt x="210" y="425"/>
                    </a:lnTo>
                    <a:lnTo>
                      <a:pt x="210" y="414"/>
                    </a:lnTo>
                    <a:lnTo>
                      <a:pt x="204" y="408"/>
                    </a:lnTo>
                    <a:lnTo>
                      <a:pt x="204" y="414"/>
                    </a:lnTo>
                    <a:lnTo>
                      <a:pt x="198" y="414"/>
                    </a:lnTo>
                    <a:lnTo>
                      <a:pt x="198" y="408"/>
                    </a:lnTo>
                    <a:lnTo>
                      <a:pt x="193" y="414"/>
                    </a:lnTo>
                    <a:lnTo>
                      <a:pt x="193" y="408"/>
                    </a:lnTo>
                    <a:lnTo>
                      <a:pt x="187" y="408"/>
                    </a:lnTo>
                    <a:lnTo>
                      <a:pt x="187" y="414"/>
                    </a:lnTo>
                    <a:lnTo>
                      <a:pt x="187" y="419"/>
                    </a:lnTo>
                    <a:lnTo>
                      <a:pt x="187" y="425"/>
                    </a:lnTo>
                    <a:lnTo>
                      <a:pt x="181" y="431"/>
                    </a:lnTo>
                    <a:lnTo>
                      <a:pt x="181" y="436"/>
                    </a:lnTo>
                    <a:lnTo>
                      <a:pt x="181" y="442"/>
                    </a:lnTo>
                    <a:lnTo>
                      <a:pt x="176" y="448"/>
                    </a:lnTo>
                    <a:lnTo>
                      <a:pt x="170" y="442"/>
                    </a:lnTo>
                    <a:lnTo>
                      <a:pt x="164" y="442"/>
                    </a:lnTo>
                    <a:lnTo>
                      <a:pt x="164" y="436"/>
                    </a:lnTo>
                    <a:lnTo>
                      <a:pt x="159" y="436"/>
                    </a:lnTo>
                    <a:lnTo>
                      <a:pt x="153" y="436"/>
                    </a:lnTo>
                    <a:lnTo>
                      <a:pt x="147" y="436"/>
                    </a:lnTo>
                    <a:lnTo>
                      <a:pt x="142" y="436"/>
                    </a:lnTo>
                    <a:lnTo>
                      <a:pt x="136" y="442"/>
                    </a:lnTo>
                    <a:lnTo>
                      <a:pt x="130" y="436"/>
                    </a:lnTo>
                    <a:lnTo>
                      <a:pt x="125" y="442"/>
                    </a:lnTo>
                    <a:lnTo>
                      <a:pt x="125" y="448"/>
                    </a:lnTo>
                    <a:lnTo>
                      <a:pt x="119" y="448"/>
                    </a:lnTo>
                    <a:lnTo>
                      <a:pt x="119" y="453"/>
                    </a:lnTo>
                    <a:lnTo>
                      <a:pt x="125" y="453"/>
                    </a:lnTo>
                    <a:lnTo>
                      <a:pt x="125" y="459"/>
                    </a:lnTo>
                    <a:lnTo>
                      <a:pt x="130" y="459"/>
                    </a:lnTo>
                    <a:lnTo>
                      <a:pt x="136" y="465"/>
                    </a:lnTo>
                    <a:lnTo>
                      <a:pt x="142" y="465"/>
                    </a:lnTo>
                    <a:lnTo>
                      <a:pt x="147" y="465"/>
                    </a:lnTo>
                    <a:lnTo>
                      <a:pt x="153" y="465"/>
                    </a:lnTo>
                    <a:lnTo>
                      <a:pt x="159" y="465"/>
                    </a:lnTo>
                    <a:lnTo>
                      <a:pt x="164" y="465"/>
                    </a:lnTo>
                    <a:lnTo>
                      <a:pt x="159" y="476"/>
                    </a:lnTo>
                    <a:lnTo>
                      <a:pt x="153" y="482"/>
                    </a:lnTo>
                    <a:lnTo>
                      <a:pt x="153" y="487"/>
                    </a:lnTo>
                    <a:lnTo>
                      <a:pt x="159" y="493"/>
                    </a:lnTo>
                    <a:lnTo>
                      <a:pt x="159" y="499"/>
                    </a:lnTo>
                    <a:lnTo>
                      <a:pt x="153" y="499"/>
                    </a:lnTo>
                    <a:lnTo>
                      <a:pt x="147" y="499"/>
                    </a:lnTo>
                    <a:lnTo>
                      <a:pt x="142" y="499"/>
                    </a:lnTo>
                    <a:lnTo>
                      <a:pt x="136" y="499"/>
                    </a:lnTo>
                    <a:lnTo>
                      <a:pt x="130" y="499"/>
                    </a:lnTo>
                    <a:lnTo>
                      <a:pt x="125" y="499"/>
                    </a:lnTo>
                    <a:lnTo>
                      <a:pt x="125" y="504"/>
                    </a:lnTo>
                    <a:lnTo>
                      <a:pt x="113" y="504"/>
                    </a:lnTo>
                    <a:lnTo>
                      <a:pt x="108" y="504"/>
                    </a:lnTo>
                    <a:lnTo>
                      <a:pt x="96" y="504"/>
                    </a:lnTo>
                    <a:lnTo>
                      <a:pt x="91" y="504"/>
                    </a:lnTo>
                    <a:lnTo>
                      <a:pt x="85" y="510"/>
                    </a:lnTo>
                    <a:lnTo>
                      <a:pt x="74" y="510"/>
                    </a:lnTo>
                    <a:lnTo>
                      <a:pt x="68" y="510"/>
                    </a:lnTo>
                    <a:lnTo>
                      <a:pt x="62" y="510"/>
                    </a:lnTo>
                    <a:lnTo>
                      <a:pt x="57" y="510"/>
                    </a:lnTo>
                    <a:lnTo>
                      <a:pt x="51" y="510"/>
                    </a:lnTo>
                    <a:lnTo>
                      <a:pt x="45" y="516"/>
                    </a:lnTo>
                    <a:lnTo>
                      <a:pt x="40" y="516"/>
                    </a:lnTo>
                    <a:lnTo>
                      <a:pt x="34" y="516"/>
                    </a:lnTo>
                    <a:lnTo>
                      <a:pt x="28" y="516"/>
                    </a:lnTo>
                    <a:lnTo>
                      <a:pt x="17" y="516"/>
                    </a:lnTo>
                    <a:lnTo>
                      <a:pt x="0" y="521"/>
                    </a:lnTo>
                    <a:lnTo>
                      <a:pt x="6" y="436"/>
                    </a:lnTo>
                    <a:lnTo>
                      <a:pt x="6" y="431"/>
                    </a:lnTo>
                    <a:lnTo>
                      <a:pt x="6" y="402"/>
                    </a:lnTo>
                    <a:lnTo>
                      <a:pt x="11" y="261"/>
                    </a:lnTo>
                    <a:lnTo>
                      <a:pt x="11" y="198"/>
                    </a:lnTo>
                    <a:lnTo>
                      <a:pt x="11" y="164"/>
                    </a:lnTo>
                    <a:lnTo>
                      <a:pt x="17" y="108"/>
                    </a:lnTo>
                    <a:lnTo>
                      <a:pt x="28" y="113"/>
                    </a:lnTo>
                    <a:lnTo>
                      <a:pt x="34" y="113"/>
                    </a:lnTo>
                    <a:lnTo>
                      <a:pt x="40" y="108"/>
                    </a:lnTo>
                    <a:lnTo>
                      <a:pt x="34" y="108"/>
                    </a:lnTo>
                    <a:lnTo>
                      <a:pt x="40" y="102"/>
                    </a:lnTo>
                    <a:lnTo>
                      <a:pt x="45" y="102"/>
                    </a:lnTo>
                    <a:lnTo>
                      <a:pt x="45" y="96"/>
                    </a:lnTo>
                    <a:lnTo>
                      <a:pt x="40" y="96"/>
                    </a:lnTo>
                    <a:lnTo>
                      <a:pt x="45" y="96"/>
                    </a:lnTo>
                    <a:lnTo>
                      <a:pt x="51" y="96"/>
                    </a:lnTo>
                    <a:lnTo>
                      <a:pt x="51" y="102"/>
                    </a:lnTo>
                    <a:lnTo>
                      <a:pt x="57" y="108"/>
                    </a:lnTo>
                    <a:lnTo>
                      <a:pt x="68" y="108"/>
                    </a:lnTo>
                    <a:lnTo>
                      <a:pt x="74" y="113"/>
                    </a:lnTo>
                    <a:lnTo>
                      <a:pt x="79" y="113"/>
                    </a:lnTo>
                    <a:lnTo>
                      <a:pt x="85" y="119"/>
                    </a:lnTo>
                    <a:lnTo>
                      <a:pt x="91" y="125"/>
                    </a:lnTo>
                    <a:lnTo>
                      <a:pt x="96" y="119"/>
                    </a:lnTo>
                    <a:lnTo>
                      <a:pt x="102" y="119"/>
                    </a:lnTo>
                    <a:lnTo>
                      <a:pt x="102" y="113"/>
                    </a:lnTo>
                    <a:lnTo>
                      <a:pt x="85" y="102"/>
                    </a:lnTo>
                    <a:lnTo>
                      <a:pt x="85" y="96"/>
                    </a:lnTo>
                    <a:lnTo>
                      <a:pt x="85" y="91"/>
                    </a:lnTo>
                    <a:lnTo>
                      <a:pt x="79" y="85"/>
                    </a:lnTo>
                    <a:lnTo>
                      <a:pt x="79" y="79"/>
                    </a:lnTo>
                    <a:lnTo>
                      <a:pt x="85" y="79"/>
                    </a:lnTo>
                    <a:lnTo>
                      <a:pt x="96" y="85"/>
                    </a:lnTo>
                    <a:lnTo>
                      <a:pt x="102" y="85"/>
                    </a:lnTo>
                    <a:lnTo>
                      <a:pt x="108" y="85"/>
                    </a:lnTo>
                    <a:lnTo>
                      <a:pt x="113" y="79"/>
                    </a:lnTo>
                    <a:lnTo>
                      <a:pt x="125" y="79"/>
                    </a:lnTo>
                    <a:lnTo>
                      <a:pt x="130" y="74"/>
                    </a:lnTo>
                    <a:lnTo>
                      <a:pt x="130" y="68"/>
                    </a:lnTo>
                    <a:lnTo>
                      <a:pt x="130" y="57"/>
                    </a:lnTo>
                    <a:lnTo>
                      <a:pt x="130" y="51"/>
                    </a:lnTo>
                    <a:lnTo>
                      <a:pt x="136" y="45"/>
                    </a:lnTo>
                    <a:lnTo>
                      <a:pt x="142" y="45"/>
                    </a:lnTo>
                    <a:lnTo>
                      <a:pt x="147" y="40"/>
                    </a:lnTo>
                    <a:lnTo>
                      <a:pt x="147" y="34"/>
                    </a:lnTo>
                    <a:lnTo>
                      <a:pt x="147" y="28"/>
                    </a:lnTo>
                    <a:lnTo>
                      <a:pt x="136" y="28"/>
                    </a:lnTo>
                    <a:lnTo>
                      <a:pt x="142" y="23"/>
                    </a:lnTo>
                    <a:lnTo>
                      <a:pt x="153" y="23"/>
                    </a:lnTo>
                    <a:lnTo>
                      <a:pt x="159" y="23"/>
                    </a:lnTo>
                    <a:lnTo>
                      <a:pt x="164" y="17"/>
                    </a:lnTo>
                    <a:lnTo>
                      <a:pt x="164" y="11"/>
                    </a:lnTo>
                    <a:lnTo>
                      <a:pt x="159" y="11"/>
                    </a:lnTo>
                    <a:lnTo>
                      <a:pt x="164" y="6"/>
                    </a:lnTo>
                    <a:lnTo>
                      <a:pt x="164" y="11"/>
                    </a:lnTo>
                    <a:lnTo>
                      <a:pt x="170" y="17"/>
                    </a:lnTo>
                    <a:lnTo>
                      <a:pt x="176" y="17"/>
                    </a:lnTo>
                    <a:lnTo>
                      <a:pt x="187" y="23"/>
                    </a:lnTo>
                    <a:lnTo>
                      <a:pt x="193" y="28"/>
                    </a:lnTo>
                    <a:lnTo>
                      <a:pt x="204" y="28"/>
                    </a:lnTo>
                    <a:lnTo>
                      <a:pt x="204" y="23"/>
                    </a:lnTo>
                    <a:lnTo>
                      <a:pt x="210" y="23"/>
                    </a:lnTo>
                    <a:lnTo>
                      <a:pt x="210" y="11"/>
                    </a:lnTo>
                    <a:lnTo>
                      <a:pt x="210" y="6"/>
                    </a:lnTo>
                    <a:lnTo>
                      <a:pt x="215" y="6"/>
                    </a:lnTo>
                    <a:lnTo>
                      <a:pt x="221" y="0"/>
                    </a:lnTo>
                    <a:lnTo>
                      <a:pt x="221" y="6"/>
                    </a:lnTo>
                    <a:lnTo>
                      <a:pt x="227" y="11"/>
                    </a:lnTo>
                    <a:lnTo>
                      <a:pt x="227" y="17"/>
                    </a:lnTo>
                    <a:lnTo>
                      <a:pt x="232" y="23"/>
                    </a:lnTo>
                    <a:lnTo>
                      <a:pt x="238" y="28"/>
                    </a:lnTo>
                    <a:lnTo>
                      <a:pt x="244" y="23"/>
                    </a:lnTo>
                    <a:lnTo>
                      <a:pt x="238" y="11"/>
                    </a:lnTo>
                    <a:lnTo>
                      <a:pt x="244" y="11"/>
                    </a:lnTo>
                    <a:lnTo>
                      <a:pt x="249" y="17"/>
                    </a:lnTo>
                    <a:lnTo>
                      <a:pt x="255" y="23"/>
                    </a:lnTo>
                    <a:lnTo>
                      <a:pt x="255" y="34"/>
                    </a:lnTo>
                    <a:lnTo>
                      <a:pt x="255" y="40"/>
                    </a:lnTo>
                    <a:lnTo>
                      <a:pt x="255" y="45"/>
                    </a:lnTo>
                    <a:lnTo>
                      <a:pt x="261" y="51"/>
                    </a:lnTo>
                    <a:lnTo>
                      <a:pt x="266" y="57"/>
                    </a:lnTo>
                    <a:lnTo>
                      <a:pt x="272" y="51"/>
                    </a:lnTo>
                    <a:lnTo>
                      <a:pt x="272" y="45"/>
                    </a:lnTo>
                    <a:lnTo>
                      <a:pt x="278" y="45"/>
                    </a:lnTo>
                    <a:lnTo>
                      <a:pt x="283" y="40"/>
                    </a:lnTo>
                    <a:lnTo>
                      <a:pt x="295" y="34"/>
                    </a:lnTo>
                    <a:lnTo>
                      <a:pt x="300" y="28"/>
                    </a:lnTo>
                    <a:lnTo>
                      <a:pt x="300" y="23"/>
                    </a:lnTo>
                    <a:lnTo>
                      <a:pt x="306" y="23"/>
                    </a:lnTo>
                    <a:lnTo>
                      <a:pt x="312" y="23"/>
                    </a:lnTo>
                    <a:lnTo>
                      <a:pt x="317" y="40"/>
                    </a:lnTo>
                    <a:lnTo>
                      <a:pt x="329" y="40"/>
                    </a:lnTo>
                    <a:lnTo>
                      <a:pt x="329" y="45"/>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6" name="Freeform 33">
                <a:extLst>
                  <a:ext uri="{FF2B5EF4-FFF2-40B4-BE49-F238E27FC236}">
                    <a16:creationId xmlns:a16="http://schemas.microsoft.com/office/drawing/2014/main" id="{1D21F1E5-A794-0736-4396-12016C7D20E8}"/>
                  </a:ext>
                </a:extLst>
              </p:cNvPr>
              <p:cNvSpPr>
                <a:spLocks/>
              </p:cNvSpPr>
              <p:nvPr>
                <p:custDataLst>
                  <p:tags r:id="rId34"/>
                </p:custDataLst>
              </p:nvPr>
            </p:nvSpPr>
            <p:spPr bwMode="auto">
              <a:xfrm rot="390307">
                <a:off x="3728158" y="5016950"/>
                <a:ext cx="404812" cy="485775"/>
              </a:xfrm>
              <a:custGeom>
                <a:avLst/>
                <a:gdLst>
                  <a:gd name="T0" fmla="*/ 243 w 255"/>
                  <a:gd name="T1" fmla="*/ 80 h 306"/>
                  <a:gd name="T2" fmla="*/ 221 w 255"/>
                  <a:gd name="T3" fmla="*/ 80 h 306"/>
                  <a:gd name="T4" fmla="*/ 209 w 255"/>
                  <a:gd name="T5" fmla="*/ 91 h 306"/>
                  <a:gd name="T6" fmla="*/ 215 w 255"/>
                  <a:gd name="T7" fmla="*/ 114 h 306"/>
                  <a:gd name="T8" fmla="*/ 221 w 255"/>
                  <a:gd name="T9" fmla="*/ 125 h 306"/>
                  <a:gd name="T10" fmla="*/ 232 w 255"/>
                  <a:gd name="T11" fmla="*/ 131 h 306"/>
                  <a:gd name="T12" fmla="*/ 238 w 255"/>
                  <a:gd name="T13" fmla="*/ 136 h 306"/>
                  <a:gd name="T14" fmla="*/ 243 w 255"/>
                  <a:gd name="T15" fmla="*/ 148 h 306"/>
                  <a:gd name="T16" fmla="*/ 249 w 255"/>
                  <a:gd name="T17" fmla="*/ 153 h 306"/>
                  <a:gd name="T18" fmla="*/ 243 w 255"/>
                  <a:gd name="T19" fmla="*/ 153 h 306"/>
                  <a:gd name="T20" fmla="*/ 238 w 255"/>
                  <a:gd name="T21" fmla="*/ 159 h 306"/>
                  <a:gd name="T22" fmla="*/ 243 w 255"/>
                  <a:gd name="T23" fmla="*/ 159 h 306"/>
                  <a:gd name="T24" fmla="*/ 243 w 255"/>
                  <a:gd name="T25" fmla="*/ 176 h 306"/>
                  <a:gd name="T26" fmla="*/ 255 w 255"/>
                  <a:gd name="T27" fmla="*/ 204 h 306"/>
                  <a:gd name="T28" fmla="*/ 255 w 255"/>
                  <a:gd name="T29" fmla="*/ 216 h 306"/>
                  <a:gd name="T30" fmla="*/ 243 w 255"/>
                  <a:gd name="T31" fmla="*/ 221 h 306"/>
                  <a:gd name="T32" fmla="*/ 232 w 255"/>
                  <a:gd name="T33" fmla="*/ 233 h 306"/>
                  <a:gd name="T34" fmla="*/ 226 w 255"/>
                  <a:gd name="T35" fmla="*/ 238 h 306"/>
                  <a:gd name="T36" fmla="*/ 215 w 255"/>
                  <a:gd name="T37" fmla="*/ 244 h 306"/>
                  <a:gd name="T38" fmla="*/ 204 w 255"/>
                  <a:gd name="T39" fmla="*/ 255 h 306"/>
                  <a:gd name="T40" fmla="*/ 198 w 255"/>
                  <a:gd name="T41" fmla="*/ 261 h 306"/>
                  <a:gd name="T42" fmla="*/ 192 w 255"/>
                  <a:gd name="T43" fmla="*/ 272 h 306"/>
                  <a:gd name="T44" fmla="*/ 181 w 255"/>
                  <a:gd name="T45" fmla="*/ 278 h 306"/>
                  <a:gd name="T46" fmla="*/ 181 w 255"/>
                  <a:gd name="T47" fmla="*/ 278 h 306"/>
                  <a:gd name="T48" fmla="*/ 181 w 255"/>
                  <a:gd name="T49" fmla="*/ 289 h 306"/>
                  <a:gd name="T50" fmla="*/ 147 w 255"/>
                  <a:gd name="T51" fmla="*/ 306 h 306"/>
                  <a:gd name="T52" fmla="*/ 96 w 255"/>
                  <a:gd name="T53" fmla="*/ 255 h 306"/>
                  <a:gd name="T54" fmla="*/ 96 w 255"/>
                  <a:gd name="T55" fmla="*/ 261 h 306"/>
                  <a:gd name="T56" fmla="*/ 90 w 255"/>
                  <a:gd name="T57" fmla="*/ 255 h 306"/>
                  <a:gd name="T58" fmla="*/ 73 w 255"/>
                  <a:gd name="T59" fmla="*/ 233 h 306"/>
                  <a:gd name="T60" fmla="*/ 45 w 255"/>
                  <a:gd name="T61" fmla="*/ 210 h 306"/>
                  <a:gd name="T62" fmla="*/ 11 w 255"/>
                  <a:gd name="T63" fmla="*/ 165 h 306"/>
                  <a:gd name="T64" fmla="*/ 5 w 255"/>
                  <a:gd name="T65" fmla="*/ 131 h 306"/>
                  <a:gd name="T66" fmla="*/ 22 w 255"/>
                  <a:gd name="T67" fmla="*/ 119 h 306"/>
                  <a:gd name="T68" fmla="*/ 39 w 255"/>
                  <a:gd name="T69" fmla="*/ 102 h 306"/>
                  <a:gd name="T70" fmla="*/ 73 w 255"/>
                  <a:gd name="T71" fmla="*/ 68 h 306"/>
                  <a:gd name="T72" fmla="*/ 107 w 255"/>
                  <a:gd name="T73" fmla="*/ 51 h 306"/>
                  <a:gd name="T74" fmla="*/ 113 w 255"/>
                  <a:gd name="T75" fmla="*/ 46 h 306"/>
                  <a:gd name="T76" fmla="*/ 130 w 255"/>
                  <a:gd name="T77" fmla="*/ 34 h 306"/>
                  <a:gd name="T78" fmla="*/ 147 w 255"/>
                  <a:gd name="T79" fmla="*/ 23 h 306"/>
                  <a:gd name="T80" fmla="*/ 175 w 255"/>
                  <a:gd name="T81" fmla="*/ 6 h 306"/>
                  <a:gd name="T82" fmla="*/ 187 w 255"/>
                  <a:gd name="T83" fmla="*/ 0 h 306"/>
                  <a:gd name="T84" fmla="*/ 181 w 255"/>
                  <a:gd name="T85" fmla="*/ 6 h 306"/>
                  <a:gd name="T86" fmla="*/ 187 w 255"/>
                  <a:gd name="T87" fmla="*/ 29 h 306"/>
                  <a:gd name="T88" fmla="*/ 198 w 255"/>
                  <a:gd name="T89" fmla="*/ 40 h 306"/>
                  <a:gd name="T90" fmla="*/ 209 w 255"/>
                  <a:gd name="T91" fmla="*/ 46 h 306"/>
                  <a:gd name="T92" fmla="*/ 226 w 255"/>
                  <a:gd name="T93" fmla="*/ 29 h 306"/>
                  <a:gd name="T94" fmla="*/ 238 w 255"/>
                  <a:gd name="T95" fmla="*/ 23 h 306"/>
                  <a:gd name="T96" fmla="*/ 249 w 255"/>
                  <a:gd name="T97" fmla="*/ 23 h 306"/>
                  <a:gd name="T98" fmla="*/ 249 w 255"/>
                  <a:gd name="T99" fmla="*/ 34 h 306"/>
                  <a:gd name="T100" fmla="*/ 238 w 255"/>
                  <a:gd name="T101" fmla="*/ 34 h 306"/>
                  <a:gd name="T102" fmla="*/ 226 w 255"/>
                  <a:gd name="T103" fmla="*/ 40 h 306"/>
                  <a:gd name="T104" fmla="*/ 221 w 255"/>
                  <a:gd name="T105" fmla="*/ 57 h 306"/>
                  <a:gd name="T106" fmla="*/ 232 w 255"/>
                  <a:gd name="T107" fmla="*/ 68 h 306"/>
                  <a:gd name="T108" fmla="*/ 243 w 255"/>
                  <a:gd name="T109" fmla="*/ 63 h 306"/>
                  <a:gd name="T110" fmla="*/ 249 w 255"/>
                  <a:gd name="T111" fmla="*/ 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306">
                    <a:moveTo>
                      <a:pt x="249" y="80"/>
                    </a:moveTo>
                    <a:lnTo>
                      <a:pt x="243" y="80"/>
                    </a:lnTo>
                    <a:lnTo>
                      <a:pt x="232" y="74"/>
                    </a:lnTo>
                    <a:lnTo>
                      <a:pt x="221" y="80"/>
                    </a:lnTo>
                    <a:lnTo>
                      <a:pt x="215" y="85"/>
                    </a:lnTo>
                    <a:lnTo>
                      <a:pt x="209" y="91"/>
                    </a:lnTo>
                    <a:lnTo>
                      <a:pt x="209" y="102"/>
                    </a:lnTo>
                    <a:lnTo>
                      <a:pt x="215" y="114"/>
                    </a:lnTo>
                    <a:lnTo>
                      <a:pt x="221" y="119"/>
                    </a:lnTo>
                    <a:lnTo>
                      <a:pt x="221" y="125"/>
                    </a:lnTo>
                    <a:lnTo>
                      <a:pt x="226" y="131"/>
                    </a:lnTo>
                    <a:lnTo>
                      <a:pt x="232" y="131"/>
                    </a:lnTo>
                    <a:lnTo>
                      <a:pt x="232" y="125"/>
                    </a:lnTo>
                    <a:lnTo>
                      <a:pt x="238" y="136"/>
                    </a:lnTo>
                    <a:lnTo>
                      <a:pt x="243" y="142"/>
                    </a:lnTo>
                    <a:lnTo>
                      <a:pt x="243" y="148"/>
                    </a:lnTo>
                    <a:lnTo>
                      <a:pt x="249" y="148"/>
                    </a:lnTo>
                    <a:lnTo>
                      <a:pt x="249" y="153"/>
                    </a:lnTo>
                    <a:lnTo>
                      <a:pt x="249" y="159"/>
                    </a:lnTo>
                    <a:lnTo>
                      <a:pt x="243" y="153"/>
                    </a:lnTo>
                    <a:lnTo>
                      <a:pt x="238" y="153"/>
                    </a:lnTo>
                    <a:lnTo>
                      <a:pt x="238" y="159"/>
                    </a:lnTo>
                    <a:lnTo>
                      <a:pt x="238" y="165"/>
                    </a:lnTo>
                    <a:lnTo>
                      <a:pt x="243" y="159"/>
                    </a:lnTo>
                    <a:lnTo>
                      <a:pt x="243" y="165"/>
                    </a:lnTo>
                    <a:lnTo>
                      <a:pt x="243" y="176"/>
                    </a:lnTo>
                    <a:lnTo>
                      <a:pt x="249" y="182"/>
                    </a:lnTo>
                    <a:lnTo>
                      <a:pt x="255" y="204"/>
                    </a:lnTo>
                    <a:lnTo>
                      <a:pt x="255" y="210"/>
                    </a:lnTo>
                    <a:lnTo>
                      <a:pt x="255" y="216"/>
                    </a:lnTo>
                    <a:lnTo>
                      <a:pt x="243" y="216"/>
                    </a:lnTo>
                    <a:lnTo>
                      <a:pt x="243" y="221"/>
                    </a:lnTo>
                    <a:lnTo>
                      <a:pt x="238" y="227"/>
                    </a:lnTo>
                    <a:lnTo>
                      <a:pt x="232" y="233"/>
                    </a:lnTo>
                    <a:lnTo>
                      <a:pt x="232" y="238"/>
                    </a:lnTo>
                    <a:lnTo>
                      <a:pt x="226" y="238"/>
                    </a:lnTo>
                    <a:lnTo>
                      <a:pt x="221" y="244"/>
                    </a:lnTo>
                    <a:lnTo>
                      <a:pt x="215" y="244"/>
                    </a:lnTo>
                    <a:lnTo>
                      <a:pt x="209" y="250"/>
                    </a:lnTo>
                    <a:lnTo>
                      <a:pt x="204" y="255"/>
                    </a:lnTo>
                    <a:lnTo>
                      <a:pt x="198" y="255"/>
                    </a:lnTo>
                    <a:lnTo>
                      <a:pt x="198" y="261"/>
                    </a:lnTo>
                    <a:lnTo>
                      <a:pt x="192" y="267"/>
                    </a:lnTo>
                    <a:lnTo>
                      <a:pt x="192" y="272"/>
                    </a:lnTo>
                    <a:lnTo>
                      <a:pt x="187" y="272"/>
                    </a:lnTo>
                    <a:lnTo>
                      <a:pt x="181" y="278"/>
                    </a:lnTo>
                    <a:lnTo>
                      <a:pt x="181" y="272"/>
                    </a:lnTo>
                    <a:lnTo>
                      <a:pt x="181" y="278"/>
                    </a:lnTo>
                    <a:lnTo>
                      <a:pt x="181" y="284"/>
                    </a:lnTo>
                    <a:lnTo>
                      <a:pt x="181" y="289"/>
                    </a:lnTo>
                    <a:lnTo>
                      <a:pt x="175" y="289"/>
                    </a:lnTo>
                    <a:lnTo>
                      <a:pt x="147" y="306"/>
                    </a:lnTo>
                    <a:lnTo>
                      <a:pt x="107" y="267"/>
                    </a:lnTo>
                    <a:lnTo>
                      <a:pt x="96" y="255"/>
                    </a:lnTo>
                    <a:lnTo>
                      <a:pt x="102" y="261"/>
                    </a:lnTo>
                    <a:lnTo>
                      <a:pt x="96" y="261"/>
                    </a:lnTo>
                    <a:lnTo>
                      <a:pt x="96" y="255"/>
                    </a:lnTo>
                    <a:lnTo>
                      <a:pt x="90" y="255"/>
                    </a:lnTo>
                    <a:lnTo>
                      <a:pt x="90" y="250"/>
                    </a:lnTo>
                    <a:lnTo>
                      <a:pt x="73" y="233"/>
                    </a:lnTo>
                    <a:lnTo>
                      <a:pt x="51" y="216"/>
                    </a:lnTo>
                    <a:lnTo>
                      <a:pt x="45" y="210"/>
                    </a:lnTo>
                    <a:lnTo>
                      <a:pt x="34" y="199"/>
                    </a:lnTo>
                    <a:lnTo>
                      <a:pt x="11" y="165"/>
                    </a:lnTo>
                    <a:lnTo>
                      <a:pt x="0" y="136"/>
                    </a:lnTo>
                    <a:lnTo>
                      <a:pt x="5" y="131"/>
                    </a:lnTo>
                    <a:lnTo>
                      <a:pt x="17" y="125"/>
                    </a:lnTo>
                    <a:lnTo>
                      <a:pt x="22" y="119"/>
                    </a:lnTo>
                    <a:lnTo>
                      <a:pt x="34" y="108"/>
                    </a:lnTo>
                    <a:lnTo>
                      <a:pt x="39" y="102"/>
                    </a:lnTo>
                    <a:lnTo>
                      <a:pt x="62" y="85"/>
                    </a:lnTo>
                    <a:lnTo>
                      <a:pt x="73" y="68"/>
                    </a:lnTo>
                    <a:lnTo>
                      <a:pt x="96" y="57"/>
                    </a:lnTo>
                    <a:lnTo>
                      <a:pt x="107" y="51"/>
                    </a:lnTo>
                    <a:lnTo>
                      <a:pt x="113" y="51"/>
                    </a:lnTo>
                    <a:lnTo>
                      <a:pt x="113" y="46"/>
                    </a:lnTo>
                    <a:lnTo>
                      <a:pt x="119" y="46"/>
                    </a:lnTo>
                    <a:lnTo>
                      <a:pt x="130" y="34"/>
                    </a:lnTo>
                    <a:lnTo>
                      <a:pt x="141" y="29"/>
                    </a:lnTo>
                    <a:lnTo>
                      <a:pt x="147" y="23"/>
                    </a:lnTo>
                    <a:lnTo>
                      <a:pt x="158" y="17"/>
                    </a:lnTo>
                    <a:lnTo>
                      <a:pt x="175" y="6"/>
                    </a:lnTo>
                    <a:lnTo>
                      <a:pt x="181" y="0"/>
                    </a:lnTo>
                    <a:lnTo>
                      <a:pt x="187" y="0"/>
                    </a:lnTo>
                    <a:lnTo>
                      <a:pt x="187" y="6"/>
                    </a:lnTo>
                    <a:lnTo>
                      <a:pt x="181" y="6"/>
                    </a:lnTo>
                    <a:lnTo>
                      <a:pt x="181" y="12"/>
                    </a:lnTo>
                    <a:lnTo>
                      <a:pt x="187" y="29"/>
                    </a:lnTo>
                    <a:lnTo>
                      <a:pt x="192" y="34"/>
                    </a:lnTo>
                    <a:lnTo>
                      <a:pt x="198" y="40"/>
                    </a:lnTo>
                    <a:lnTo>
                      <a:pt x="204" y="46"/>
                    </a:lnTo>
                    <a:lnTo>
                      <a:pt x="209" y="46"/>
                    </a:lnTo>
                    <a:lnTo>
                      <a:pt x="215" y="34"/>
                    </a:lnTo>
                    <a:lnTo>
                      <a:pt x="226" y="29"/>
                    </a:lnTo>
                    <a:lnTo>
                      <a:pt x="232" y="29"/>
                    </a:lnTo>
                    <a:lnTo>
                      <a:pt x="238" y="23"/>
                    </a:lnTo>
                    <a:lnTo>
                      <a:pt x="243" y="23"/>
                    </a:lnTo>
                    <a:lnTo>
                      <a:pt x="249" y="23"/>
                    </a:lnTo>
                    <a:lnTo>
                      <a:pt x="249" y="29"/>
                    </a:lnTo>
                    <a:lnTo>
                      <a:pt x="249" y="34"/>
                    </a:lnTo>
                    <a:lnTo>
                      <a:pt x="243" y="34"/>
                    </a:lnTo>
                    <a:lnTo>
                      <a:pt x="238" y="34"/>
                    </a:lnTo>
                    <a:lnTo>
                      <a:pt x="226" y="34"/>
                    </a:lnTo>
                    <a:lnTo>
                      <a:pt x="226" y="40"/>
                    </a:lnTo>
                    <a:lnTo>
                      <a:pt x="221" y="51"/>
                    </a:lnTo>
                    <a:lnTo>
                      <a:pt x="221" y="57"/>
                    </a:lnTo>
                    <a:lnTo>
                      <a:pt x="226" y="57"/>
                    </a:lnTo>
                    <a:lnTo>
                      <a:pt x="232" y="68"/>
                    </a:lnTo>
                    <a:lnTo>
                      <a:pt x="238" y="68"/>
                    </a:lnTo>
                    <a:lnTo>
                      <a:pt x="243" y="63"/>
                    </a:lnTo>
                    <a:lnTo>
                      <a:pt x="243" y="68"/>
                    </a:lnTo>
                    <a:lnTo>
                      <a:pt x="249" y="74"/>
                    </a:lnTo>
                    <a:lnTo>
                      <a:pt x="249" y="8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7" name="Freeform 34">
                <a:extLst>
                  <a:ext uri="{FF2B5EF4-FFF2-40B4-BE49-F238E27FC236}">
                    <a16:creationId xmlns:a16="http://schemas.microsoft.com/office/drawing/2014/main" id="{186CB0B6-8FB0-8581-B841-855D8FFA60F5}"/>
                  </a:ext>
                </a:extLst>
              </p:cNvPr>
              <p:cNvSpPr>
                <a:spLocks noEditPoints="1"/>
              </p:cNvSpPr>
              <p:nvPr>
                <p:custDataLst>
                  <p:tags r:id="rId35"/>
                </p:custDataLst>
              </p:nvPr>
            </p:nvSpPr>
            <p:spPr bwMode="auto">
              <a:xfrm rot="390307">
                <a:off x="4955018" y="3914802"/>
                <a:ext cx="522287" cy="711200"/>
              </a:xfrm>
              <a:custGeom>
                <a:avLst/>
                <a:gdLst>
                  <a:gd name="T0" fmla="*/ 142 w 329"/>
                  <a:gd name="T1" fmla="*/ 232 h 448"/>
                  <a:gd name="T2" fmla="*/ 164 w 329"/>
                  <a:gd name="T3" fmla="*/ 232 h 448"/>
                  <a:gd name="T4" fmla="*/ 164 w 329"/>
                  <a:gd name="T5" fmla="*/ 238 h 448"/>
                  <a:gd name="T6" fmla="*/ 153 w 329"/>
                  <a:gd name="T7" fmla="*/ 244 h 448"/>
                  <a:gd name="T8" fmla="*/ 142 w 329"/>
                  <a:gd name="T9" fmla="*/ 255 h 448"/>
                  <a:gd name="T10" fmla="*/ 136 w 329"/>
                  <a:gd name="T11" fmla="*/ 244 h 448"/>
                  <a:gd name="T12" fmla="*/ 204 w 329"/>
                  <a:gd name="T13" fmla="*/ 261 h 448"/>
                  <a:gd name="T14" fmla="*/ 215 w 329"/>
                  <a:gd name="T15" fmla="*/ 249 h 448"/>
                  <a:gd name="T16" fmla="*/ 221 w 329"/>
                  <a:gd name="T17" fmla="*/ 249 h 448"/>
                  <a:gd name="T18" fmla="*/ 227 w 329"/>
                  <a:gd name="T19" fmla="*/ 266 h 448"/>
                  <a:gd name="T20" fmla="*/ 227 w 329"/>
                  <a:gd name="T21" fmla="*/ 272 h 448"/>
                  <a:gd name="T22" fmla="*/ 215 w 329"/>
                  <a:gd name="T23" fmla="*/ 289 h 448"/>
                  <a:gd name="T24" fmla="*/ 215 w 329"/>
                  <a:gd name="T25" fmla="*/ 295 h 448"/>
                  <a:gd name="T26" fmla="*/ 198 w 329"/>
                  <a:gd name="T27" fmla="*/ 295 h 448"/>
                  <a:gd name="T28" fmla="*/ 204 w 329"/>
                  <a:gd name="T29" fmla="*/ 278 h 448"/>
                  <a:gd name="T30" fmla="*/ 198 w 329"/>
                  <a:gd name="T31" fmla="*/ 266 h 448"/>
                  <a:gd name="T32" fmla="*/ 312 w 329"/>
                  <a:gd name="T33" fmla="*/ 204 h 448"/>
                  <a:gd name="T34" fmla="*/ 295 w 329"/>
                  <a:gd name="T35" fmla="*/ 210 h 448"/>
                  <a:gd name="T36" fmla="*/ 283 w 329"/>
                  <a:gd name="T37" fmla="*/ 204 h 448"/>
                  <a:gd name="T38" fmla="*/ 278 w 329"/>
                  <a:gd name="T39" fmla="*/ 193 h 448"/>
                  <a:gd name="T40" fmla="*/ 266 w 329"/>
                  <a:gd name="T41" fmla="*/ 210 h 448"/>
                  <a:gd name="T42" fmla="*/ 255 w 329"/>
                  <a:gd name="T43" fmla="*/ 221 h 448"/>
                  <a:gd name="T44" fmla="*/ 244 w 329"/>
                  <a:gd name="T45" fmla="*/ 244 h 448"/>
                  <a:gd name="T46" fmla="*/ 244 w 329"/>
                  <a:gd name="T47" fmla="*/ 261 h 448"/>
                  <a:gd name="T48" fmla="*/ 244 w 329"/>
                  <a:gd name="T49" fmla="*/ 272 h 448"/>
                  <a:gd name="T50" fmla="*/ 238 w 329"/>
                  <a:gd name="T51" fmla="*/ 283 h 448"/>
                  <a:gd name="T52" fmla="*/ 238 w 329"/>
                  <a:gd name="T53" fmla="*/ 300 h 448"/>
                  <a:gd name="T54" fmla="*/ 227 w 329"/>
                  <a:gd name="T55" fmla="*/ 317 h 448"/>
                  <a:gd name="T56" fmla="*/ 221 w 329"/>
                  <a:gd name="T57" fmla="*/ 334 h 448"/>
                  <a:gd name="T58" fmla="*/ 204 w 329"/>
                  <a:gd name="T59" fmla="*/ 351 h 448"/>
                  <a:gd name="T60" fmla="*/ 181 w 329"/>
                  <a:gd name="T61" fmla="*/ 374 h 448"/>
                  <a:gd name="T62" fmla="*/ 164 w 329"/>
                  <a:gd name="T63" fmla="*/ 380 h 448"/>
                  <a:gd name="T64" fmla="*/ 170 w 329"/>
                  <a:gd name="T65" fmla="*/ 402 h 448"/>
                  <a:gd name="T66" fmla="*/ 176 w 329"/>
                  <a:gd name="T67" fmla="*/ 402 h 448"/>
                  <a:gd name="T68" fmla="*/ 181 w 329"/>
                  <a:gd name="T69" fmla="*/ 402 h 448"/>
                  <a:gd name="T70" fmla="*/ 176 w 329"/>
                  <a:gd name="T71" fmla="*/ 419 h 448"/>
                  <a:gd name="T72" fmla="*/ 164 w 329"/>
                  <a:gd name="T73" fmla="*/ 431 h 448"/>
                  <a:gd name="T74" fmla="*/ 147 w 329"/>
                  <a:gd name="T75" fmla="*/ 442 h 448"/>
                  <a:gd name="T76" fmla="*/ 91 w 329"/>
                  <a:gd name="T77" fmla="*/ 402 h 448"/>
                  <a:gd name="T78" fmla="*/ 17 w 329"/>
                  <a:gd name="T79" fmla="*/ 363 h 448"/>
                  <a:gd name="T80" fmla="*/ 17 w 329"/>
                  <a:gd name="T81" fmla="*/ 329 h 448"/>
                  <a:gd name="T82" fmla="*/ 6 w 329"/>
                  <a:gd name="T83" fmla="*/ 295 h 448"/>
                  <a:gd name="T84" fmla="*/ 11 w 329"/>
                  <a:gd name="T85" fmla="*/ 272 h 448"/>
                  <a:gd name="T86" fmla="*/ 17 w 329"/>
                  <a:gd name="T87" fmla="*/ 244 h 448"/>
                  <a:gd name="T88" fmla="*/ 28 w 329"/>
                  <a:gd name="T89" fmla="*/ 221 h 448"/>
                  <a:gd name="T90" fmla="*/ 34 w 329"/>
                  <a:gd name="T91" fmla="*/ 204 h 448"/>
                  <a:gd name="T92" fmla="*/ 23 w 329"/>
                  <a:gd name="T93" fmla="*/ 193 h 448"/>
                  <a:gd name="T94" fmla="*/ 11 w 329"/>
                  <a:gd name="T95" fmla="*/ 193 h 448"/>
                  <a:gd name="T96" fmla="*/ 17 w 329"/>
                  <a:gd name="T97" fmla="*/ 170 h 448"/>
                  <a:gd name="T98" fmla="*/ 28 w 329"/>
                  <a:gd name="T99" fmla="*/ 136 h 448"/>
                  <a:gd name="T100" fmla="*/ 57 w 329"/>
                  <a:gd name="T101" fmla="*/ 91 h 448"/>
                  <a:gd name="T102" fmla="*/ 74 w 329"/>
                  <a:gd name="T103" fmla="*/ 45 h 448"/>
                  <a:gd name="T104" fmla="*/ 74 w 329"/>
                  <a:gd name="T105" fmla="*/ 34 h 448"/>
                  <a:gd name="T106" fmla="*/ 164 w 329"/>
                  <a:gd name="T107" fmla="*/ 45 h 448"/>
                  <a:gd name="T108" fmla="*/ 295 w 329"/>
                  <a:gd name="T109" fmla="*/ 108 h 448"/>
                  <a:gd name="T110" fmla="*/ 317 w 329"/>
                  <a:gd name="T111" fmla="*/ 136 h 448"/>
                  <a:gd name="T112" fmla="*/ 317 w 329"/>
                  <a:gd name="T113" fmla="*/ 142 h 448"/>
                  <a:gd name="T114" fmla="*/ 323 w 329"/>
                  <a:gd name="T115" fmla="*/ 159 h 448"/>
                  <a:gd name="T116" fmla="*/ 323 w 329"/>
                  <a:gd name="T117" fmla="*/ 170 h 448"/>
                  <a:gd name="T118" fmla="*/ 323 w 329"/>
                  <a:gd name="T119" fmla="*/ 176 h 448"/>
                  <a:gd name="T120" fmla="*/ 317 w 329"/>
                  <a:gd name="T121" fmla="*/ 18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9" h="448">
                    <a:moveTo>
                      <a:pt x="136" y="244"/>
                    </a:moveTo>
                    <a:lnTo>
                      <a:pt x="136" y="238"/>
                    </a:lnTo>
                    <a:lnTo>
                      <a:pt x="142" y="232"/>
                    </a:lnTo>
                    <a:lnTo>
                      <a:pt x="147" y="232"/>
                    </a:lnTo>
                    <a:lnTo>
                      <a:pt x="153" y="232"/>
                    </a:lnTo>
                    <a:lnTo>
                      <a:pt x="164" y="232"/>
                    </a:lnTo>
                    <a:lnTo>
                      <a:pt x="159" y="232"/>
                    </a:lnTo>
                    <a:lnTo>
                      <a:pt x="159" y="238"/>
                    </a:lnTo>
                    <a:lnTo>
                      <a:pt x="164" y="238"/>
                    </a:lnTo>
                    <a:lnTo>
                      <a:pt x="159" y="238"/>
                    </a:lnTo>
                    <a:lnTo>
                      <a:pt x="159" y="244"/>
                    </a:lnTo>
                    <a:lnTo>
                      <a:pt x="153" y="244"/>
                    </a:lnTo>
                    <a:lnTo>
                      <a:pt x="147" y="249"/>
                    </a:lnTo>
                    <a:lnTo>
                      <a:pt x="147" y="255"/>
                    </a:lnTo>
                    <a:lnTo>
                      <a:pt x="142" y="255"/>
                    </a:lnTo>
                    <a:lnTo>
                      <a:pt x="142" y="249"/>
                    </a:lnTo>
                    <a:lnTo>
                      <a:pt x="142" y="244"/>
                    </a:lnTo>
                    <a:lnTo>
                      <a:pt x="136" y="244"/>
                    </a:lnTo>
                    <a:close/>
                    <a:moveTo>
                      <a:pt x="193" y="266"/>
                    </a:moveTo>
                    <a:lnTo>
                      <a:pt x="198" y="261"/>
                    </a:lnTo>
                    <a:lnTo>
                      <a:pt x="204" y="261"/>
                    </a:lnTo>
                    <a:lnTo>
                      <a:pt x="204" y="255"/>
                    </a:lnTo>
                    <a:lnTo>
                      <a:pt x="210" y="255"/>
                    </a:lnTo>
                    <a:lnTo>
                      <a:pt x="215" y="249"/>
                    </a:lnTo>
                    <a:lnTo>
                      <a:pt x="221" y="249"/>
                    </a:lnTo>
                    <a:lnTo>
                      <a:pt x="221" y="244"/>
                    </a:lnTo>
                    <a:lnTo>
                      <a:pt x="221" y="249"/>
                    </a:lnTo>
                    <a:lnTo>
                      <a:pt x="227" y="261"/>
                    </a:lnTo>
                    <a:lnTo>
                      <a:pt x="221" y="261"/>
                    </a:lnTo>
                    <a:lnTo>
                      <a:pt x="227" y="266"/>
                    </a:lnTo>
                    <a:lnTo>
                      <a:pt x="221" y="266"/>
                    </a:lnTo>
                    <a:lnTo>
                      <a:pt x="221" y="272"/>
                    </a:lnTo>
                    <a:lnTo>
                      <a:pt x="227" y="272"/>
                    </a:lnTo>
                    <a:lnTo>
                      <a:pt x="221" y="272"/>
                    </a:lnTo>
                    <a:lnTo>
                      <a:pt x="215" y="283"/>
                    </a:lnTo>
                    <a:lnTo>
                      <a:pt x="215" y="289"/>
                    </a:lnTo>
                    <a:lnTo>
                      <a:pt x="221" y="295"/>
                    </a:lnTo>
                    <a:lnTo>
                      <a:pt x="215" y="289"/>
                    </a:lnTo>
                    <a:lnTo>
                      <a:pt x="215" y="295"/>
                    </a:lnTo>
                    <a:lnTo>
                      <a:pt x="210" y="295"/>
                    </a:lnTo>
                    <a:lnTo>
                      <a:pt x="204" y="300"/>
                    </a:lnTo>
                    <a:lnTo>
                      <a:pt x="198" y="295"/>
                    </a:lnTo>
                    <a:lnTo>
                      <a:pt x="198" y="289"/>
                    </a:lnTo>
                    <a:lnTo>
                      <a:pt x="198" y="283"/>
                    </a:lnTo>
                    <a:lnTo>
                      <a:pt x="204" y="278"/>
                    </a:lnTo>
                    <a:lnTo>
                      <a:pt x="198" y="278"/>
                    </a:lnTo>
                    <a:lnTo>
                      <a:pt x="198" y="272"/>
                    </a:lnTo>
                    <a:lnTo>
                      <a:pt x="198" y="266"/>
                    </a:lnTo>
                    <a:lnTo>
                      <a:pt x="193" y="266"/>
                    </a:lnTo>
                    <a:close/>
                    <a:moveTo>
                      <a:pt x="317" y="198"/>
                    </a:moveTo>
                    <a:lnTo>
                      <a:pt x="312" y="204"/>
                    </a:lnTo>
                    <a:lnTo>
                      <a:pt x="306" y="204"/>
                    </a:lnTo>
                    <a:lnTo>
                      <a:pt x="300" y="210"/>
                    </a:lnTo>
                    <a:lnTo>
                      <a:pt x="295" y="210"/>
                    </a:lnTo>
                    <a:lnTo>
                      <a:pt x="289" y="210"/>
                    </a:lnTo>
                    <a:lnTo>
                      <a:pt x="289" y="204"/>
                    </a:lnTo>
                    <a:lnTo>
                      <a:pt x="283" y="204"/>
                    </a:lnTo>
                    <a:lnTo>
                      <a:pt x="283" y="198"/>
                    </a:lnTo>
                    <a:lnTo>
                      <a:pt x="278" y="198"/>
                    </a:lnTo>
                    <a:lnTo>
                      <a:pt x="278" y="193"/>
                    </a:lnTo>
                    <a:lnTo>
                      <a:pt x="272" y="198"/>
                    </a:lnTo>
                    <a:lnTo>
                      <a:pt x="272" y="204"/>
                    </a:lnTo>
                    <a:lnTo>
                      <a:pt x="266" y="210"/>
                    </a:lnTo>
                    <a:lnTo>
                      <a:pt x="266" y="215"/>
                    </a:lnTo>
                    <a:lnTo>
                      <a:pt x="261" y="215"/>
                    </a:lnTo>
                    <a:lnTo>
                      <a:pt x="255" y="221"/>
                    </a:lnTo>
                    <a:lnTo>
                      <a:pt x="255" y="227"/>
                    </a:lnTo>
                    <a:lnTo>
                      <a:pt x="255" y="232"/>
                    </a:lnTo>
                    <a:lnTo>
                      <a:pt x="244" y="244"/>
                    </a:lnTo>
                    <a:lnTo>
                      <a:pt x="249" y="244"/>
                    </a:lnTo>
                    <a:lnTo>
                      <a:pt x="244" y="249"/>
                    </a:lnTo>
                    <a:lnTo>
                      <a:pt x="244" y="261"/>
                    </a:lnTo>
                    <a:lnTo>
                      <a:pt x="238" y="266"/>
                    </a:lnTo>
                    <a:lnTo>
                      <a:pt x="244" y="266"/>
                    </a:lnTo>
                    <a:lnTo>
                      <a:pt x="244" y="272"/>
                    </a:lnTo>
                    <a:lnTo>
                      <a:pt x="238" y="272"/>
                    </a:lnTo>
                    <a:lnTo>
                      <a:pt x="238" y="278"/>
                    </a:lnTo>
                    <a:lnTo>
                      <a:pt x="238" y="283"/>
                    </a:lnTo>
                    <a:lnTo>
                      <a:pt x="238" y="289"/>
                    </a:lnTo>
                    <a:lnTo>
                      <a:pt x="238" y="295"/>
                    </a:lnTo>
                    <a:lnTo>
                      <a:pt x="238" y="300"/>
                    </a:lnTo>
                    <a:lnTo>
                      <a:pt x="232" y="306"/>
                    </a:lnTo>
                    <a:lnTo>
                      <a:pt x="227" y="312"/>
                    </a:lnTo>
                    <a:lnTo>
                      <a:pt x="227" y="317"/>
                    </a:lnTo>
                    <a:lnTo>
                      <a:pt x="227" y="323"/>
                    </a:lnTo>
                    <a:lnTo>
                      <a:pt x="227" y="329"/>
                    </a:lnTo>
                    <a:lnTo>
                      <a:pt x="221" y="334"/>
                    </a:lnTo>
                    <a:lnTo>
                      <a:pt x="215" y="340"/>
                    </a:lnTo>
                    <a:lnTo>
                      <a:pt x="210" y="346"/>
                    </a:lnTo>
                    <a:lnTo>
                      <a:pt x="204" y="351"/>
                    </a:lnTo>
                    <a:lnTo>
                      <a:pt x="198" y="363"/>
                    </a:lnTo>
                    <a:lnTo>
                      <a:pt x="187" y="363"/>
                    </a:lnTo>
                    <a:lnTo>
                      <a:pt x="181" y="374"/>
                    </a:lnTo>
                    <a:lnTo>
                      <a:pt x="176" y="374"/>
                    </a:lnTo>
                    <a:lnTo>
                      <a:pt x="170" y="374"/>
                    </a:lnTo>
                    <a:lnTo>
                      <a:pt x="164" y="380"/>
                    </a:lnTo>
                    <a:lnTo>
                      <a:pt x="164" y="385"/>
                    </a:lnTo>
                    <a:lnTo>
                      <a:pt x="170" y="397"/>
                    </a:lnTo>
                    <a:lnTo>
                      <a:pt x="170" y="402"/>
                    </a:lnTo>
                    <a:lnTo>
                      <a:pt x="176" y="397"/>
                    </a:lnTo>
                    <a:lnTo>
                      <a:pt x="170" y="402"/>
                    </a:lnTo>
                    <a:lnTo>
                      <a:pt x="176" y="402"/>
                    </a:lnTo>
                    <a:lnTo>
                      <a:pt x="176" y="408"/>
                    </a:lnTo>
                    <a:lnTo>
                      <a:pt x="176" y="402"/>
                    </a:lnTo>
                    <a:lnTo>
                      <a:pt x="181" y="402"/>
                    </a:lnTo>
                    <a:lnTo>
                      <a:pt x="181" y="408"/>
                    </a:lnTo>
                    <a:lnTo>
                      <a:pt x="181" y="414"/>
                    </a:lnTo>
                    <a:lnTo>
                      <a:pt x="176" y="419"/>
                    </a:lnTo>
                    <a:lnTo>
                      <a:pt x="170" y="419"/>
                    </a:lnTo>
                    <a:lnTo>
                      <a:pt x="170" y="431"/>
                    </a:lnTo>
                    <a:lnTo>
                      <a:pt x="164" y="431"/>
                    </a:lnTo>
                    <a:lnTo>
                      <a:pt x="159" y="431"/>
                    </a:lnTo>
                    <a:lnTo>
                      <a:pt x="153" y="436"/>
                    </a:lnTo>
                    <a:lnTo>
                      <a:pt x="147" y="442"/>
                    </a:lnTo>
                    <a:lnTo>
                      <a:pt x="147" y="448"/>
                    </a:lnTo>
                    <a:lnTo>
                      <a:pt x="91" y="414"/>
                    </a:lnTo>
                    <a:lnTo>
                      <a:pt x="91" y="402"/>
                    </a:lnTo>
                    <a:lnTo>
                      <a:pt x="68" y="391"/>
                    </a:lnTo>
                    <a:lnTo>
                      <a:pt x="23" y="363"/>
                    </a:lnTo>
                    <a:lnTo>
                      <a:pt x="17" y="363"/>
                    </a:lnTo>
                    <a:lnTo>
                      <a:pt x="23" y="351"/>
                    </a:lnTo>
                    <a:lnTo>
                      <a:pt x="23" y="334"/>
                    </a:lnTo>
                    <a:lnTo>
                      <a:pt x="17" y="329"/>
                    </a:lnTo>
                    <a:lnTo>
                      <a:pt x="0" y="300"/>
                    </a:lnTo>
                    <a:lnTo>
                      <a:pt x="6" y="300"/>
                    </a:lnTo>
                    <a:lnTo>
                      <a:pt x="6" y="295"/>
                    </a:lnTo>
                    <a:lnTo>
                      <a:pt x="6" y="278"/>
                    </a:lnTo>
                    <a:lnTo>
                      <a:pt x="11" y="278"/>
                    </a:lnTo>
                    <a:lnTo>
                      <a:pt x="11" y="272"/>
                    </a:lnTo>
                    <a:lnTo>
                      <a:pt x="11" y="266"/>
                    </a:lnTo>
                    <a:lnTo>
                      <a:pt x="17" y="255"/>
                    </a:lnTo>
                    <a:lnTo>
                      <a:pt x="17" y="244"/>
                    </a:lnTo>
                    <a:lnTo>
                      <a:pt x="23" y="232"/>
                    </a:lnTo>
                    <a:lnTo>
                      <a:pt x="28" y="227"/>
                    </a:lnTo>
                    <a:lnTo>
                      <a:pt x="28" y="221"/>
                    </a:lnTo>
                    <a:lnTo>
                      <a:pt x="28" y="215"/>
                    </a:lnTo>
                    <a:lnTo>
                      <a:pt x="34" y="210"/>
                    </a:lnTo>
                    <a:lnTo>
                      <a:pt x="34" y="204"/>
                    </a:lnTo>
                    <a:lnTo>
                      <a:pt x="34" y="198"/>
                    </a:lnTo>
                    <a:lnTo>
                      <a:pt x="28" y="193"/>
                    </a:lnTo>
                    <a:lnTo>
                      <a:pt x="23" y="193"/>
                    </a:lnTo>
                    <a:lnTo>
                      <a:pt x="17" y="193"/>
                    </a:lnTo>
                    <a:lnTo>
                      <a:pt x="17" y="187"/>
                    </a:lnTo>
                    <a:lnTo>
                      <a:pt x="11" y="193"/>
                    </a:lnTo>
                    <a:lnTo>
                      <a:pt x="11" y="187"/>
                    </a:lnTo>
                    <a:lnTo>
                      <a:pt x="11" y="181"/>
                    </a:lnTo>
                    <a:lnTo>
                      <a:pt x="17" y="170"/>
                    </a:lnTo>
                    <a:lnTo>
                      <a:pt x="17" y="159"/>
                    </a:lnTo>
                    <a:lnTo>
                      <a:pt x="23" y="153"/>
                    </a:lnTo>
                    <a:lnTo>
                      <a:pt x="28" y="136"/>
                    </a:lnTo>
                    <a:lnTo>
                      <a:pt x="28" y="130"/>
                    </a:lnTo>
                    <a:lnTo>
                      <a:pt x="40" y="119"/>
                    </a:lnTo>
                    <a:lnTo>
                      <a:pt x="57" y="91"/>
                    </a:lnTo>
                    <a:lnTo>
                      <a:pt x="62" y="79"/>
                    </a:lnTo>
                    <a:lnTo>
                      <a:pt x="62" y="74"/>
                    </a:lnTo>
                    <a:lnTo>
                      <a:pt x="74" y="45"/>
                    </a:lnTo>
                    <a:lnTo>
                      <a:pt x="62" y="40"/>
                    </a:lnTo>
                    <a:lnTo>
                      <a:pt x="68" y="34"/>
                    </a:lnTo>
                    <a:lnTo>
                      <a:pt x="74" y="34"/>
                    </a:lnTo>
                    <a:lnTo>
                      <a:pt x="79" y="23"/>
                    </a:lnTo>
                    <a:lnTo>
                      <a:pt x="85" y="0"/>
                    </a:lnTo>
                    <a:lnTo>
                      <a:pt x="164" y="45"/>
                    </a:lnTo>
                    <a:lnTo>
                      <a:pt x="187" y="57"/>
                    </a:lnTo>
                    <a:lnTo>
                      <a:pt x="266" y="96"/>
                    </a:lnTo>
                    <a:lnTo>
                      <a:pt x="295" y="108"/>
                    </a:lnTo>
                    <a:lnTo>
                      <a:pt x="312" y="125"/>
                    </a:lnTo>
                    <a:lnTo>
                      <a:pt x="317" y="130"/>
                    </a:lnTo>
                    <a:lnTo>
                      <a:pt x="317" y="136"/>
                    </a:lnTo>
                    <a:lnTo>
                      <a:pt x="323" y="136"/>
                    </a:lnTo>
                    <a:lnTo>
                      <a:pt x="323" y="142"/>
                    </a:lnTo>
                    <a:lnTo>
                      <a:pt x="317" y="142"/>
                    </a:lnTo>
                    <a:lnTo>
                      <a:pt x="329" y="147"/>
                    </a:lnTo>
                    <a:lnTo>
                      <a:pt x="323" y="153"/>
                    </a:lnTo>
                    <a:lnTo>
                      <a:pt x="323" y="159"/>
                    </a:lnTo>
                    <a:lnTo>
                      <a:pt x="323" y="164"/>
                    </a:lnTo>
                    <a:lnTo>
                      <a:pt x="317" y="164"/>
                    </a:lnTo>
                    <a:lnTo>
                      <a:pt x="323" y="170"/>
                    </a:lnTo>
                    <a:lnTo>
                      <a:pt x="323" y="176"/>
                    </a:lnTo>
                    <a:lnTo>
                      <a:pt x="317" y="176"/>
                    </a:lnTo>
                    <a:lnTo>
                      <a:pt x="323" y="176"/>
                    </a:lnTo>
                    <a:lnTo>
                      <a:pt x="323" y="181"/>
                    </a:lnTo>
                    <a:lnTo>
                      <a:pt x="323" y="187"/>
                    </a:lnTo>
                    <a:lnTo>
                      <a:pt x="317" y="187"/>
                    </a:lnTo>
                    <a:lnTo>
                      <a:pt x="317" y="193"/>
                    </a:lnTo>
                    <a:lnTo>
                      <a:pt x="317" y="19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0" name="Freeform 35">
                <a:extLst>
                  <a:ext uri="{FF2B5EF4-FFF2-40B4-BE49-F238E27FC236}">
                    <a16:creationId xmlns:a16="http://schemas.microsoft.com/office/drawing/2014/main" id="{FEF17D33-73D0-4D9C-A0D1-D6D98A48C945}"/>
                  </a:ext>
                </a:extLst>
              </p:cNvPr>
              <p:cNvSpPr>
                <a:spLocks/>
              </p:cNvSpPr>
              <p:nvPr>
                <p:custDataLst>
                  <p:tags r:id="rId36"/>
                </p:custDataLst>
              </p:nvPr>
            </p:nvSpPr>
            <p:spPr bwMode="auto">
              <a:xfrm rot="390307">
                <a:off x="2254547" y="5179021"/>
                <a:ext cx="611187" cy="601663"/>
              </a:xfrm>
              <a:custGeom>
                <a:avLst/>
                <a:gdLst>
                  <a:gd name="T0" fmla="*/ 294 w 385"/>
                  <a:gd name="T1" fmla="*/ 11 h 379"/>
                  <a:gd name="T2" fmla="*/ 311 w 385"/>
                  <a:gd name="T3" fmla="*/ 34 h 379"/>
                  <a:gd name="T4" fmla="*/ 345 w 385"/>
                  <a:gd name="T5" fmla="*/ 62 h 379"/>
                  <a:gd name="T6" fmla="*/ 385 w 385"/>
                  <a:gd name="T7" fmla="*/ 136 h 379"/>
                  <a:gd name="T8" fmla="*/ 362 w 385"/>
                  <a:gd name="T9" fmla="*/ 153 h 379"/>
                  <a:gd name="T10" fmla="*/ 351 w 385"/>
                  <a:gd name="T11" fmla="*/ 164 h 379"/>
                  <a:gd name="T12" fmla="*/ 328 w 385"/>
                  <a:gd name="T13" fmla="*/ 198 h 379"/>
                  <a:gd name="T14" fmla="*/ 289 w 385"/>
                  <a:gd name="T15" fmla="*/ 226 h 379"/>
                  <a:gd name="T16" fmla="*/ 277 w 385"/>
                  <a:gd name="T17" fmla="*/ 221 h 379"/>
                  <a:gd name="T18" fmla="*/ 260 w 385"/>
                  <a:gd name="T19" fmla="*/ 221 h 379"/>
                  <a:gd name="T20" fmla="*/ 238 w 385"/>
                  <a:gd name="T21" fmla="*/ 232 h 379"/>
                  <a:gd name="T22" fmla="*/ 204 w 385"/>
                  <a:gd name="T23" fmla="*/ 243 h 379"/>
                  <a:gd name="T24" fmla="*/ 192 w 385"/>
                  <a:gd name="T25" fmla="*/ 260 h 379"/>
                  <a:gd name="T26" fmla="*/ 187 w 385"/>
                  <a:gd name="T27" fmla="*/ 277 h 379"/>
                  <a:gd name="T28" fmla="*/ 198 w 385"/>
                  <a:gd name="T29" fmla="*/ 289 h 379"/>
                  <a:gd name="T30" fmla="*/ 187 w 385"/>
                  <a:gd name="T31" fmla="*/ 294 h 379"/>
                  <a:gd name="T32" fmla="*/ 158 w 385"/>
                  <a:gd name="T33" fmla="*/ 311 h 379"/>
                  <a:gd name="T34" fmla="*/ 141 w 385"/>
                  <a:gd name="T35" fmla="*/ 323 h 379"/>
                  <a:gd name="T36" fmla="*/ 124 w 385"/>
                  <a:gd name="T37" fmla="*/ 328 h 379"/>
                  <a:gd name="T38" fmla="*/ 107 w 385"/>
                  <a:gd name="T39" fmla="*/ 340 h 379"/>
                  <a:gd name="T40" fmla="*/ 85 w 385"/>
                  <a:gd name="T41" fmla="*/ 357 h 379"/>
                  <a:gd name="T42" fmla="*/ 73 w 385"/>
                  <a:gd name="T43" fmla="*/ 368 h 379"/>
                  <a:gd name="T44" fmla="*/ 39 w 385"/>
                  <a:gd name="T45" fmla="*/ 328 h 379"/>
                  <a:gd name="T46" fmla="*/ 5 w 385"/>
                  <a:gd name="T47" fmla="*/ 243 h 379"/>
                  <a:gd name="T48" fmla="*/ 22 w 385"/>
                  <a:gd name="T49" fmla="*/ 238 h 379"/>
                  <a:gd name="T50" fmla="*/ 28 w 385"/>
                  <a:gd name="T51" fmla="*/ 232 h 379"/>
                  <a:gd name="T52" fmla="*/ 39 w 385"/>
                  <a:gd name="T53" fmla="*/ 232 h 379"/>
                  <a:gd name="T54" fmla="*/ 45 w 385"/>
                  <a:gd name="T55" fmla="*/ 232 h 379"/>
                  <a:gd name="T56" fmla="*/ 51 w 385"/>
                  <a:gd name="T57" fmla="*/ 232 h 379"/>
                  <a:gd name="T58" fmla="*/ 51 w 385"/>
                  <a:gd name="T59" fmla="*/ 226 h 379"/>
                  <a:gd name="T60" fmla="*/ 62 w 385"/>
                  <a:gd name="T61" fmla="*/ 221 h 379"/>
                  <a:gd name="T62" fmla="*/ 56 w 385"/>
                  <a:gd name="T63" fmla="*/ 153 h 379"/>
                  <a:gd name="T64" fmla="*/ 73 w 385"/>
                  <a:gd name="T65" fmla="*/ 147 h 379"/>
                  <a:gd name="T66" fmla="*/ 90 w 385"/>
                  <a:gd name="T67" fmla="*/ 147 h 379"/>
                  <a:gd name="T68" fmla="*/ 96 w 385"/>
                  <a:gd name="T69" fmla="*/ 136 h 379"/>
                  <a:gd name="T70" fmla="*/ 124 w 385"/>
                  <a:gd name="T71" fmla="*/ 107 h 379"/>
                  <a:gd name="T72" fmla="*/ 130 w 385"/>
                  <a:gd name="T73" fmla="*/ 102 h 379"/>
                  <a:gd name="T74" fmla="*/ 136 w 385"/>
                  <a:gd name="T75" fmla="*/ 102 h 379"/>
                  <a:gd name="T76" fmla="*/ 147 w 385"/>
                  <a:gd name="T77" fmla="*/ 96 h 379"/>
                  <a:gd name="T78" fmla="*/ 158 w 385"/>
                  <a:gd name="T79" fmla="*/ 96 h 379"/>
                  <a:gd name="T80" fmla="*/ 164 w 385"/>
                  <a:gd name="T81" fmla="*/ 96 h 379"/>
                  <a:gd name="T82" fmla="*/ 175 w 385"/>
                  <a:gd name="T83" fmla="*/ 90 h 379"/>
                  <a:gd name="T84" fmla="*/ 181 w 385"/>
                  <a:gd name="T85" fmla="*/ 90 h 379"/>
                  <a:gd name="T86" fmla="*/ 192 w 385"/>
                  <a:gd name="T87" fmla="*/ 90 h 379"/>
                  <a:gd name="T88" fmla="*/ 204 w 385"/>
                  <a:gd name="T89" fmla="*/ 90 h 379"/>
                  <a:gd name="T90" fmla="*/ 215 w 385"/>
                  <a:gd name="T91" fmla="*/ 85 h 379"/>
                  <a:gd name="T92" fmla="*/ 215 w 385"/>
                  <a:gd name="T93" fmla="*/ 68 h 379"/>
                  <a:gd name="T94" fmla="*/ 226 w 385"/>
                  <a:gd name="T95" fmla="*/ 56 h 379"/>
                  <a:gd name="T96" fmla="*/ 221 w 385"/>
                  <a:gd name="T97" fmla="*/ 45 h 379"/>
                  <a:gd name="T98" fmla="*/ 226 w 385"/>
                  <a:gd name="T99" fmla="*/ 28 h 379"/>
                  <a:gd name="T100" fmla="*/ 238 w 385"/>
                  <a:gd name="T101" fmla="*/ 17 h 379"/>
                  <a:gd name="T102" fmla="*/ 249 w 385"/>
                  <a:gd name="T103" fmla="*/ 22 h 379"/>
                  <a:gd name="T104" fmla="*/ 260 w 385"/>
                  <a:gd name="T105" fmla="*/ 11 h 379"/>
                  <a:gd name="T106" fmla="*/ 272 w 385"/>
                  <a:gd name="T107" fmla="*/ 11 h 379"/>
                  <a:gd name="T108" fmla="*/ 283 w 385"/>
                  <a:gd name="T10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5" h="379">
                    <a:moveTo>
                      <a:pt x="289" y="0"/>
                    </a:moveTo>
                    <a:lnTo>
                      <a:pt x="289" y="5"/>
                    </a:lnTo>
                    <a:lnTo>
                      <a:pt x="294" y="11"/>
                    </a:lnTo>
                    <a:lnTo>
                      <a:pt x="300" y="22"/>
                    </a:lnTo>
                    <a:lnTo>
                      <a:pt x="300" y="28"/>
                    </a:lnTo>
                    <a:lnTo>
                      <a:pt x="311" y="34"/>
                    </a:lnTo>
                    <a:lnTo>
                      <a:pt x="317" y="39"/>
                    </a:lnTo>
                    <a:lnTo>
                      <a:pt x="334" y="56"/>
                    </a:lnTo>
                    <a:lnTo>
                      <a:pt x="345" y="62"/>
                    </a:lnTo>
                    <a:lnTo>
                      <a:pt x="351" y="73"/>
                    </a:lnTo>
                    <a:lnTo>
                      <a:pt x="368" y="96"/>
                    </a:lnTo>
                    <a:lnTo>
                      <a:pt x="385" y="136"/>
                    </a:lnTo>
                    <a:lnTo>
                      <a:pt x="368" y="141"/>
                    </a:lnTo>
                    <a:lnTo>
                      <a:pt x="362" y="147"/>
                    </a:lnTo>
                    <a:lnTo>
                      <a:pt x="362" y="153"/>
                    </a:lnTo>
                    <a:lnTo>
                      <a:pt x="357" y="158"/>
                    </a:lnTo>
                    <a:lnTo>
                      <a:pt x="357" y="164"/>
                    </a:lnTo>
                    <a:lnTo>
                      <a:pt x="351" y="164"/>
                    </a:lnTo>
                    <a:lnTo>
                      <a:pt x="351" y="170"/>
                    </a:lnTo>
                    <a:lnTo>
                      <a:pt x="340" y="181"/>
                    </a:lnTo>
                    <a:lnTo>
                      <a:pt x="328" y="198"/>
                    </a:lnTo>
                    <a:lnTo>
                      <a:pt x="317" y="204"/>
                    </a:lnTo>
                    <a:lnTo>
                      <a:pt x="300" y="215"/>
                    </a:lnTo>
                    <a:lnTo>
                      <a:pt x="289" y="226"/>
                    </a:lnTo>
                    <a:lnTo>
                      <a:pt x="283" y="221"/>
                    </a:lnTo>
                    <a:lnTo>
                      <a:pt x="283" y="226"/>
                    </a:lnTo>
                    <a:lnTo>
                      <a:pt x="277" y="221"/>
                    </a:lnTo>
                    <a:lnTo>
                      <a:pt x="272" y="221"/>
                    </a:lnTo>
                    <a:lnTo>
                      <a:pt x="266" y="215"/>
                    </a:lnTo>
                    <a:lnTo>
                      <a:pt x="260" y="221"/>
                    </a:lnTo>
                    <a:lnTo>
                      <a:pt x="255" y="221"/>
                    </a:lnTo>
                    <a:lnTo>
                      <a:pt x="243" y="226"/>
                    </a:lnTo>
                    <a:lnTo>
                      <a:pt x="238" y="232"/>
                    </a:lnTo>
                    <a:lnTo>
                      <a:pt x="221" y="238"/>
                    </a:lnTo>
                    <a:lnTo>
                      <a:pt x="209" y="243"/>
                    </a:lnTo>
                    <a:lnTo>
                      <a:pt x="204" y="243"/>
                    </a:lnTo>
                    <a:lnTo>
                      <a:pt x="204" y="249"/>
                    </a:lnTo>
                    <a:lnTo>
                      <a:pt x="198" y="255"/>
                    </a:lnTo>
                    <a:lnTo>
                      <a:pt x="192" y="260"/>
                    </a:lnTo>
                    <a:lnTo>
                      <a:pt x="192" y="266"/>
                    </a:lnTo>
                    <a:lnTo>
                      <a:pt x="187" y="272"/>
                    </a:lnTo>
                    <a:lnTo>
                      <a:pt x="187" y="277"/>
                    </a:lnTo>
                    <a:lnTo>
                      <a:pt x="192" y="283"/>
                    </a:lnTo>
                    <a:lnTo>
                      <a:pt x="192" y="289"/>
                    </a:lnTo>
                    <a:lnTo>
                      <a:pt x="198" y="289"/>
                    </a:lnTo>
                    <a:lnTo>
                      <a:pt x="198" y="294"/>
                    </a:lnTo>
                    <a:lnTo>
                      <a:pt x="192" y="294"/>
                    </a:lnTo>
                    <a:lnTo>
                      <a:pt x="187" y="294"/>
                    </a:lnTo>
                    <a:lnTo>
                      <a:pt x="181" y="300"/>
                    </a:lnTo>
                    <a:lnTo>
                      <a:pt x="175" y="300"/>
                    </a:lnTo>
                    <a:lnTo>
                      <a:pt x="158" y="311"/>
                    </a:lnTo>
                    <a:lnTo>
                      <a:pt x="153" y="311"/>
                    </a:lnTo>
                    <a:lnTo>
                      <a:pt x="147" y="317"/>
                    </a:lnTo>
                    <a:lnTo>
                      <a:pt x="141" y="323"/>
                    </a:lnTo>
                    <a:lnTo>
                      <a:pt x="136" y="323"/>
                    </a:lnTo>
                    <a:lnTo>
                      <a:pt x="130" y="328"/>
                    </a:lnTo>
                    <a:lnTo>
                      <a:pt x="124" y="328"/>
                    </a:lnTo>
                    <a:lnTo>
                      <a:pt x="119" y="334"/>
                    </a:lnTo>
                    <a:lnTo>
                      <a:pt x="113" y="340"/>
                    </a:lnTo>
                    <a:lnTo>
                      <a:pt x="107" y="340"/>
                    </a:lnTo>
                    <a:lnTo>
                      <a:pt x="107" y="345"/>
                    </a:lnTo>
                    <a:lnTo>
                      <a:pt x="102" y="345"/>
                    </a:lnTo>
                    <a:lnTo>
                      <a:pt x="85" y="357"/>
                    </a:lnTo>
                    <a:lnTo>
                      <a:pt x="79" y="362"/>
                    </a:lnTo>
                    <a:lnTo>
                      <a:pt x="73" y="362"/>
                    </a:lnTo>
                    <a:lnTo>
                      <a:pt x="73" y="368"/>
                    </a:lnTo>
                    <a:lnTo>
                      <a:pt x="62" y="379"/>
                    </a:lnTo>
                    <a:lnTo>
                      <a:pt x="45" y="345"/>
                    </a:lnTo>
                    <a:lnTo>
                      <a:pt x="39" y="328"/>
                    </a:lnTo>
                    <a:lnTo>
                      <a:pt x="0" y="255"/>
                    </a:lnTo>
                    <a:lnTo>
                      <a:pt x="5" y="249"/>
                    </a:lnTo>
                    <a:lnTo>
                      <a:pt x="5" y="243"/>
                    </a:lnTo>
                    <a:lnTo>
                      <a:pt x="11" y="243"/>
                    </a:lnTo>
                    <a:lnTo>
                      <a:pt x="17" y="238"/>
                    </a:lnTo>
                    <a:lnTo>
                      <a:pt x="22" y="238"/>
                    </a:lnTo>
                    <a:lnTo>
                      <a:pt x="28" y="238"/>
                    </a:lnTo>
                    <a:lnTo>
                      <a:pt x="22" y="238"/>
                    </a:lnTo>
                    <a:lnTo>
                      <a:pt x="28" y="232"/>
                    </a:lnTo>
                    <a:lnTo>
                      <a:pt x="28" y="238"/>
                    </a:lnTo>
                    <a:lnTo>
                      <a:pt x="34" y="232"/>
                    </a:lnTo>
                    <a:lnTo>
                      <a:pt x="39" y="232"/>
                    </a:lnTo>
                    <a:lnTo>
                      <a:pt x="39" y="238"/>
                    </a:lnTo>
                    <a:lnTo>
                      <a:pt x="45" y="238"/>
                    </a:lnTo>
                    <a:lnTo>
                      <a:pt x="45" y="232"/>
                    </a:lnTo>
                    <a:lnTo>
                      <a:pt x="45" y="226"/>
                    </a:lnTo>
                    <a:lnTo>
                      <a:pt x="51" y="238"/>
                    </a:lnTo>
                    <a:lnTo>
                      <a:pt x="51" y="232"/>
                    </a:lnTo>
                    <a:lnTo>
                      <a:pt x="51" y="226"/>
                    </a:lnTo>
                    <a:lnTo>
                      <a:pt x="51" y="221"/>
                    </a:lnTo>
                    <a:lnTo>
                      <a:pt x="51" y="226"/>
                    </a:lnTo>
                    <a:lnTo>
                      <a:pt x="56" y="226"/>
                    </a:lnTo>
                    <a:lnTo>
                      <a:pt x="56" y="221"/>
                    </a:lnTo>
                    <a:lnTo>
                      <a:pt x="62" y="221"/>
                    </a:lnTo>
                    <a:lnTo>
                      <a:pt x="62" y="215"/>
                    </a:lnTo>
                    <a:lnTo>
                      <a:pt x="39" y="170"/>
                    </a:lnTo>
                    <a:lnTo>
                      <a:pt x="56" y="153"/>
                    </a:lnTo>
                    <a:lnTo>
                      <a:pt x="62" y="147"/>
                    </a:lnTo>
                    <a:lnTo>
                      <a:pt x="68" y="141"/>
                    </a:lnTo>
                    <a:lnTo>
                      <a:pt x="73" y="147"/>
                    </a:lnTo>
                    <a:lnTo>
                      <a:pt x="79" y="153"/>
                    </a:lnTo>
                    <a:lnTo>
                      <a:pt x="85" y="147"/>
                    </a:lnTo>
                    <a:lnTo>
                      <a:pt x="90" y="147"/>
                    </a:lnTo>
                    <a:lnTo>
                      <a:pt x="90" y="141"/>
                    </a:lnTo>
                    <a:lnTo>
                      <a:pt x="90" y="136"/>
                    </a:lnTo>
                    <a:lnTo>
                      <a:pt x="96" y="136"/>
                    </a:lnTo>
                    <a:lnTo>
                      <a:pt x="113" y="113"/>
                    </a:lnTo>
                    <a:lnTo>
                      <a:pt x="124" y="113"/>
                    </a:lnTo>
                    <a:lnTo>
                      <a:pt x="124" y="107"/>
                    </a:lnTo>
                    <a:lnTo>
                      <a:pt x="130" y="102"/>
                    </a:lnTo>
                    <a:lnTo>
                      <a:pt x="130" y="107"/>
                    </a:lnTo>
                    <a:lnTo>
                      <a:pt x="130" y="102"/>
                    </a:lnTo>
                    <a:lnTo>
                      <a:pt x="136" y="102"/>
                    </a:lnTo>
                    <a:lnTo>
                      <a:pt x="136" y="107"/>
                    </a:lnTo>
                    <a:lnTo>
                      <a:pt x="136" y="102"/>
                    </a:lnTo>
                    <a:lnTo>
                      <a:pt x="141" y="102"/>
                    </a:lnTo>
                    <a:lnTo>
                      <a:pt x="147" y="102"/>
                    </a:lnTo>
                    <a:lnTo>
                      <a:pt x="147" y="96"/>
                    </a:lnTo>
                    <a:lnTo>
                      <a:pt x="153" y="96"/>
                    </a:lnTo>
                    <a:lnTo>
                      <a:pt x="158" y="102"/>
                    </a:lnTo>
                    <a:lnTo>
                      <a:pt x="158" y="96"/>
                    </a:lnTo>
                    <a:lnTo>
                      <a:pt x="164" y="96"/>
                    </a:lnTo>
                    <a:lnTo>
                      <a:pt x="164" y="102"/>
                    </a:lnTo>
                    <a:lnTo>
                      <a:pt x="164" y="96"/>
                    </a:lnTo>
                    <a:lnTo>
                      <a:pt x="170" y="96"/>
                    </a:lnTo>
                    <a:lnTo>
                      <a:pt x="170" y="90"/>
                    </a:lnTo>
                    <a:lnTo>
                      <a:pt x="175" y="90"/>
                    </a:lnTo>
                    <a:lnTo>
                      <a:pt x="175" y="85"/>
                    </a:lnTo>
                    <a:lnTo>
                      <a:pt x="175" y="90"/>
                    </a:lnTo>
                    <a:lnTo>
                      <a:pt x="181" y="90"/>
                    </a:lnTo>
                    <a:lnTo>
                      <a:pt x="181" y="96"/>
                    </a:lnTo>
                    <a:lnTo>
                      <a:pt x="187" y="96"/>
                    </a:lnTo>
                    <a:lnTo>
                      <a:pt x="192" y="90"/>
                    </a:lnTo>
                    <a:lnTo>
                      <a:pt x="198" y="90"/>
                    </a:lnTo>
                    <a:lnTo>
                      <a:pt x="198" y="85"/>
                    </a:lnTo>
                    <a:lnTo>
                      <a:pt x="204" y="90"/>
                    </a:lnTo>
                    <a:lnTo>
                      <a:pt x="204" y="85"/>
                    </a:lnTo>
                    <a:lnTo>
                      <a:pt x="209" y="85"/>
                    </a:lnTo>
                    <a:lnTo>
                      <a:pt x="215" y="85"/>
                    </a:lnTo>
                    <a:lnTo>
                      <a:pt x="215" y="79"/>
                    </a:lnTo>
                    <a:lnTo>
                      <a:pt x="215" y="73"/>
                    </a:lnTo>
                    <a:lnTo>
                      <a:pt x="215" y="68"/>
                    </a:lnTo>
                    <a:lnTo>
                      <a:pt x="221" y="68"/>
                    </a:lnTo>
                    <a:lnTo>
                      <a:pt x="221" y="62"/>
                    </a:lnTo>
                    <a:lnTo>
                      <a:pt x="226" y="56"/>
                    </a:lnTo>
                    <a:lnTo>
                      <a:pt x="221" y="56"/>
                    </a:lnTo>
                    <a:lnTo>
                      <a:pt x="221" y="51"/>
                    </a:lnTo>
                    <a:lnTo>
                      <a:pt x="221" y="45"/>
                    </a:lnTo>
                    <a:lnTo>
                      <a:pt x="221" y="39"/>
                    </a:lnTo>
                    <a:lnTo>
                      <a:pt x="221" y="34"/>
                    </a:lnTo>
                    <a:lnTo>
                      <a:pt x="226" y="28"/>
                    </a:lnTo>
                    <a:lnTo>
                      <a:pt x="232" y="22"/>
                    </a:lnTo>
                    <a:lnTo>
                      <a:pt x="232" y="17"/>
                    </a:lnTo>
                    <a:lnTo>
                      <a:pt x="238" y="17"/>
                    </a:lnTo>
                    <a:lnTo>
                      <a:pt x="238" y="22"/>
                    </a:lnTo>
                    <a:lnTo>
                      <a:pt x="243" y="22"/>
                    </a:lnTo>
                    <a:lnTo>
                      <a:pt x="249" y="22"/>
                    </a:lnTo>
                    <a:lnTo>
                      <a:pt x="249" y="17"/>
                    </a:lnTo>
                    <a:lnTo>
                      <a:pt x="255" y="17"/>
                    </a:lnTo>
                    <a:lnTo>
                      <a:pt x="260" y="11"/>
                    </a:lnTo>
                    <a:lnTo>
                      <a:pt x="266" y="11"/>
                    </a:lnTo>
                    <a:lnTo>
                      <a:pt x="266" y="17"/>
                    </a:lnTo>
                    <a:lnTo>
                      <a:pt x="272" y="11"/>
                    </a:lnTo>
                    <a:lnTo>
                      <a:pt x="277" y="5"/>
                    </a:lnTo>
                    <a:lnTo>
                      <a:pt x="283" y="11"/>
                    </a:lnTo>
                    <a:lnTo>
                      <a:pt x="283" y="0"/>
                    </a:lnTo>
                    <a:lnTo>
                      <a:pt x="289"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1" name="Freeform 36">
                <a:extLst>
                  <a:ext uri="{FF2B5EF4-FFF2-40B4-BE49-F238E27FC236}">
                    <a16:creationId xmlns:a16="http://schemas.microsoft.com/office/drawing/2014/main" id="{0CD5B8D2-F5E4-1608-8AF3-FF57C9AE2EBA}"/>
                  </a:ext>
                </a:extLst>
              </p:cNvPr>
              <p:cNvSpPr>
                <a:spLocks/>
              </p:cNvSpPr>
              <p:nvPr>
                <p:custDataLst>
                  <p:tags r:id="rId37"/>
                </p:custDataLst>
              </p:nvPr>
            </p:nvSpPr>
            <p:spPr bwMode="auto">
              <a:xfrm rot="390307">
                <a:off x="1682850" y="5506222"/>
                <a:ext cx="692150" cy="450850"/>
              </a:xfrm>
              <a:custGeom>
                <a:avLst/>
                <a:gdLst>
                  <a:gd name="T0" fmla="*/ 425 w 436"/>
                  <a:gd name="T1" fmla="*/ 227 h 284"/>
                  <a:gd name="T2" fmla="*/ 402 w 436"/>
                  <a:gd name="T3" fmla="*/ 233 h 284"/>
                  <a:gd name="T4" fmla="*/ 385 w 436"/>
                  <a:gd name="T5" fmla="*/ 233 h 284"/>
                  <a:gd name="T6" fmla="*/ 368 w 436"/>
                  <a:gd name="T7" fmla="*/ 233 h 284"/>
                  <a:gd name="T8" fmla="*/ 345 w 436"/>
                  <a:gd name="T9" fmla="*/ 238 h 284"/>
                  <a:gd name="T10" fmla="*/ 328 w 436"/>
                  <a:gd name="T11" fmla="*/ 238 h 284"/>
                  <a:gd name="T12" fmla="*/ 317 w 436"/>
                  <a:gd name="T13" fmla="*/ 244 h 284"/>
                  <a:gd name="T14" fmla="*/ 300 w 436"/>
                  <a:gd name="T15" fmla="*/ 244 h 284"/>
                  <a:gd name="T16" fmla="*/ 283 w 436"/>
                  <a:gd name="T17" fmla="*/ 244 h 284"/>
                  <a:gd name="T18" fmla="*/ 272 w 436"/>
                  <a:gd name="T19" fmla="*/ 250 h 284"/>
                  <a:gd name="T20" fmla="*/ 255 w 436"/>
                  <a:gd name="T21" fmla="*/ 250 h 284"/>
                  <a:gd name="T22" fmla="*/ 238 w 436"/>
                  <a:gd name="T23" fmla="*/ 250 h 284"/>
                  <a:gd name="T24" fmla="*/ 226 w 436"/>
                  <a:gd name="T25" fmla="*/ 255 h 284"/>
                  <a:gd name="T26" fmla="*/ 209 w 436"/>
                  <a:gd name="T27" fmla="*/ 255 h 284"/>
                  <a:gd name="T28" fmla="*/ 192 w 436"/>
                  <a:gd name="T29" fmla="*/ 261 h 284"/>
                  <a:gd name="T30" fmla="*/ 158 w 436"/>
                  <a:gd name="T31" fmla="*/ 261 h 284"/>
                  <a:gd name="T32" fmla="*/ 141 w 436"/>
                  <a:gd name="T33" fmla="*/ 267 h 284"/>
                  <a:gd name="T34" fmla="*/ 119 w 436"/>
                  <a:gd name="T35" fmla="*/ 267 h 284"/>
                  <a:gd name="T36" fmla="*/ 96 w 436"/>
                  <a:gd name="T37" fmla="*/ 272 h 284"/>
                  <a:gd name="T38" fmla="*/ 79 w 436"/>
                  <a:gd name="T39" fmla="*/ 272 h 284"/>
                  <a:gd name="T40" fmla="*/ 56 w 436"/>
                  <a:gd name="T41" fmla="*/ 278 h 284"/>
                  <a:gd name="T42" fmla="*/ 39 w 436"/>
                  <a:gd name="T43" fmla="*/ 278 h 284"/>
                  <a:gd name="T44" fmla="*/ 17 w 436"/>
                  <a:gd name="T45" fmla="*/ 278 h 284"/>
                  <a:gd name="T46" fmla="*/ 5 w 436"/>
                  <a:gd name="T47" fmla="*/ 284 h 284"/>
                  <a:gd name="T48" fmla="*/ 22 w 436"/>
                  <a:gd name="T49" fmla="*/ 210 h 284"/>
                  <a:gd name="T50" fmla="*/ 56 w 436"/>
                  <a:gd name="T51" fmla="*/ 182 h 284"/>
                  <a:gd name="T52" fmla="*/ 85 w 436"/>
                  <a:gd name="T53" fmla="*/ 159 h 284"/>
                  <a:gd name="T54" fmla="*/ 85 w 436"/>
                  <a:gd name="T55" fmla="*/ 136 h 284"/>
                  <a:gd name="T56" fmla="*/ 96 w 436"/>
                  <a:gd name="T57" fmla="*/ 119 h 284"/>
                  <a:gd name="T58" fmla="*/ 107 w 436"/>
                  <a:gd name="T59" fmla="*/ 114 h 284"/>
                  <a:gd name="T60" fmla="*/ 113 w 436"/>
                  <a:gd name="T61" fmla="*/ 97 h 284"/>
                  <a:gd name="T62" fmla="*/ 124 w 436"/>
                  <a:gd name="T63" fmla="*/ 80 h 284"/>
                  <a:gd name="T64" fmla="*/ 136 w 436"/>
                  <a:gd name="T65" fmla="*/ 74 h 284"/>
                  <a:gd name="T66" fmla="*/ 141 w 436"/>
                  <a:gd name="T67" fmla="*/ 74 h 284"/>
                  <a:gd name="T68" fmla="*/ 158 w 436"/>
                  <a:gd name="T69" fmla="*/ 80 h 284"/>
                  <a:gd name="T70" fmla="*/ 170 w 436"/>
                  <a:gd name="T71" fmla="*/ 63 h 284"/>
                  <a:gd name="T72" fmla="*/ 181 w 436"/>
                  <a:gd name="T73" fmla="*/ 51 h 284"/>
                  <a:gd name="T74" fmla="*/ 187 w 436"/>
                  <a:gd name="T75" fmla="*/ 46 h 284"/>
                  <a:gd name="T76" fmla="*/ 187 w 436"/>
                  <a:gd name="T77" fmla="*/ 34 h 284"/>
                  <a:gd name="T78" fmla="*/ 243 w 436"/>
                  <a:gd name="T79" fmla="*/ 17 h 284"/>
                  <a:gd name="T80" fmla="*/ 340 w 436"/>
                  <a:gd name="T81" fmla="*/ 6 h 284"/>
                  <a:gd name="T82" fmla="*/ 379 w 436"/>
                  <a:gd name="T83" fmla="*/ 85 h 284"/>
                  <a:gd name="T84" fmla="*/ 408 w 436"/>
                  <a:gd name="T85"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6" h="284">
                    <a:moveTo>
                      <a:pt x="436" y="227"/>
                    </a:moveTo>
                    <a:lnTo>
                      <a:pt x="430" y="227"/>
                    </a:lnTo>
                    <a:lnTo>
                      <a:pt x="425" y="227"/>
                    </a:lnTo>
                    <a:lnTo>
                      <a:pt x="419" y="227"/>
                    </a:lnTo>
                    <a:lnTo>
                      <a:pt x="408" y="227"/>
                    </a:lnTo>
                    <a:lnTo>
                      <a:pt x="402" y="233"/>
                    </a:lnTo>
                    <a:lnTo>
                      <a:pt x="396" y="233"/>
                    </a:lnTo>
                    <a:lnTo>
                      <a:pt x="391" y="233"/>
                    </a:lnTo>
                    <a:lnTo>
                      <a:pt x="385" y="233"/>
                    </a:lnTo>
                    <a:lnTo>
                      <a:pt x="379" y="233"/>
                    </a:lnTo>
                    <a:lnTo>
                      <a:pt x="374" y="233"/>
                    </a:lnTo>
                    <a:lnTo>
                      <a:pt x="368" y="233"/>
                    </a:lnTo>
                    <a:lnTo>
                      <a:pt x="362" y="238"/>
                    </a:lnTo>
                    <a:lnTo>
                      <a:pt x="351" y="238"/>
                    </a:lnTo>
                    <a:lnTo>
                      <a:pt x="345" y="238"/>
                    </a:lnTo>
                    <a:lnTo>
                      <a:pt x="340" y="238"/>
                    </a:lnTo>
                    <a:lnTo>
                      <a:pt x="334" y="238"/>
                    </a:lnTo>
                    <a:lnTo>
                      <a:pt x="328" y="238"/>
                    </a:lnTo>
                    <a:lnTo>
                      <a:pt x="323" y="238"/>
                    </a:lnTo>
                    <a:lnTo>
                      <a:pt x="317" y="238"/>
                    </a:lnTo>
                    <a:lnTo>
                      <a:pt x="317" y="244"/>
                    </a:lnTo>
                    <a:lnTo>
                      <a:pt x="311" y="244"/>
                    </a:lnTo>
                    <a:lnTo>
                      <a:pt x="306" y="244"/>
                    </a:lnTo>
                    <a:lnTo>
                      <a:pt x="300" y="244"/>
                    </a:lnTo>
                    <a:lnTo>
                      <a:pt x="294" y="244"/>
                    </a:lnTo>
                    <a:lnTo>
                      <a:pt x="289" y="244"/>
                    </a:lnTo>
                    <a:lnTo>
                      <a:pt x="283" y="244"/>
                    </a:lnTo>
                    <a:lnTo>
                      <a:pt x="277" y="244"/>
                    </a:lnTo>
                    <a:lnTo>
                      <a:pt x="277" y="250"/>
                    </a:lnTo>
                    <a:lnTo>
                      <a:pt x="272" y="250"/>
                    </a:lnTo>
                    <a:lnTo>
                      <a:pt x="266" y="250"/>
                    </a:lnTo>
                    <a:lnTo>
                      <a:pt x="260" y="250"/>
                    </a:lnTo>
                    <a:lnTo>
                      <a:pt x="255" y="250"/>
                    </a:lnTo>
                    <a:lnTo>
                      <a:pt x="249" y="250"/>
                    </a:lnTo>
                    <a:lnTo>
                      <a:pt x="243" y="250"/>
                    </a:lnTo>
                    <a:lnTo>
                      <a:pt x="238" y="250"/>
                    </a:lnTo>
                    <a:lnTo>
                      <a:pt x="238" y="255"/>
                    </a:lnTo>
                    <a:lnTo>
                      <a:pt x="232" y="255"/>
                    </a:lnTo>
                    <a:lnTo>
                      <a:pt x="226" y="255"/>
                    </a:lnTo>
                    <a:lnTo>
                      <a:pt x="221" y="255"/>
                    </a:lnTo>
                    <a:lnTo>
                      <a:pt x="215" y="255"/>
                    </a:lnTo>
                    <a:lnTo>
                      <a:pt x="209" y="255"/>
                    </a:lnTo>
                    <a:lnTo>
                      <a:pt x="204" y="255"/>
                    </a:lnTo>
                    <a:lnTo>
                      <a:pt x="192" y="255"/>
                    </a:lnTo>
                    <a:lnTo>
                      <a:pt x="192" y="261"/>
                    </a:lnTo>
                    <a:lnTo>
                      <a:pt x="187" y="261"/>
                    </a:lnTo>
                    <a:lnTo>
                      <a:pt x="181" y="261"/>
                    </a:lnTo>
                    <a:lnTo>
                      <a:pt x="158" y="261"/>
                    </a:lnTo>
                    <a:lnTo>
                      <a:pt x="153" y="261"/>
                    </a:lnTo>
                    <a:lnTo>
                      <a:pt x="147" y="267"/>
                    </a:lnTo>
                    <a:lnTo>
                      <a:pt x="141" y="267"/>
                    </a:lnTo>
                    <a:lnTo>
                      <a:pt x="130" y="267"/>
                    </a:lnTo>
                    <a:lnTo>
                      <a:pt x="124" y="267"/>
                    </a:lnTo>
                    <a:lnTo>
                      <a:pt x="119" y="267"/>
                    </a:lnTo>
                    <a:lnTo>
                      <a:pt x="113" y="267"/>
                    </a:lnTo>
                    <a:lnTo>
                      <a:pt x="107" y="267"/>
                    </a:lnTo>
                    <a:lnTo>
                      <a:pt x="96" y="272"/>
                    </a:lnTo>
                    <a:lnTo>
                      <a:pt x="90" y="272"/>
                    </a:lnTo>
                    <a:lnTo>
                      <a:pt x="85" y="272"/>
                    </a:lnTo>
                    <a:lnTo>
                      <a:pt x="79" y="272"/>
                    </a:lnTo>
                    <a:lnTo>
                      <a:pt x="68" y="272"/>
                    </a:lnTo>
                    <a:lnTo>
                      <a:pt x="62" y="278"/>
                    </a:lnTo>
                    <a:lnTo>
                      <a:pt x="56" y="278"/>
                    </a:lnTo>
                    <a:lnTo>
                      <a:pt x="51" y="278"/>
                    </a:lnTo>
                    <a:lnTo>
                      <a:pt x="45" y="278"/>
                    </a:lnTo>
                    <a:lnTo>
                      <a:pt x="39" y="278"/>
                    </a:lnTo>
                    <a:lnTo>
                      <a:pt x="34" y="278"/>
                    </a:lnTo>
                    <a:lnTo>
                      <a:pt x="22" y="278"/>
                    </a:lnTo>
                    <a:lnTo>
                      <a:pt x="17" y="278"/>
                    </a:lnTo>
                    <a:lnTo>
                      <a:pt x="11" y="278"/>
                    </a:lnTo>
                    <a:lnTo>
                      <a:pt x="11" y="284"/>
                    </a:lnTo>
                    <a:lnTo>
                      <a:pt x="5" y="284"/>
                    </a:lnTo>
                    <a:lnTo>
                      <a:pt x="0" y="284"/>
                    </a:lnTo>
                    <a:lnTo>
                      <a:pt x="11" y="216"/>
                    </a:lnTo>
                    <a:lnTo>
                      <a:pt x="22" y="210"/>
                    </a:lnTo>
                    <a:lnTo>
                      <a:pt x="39" y="193"/>
                    </a:lnTo>
                    <a:lnTo>
                      <a:pt x="51" y="182"/>
                    </a:lnTo>
                    <a:lnTo>
                      <a:pt x="56" y="182"/>
                    </a:lnTo>
                    <a:lnTo>
                      <a:pt x="73" y="170"/>
                    </a:lnTo>
                    <a:lnTo>
                      <a:pt x="85" y="165"/>
                    </a:lnTo>
                    <a:lnTo>
                      <a:pt x="85" y="159"/>
                    </a:lnTo>
                    <a:lnTo>
                      <a:pt x="85" y="148"/>
                    </a:lnTo>
                    <a:lnTo>
                      <a:pt x="79" y="148"/>
                    </a:lnTo>
                    <a:lnTo>
                      <a:pt x="85" y="136"/>
                    </a:lnTo>
                    <a:lnTo>
                      <a:pt x="90" y="125"/>
                    </a:lnTo>
                    <a:lnTo>
                      <a:pt x="96" y="125"/>
                    </a:lnTo>
                    <a:lnTo>
                      <a:pt x="96" y="119"/>
                    </a:lnTo>
                    <a:lnTo>
                      <a:pt x="102" y="119"/>
                    </a:lnTo>
                    <a:lnTo>
                      <a:pt x="102" y="114"/>
                    </a:lnTo>
                    <a:lnTo>
                      <a:pt x="107" y="114"/>
                    </a:lnTo>
                    <a:lnTo>
                      <a:pt x="113" y="108"/>
                    </a:lnTo>
                    <a:lnTo>
                      <a:pt x="113" y="102"/>
                    </a:lnTo>
                    <a:lnTo>
                      <a:pt x="113" y="97"/>
                    </a:lnTo>
                    <a:lnTo>
                      <a:pt x="113" y="91"/>
                    </a:lnTo>
                    <a:lnTo>
                      <a:pt x="119" y="80"/>
                    </a:lnTo>
                    <a:lnTo>
                      <a:pt x="124" y="80"/>
                    </a:lnTo>
                    <a:lnTo>
                      <a:pt x="124" y="74"/>
                    </a:lnTo>
                    <a:lnTo>
                      <a:pt x="130" y="74"/>
                    </a:lnTo>
                    <a:lnTo>
                      <a:pt x="136" y="74"/>
                    </a:lnTo>
                    <a:lnTo>
                      <a:pt x="141" y="74"/>
                    </a:lnTo>
                    <a:lnTo>
                      <a:pt x="141" y="68"/>
                    </a:lnTo>
                    <a:lnTo>
                      <a:pt x="141" y="74"/>
                    </a:lnTo>
                    <a:lnTo>
                      <a:pt x="147" y="80"/>
                    </a:lnTo>
                    <a:lnTo>
                      <a:pt x="153" y="80"/>
                    </a:lnTo>
                    <a:lnTo>
                      <a:pt x="158" y="80"/>
                    </a:lnTo>
                    <a:lnTo>
                      <a:pt x="164" y="80"/>
                    </a:lnTo>
                    <a:lnTo>
                      <a:pt x="170" y="68"/>
                    </a:lnTo>
                    <a:lnTo>
                      <a:pt x="170" y="63"/>
                    </a:lnTo>
                    <a:lnTo>
                      <a:pt x="175" y="63"/>
                    </a:lnTo>
                    <a:lnTo>
                      <a:pt x="181" y="57"/>
                    </a:lnTo>
                    <a:lnTo>
                      <a:pt x="181" y="51"/>
                    </a:lnTo>
                    <a:lnTo>
                      <a:pt x="187" y="46"/>
                    </a:lnTo>
                    <a:lnTo>
                      <a:pt x="181" y="46"/>
                    </a:lnTo>
                    <a:lnTo>
                      <a:pt x="187" y="46"/>
                    </a:lnTo>
                    <a:lnTo>
                      <a:pt x="181" y="40"/>
                    </a:lnTo>
                    <a:lnTo>
                      <a:pt x="187" y="40"/>
                    </a:lnTo>
                    <a:lnTo>
                      <a:pt x="187" y="34"/>
                    </a:lnTo>
                    <a:lnTo>
                      <a:pt x="192" y="29"/>
                    </a:lnTo>
                    <a:lnTo>
                      <a:pt x="204" y="23"/>
                    </a:lnTo>
                    <a:lnTo>
                      <a:pt x="243" y="17"/>
                    </a:lnTo>
                    <a:lnTo>
                      <a:pt x="311" y="6"/>
                    </a:lnTo>
                    <a:lnTo>
                      <a:pt x="340" y="0"/>
                    </a:lnTo>
                    <a:lnTo>
                      <a:pt x="340" y="6"/>
                    </a:lnTo>
                    <a:lnTo>
                      <a:pt x="334" y="6"/>
                    </a:lnTo>
                    <a:lnTo>
                      <a:pt x="340" y="12"/>
                    </a:lnTo>
                    <a:lnTo>
                      <a:pt x="379" y="85"/>
                    </a:lnTo>
                    <a:lnTo>
                      <a:pt x="385" y="102"/>
                    </a:lnTo>
                    <a:lnTo>
                      <a:pt x="402" y="136"/>
                    </a:lnTo>
                    <a:lnTo>
                      <a:pt x="408" y="153"/>
                    </a:lnTo>
                    <a:lnTo>
                      <a:pt x="425" y="204"/>
                    </a:lnTo>
                    <a:lnTo>
                      <a:pt x="436" y="22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2" name="Freeform 37">
                <a:extLst>
                  <a:ext uri="{FF2B5EF4-FFF2-40B4-BE49-F238E27FC236}">
                    <a16:creationId xmlns:a16="http://schemas.microsoft.com/office/drawing/2014/main" id="{3E5F00F5-3AC0-78F3-A412-180E339BB88B}"/>
                  </a:ext>
                </a:extLst>
              </p:cNvPr>
              <p:cNvSpPr>
                <a:spLocks/>
              </p:cNvSpPr>
              <p:nvPr>
                <p:custDataLst>
                  <p:tags r:id="rId38"/>
                </p:custDataLst>
              </p:nvPr>
            </p:nvSpPr>
            <p:spPr bwMode="auto">
              <a:xfrm rot="390307">
                <a:off x="2802591" y="5340346"/>
                <a:ext cx="612775" cy="503238"/>
              </a:xfrm>
              <a:custGeom>
                <a:avLst/>
                <a:gdLst>
                  <a:gd name="T0" fmla="*/ 329 w 386"/>
                  <a:gd name="T1" fmla="*/ 79 h 317"/>
                  <a:gd name="T2" fmla="*/ 374 w 386"/>
                  <a:gd name="T3" fmla="*/ 159 h 317"/>
                  <a:gd name="T4" fmla="*/ 380 w 386"/>
                  <a:gd name="T5" fmla="*/ 187 h 317"/>
                  <a:gd name="T6" fmla="*/ 312 w 386"/>
                  <a:gd name="T7" fmla="*/ 215 h 317"/>
                  <a:gd name="T8" fmla="*/ 289 w 386"/>
                  <a:gd name="T9" fmla="*/ 227 h 317"/>
                  <a:gd name="T10" fmla="*/ 272 w 386"/>
                  <a:gd name="T11" fmla="*/ 238 h 317"/>
                  <a:gd name="T12" fmla="*/ 261 w 386"/>
                  <a:gd name="T13" fmla="*/ 238 h 317"/>
                  <a:gd name="T14" fmla="*/ 238 w 386"/>
                  <a:gd name="T15" fmla="*/ 244 h 317"/>
                  <a:gd name="T16" fmla="*/ 233 w 386"/>
                  <a:gd name="T17" fmla="*/ 249 h 317"/>
                  <a:gd name="T18" fmla="*/ 221 w 386"/>
                  <a:gd name="T19" fmla="*/ 255 h 317"/>
                  <a:gd name="T20" fmla="*/ 216 w 386"/>
                  <a:gd name="T21" fmla="*/ 261 h 317"/>
                  <a:gd name="T22" fmla="*/ 221 w 386"/>
                  <a:gd name="T23" fmla="*/ 266 h 317"/>
                  <a:gd name="T24" fmla="*/ 221 w 386"/>
                  <a:gd name="T25" fmla="*/ 278 h 317"/>
                  <a:gd name="T26" fmla="*/ 216 w 386"/>
                  <a:gd name="T27" fmla="*/ 295 h 317"/>
                  <a:gd name="T28" fmla="*/ 204 w 386"/>
                  <a:gd name="T29" fmla="*/ 295 h 317"/>
                  <a:gd name="T30" fmla="*/ 187 w 386"/>
                  <a:gd name="T31" fmla="*/ 306 h 317"/>
                  <a:gd name="T32" fmla="*/ 170 w 386"/>
                  <a:gd name="T33" fmla="*/ 317 h 317"/>
                  <a:gd name="T34" fmla="*/ 102 w 386"/>
                  <a:gd name="T35" fmla="*/ 198 h 317"/>
                  <a:gd name="T36" fmla="*/ 85 w 386"/>
                  <a:gd name="T37" fmla="*/ 181 h 317"/>
                  <a:gd name="T38" fmla="*/ 0 w 386"/>
                  <a:gd name="T39" fmla="*/ 102 h 317"/>
                  <a:gd name="T40" fmla="*/ 6 w 386"/>
                  <a:gd name="T41" fmla="*/ 96 h 317"/>
                  <a:gd name="T42" fmla="*/ 11 w 386"/>
                  <a:gd name="T43" fmla="*/ 85 h 317"/>
                  <a:gd name="T44" fmla="*/ 34 w 386"/>
                  <a:gd name="T45" fmla="*/ 74 h 317"/>
                  <a:gd name="T46" fmla="*/ 45 w 386"/>
                  <a:gd name="T47" fmla="*/ 68 h 317"/>
                  <a:gd name="T48" fmla="*/ 57 w 386"/>
                  <a:gd name="T49" fmla="*/ 62 h 317"/>
                  <a:gd name="T50" fmla="*/ 68 w 386"/>
                  <a:gd name="T51" fmla="*/ 62 h 317"/>
                  <a:gd name="T52" fmla="*/ 74 w 386"/>
                  <a:gd name="T53" fmla="*/ 57 h 317"/>
                  <a:gd name="T54" fmla="*/ 97 w 386"/>
                  <a:gd name="T55" fmla="*/ 85 h 317"/>
                  <a:gd name="T56" fmla="*/ 108 w 386"/>
                  <a:gd name="T57" fmla="*/ 79 h 317"/>
                  <a:gd name="T58" fmla="*/ 125 w 386"/>
                  <a:gd name="T59" fmla="*/ 68 h 317"/>
                  <a:gd name="T60" fmla="*/ 142 w 386"/>
                  <a:gd name="T61" fmla="*/ 51 h 317"/>
                  <a:gd name="T62" fmla="*/ 148 w 386"/>
                  <a:gd name="T63" fmla="*/ 45 h 317"/>
                  <a:gd name="T64" fmla="*/ 159 w 386"/>
                  <a:gd name="T65" fmla="*/ 34 h 317"/>
                  <a:gd name="T66" fmla="*/ 170 w 386"/>
                  <a:gd name="T67" fmla="*/ 28 h 317"/>
                  <a:gd name="T68" fmla="*/ 187 w 386"/>
                  <a:gd name="T69" fmla="*/ 23 h 317"/>
                  <a:gd name="T70" fmla="*/ 199 w 386"/>
                  <a:gd name="T71" fmla="*/ 17 h 317"/>
                  <a:gd name="T72" fmla="*/ 204 w 386"/>
                  <a:gd name="T73" fmla="*/ 11 h 317"/>
                  <a:gd name="T74" fmla="*/ 210 w 386"/>
                  <a:gd name="T75" fmla="*/ 0 h 317"/>
                  <a:gd name="T76" fmla="*/ 221 w 386"/>
                  <a:gd name="T77" fmla="*/ 0 h 317"/>
                  <a:gd name="T78" fmla="*/ 221 w 386"/>
                  <a:gd name="T79" fmla="*/ 6 h 317"/>
                  <a:gd name="T80" fmla="*/ 227 w 386"/>
                  <a:gd name="T81" fmla="*/ 17 h 317"/>
                  <a:gd name="T82" fmla="*/ 233 w 386"/>
                  <a:gd name="T83" fmla="*/ 17 h 317"/>
                  <a:gd name="T84" fmla="*/ 244 w 386"/>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17">
                    <a:moveTo>
                      <a:pt x="289" y="45"/>
                    </a:moveTo>
                    <a:lnTo>
                      <a:pt x="329" y="79"/>
                    </a:lnTo>
                    <a:lnTo>
                      <a:pt x="340" y="96"/>
                    </a:lnTo>
                    <a:lnTo>
                      <a:pt x="374" y="159"/>
                    </a:lnTo>
                    <a:lnTo>
                      <a:pt x="386" y="181"/>
                    </a:lnTo>
                    <a:lnTo>
                      <a:pt x="380" y="187"/>
                    </a:lnTo>
                    <a:lnTo>
                      <a:pt x="363" y="193"/>
                    </a:lnTo>
                    <a:lnTo>
                      <a:pt x="312" y="215"/>
                    </a:lnTo>
                    <a:lnTo>
                      <a:pt x="301" y="221"/>
                    </a:lnTo>
                    <a:lnTo>
                      <a:pt x="289" y="227"/>
                    </a:lnTo>
                    <a:lnTo>
                      <a:pt x="284" y="232"/>
                    </a:lnTo>
                    <a:lnTo>
                      <a:pt x="272" y="238"/>
                    </a:lnTo>
                    <a:lnTo>
                      <a:pt x="267" y="238"/>
                    </a:lnTo>
                    <a:lnTo>
                      <a:pt x="261" y="238"/>
                    </a:lnTo>
                    <a:lnTo>
                      <a:pt x="250" y="244"/>
                    </a:lnTo>
                    <a:lnTo>
                      <a:pt x="238" y="244"/>
                    </a:lnTo>
                    <a:lnTo>
                      <a:pt x="238" y="249"/>
                    </a:lnTo>
                    <a:lnTo>
                      <a:pt x="233" y="249"/>
                    </a:lnTo>
                    <a:lnTo>
                      <a:pt x="221" y="249"/>
                    </a:lnTo>
                    <a:lnTo>
                      <a:pt x="221" y="255"/>
                    </a:lnTo>
                    <a:lnTo>
                      <a:pt x="210" y="255"/>
                    </a:lnTo>
                    <a:lnTo>
                      <a:pt x="216" y="261"/>
                    </a:lnTo>
                    <a:lnTo>
                      <a:pt x="221" y="261"/>
                    </a:lnTo>
                    <a:lnTo>
                      <a:pt x="221" y="266"/>
                    </a:lnTo>
                    <a:lnTo>
                      <a:pt x="221" y="272"/>
                    </a:lnTo>
                    <a:lnTo>
                      <a:pt x="221" y="278"/>
                    </a:lnTo>
                    <a:lnTo>
                      <a:pt x="221" y="289"/>
                    </a:lnTo>
                    <a:lnTo>
                      <a:pt x="216" y="295"/>
                    </a:lnTo>
                    <a:lnTo>
                      <a:pt x="210" y="295"/>
                    </a:lnTo>
                    <a:lnTo>
                      <a:pt x="204" y="295"/>
                    </a:lnTo>
                    <a:lnTo>
                      <a:pt x="193" y="306"/>
                    </a:lnTo>
                    <a:lnTo>
                      <a:pt x="187" y="306"/>
                    </a:lnTo>
                    <a:lnTo>
                      <a:pt x="182" y="312"/>
                    </a:lnTo>
                    <a:lnTo>
                      <a:pt x="170" y="317"/>
                    </a:lnTo>
                    <a:lnTo>
                      <a:pt x="108" y="204"/>
                    </a:lnTo>
                    <a:lnTo>
                      <a:pt x="102" y="198"/>
                    </a:lnTo>
                    <a:lnTo>
                      <a:pt x="97" y="193"/>
                    </a:lnTo>
                    <a:lnTo>
                      <a:pt x="85" y="181"/>
                    </a:lnTo>
                    <a:lnTo>
                      <a:pt x="62" y="164"/>
                    </a:lnTo>
                    <a:lnTo>
                      <a:pt x="0" y="102"/>
                    </a:lnTo>
                    <a:lnTo>
                      <a:pt x="6" y="102"/>
                    </a:lnTo>
                    <a:lnTo>
                      <a:pt x="6" y="96"/>
                    </a:lnTo>
                    <a:lnTo>
                      <a:pt x="11" y="91"/>
                    </a:lnTo>
                    <a:lnTo>
                      <a:pt x="11" y="85"/>
                    </a:lnTo>
                    <a:lnTo>
                      <a:pt x="17" y="79"/>
                    </a:lnTo>
                    <a:lnTo>
                      <a:pt x="34" y="74"/>
                    </a:lnTo>
                    <a:lnTo>
                      <a:pt x="40" y="68"/>
                    </a:lnTo>
                    <a:lnTo>
                      <a:pt x="45" y="68"/>
                    </a:lnTo>
                    <a:lnTo>
                      <a:pt x="51" y="68"/>
                    </a:lnTo>
                    <a:lnTo>
                      <a:pt x="57" y="62"/>
                    </a:lnTo>
                    <a:lnTo>
                      <a:pt x="62" y="62"/>
                    </a:lnTo>
                    <a:lnTo>
                      <a:pt x="68" y="62"/>
                    </a:lnTo>
                    <a:lnTo>
                      <a:pt x="68" y="57"/>
                    </a:lnTo>
                    <a:lnTo>
                      <a:pt x="74" y="57"/>
                    </a:lnTo>
                    <a:lnTo>
                      <a:pt x="80" y="51"/>
                    </a:lnTo>
                    <a:lnTo>
                      <a:pt x="97" y="85"/>
                    </a:lnTo>
                    <a:lnTo>
                      <a:pt x="102" y="85"/>
                    </a:lnTo>
                    <a:lnTo>
                      <a:pt x="108" y="79"/>
                    </a:lnTo>
                    <a:lnTo>
                      <a:pt x="114" y="74"/>
                    </a:lnTo>
                    <a:lnTo>
                      <a:pt x="125" y="68"/>
                    </a:lnTo>
                    <a:lnTo>
                      <a:pt x="131" y="62"/>
                    </a:lnTo>
                    <a:lnTo>
                      <a:pt x="142" y="51"/>
                    </a:lnTo>
                    <a:lnTo>
                      <a:pt x="142" y="45"/>
                    </a:lnTo>
                    <a:lnTo>
                      <a:pt x="148" y="45"/>
                    </a:lnTo>
                    <a:lnTo>
                      <a:pt x="153" y="40"/>
                    </a:lnTo>
                    <a:lnTo>
                      <a:pt x="159" y="34"/>
                    </a:lnTo>
                    <a:lnTo>
                      <a:pt x="159" y="28"/>
                    </a:lnTo>
                    <a:lnTo>
                      <a:pt x="170" y="28"/>
                    </a:lnTo>
                    <a:lnTo>
                      <a:pt x="176" y="23"/>
                    </a:lnTo>
                    <a:lnTo>
                      <a:pt x="187" y="23"/>
                    </a:lnTo>
                    <a:lnTo>
                      <a:pt x="193" y="17"/>
                    </a:lnTo>
                    <a:lnTo>
                      <a:pt x="199" y="17"/>
                    </a:lnTo>
                    <a:lnTo>
                      <a:pt x="199" y="11"/>
                    </a:lnTo>
                    <a:lnTo>
                      <a:pt x="204" y="11"/>
                    </a:lnTo>
                    <a:lnTo>
                      <a:pt x="210" y="6"/>
                    </a:lnTo>
                    <a:lnTo>
                      <a:pt x="210" y="0"/>
                    </a:lnTo>
                    <a:lnTo>
                      <a:pt x="216" y="0"/>
                    </a:lnTo>
                    <a:lnTo>
                      <a:pt x="221" y="0"/>
                    </a:lnTo>
                    <a:lnTo>
                      <a:pt x="227" y="0"/>
                    </a:lnTo>
                    <a:lnTo>
                      <a:pt x="221" y="6"/>
                    </a:lnTo>
                    <a:lnTo>
                      <a:pt x="221" y="11"/>
                    </a:lnTo>
                    <a:lnTo>
                      <a:pt x="227" y="17"/>
                    </a:lnTo>
                    <a:lnTo>
                      <a:pt x="221" y="23"/>
                    </a:lnTo>
                    <a:lnTo>
                      <a:pt x="233" y="17"/>
                    </a:lnTo>
                    <a:lnTo>
                      <a:pt x="233" y="11"/>
                    </a:lnTo>
                    <a:lnTo>
                      <a:pt x="244" y="0"/>
                    </a:lnTo>
                    <a:lnTo>
                      <a:pt x="289" y="45"/>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3" name="Freeform 38">
                <a:extLst>
                  <a:ext uri="{FF2B5EF4-FFF2-40B4-BE49-F238E27FC236}">
                    <a16:creationId xmlns:a16="http://schemas.microsoft.com/office/drawing/2014/main" id="{20D505E7-3AE0-2070-666D-906A0E6A6D59}"/>
                  </a:ext>
                </a:extLst>
              </p:cNvPr>
              <p:cNvSpPr>
                <a:spLocks/>
              </p:cNvSpPr>
              <p:nvPr>
                <p:custDataLst>
                  <p:tags r:id="rId39"/>
                </p:custDataLst>
              </p:nvPr>
            </p:nvSpPr>
            <p:spPr bwMode="auto">
              <a:xfrm rot="390307">
                <a:off x="7248582" y="5115415"/>
                <a:ext cx="630237" cy="657225"/>
              </a:xfrm>
              <a:custGeom>
                <a:avLst/>
                <a:gdLst>
                  <a:gd name="T0" fmla="*/ 363 w 397"/>
                  <a:gd name="T1" fmla="*/ 17 h 414"/>
                  <a:gd name="T2" fmla="*/ 363 w 397"/>
                  <a:gd name="T3" fmla="*/ 34 h 414"/>
                  <a:gd name="T4" fmla="*/ 374 w 397"/>
                  <a:gd name="T5" fmla="*/ 51 h 414"/>
                  <a:gd name="T6" fmla="*/ 386 w 397"/>
                  <a:gd name="T7" fmla="*/ 62 h 414"/>
                  <a:gd name="T8" fmla="*/ 391 w 397"/>
                  <a:gd name="T9" fmla="*/ 62 h 414"/>
                  <a:gd name="T10" fmla="*/ 397 w 397"/>
                  <a:gd name="T11" fmla="*/ 74 h 414"/>
                  <a:gd name="T12" fmla="*/ 397 w 397"/>
                  <a:gd name="T13" fmla="*/ 85 h 414"/>
                  <a:gd name="T14" fmla="*/ 391 w 397"/>
                  <a:gd name="T15" fmla="*/ 102 h 414"/>
                  <a:gd name="T16" fmla="*/ 386 w 397"/>
                  <a:gd name="T17" fmla="*/ 108 h 414"/>
                  <a:gd name="T18" fmla="*/ 386 w 397"/>
                  <a:gd name="T19" fmla="*/ 119 h 414"/>
                  <a:gd name="T20" fmla="*/ 380 w 397"/>
                  <a:gd name="T21" fmla="*/ 136 h 414"/>
                  <a:gd name="T22" fmla="*/ 380 w 397"/>
                  <a:gd name="T23" fmla="*/ 153 h 414"/>
                  <a:gd name="T24" fmla="*/ 369 w 397"/>
                  <a:gd name="T25" fmla="*/ 176 h 414"/>
                  <a:gd name="T26" fmla="*/ 363 w 397"/>
                  <a:gd name="T27" fmla="*/ 193 h 414"/>
                  <a:gd name="T28" fmla="*/ 363 w 397"/>
                  <a:gd name="T29" fmla="*/ 210 h 414"/>
                  <a:gd name="T30" fmla="*/ 363 w 397"/>
                  <a:gd name="T31" fmla="*/ 221 h 414"/>
                  <a:gd name="T32" fmla="*/ 363 w 397"/>
                  <a:gd name="T33" fmla="*/ 227 h 414"/>
                  <a:gd name="T34" fmla="*/ 346 w 397"/>
                  <a:gd name="T35" fmla="*/ 238 h 414"/>
                  <a:gd name="T36" fmla="*/ 335 w 397"/>
                  <a:gd name="T37" fmla="*/ 261 h 414"/>
                  <a:gd name="T38" fmla="*/ 340 w 397"/>
                  <a:gd name="T39" fmla="*/ 272 h 414"/>
                  <a:gd name="T40" fmla="*/ 374 w 397"/>
                  <a:gd name="T41" fmla="*/ 283 h 414"/>
                  <a:gd name="T42" fmla="*/ 391 w 397"/>
                  <a:gd name="T43" fmla="*/ 295 h 414"/>
                  <a:gd name="T44" fmla="*/ 386 w 397"/>
                  <a:gd name="T45" fmla="*/ 300 h 414"/>
                  <a:gd name="T46" fmla="*/ 380 w 397"/>
                  <a:gd name="T47" fmla="*/ 323 h 414"/>
                  <a:gd name="T48" fmla="*/ 380 w 397"/>
                  <a:gd name="T49" fmla="*/ 346 h 414"/>
                  <a:gd name="T50" fmla="*/ 380 w 397"/>
                  <a:gd name="T51" fmla="*/ 357 h 414"/>
                  <a:gd name="T52" fmla="*/ 380 w 397"/>
                  <a:gd name="T53" fmla="*/ 368 h 414"/>
                  <a:gd name="T54" fmla="*/ 335 w 397"/>
                  <a:gd name="T55" fmla="*/ 380 h 414"/>
                  <a:gd name="T56" fmla="*/ 289 w 397"/>
                  <a:gd name="T57" fmla="*/ 385 h 414"/>
                  <a:gd name="T58" fmla="*/ 255 w 397"/>
                  <a:gd name="T59" fmla="*/ 391 h 414"/>
                  <a:gd name="T60" fmla="*/ 227 w 397"/>
                  <a:gd name="T61" fmla="*/ 397 h 414"/>
                  <a:gd name="T62" fmla="*/ 204 w 397"/>
                  <a:gd name="T63" fmla="*/ 402 h 414"/>
                  <a:gd name="T64" fmla="*/ 182 w 397"/>
                  <a:gd name="T65" fmla="*/ 402 h 414"/>
                  <a:gd name="T66" fmla="*/ 148 w 397"/>
                  <a:gd name="T67" fmla="*/ 408 h 414"/>
                  <a:gd name="T68" fmla="*/ 131 w 397"/>
                  <a:gd name="T69" fmla="*/ 408 h 414"/>
                  <a:gd name="T70" fmla="*/ 125 w 397"/>
                  <a:gd name="T71" fmla="*/ 408 h 414"/>
                  <a:gd name="T72" fmla="*/ 119 w 397"/>
                  <a:gd name="T73" fmla="*/ 414 h 414"/>
                  <a:gd name="T74" fmla="*/ 114 w 397"/>
                  <a:gd name="T75" fmla="*/ 414 h 414"/>
                  <a:gd name="T76" fmla="*/ 102 w 397"/>
                  <a:gd name="T77" fmla="*/ 402 h 414"/>
                  <a:gd name="T78" fmla="*/ 102 w 397"/>
                  <a:gd name="T79" fmla="*/ 380 h 414"/>
                  <a:gd name="T80" fmla="*/ 91 w 397"/>
                  <a:gd name="T81" fmla="*/ 368 h 414"/>
                  <a:gd name="T82" fmla="*/ 80 w 397"/>
                  <a:gd name="T83" fmla="*/ 351 h 414"/>
                  <a:gd name="T84" fmla="*/ 68 w 397"/>
                  <a:gd name="T85" fmla="*/ 340 h 414"/>
                  <a:gd name="T86" fmla="*/ 46 w 397"/>
                  <a:gd name="T87" fmla="*/ 340 h 414"/>
                  <a:gd name="T88" fmla="*/ 40 w 397"/>
                  <a:gd name="T89" fmla="*/ 346 h 414"/>
                  <a:gd name="T90" fmla="*/ 29 w 397"/>
                  <a:gd name="T91" fmla="*/ 346 h 414"/>
                  <a:gd name="T92" fmla="*/ 12 w 397"/>
                  <a:gd name="T93" fmla="*/ 334 h 414"/>
                  <a:gd name="T94" fmla="*/ 85 w 397"/>
                  <a:gd name="T95" fmla="*/ 249 h 414"/>
                  <a:gd name="T96" fmla="*/ 261 w 397"/>
                  <a:gd name="T97" fmla="*/ 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7" h="414">
                    <a:moveTo>
                      <a:pt x="363" y="0"/>
                    </a:moveTo>
                    <a:lnTo>
                      <a:pt x="363" y="5"/>
                    </a:lnTo>
                    <a:lnTo>
                      <a:pt x="357" y="11"/>
                    </a:lnTo>
                    <a:lnTo>
                      <a:pt x="363" y="17"/>
                    </a:lnTo>
                    <a:lnTo>
                      <a:pt x="363" y="22"/>
                    </a:lnTo>
                    <a:lnTo>
                      <a:pt x="363" y="28"/>
                    </a:lnTo>
                    <a:lnTo>
                      <a:pt x="357" y="28"/>
                    </a:lnTo>
                    <a:lnTo>
                      <a:pt x="363" y="34"/>
                    </a:lnTo>
                    <a:lnTo>
                      <a:pt x="369" y="39"/>
                    </a:lnTo>
                    <a:lnTo>
                      <a:pt x="369" y="45"/>
                    </a:lnTo>
                    <a:lnTo>
                      <a:pt x="374" y="45"/>
                    </a:lnTo>
                    <a:lnTo>
                      <a:pt x="374" y="51"/>
                    </a:lnTo>
                    <a:lnTo>
                      <a:pt x="380" y="51"/>
                    </a:lnTo>
                    <a:lnTo>
                      <a:pt x="380" y="57"/>
                    </a:lnTo>
                    <a:lnTo>
                      <a:pt x="380" y="62"/>
                    </a:lnTo>
                    <a:lnTo>
                      <a:pt x="386" y="62"/>
                    </a:lnTo>
                    <a:lnTo>
                      <a:pt x="386" y="57"/>
                    </a:lnTo>
                    <a:lnTo>
                      <a:pt x="391" y="62"/>
                    </a:lnTo>
                    <a:lnTo>
                      <a:pt x="391" y="57"/>
                    </a:lnTo>
                    <a:lnTo>
                      <a:pt x="391" y="62"/>
                    </a:lnTo>
                    <a:lnTo>
                      <a:pt x="397" y="62"/>
                    </a:lnTo>
                    <a:lnTo>
                      <a:pt x="391" y="68"/>
                    </a:lnTo>
                    <a:lnTo>
                      <a:pt x="397" y="68"/>
                    </a:lnTo>
                    <a:lnTo>
                      <a:pt x="397" y="74"/>
                    </a:lnTo>
                    <a:lnTo>
                      <a:pt x="397" y="79"/>
                    </a:lnTo>
                    <a:lnTo>
                      <a:pt x="391" y="79"/>
                    </a:lnTo>
                    <a:lnTo>
                      <a:pt x="391" y="85"/>
                    </a:lnTo>
                    <a:lnTo>
                      <a:pt x="397" y="85"/>
                    </a:lnTo>
                    <a:lnTo>
                      <a:pt x="397" y="91"/>
                    </a:lnTo>
                    <a:lnTo>
                      <a:pt x="391" y="91"/>
                    </a:lnTo>
                    <a:lnTo>
                      <a:pt x="391" y="96"/>
                    </a:lnTo>
                    <a:lnTo>
                      <a:pt x="391" y="102"/>
                    </a:lnTo>
                    <a:lnTo>
                      <a:pt x="386" y="102"/>
                    </a:lnTo>
                    <a:lnTo>
                      <a:pt x="391" y="102"/>
                    </a:lnTo>
                    <a:lnTo>
                      <a:pt x="391" y="108"/>
                    </a:lnTo>
                    <a:lnTo>
                      <a:pt x="386" y="108"/>
                    </a:lnTo>
                    <a:lnTo>
                      <a:pt x="386" y="113"/>
                    </a:lnTo>
                    <a:lnTo>
                      <a:pt x="380" y="113"/>
                    </a:lnTo>
                    <a:lnTo>
                      <a:pt x="386" y="113"/>
                    </a:lnTo>
                    <a:lnTo>
                      <a:pt x="386" y="119"/>
                    </a:lnTo>
                    <a:lnTo>
                      <a:pt x="380" y="119"/>
                    </a:lnTo>
                    <a:lnTo>
                      <a:pt x="380" y="125"/>
                    </a:lnTo>
                    <a:lnTo>
                      <a:pt x="380" y="130"/>
                    </a:lnTo>
                    <a:lnTo>
                      <a:pt x="380" y="136"/>
                    </a:lnTo>
                    <a:lnTo>
                      <a:pt x="380" y="142"/>
                    </a:lnTo>
                    <a:lnTo>
                      <a:pt x="380" y="147"/>
                    </a:lnTo>
                    <a:lnTo>
                      <a:pt x="374" y="153"/>
                    </a:lnTo>
                    <a:lnTo>
                      <a:pt x="380" y="153"/>
                    </a:lnTo>
                    <a:lnTo>
                      <a:pt x="380" y="159"/>
                    </a:lnTo>
                    <a:lnTo>
                      <a:pt x="380" y="164"/>
                    </a:lnTo>
                    <a:lnTo>
                      <a:pt x="380" y="170"/>
                    </a:lnTo>
                    <a:lnTo>
                      <a:pt x="369" y="176"/>
                    </a:lnTo>
                    <a:lnTo>
                      <a:pt x="369" y="181"/>
                    </a:lnTo>
                    <a:lnTo>
                      <a:pt x="374" y="187"/>
                    </a:lnTo>
                    <a:lnTo>
                      <a:pt x="369" y="193"/>
                    </a:lnTo>
                    <a:lnTo>
                      <a:pt x="363" y="193"/>
                    </a:lnTo>
                    <a:lnTo>
                      <a:pt x="363" y="198"/>
                    </a:lnTo>
                    <a:lnTo>
                      <a:pt x="369" y="204"/>
                    </a:lnTo>
                    <a:lnTo>
                      <a:pt x="369" y="210"/>
                    </a:lnTo>
                    <a:lnTo>
                      <a:pt x="363" y="210"/>
                    </a:lnTo>
                    <a:lnTo>
                      <a:pt x="357" y="215"/>
                    </a:lnTo>
                    <a:lnTo>
                      <a:pt x="363" y="221"/>
                    </a:lnTo>
                    <a:lnTo>
                      <a:pt x="357" y="221"/>
                    </a:lnTo>
                    <a:lnTo>
                      <a:pt x="363" y="221"/>
                    </a:lnTo>
                    <a:lnTo>
                      <a:pt x="357" y="227"/>
                    </a:lnTo>
                    <a:lnTo>
                      <a:pt x="363" y="227"/>
                    </a:lnTo>
                    <a:lnTo>
                      <a:pt x="357" y="227"/>
                    </a:lnTo>
                    <a:lnTo>
                      <a:pt x="363" y="227"/>
                    </a:lnTo>
                    <a:lnTo>
                      <a:pt x="357" y="227"/>
                    </a:lnTo>
                    <a:lnTo>
                      <a:pt x="357" y="232"/>
                    </a:lnTo>
                    <a:lnTo>
                      <a:pt x="357" y="238"/>
                    </a:lnTo>
                    <a:lnTo>
                      <a:pt x="346" y="238"/>
                    </a:lnTo>
                    <a:lnTo>
                      <a:pt x="340" y="238"/>
                    </a:lnTo>
                    <a:lnTo>
                      <a:pt x="335" y="249"/>
                    </a:lnTo>
                    <a:lnTo>
                      <a:pt x="340" y="255"/>
                    </a:lnTo>
                    <a:lnTo>
                      <a:pt x="335" y="261"/>
                    </a:lnTo>
                    <a:lnTo>
                      <a:pt x="335" y="266"/>
                    </a:lnTo>
                    <a:lnTo>
                      <a:pt x="340" y="266"/>
                    </a:lnTo>
                    <a:lnTo>
                      <a:pt x="346" y="266"/>
                    </a:lnTo>
                    <a:lnTo>
                      <a:pt x="340" y="272"/>
                    </a:lnTo>
                    <a:lnTo>
                      <a:pt x="346" y="278"/>
                    </a:lnTo>
                    <a:lnTo>
                      <a:pt x="352" y="278"/>
                    </a:lnTo>
                    <a:lnTo>
                      <a:pt x="357" y="278"/>
                    </a:lnTo>
                    <a:lnTo>
                      <a:pt x="374" y="283"/>
                    </a:lnTo>
                    <a:lnTo>
                      <a:pt x="380" y="283"/>
                    </a:lnTo>
                    <a:lnTo>
                      <a:pt x="386" y="283"/>
                    </a:lnTo>
                    <a:lnTo>
                      <a:pt x="386" y="289"/>
                    </a:lnTo>
                    <a:lnTo>
                      <a:pt x="391" y="295"/>
                    </a:lnTo>
                    <a:lnTo>
                      <a:pt x="391" y="300"/>
                    </a:lnTo>
                    <a:lnTo>
                      <a:pt x="386" y="300"/>
                    </a:lnTo>
                    <a:lnTo>
                      <a:pt x="386" y="306"/>
                    </a:lnTo>
                    <a:lnTo>
                      <a:pt x="386" y="300"/>
                    </a:lnTo>
                    <a:lnTo>
                      <a:pt x="380" y="306"/>
                    </a:lnTo>
                    <a:lnTo>
                      <a:pt x="380" y="312"/>
                    </a:lnTo>
                    <a:lnTo>
                      <a:pt x="380" y="317"/>
                    </a:lnTo>
                    <a:lnTo>
                      <a:pt x="380" y="323"/>
                    </a:lnTo>
                    <a:lnTo>
                      <a:pt x="386" y="329"/>
                    </a:lnTo>
                    <a:lnTo>
                      <a:pt x="386" y="340"/>
                    </a:lnTo>
                    <a:lnTo>
                      <a:pt x="380" y="340"/>
                    </a:lnTo>
                    <a:lnTo>
                      <a:pt x="380" y="346"/>
                    </a:lnTo>
                    <a:lnTo>
                      <a:pt x="374" y="346"/>
                    </a:lnTo>
                    <a:lnTo>
                      <a:pt x="374" y="351"/>
                    </a:lnTo>
                    <a:lnTo>
                      <a:pt x="374" y="357"/>
                    </a:lnTo>
                    <a:lnTo>
                      <a:pt x="380" y="357"/>
                    </a:lnTo>
                    <a:lnTo>
                      <a:pt x="386" y="357"/>
                    </a:lnTo>
                    <a:lnTo>
                      <a:pt x="386" y="363"/>
                    </a:lnTo>
                    <a:lnTo>
                      <a:pt x="386" y="368"/>
                    </a:lnTo>
                    <a:lnTo>
                      <a:pt x="380" y="368"/>
                    </a:lnTo>
                    <a:lnTo>
                      <a:pt x="374" y="368"/>
                    </a:lnTo>
                    <a:lnTo>
                      <a:pt x="357" y="374"/>
                    </a:lnTo>
                    <a:lnTo>
                      <a:pt x="352" y="374"/>
                    </a:lnTo>
                    <a:lnTo>
                      <a:pt x="335" y="380"/>
                    </a:lnTo>
                    <a:lnTo>
                      <a:pt x="329" y="380"/>
                    </a:lnTo>
                    <a:lnTo>
                      <a:pt x="318" y="380"/>
                    </a:lnTo>
                    <a:lnTo>
                      <a:pt x="301" y="380"/>
                    </a:lnTo>
                    <a:lnTo>
                      <a:pt x="289" y="385"/>
                    </a:lnTo>
                    <a:lnTo>
                      <a:pt x="284" y="385"/>
                    </a:lnTo>
                    <a:lnTo>
                      <a:pt x="272" y="385"/>
                    </a:lnTo>
                    <a:lnTo>
                      <a:pt x="267" y="391"/>
                    </a:lnTo>
                    <a:lnTo>
                      <a:pt x="255" y="391"/>
                    </a:lnTo>
                    <a:lnTo>
                      <a:pt x="244" y="391"/>
                    </a:lnTo>
                    <a:lnTo>
                      <a:pt x="238" y="397"/>
                    </a:lnTo>
                    <a:lnTo>
                      <a:pt x="233" y="397"/>
                    </a:lnTo>
                    <a:lnTo>
                      <a:pt x="227" y="397"/>
                    </a:lnTo>
                    <a:lnTo>
                      <a:pt x="221" y="397"/>
                    </a:lnTo>
                    <a:lnTo>
                      <a:pt x="216" y="397"/>
                    </a:lnTo>
                    <a:lnTo>
                      <a:pt x="210" y="397"/>
                    </a:lnTo>
                    <a:lnTo>
                      <a:pt x="204" y="402"/>
                    </a:lnTo>
                    <a:lnTo>
                      <a:pt x="199" y="402"/>
                    </a:lnTo>
                    <a:lnTo>
                      <a:pt x="193" y="402"/>
                    </a:lnTo>
                    <a:lnTo>
                      <a:pt x="187" y="402"/>
                    </a:lnTo>
                    <a:lnTo>
                      <a:pt x="182" y="402"/>
                    </a:lnTo>
                    <a:lnTo>
                      <a:pt x="176" y="408"/>
                    </a:lnTo>
                    <a:lnTo>
                      <a:pt x="159" y="408"/>
                    </a:lnTo>
                    <a:lnTo>
                      <a:pt x="153" y="408"/>
                    </a:lnTo>
                    <a:lnTo>
                      <a:pt x="148" y="408"/>
                    </a:lnTo>
                    <a:lnTo>
                      <a:pt x="142" y="408"/>
                    </a:lnTo>
                    <a:lnTo>
                      <a:pt x="136" y="414"/>
                    </a:lnTo>
                    <a:lnTo>
                      <a:pt x="136" y="408"/>
                    </a:lnTo>
                    <a:lnTo>
                      <a:pt x="131" y="408"/>
                    </a:lnTo>
                    <a:lnTo>
                      <a:pt x="131" y="402"/>
                    </a:lnTo>
                    <a:lnTo>
                      <a:pt x="125" y="408"/>
                    </a:lnTo>
                    <a:lnTo>
                      <a:pt x="125" y="402"/>
                    </a:lnTo>
                    <a:lnTo>
                      <a:pt x="125" y="408"/>
                    </a:lnTo>
                    <a:lnTo>
                      <a:pt x="125" y="402"/>
                    </a:lnTo>
                    <a:lnTo>
                      <a:pt x="125" y="408"/>
                    </a:lnTo>
                    <a:lnTo>
                      <a:pt x="119" y="408"/>
                    </a:lnTo>
                    <a:lnTo>
                      <a:pt x="119" y="414"/>
                    </a:lnTo>
                    <a:lnTo>
                      <a:pt x="119" y="408"/>
                    </a:lnTo>
                    <a:lnTo>
                      <a:pt x="114" y="414"/>
                    </a:lnTo>
                    <a:lnTo>
                      <a:pt x="114" y="408"/>
                    </a:lnTo>
                    <a:lnTo>
                      <a:pt x="114" y="414"/>
                    </a:lnTo>
                    <a:lnTo>
                      <a:pt x="114" y="408"/>
                    </a:lnTo>
                    <a:lnTo>
                      <a:pt x="108" y="408"/>
                    </a:lnTo>
                    <a:lnTo>
                      <a:pt x="108" y="402"/>
                    </a:lnTo>
                    <a:lnTo>
                      <a:pt x="102" y="402"/>
                    </a:lnTo>
                    <a:lnTo>
                      <a:pt x="102" y="397"/>
                    </a:lnTo>
                    <a:lnTo>
                      <a:pt x="102" y="391"/>
                    </a:lnTo>
                    <a:lnTo>
                      <a:pt x="102" y="385"/>
                    </a:lnTo>
                    <a:lnTo>
                      <a:pt x="102" y="380"/>
                    </a:lnTo>
                    <a:lnTo>
                      <a:pt x="102" y="374"/>
                    </a:lnTo>
                    <a:lnTo>
                      <a:pt x="97" y="374"/>
                    </a:lnTo>
                    <a:lnTo>
                      <a:pt x="97" y="368"/>
                    </a:lnTo>
                    <a:lnTo>
                      <a:pt x="91" y="368"/>
                    </a:lnTo>
                    <a:lnTo>
                      <a:pt x="91" y="363"/>
                    </a:lnTo>
                    <a:lnTo>
                      <a:pt x="85" y="357"/>
                    </a:lnTo>
                    <a:lnTo>
                      <a:pt x="85" y="351"/>
                    </a:lnTo>
                    <a:lnTo>
                      <a:pt x="80" y="351"/>
                    </a:lnTo>
                    <a:lnTo>
                      <a:pt x="74" y="346"/>
                    </a:lnTo>
                    <a:lnTo>
                      <a:pt x="68" y="340"/>
                    </a:lnTo>
                    <a:lnTo>
                      <a:pt x="68" y="346"/>
                    </a:lnTo>
                    <a:lnTo>
                      <a:pt x="68" y="340"/>
                    </a:lnTo>
                    <a:lnTo>
                      <a:pt x="63" y="340"/>
                    </a:lnTo>
                    <a:lnTo>
                      <a:pt x="57" y="340"/>
                    </a:lnTo>
                    <a:lnTo>
                      <a:pt x="51" y="340"/>
                    </a:lnTo>
                    <a:lnTo>
                      <a:pt x="46" y="340"/>
                    </a:lnTo>
                    <a:lnTo>
                      <a:pt x="40" y="340"/>
                    </a:lnTo>
                    <a:lnTo>
                      <a:pt x="40" y="346"/>
                    </a:lnTo>
                    <a:lnTo>
                      <a:pt x="40" y="340"/>
                    </a:lnTo>
                    <a:lnTo>
                      <a:pt x="40" y="346"/>
                    </a:lnTo>
                    <a:lnTo>
                      <a:pt x="34" y="346"/>
                    </a:lnTo>
                    <a:lnTo>
                      <a:pt x="29" y="346"/>
                    </a:lnTo>
                    <a:lnTo>
                      <a:pt x="29" y="340"/>
                    </a:lnTo>
                    <a:lnTo>
                      <a:pt x="29" y="346"/>
                    </a:lnTo>
                    <a:lnTo>
                      <a:pt x="23" y="340"/>
                    </a:lnTo>
                    <a:lnTo>
                      <a:pt x="17" y="340"/>
                    </a:lnTo>
                    <a:lnTo>
                      <a:pt x="17" y="334"/>
                    </a:lnTo>
                    <a:lnTo>
                      <a:pt x="12" y="334"/>
                    </a:lnTo>
                    <a:lnTo>
                      <a:pt x="6" y="334"/>
                    </a:lnTo>
                    <a:lnTo>
                      <a:pt x="0" y="334"/>
                    </a:lnTo>
                    <a:lnTo>
                      <a:pt x="40" y="295"/>
                    </a:lnTo>
                    <a:lnTo>
                      <a:pt x="85" y="249"/>
                    </a:lnTo>
                    <a:lnTo>
                      <a:pt x="153" y="193"/>
                    </a:lnTo>
                    <a:lnTo>
                      <a:pt x="176" y="170"/>
                    </a:lnTo>
                    <a:lnTo>
                      <a:pt x="227" y="125"/>
                    </a:lnTo>
                    <a:lnTo>
                      <a:pt x="261" y="91"/>
                    </a:lnTo>
                    <a:lnTo>
                      <a:pt x="301" y="51"/>
                    </a:lnTo>
                    <a:lnTo>
                      <a:pt x="363" y="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4" name="Freeform 39">
                <a:extLst>
                  <a:ext uri="{FF2B5EF4-FFF2-40B4-BE49-F238E27FC236}">
                    <a16:creationId xmlns:a16="http://schemas.microsoft.com/office/drawing/2014/main" id="{2B8E786C-4634-38F2-3171-55F49EEFC51A}"/>
                  </a:ext>
                </a:extLst>
              </p:cNvPr>
              <p:cNvSpPr>
                <a:spLocks/>
              </p:cNvSpPr>
              <p:nvPr>
                <p:custDataLst>
                  <p:tags r:id="rId40"/>
                </p:custDataLst>
              </p:nvPr>
            </p:nvSpPr>
            <p:spPr bwMode="auto">
              <a:xfrm rot="390307">
                <a:off x="2749440" y="4911983"/>
                <a:ext cx="657225" cy="557213"/>
              </a:xfrm>
              <a:custGeom>
                <a:avLst/>
                <a:gdLst>
                  <a:gd name="T0" fmla="*/ 102 w 414"/>
                  <a:gd name="T1" fmla="*/ 107 h 351"/>
                  <a:gd name="T2" fmla="*/ 107 w 414"/>
                  <a:gd name="T3" fmla="*/ 113 h 351"/>
                  <a:gd name="T4" fmla="*/ 119 w 414"/>
                  <a:gd name="T5" fmla="*/ 124 h 351"/>
                  <a:gd name="T6" fmla="*/ 130 w 414"/>
                  <a:gd name="T7" fmla="*/ 136 h 351"/>
                  <a:gd name="T8" fmla="*/ 159 w 414"/>
                  <a:gd name="T9" fmla="*/ 130 h 351"/>
                  <a:gd name="T10" fmla="*/ 204 w 414"/>
                  <a:gd name="T11" fmla="*/ 124 h 351"/>
                  <a:gd name="T12" fmla="*/ 215 w 414"/>
                  <a:gd name="T13" fmla="*/ 113 h 351"/>
                  <a:gd name="T14" fmla="*/ 232 w 414"/>
                  <a:gd name="T15" fmla="*/ 102 h 351"/>
                  <a:gd name="T16" fmla="*/ 238 w 414"/>
                  <a:gd name="T17" fmla="*/ 85 h 351"/>
                  <a:gd name="T18" fmla="*/ 244 w 414"/>
                  <a:gd name="T19" fmla="*/ 79 h 351"/>
                  <a:gd name="T20" fmla="*/ 261 w 414"/>
                  <a:gd name="T21" fmla="*/ 73 h 351"/>
                  <a:gd name="T22" fmla="*/ 266 w 414"/>
                  <a:gd name="T23" fmla="*/ 68 h 351"/>
                  <a:gd name="T24" fmla="*/ 278 w 414"/>
                  <a:gd name="T25" fmla="*/ 56 h 351"/>
                  <a:gd name="T26" fmla="*/ 295 w 414"/>
                  <a:gd name="T27" fmla="*/ 51 h 351"/>
                  <a:gd name="T28" fmla="*/ 295 w 414"/>
                  <a:gd name="T29" fmla="*/ 39 h 351"/>
                  <a:gd name="T30" fmla="*/ 300 w 414"/>
                  <a:gd name="T31" fmla="*/ 22 h 351"/>
                  <a:gd name="T32" fmla="*/ 312 w 414"/>
                  <a:gd name="T33" fmla="*/ 11 h 351"/>
                  <a:gd name="T34" fmla="*/ 317 w 414"/>
                  <a:gd name="T35" fmla="*/ 5 h 351"/>
                  <a:gd name="T36" fmla="*/ 334 w 414"/>
                  <a:gd name="T37" fmla="*/ 11 h 351"/>
                  <a:gd name="T38" fmla="*/ 346 w 414"/>
                  <a:gd name="T39" fmla="*/ 22 h 351"/>
                  <a:gd name="T40" fmla="*/ 363 w 414"/>
                  <a:gd name="T41" fmla="*/ 34 h 351"/>
                  <a:gd name="T42" fmla="*/ 385 w 414"/>
                  <a:gd name="T43" fmla="*/ 51 h 351"/>
                  <a:gd name="T44" fmla="*/ 408 w 414"/>
                  <a:gd name="T45" fmla="*/ 62 h 351"/>
                  <a:gd name="T46" fmla="*/ 397 w 414"/>
                  <a:gd name="T47" fmla="*/ 85 h 351"/>
                  <a:gd name="T48" fmla="*/ 368 w 414"/>
                  <a:gd name="T49" fmla="*/ 136 h 351"/>
                  <a:gd name="T50" fmla="*/ 368 w 414"/>
                  <a:gd name="T51" fmla="*/ 153 h 351"/>
                  <a:gd name="T52" fmla="*/ 391 w 414"/>
                  <a:gd name="T53" fmla="*/ 158 h 351"/>
                  <a:gd name="T54" fmla="*/ 408 w 414"/>
                  <a:gd name="T55" fmla="*/ 175 h 351"/>
                  <a:gd name="T56" fmla="*/ 391 w 414"/>
                  <a:gd name="T57" fmla="*/ 198 h 351"/>
                  <a:gd name="T58" fmla="*/ 368 w 414"/>
                  <a:gd name="T59" fmla="*/ 215 h 351"/>
                  <a:gd name="T60" fmla="*/ 334 w 414"/>
                  <a:gd name="T61" fmla="*/ 226 h 351"/>
                  <a:gd name="T62" fmla="*/ 300 w 414"/>
                  <a:gd name="T63" fmla="*/ 243 h 351"/>
                  <a:gd name="T64" fmla="*/ 295 w 414"/>
                  <a:gd name="T65" fmla="*/ 277 h 351"/>
                  <a:gd name="T66" fmla="*/ 283 w 414"/>
                  <a:gd name="T67" fmla="*/ 277 h 351"/>
                  <a:gd name="T68" fmla="*/ 278 w 414"/>
                  <a:gd name="T69" fmla="*/ 266 h 351"/>
                  <a:gd name="T70" fmla="*/ 261 w 414"/>
                  <a:gd name="T71" fmla="*/ 277 h 351"/>
                  <a:gd name="T72" fmla="*/ 238 w 414"/>
                  <a:gd name="T73" fmla="*/ 289 h 351"/>
                  <a:gd name="T74" fmla="*/ 215 w 414"/>
                  <a:gd name="T75" fmla="*/ 306 h 351"/>
                  <a:gd name="T76" fmla="*/ 193 w 414"/>
                  <a:gd name="T77" fmla="*/ 328 h 351"/>
                  <a:gd name="T78" fmla="*/ 164 w 414"/>
                  <a:gd name="T79" fmla="*/ 351 h 351"/>
                  <a:gd name="T80" fmla="*/ 130 w 414"/>
                  <a:gd name="T81" fmla="*/ 323 h 351"/>
                  <a:gd name="T82" fmla="*/ 113 w 414"/>
                  <a:gd name="T83" fmla="*/ 334 h 351"/>
                  <a:gd name="T84" fmla="*/ 79 w 414"/>
                  <a:gd name="T85" fmla="*/ 300 h 351"/>
                  <a:gd name="T86" fmla="*/ 28 w 414"/>
                  <a:gd name="T87" fmla="*/ 243 h 351"/>
                  <a:gd name="T88" fmla="*/ 5 w 414"/>
                  <a:gd name="T89" fmla="*/ 215 h 351"/>
                  <a:gd name="T90" fmla="*/ 5 w 414"/>
                  <a:gd name="T91" fmla="*/ 198 h 351"/>
                  <a:gd name="T92" fmla="*/ 17 w 414"/>
                  <a:gd name="T93" fmla="*/ 181 h 351"/>
                  <a:gd name="T94" fmla="*/ 34 w 414"/>
                  <a:gd name="T95" fmla="*/ 170 h 351"/>
                  <a:gd name="T96" fmla="*/ 51 w 414"/>
                  <a:gd name="T97" fmla="*/ 158 h 351"/>
                  <a:gd name="T98" fmla="*/ 62 w 414"/>
                  <a:gd name="T99" fmla="*/ 158 h 351"/>
                  <a:gd name="T100" fmla="*/ 68 w 414"/>
                  <a:gd name="T101" fmla="*/ 147 h 351"/>
                  <a:gd name="T102" fmla="*/ 79 w 414"/>
                  <a:gd name="T103" fmla="*/ 147 h 351"/>
                  <a:gd name="T104" fmla="*/ 90 w 414"/>
                  <a:gd name="T105" fmla="*/ 12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4" h="351">
                    <a:moveTo>
                      <a:pt x="90" y="113"/>
                    </a:moveTo>
                    <a:lnTo>
                      <a:pt x="96" y="113"/>
                    </a:lnTo>
                    <a:lnTo>
                      <a:pt x="96" y="107"/>
                    </a:lnTo>
                    <a:lnTo>
                      <a:pt x="102" y="107"/>
                    </a:lnTo>
                    <a:lnTo>
                      <a:pt x="102" y="113"/>
                    </a:lnTo>
                    <a:lnTo>
                      <a:pt x="102" y="107"/>
                    </a:lnTo>
                    <a:lnTo>
                      <a:pt x="102" y="113"/>
                    </a:lnTo>
                    <a:lnTo>
                      <a:pt x="107" y="113"/>
                    </a:lnTo>
                    <a:lnTo>
                      <a:pt x="107" y="119"/>
                    </a:lnTo>
                    <a:lnTo>
                      <a:pt x="113" y="119"/>
                    </a:lnTo>
                    <a:lnTo>
                      <a:pt x="113" y="124"/>
                    </a:lnTo>
                    <a:lnTo>
                      <a:pt x="119" y="124"/>
                    </a:lnTo>
                    <a:lnTo>
                      <a:pt x="119" y="130"/>
                    </a:lnTo>
                    <a:lnTo>
                      <a:pt x="124" y="130"/>
                    </a:lnTo>
                    <a:lnTo>
                      <a:pt x="130" y="130"/>
                    </a:lnTo>
                    <a:lnTo>
                      <a:pt x="130" y="136"/>
                    </a:lnTo>
                    <a:lnTo>
                      <a:pt x="136" y="136"/>
                    </a:lnTo>
                    <a:lnTo>
                      <a:pt x="142" y="136"/>
                    </a:lnTo>
                    <a:lnTo>
                      <a:pt x="147" y="136"/>
                    </a:lnTo>
                    <a:lnTo>
                      <a:pt x="159" y="130"/>
                    </a:lnTo>
                    <a:lnTo>
                      <a:pt x="164" y="130"/>
                    </a:lnTo>
                    <a:lnTo>
                      <a:pt x="170" y="130"/>
                    </a:lnTo>
                    <a:lnTo>
                      <a:pt x="193" y="124"/>
                    </a:lnTo>
                    <a:lnTo>
                      <a:pt x="204" y="124"/>
                    </a:lnTo>
                    <a:lnTo>
                      <a:pt x="210" y="124"/>
                    </a:lnTo>
                    <a:lnTo>
                      <a:pt x="210" y="119"/>
                    </a:lnTo>
                    <a:lnTo>
                      <a:pt x="215" y="119"/>
                    </a:lnTo>
                    <a:lnTo>
                      <a:pt x="215" y="113"/>
                    </a:lnTo>
                    <a:lnTo>
                      <a:pt x="215" y="107"/>
                    </a:lnTo>
                    <a:lnTo>
                      <a:pt x="221" y="107"/>
                    </a:lnTo>
                    <a:lnTo>
                      <a:pt x="227" y="102"/>
                    </a:lnTo>
                    <a:lnTo>
                      <a:pt x="232" y="102"/>
                    </a:lnTo>
                    <a:lnTo>
                      <a:pt x="232" y="96"/>
                    </a:lnTo>
                    <a:lnTo>
                      <a:pt x="238" y="96"/>
                    </a:lnTo>
                    <a:lnTo>
                      <a:pt x="238" y="90"/>
                    </a:lnTo>
                    <a:lnTo>
                      <a:pt x="238" y="85"/>
                    </a:lnTo>
                    <a:lnTo>
                      <a:pt x="238" y="79"/>
                    </a:lnTo>
                    <a:lnTo>
                      <a:pt x="238" y="73"/>
                    </a:lnTo>
                    <a:lnTo>
                      <a:pt x="244" y="73"/>
                    </a:lnTo>
                    <a:lnTo>
                      <a:pt x="244" y="79"/>
                    </a:lnTo>
                    <a:lnTo>
                      <a:pt x="249" y="79"/>
                    </a:lnTo>
                    <a:lnTo>
                      <a:pt x="255" y="79"/>
                    </a:lnTo>
                    <a:lnTo>
                      <a:pt x="255" y="73"/>
                    </a:lnTo>
                    <a:lnTo>
                      <a:pt x="261" y="73"/>
                    </a:lnTo>
                    <a:lnTo>
                      <a:pt x="266" y="73"/>
                    </a:lnTo>
                    <a:lnTo>
                      <a:pt x="266" y="68"/>
                    </a:lnTo>
                    <a:lnTo>
                      <a:pt x="261" y="68"/>
                    </a:lnTo>
                    <a:lnTo>
                      <a:pt x="266" y="68"/>
                    </a:lnTo>
                    <a:lnTo>
                      <a:pt x="266" y="62"/>
                    </a:lnTo>
                    <a:lnTo>
                      <a:pt x="272" y="62"/>
                    </a:lnTo>
                    <a:lnTo>
                      <a:pt x="278" y="62"/>
                    </a:lnTo>
                    <a:lnTo>
                      <a:pt x="278" y="56"/>
                    </a:lnTo>
                    <a:lnTo>
                      <a:pt x="283" y="56"/>
                    </a:lnTo>
                    <a:lnTo>
                      <a:pt x="289" y="56"/>
                    </a:lnTo>
                    <a:lnTo>
                      <a:pt x="289" y="51"/>
                    </a:lnTo>
                    <a:lnTo>
                      <a:pt x="295" y="51"/>
                    </a:lnTo>
                    <a:lnTo>
                      <a:pt x="295" y="45"/>
                    </a:lnTo>
                    <a:lnTo>
                      <a:pt x="295" y="39"/>
                    </a:lnTo>
                    <a:lnTo>
                      <a:pt x="295" y="34"/>
                    </a:lnTo>
                    <a:lnTo>
                      <a:pt x="295" y="39"/>
                    </a:lnTo>
                    <a:lnTo>
                      <a:pt x="295" y="34"/>
                    </a:lnTo>
                    <a:lnTo>
                      <a:pt x="300" y="34"/>
                    </a:lnTo>
                    <a:lnTo>
                      <a:pt x="300" y="28"/>
                    </a:lnTo>
                    <a:lnTo>
                      <a:pt x="300" y="22"/>
                    </a:lnTo>
                    <a:lnTo>
                      <a:pt x="300" y="17"/>
                    </a:lnTo>
                    <a:lnTo>
                      <a:pt x="306" y="17"/>
                    </a:lnTo>
                    <a:lnTo>
                      <a:pt x="312" y="17"/>
                    </a:lnTo>
                    <a:lnTo>
                      <a:pt x="312" y="11"/>
                    </a:lnTo>
                    <a:lnTo>
                      <a:pt x="317" y="11"/>
                    </a:lnTo>
                    <a:lnTo>
                      <a:pt x="317" y="5"/>
                    </a:lnTo>
                    <a:lnTo>
                      <a:pt x="312" y="5"/>
                    </a:lnTo>
                    <a:lnTo>
                      <a:pt x="317" y="5"/>
                    </a:lnTo>
                    <a:lnTo>
                      <a:pt x="317" y="0"/>
                    </a:lnTo>
                    <a:lnTo>
                      <a:pt x="323" y="0"/>
                    </a:lnTo>
                    <a:lnTo>
                      <a:pt x="329" y="11"/>
                    </a:lnTo>
                    <a:lnTo>
                      <a:pt x="334" y="11"/>
                    </a:lnTo>
                    <a:lnTo>
                      <a:pt x="334" y="17"/>
                    </a:lnTo>
                    <a:lnTo>
                      <a:pt x="340" y="17"/>
                    </a:lnTo>
                    <a:lnTo>
                      <a:pt x="340" y="22"/>
                    </a:lnTo>
                    <a:lnTo>
                      <a:pt x="346" y="22"/>
                    </a:lnTo>
                    <a:lnTo>
                      <a:pt x="351" y="28"/>
                    </a:lnTo>
                    <a:lnTo>
                      <a:pt x="357" y="28"/>
                    </a:lnTo>
                    <a:lnTo>
                      <a:pt x="357" y="34"/>
                    </a:lnTo>
                    <a:lnTo>
                      <a:pt x="363" y="34"/>
                    </a:lnTo>
                    <a:lnTo>
                      <a:pt x="368" y="39"/>
                    </a:lnTo>
                    <a:lnTo>
                      <a:pt x="374" y="45"/>
                    </a:lnTo>
                    <a:lnTo>
                      <a:pt x="380" y="45"/>
                    </a:lnTo>
                    <a:lnTo>
                      <a:pt x="385" y="51"/>
                    </a:lnTo>
                    <a:lnTo>
                      <a:pt x="391" y="56"/>
                    </a:lnTo>
                    <a:lnTo>
                      <a:pt x="397" y="56"/>
                    </a:lnTo>
                    <a:lnTo>
                      <a:pt x="402" y="62"/>
                    </a:lnTo>
                    <a:lnTo>
                      <a:pt x="408" y="62"/>
                    </a:lnTo>
                    <a:lnTo>
                      <a:pt x="408" y="68"/>
                    </a:lnTo>
                    <a:lnTo>
                      <a:pt x="414" y="68"/>
                    </a:lnTo>
                    <a:lnTo>
                      <a:pt x="408" y="79"/>
                    </a:lnTo>
                    <a:lnTo>
                      <a:pt x="397" y="85"/>
                    </a:lnTo>
                    <a:lnTo>
                      <a:pt x="391" y="85"/>
                    </a:lnTo>
                    <a:lnTo>
                      <a:pt x="380" y="90"/>
                    </a:lnTo>
                    <a:lnTo>
                      <a:pt x="397" y="124"/>
                    </a:lnTo>
                    <a:lnTo>
                      <a:pt x="368" y="136"/>
                    </a:lnTo>
                    <a:lnTo>
                      <a:pt x="363" y="147"/>
                    </a:lnTo>
                    <a:lnTo>
                      <a:pt x="357" y="147"/>
                    </a:lnTo>
                    <a:lnTo>
                      <a:pt x="363" y="158"/>
                    </a:lnTo>
                    <a:lnTo>
                      <a:pt x="368" y="153"/>
                    </a:lnTo>
                    <a:lnTo>
                      <a:pt x="374" y="158"/>
                    </a:lnTo>
                    <a:lnTo>
                      <a:pt x="380" y="158"/>
                    </a:lnTo>
                    <a:lnTo>
                      <a:pt x="385" y="158"/>
                    </a:lnTo>
                    <a:lnTo>
                      <a:pt x="391" y="158"/>
                    </a:lnTo>
                    <a:lnTo>
                      <a:pt x="397" y="158"/>
                    </a:lnTo>
                    <a:lnTo>
                      <a:pt x="402" y="158"/>
                    </a:lnTo>
                    <a:lnTo>
                      <a:pt x="408" y="170"/>
                    </a:lnTo>
                    <a:lnTo>
                      <a:pt x="408" y="175"/>
                    </a:lnTo>
                    <a:lnTo>
                      <a:pt x="402" y="181"/>
                    </a:lnTo>
                    <a:lnTo>
                      <a:pt x="402" y="187"/>
                    </a:lnTo>
                    <a:lnTo>
                      <a:pt x="397" y="192"/>
                    </a:lnTo>
                    <a:lnTo>
                      <a:pt x="391" y="198"/>
                    </a:lnTo>
                    <a:lnTo>
                      <a:pt x="380" y="204"/>
                    </a:lnTo>
                    <a:lnTo>
                      <a:pt x="380" y="209"/>
                    </a:lnTo>
                    <a:lnTo>
                      <a:pt x="374" y="215"/>
                    </a:lnTo>
                    <a:lnTo>
                      <a:pt x="368" y="215"/>
                    </a:lnTo>
                    <a:lnTo>
                      <a:pt x="363" y="221"/>
                    </a:lnTo>
                    <a:lnTo>
                      <a:pt x="351" y="221"/>
                    </a:lnTo>
                    <a:lnTo>
                      <a:pt x="340" y="226"/>
                    </a:lnTo>
                    <a:lnTo>
                      <a:pt x="334" y="226"/>
                    </a:lnTo>
                    <a:lnTo>
                      <a:pt x="329" y="226"/>
                    </a:lnTo>
                    <a:lnTo>
                      <a:pt x="312" y="238"/>
                    </a:lnTo>
                    <a:lnTo>
                      <a:pt x="306" y="243"/>
                    </a:lnTo>
                    <a:lnTo>
                      <a:pt x="300" y="243"/>
                    </a:lnTo>
                    <a:lnTo>
                      <a:pt x="295" y="249"/>
                    </a:lnTo>
                    <a:lnTo>
                      <a:pt x="289" y="249"/>
                    </a:lnTo>
                    <a:lnTo>
                      <a:pt x="306" y="266"/>
                    </a:lnTo>
                    <a:lnTo>
                      <a:pt x="295" y="277"/>
                    </a:lnTo>
                    <a:lnTo>
                      <a:pt x="295" y="283"/>
                    </a:lnTo>
                    <a:lnTo>
                      <a:pt x="283" y="289"/>
                    </a:lnTo>
                    <a:lnTo>
                      <a:pt x="289" y="283"/>
                    </a:lnTo>
                    <a:lnTo>
                      <a:pt x="283" y="277"/>
                    </a:lnTo>
                    <a:lnTo>
                      <a:pt x="283" y="272"/>
                    </a:lnTo>
                    <a:lnTo>
                      <a:pt x="289" y="266"/>
                    </a:lnTo>
                    <a:lnTo>
                      <a:pt x="283" y="266"/>
                    </a:lnTo>
                    <a:lnTo>
                      <a:pt x="278" y="266"/>
                    </a:lnTo>
                    <a:lnTo>
                      <a:pt x="272" y="266"/>
                    </a:lnTo>
                    <a:lnTo>
                      <a:pt x="272" y="272"/>
                    </a:lnTo>
                    <a:lnTo>
                      <a:pt x="266" y="277"/>
                    </a:lnTo>
                    <a:lnTo>
                      <a:pt x="261" y="277"/>
                    </a:lnTo>
                    <a:lnTo>
                      <a:pt x="261" y="283"/>
                    </a:lnTo>
                    <a:lnTo>
                      <a:pt x="255" y="283"/>
                    </a:lnTo>
                    <a:lnTo>
                      <a:pt x="249" y="289"/>
                    </a:lnTo>
                    <a:lnTo>
                      <a:pt x="238" y="289"/>
                    </a:lnTo>
                    <a:lnTo>
                      <a:pt x="232" y="294"/>
                    </a:lnTo>
                    <a:lnTo>
                      <a:pt x="221" y="294"/>
                    </a:lnTo>
                    <a:lnTo>
                      <a:pt x="221" y="300"/>
                    </a:lnTo>
                    <a:lnTo>
                      <a:pt x="215" y="306"/>
                    </a:lnTo>
                    <a:lnTo>
                      <a:pt x="210" y="311"/>
                    </a:lnTo>
                    <a:lnTo>
                      <a:pt x="204" y="311"/>
                    </a:lnTo>
                    <a:lnTo>
                      <a:pt x="204" y="317"/>
                    </a:lnTo>
                    <a:lnTo>
                      <a:pt x="193" y="328"/>
                    </a:lnTo>
                    <a:lnTo>
                      <a:pt x="187" y="334"/>
                    </a:lnTo>
                    <a:lnTo>
                      <a:pt x="176" y="340"/>
                    </a:lnTo>
                    <a:lnTo>
                      <a:pt x="170" y="345"/>
                    </a:lnTo>
                    <a:lnTo>
                      <a:pt x="164" y="351"/>
                    </a:lnTo>
                    <a:lnTo>
                      <a:pt x="159" y="351"/>
                    </a:lnTo>
                    <a:lnTo>
                      <a:pt x="142" y="317"/>
                    </a:lnTo>
                    <a:lnTo>
                      <a:pt x="136" y="323"/>
                    </a:lnTo>
                    <a:lnTo>
                      <a:pt x="130" y="323"/>
                    </a:lnTo>
                    <a:lnTo>
                      <a:pt x="130" y="328"/>
                    </a:lnTo>
                    <a:lnTo>
                      <a:pt x="124" y="328"/>
                    </a:lnTo>
                    <a:lnTo>
                      <a:pt x="119" y="328"/>
                    </a:lnTo>
                    <a:lnTo>
                      <a:pt x="113" y="334"/>
                    </a:lnTo>
                    <a:lnTo>
                      <a:pt x="107" y="334"/>
                    </a:lnTo>
                    <a:lnTo>
                      <a:pt x="102" y="334"/>
                    </a:lnTo>
                    <a:lnTo>
                      <a:pt x="96" y="340"/>
                    </a:lnTo>
                    <a:lnTo>
                      <a:pt x="79" y="300"/>
                    </a:lnTo>
                    <a:lnTo>
                      <a:pt x="62" y="277"/>
                    </a:lnTo>
                    <a:lnTo>
                      <a:pt x="56" y="266"/>
                    </a:lnTo>
                    <a:lnTo>
                      <a:pt x="45" y="260"/>
                    </a:lnTo>
                    <a:lnTo>
                      <a:pt x="28" y="243"/>
                    </a:lnTo>
                    <a:lnTo>
                      <a:pt x="22" y="238"/>
                    </a:lnTo>
                    <a:lnTo>
                      <a:pt x="11" y="232"/>
                    </a:lnTo>
                    <a:lnTo>
                      <a:pt x="11" y="226"/>
                    </a:lnTo>
                    <a:lnTo>
                      <a:pt x="5" y="215"/>
                    </a:lnTo>
                    <a:lnTo>
                      <a:pt x="0" y="209"/>
                    </a:lnTo>
                    <a:lnTo>
                      <a:pt x="0" y="204"/>
                    </a:lnTo>
                    <a:lnTo>
                      <a:pt x="0" y="192"/>
                    </a:lnTo>
                    <a:lnTo>
                      <a:pt x="5" y="198"/>
                    </a:lnTo>
                    <a:lnTo>
                      <a:pt x="11" y="192"/>
                    </a:lnTo>
                    <a:lnTo>
                      <a:pt x="17" y="192"/>
                    </a:lnTo>
                    <a:lnTo>
                      <a:pt x="22" y="187"/>
                    </a:lnTo>
                    <a:lnTo>
                      <a:pt x="17" y="181"/>
                    </a:lnTo>
                    <a:lnTo>
                      <a:pt x="22" y="175"/>
                    </a:lnTo>
                    <a:lnTo>
                      <a:pt x="28" y="175"/>
                    </a:lnTo>
                    <a:lnTo>
                      <a:pt x="34" y="175"/>
                    </a:lnTo>
                    <a:lnTo>
                      <a:pt x="34" y="170"/>
                    </a:lnTo>
                    <a:lnTo>
                      <a:pt x="39" y="170"/>
                    </a:lnTo>
                    <a:lnTo>
                      <a:pt x="39" y="164"/>
                    </a:lnTo>
                    <a:lnTo>
                      <a:pt x="45" y="164"/>
                    </a:lnTo>
                    <a:lnTo>
                      <a:pt x="51" y="158"/>
                    </a:lnTo>
                    <a:lnTo>
                      <a:pt x="56" y="158"/>
                    </a:lnTo>
                    <a:lnTo>
                      <a:pt x="56" y="164"/>
                    </a:lnTo>
                    <a:lnTo>
                      <a:pt x="56" y="158"/>
                    </a:lnTo>
                    <a:lnTo>
                      <a:pt x="62" y="158"/>
                    </a:lnTo>
                    <a:lnTo>
                      <a:pt x="62" y="153"/>
                    </a:lnTo>
                    <a:lnTo>
                      <a:pt x="62" y="158"/>
                    </a:lnTo>
                    <a:lnTo>
                      <a:pt x="68" y="153"/>
                    </a:lnTo>
                    <a:lnTo>
                      <a:pt x="68" y="147"/>
                    </a:lnTo>
                    <a:lnTo>
                      <a:pt x="73" y="147"/>
                    </a:lnTo>
                    <a:lnTo>
                      <a:pt x="73" y="141"/>
                    </a:lnTo>
                    <a:lnTo>
                      <a:pt x="79" y="141"/>
                    </a:lnTo>
                    <a:lnTo>
                      <a:pt x="79" y="147"/>
                    </a:lnTo>
                    <a:lnTo>
                      <a:pt x="85" y="141"/>
                    </a:lnTo>
                    <a:lnTo>
                      <a:pt x="85" y="130"/>
                    </a:lnTo>
                    <a:lnTo>
                      <a:pt x="85" y="124"/>
                    </a:lnTo>
                    <a:lnTo>
                      <a:pt x="90" y="124"/>
                    </a:lnTo>
                    <a:lnTo>
                      <a:pt x="90" y="119"/>
                    </a:lnTo>
                    <a:lnTo>
                      <a:pt x="90" y="113"/>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5" name="Freeform 40">
                <a:extLst>
                  <a:ext uri="{FF2B5EF4-FFF2-40B4-BE49-F238E27FC236}">
                    <a16:creationId xmlns:a16="http://schemas.microsoft.com/office/drawing/2014/main" id="{F92D684D-F8B3-680B-BD99-F75D74EB4108}"/>
                  </a:ext>
                </a:extLst>
              </p:cNvPr>
              <p:cNvSpPr>
                <a:spLocks/>
              </p:cNvSpPr>
              <p:nvPr>
                <p:custDataLst>
                  <p:tags r:id="rId41"/>
                </p:custDataLst>
              </p:nvPr>
            </p:nvSpPr>
            <p:spPr bwMode="auto">
              <a:xfrm rot="390307">
                <a:off x="2328968" y="5456952"/>
                <a:ext cx="747712" cy="485775"/>
              </a:xfrm>
              <a:custGeom>
                <a:avLst/>
                <a:gdLst>
                  <a:gd name="T0" fmla="*/ 147 w 471"/>
                  <a:gd name="T1" fmla="*/ 266 h 306"/>
                  <a:gd name="T2" fmla="*/ 142 w 471"/>
                  <a:gd name="T3" fmla="*/ 261 h 306"/>
                  <a:gd name="T4" fmla="*/ 119 w 471"/>
                  <a:gd name="T5" fmla="*/ 266 h 306"/>
                  <a:gd name="T6" fmla="*/ 79 w 471"/>
                  <a:gd name="T7" fmla="*/ 289 h 306"/>
                  <a:gd name="T8" fmla="*/ 68 w 471"/>
                  <a:gd name="T9" fmla="*/ 300 h 306"/>
                  <a:gd name="T10" fmla="*/ 51 w 471"/>
                  <a:gd name="T11" fmla="*/ 300 h 306"/>
                  <a:gd name="T12" fmla="*/ 34 w 471"/>
                  <a:gd name="T13" fmla="*/ 306 h 306"/>
                  <a:gd name="T14" fmla="*/ 0 w 471"/>
                  <a:gd name="T15" fmla="*/ 215 h 306"/>
                  <a:gd name="T16" fmla="*/ 17 w 471"/>
                  <a:gd name="T17" fmla="*/ 198 h 306"/>
                  <a:gd name="T18" fmla="*/ 45 w 471"/>
                  <a:gd name="T19" fmla="*/ 181 h 306"/>
                  <a:gd name="T20" fmla="*/ 57 w 471"/>
                  <a:gd name="T21" fmla="*/ 170 h 306"/>
                  <a:gd name="T22" fmla="*/ 74 w 471"/>
                  <a:gd name="T23" fmla="*/ 159 h 306"/>
                  <a:gd name="T24" fmla="*/ 91 w 471"/>
                  <a:gd name="T25" fmla="*/ 147 h 306"/>
                  <a:gd name="T26" fmla="*/ 119 w 471"/>
                  <a:gd name="T27" fmla="*/ 136 h 306"/>
                  <a:gd name="T28" fmla="*/ 136 w 471"/>
                  <a:gd name="T29" fmla="*/ 130 h 306"/>
                  <a:gd name="T30" fmla="*/ 130 w 471"/>
                  <a:gd name="T31" fmla="*/ 119 h 306"/>
                  <a:gd name="T32" fmla="*/ 130 w 471"/>
                  <a:gd name="T33" fmla="*/ 102 h 306"/>
                  <a:gd name="T34" fmla="*/ 142 w 471"/>
                  <a:gd name="T35" fmla="*/ 85 h 306"/>
                  <a:gd name="T36" fmla="*/ 159 w 471"/>
                  <a:gd name="T37" fmla="*/ 74 h 306"/>
                  <a:gd name="T38" fmla="*/ 193 w 471"/>
                  <a:gd name="T39" fmla="*/ 57 h 306"/>
                  <a:gd name="T40" fmla="*/ 210 w 471"/>
                  <a:gd name="T41" fmla="*/ 57 h 306"/>
                  <a:gd name="T42" fmla="*/ 221 w 471"/>
                  <a:gd name="T43" fmla="*/ 57 h 306"/>
                  <a:gd name="T44" fmla="*/ 255 w 471"/>
                  <a:gd name="T45" fmla="*/ 40 h 306"/>
                  <a:gd name="T46" fmla="*/ 289 w 471"/>
                  <a:gd name="T47" fmla="*/ 6 h 306"/>
                  <a:gd name="T48" fmla="*/ 374 w 471"/>
                  <a:gd name="T49" fmla="*/ 79 h 306"/>
                  <a:gd name="T50" fmla="*/ 397 w 471"/>
                  <a:gd name="T51" fmla="*/ 102 h 306"/>
                  <a:gd name="T52" fmla="*/ 471 w 471"/>
                  <a:gd name="T53" fmla="*/ 221 h 306"/>
                  <a:gd name="T54" fmla="*/ 459 w 471"/>
                  <a:gd name="T55" fmla="*/ 232 h 306"/>
                  <a:gd name="T56" fmla="*/ 437 w 471"/>
                  <a:gd name="T57" fmla="*/ 238 h 306"/>
                  <a:gd name="T58" fmla="*/ 420 w 471"/>
                  <a:gd name="T59" fmla="*/ 238 h 306"/>
                  <a:gd name="T60" fmla="*/ 397 w 471"/>
                  <a:gd name="T61" fmla="*/ 244 h 306"/>
                  <a:gd name="T62" fmla="*/ 369 w 471"/>
                  <a:gd name="T63" fmla="*/ 244 h 306"/>
                  <a:gd name="T64" fmla="*/ 346 w 471"/>
                  <a:gd name="T65" fmla="*/ 249 h 306"/>
                  <a:gd name="T66" fmla="*/ 323 w 471"/>
                  <a:gd name="T67" fmla="*/ 249 h 306"/>
                  <a:gd name="T68" fmla="*/ 300 w 471"/>
                  <a:gd name="T69" fmla="*/ 255 h 306"/>
                  <a:gd name="T70" fmla="*/ 272 w 471"/>
                  <a:gd name="T71" fmla="*/ 255 h 306"/>
                  <a:gd name="T72" fmla="*/ 266 w 471"/>
                  <a:gd name="T73" fmla="*/ 266 h 306"/>
                  <a:gd name="T74" fmla="*/ 255 w 471"/>
                  <a:gd name="T75" fmla="*/ 278 h 306"/>
                  <a:gd name="T76" fmla="*/ 232 w 471"/>
                  <a:gd name="T77" fmla="*/ 278 h 306"/>
                  <a:gd name="T78" fmla="*/ 215 w 471"/>
                  <a:gd name="T79" fmla="*/ 283 h 306"/>
                  <a:gd name="T80" fmla="*/ 198 w 471"/>
                  <a:gd name="T81" fmla="*/ 283 h 306"/>
                  <a:gd name="T82" fmla="*/ 181 w 471"/>
                  <a:gd name="T83" fmla="*/ 283 h 306"/>
                  <a:gd name="T84" fmla="*/ 170 w 471"/>
                  <a:gd name="T85" fmla="*/ 289 h 306"/>
                  <a:gd name="T86" fmla="*/ 153 w 471"/>
                  <a:gd name="T87" fmla="*/ 289 h 306"/>
                  <a:gd name="T88" fmla="*/ 136 w 471"/>
                  <a:gd name="T89" fmla="*/ 2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1" h="306">
                    <a:moveTo>
                      <a:pt x="130" y="295"/>
                    </a:moveTo>
                    <a:lnTo>
                      <a:pt x="136" y="283"/>
                    </a:lnTo>
                    <a:lnTo>
                      <a:pt x="147" y="266"/>
                    </a:lnTo>
                    <a:lnTo>
                      <a:pt x="153" y="261"/>
                    </a:lnTo>
                    <a:lnTo>
                      <a:pt x="147" y="255"/>
                    </a:lnTo>
                    <a:lnTo>
                      <a:pt x="142" y="261"/>
                    </a:lnTo>
                    <a:lnTo>
                      <a:pt x="130" y="261"/>
                    </a:lnTo>
                    <a:lnTo>
                      <a:pt x="130" y="255"/>
                    </a:lnTo>
                    <a:lnTo>
                      <a:pt x="119" y="266"/>
                    </a:lnTo>
                    <a:lnTo>
                      <a:pt x="108" y="272"/>
                    </a:lnTo>
                    <a:lnTo>
                      <a:pt x="102" y="272"/>
                    </a:lnTo>
                    <a:lnTo>
                      <a:pt x="79" y="289"/>
                    </a:lnTo>
                    <a:lnTo>
                      <a:pt x="74" y="295"/>
                    </a:lnTo>
                    <a:lnTo>
                      <a:pt x="74" y="300"/>
                    </a:lnTo>
                    <a:lnTo>
                      <a:pt x="68" y="300"/>
                    </a:lnTo>
                    <a:lnTo>
                      <a:pt x="62" y="300"/>
                    </a:lnTo>
                    <a:lnTo>
                      <a:pt x="57" y="300"/>
                    </a:lnTo>
                    <a:lnTo>
                      <a:pt x="51" y="300"/>
                    </a:lnTo>
                    <a:lnTo>
                      <a:pt x="45" y="300"/>
                    </a:lnTo>
                    <a:lnTo>
                      <a:pt x="40" y="306"/>
                    </a:lnTo>
                    <a:lnTo>
                      <a:pt x="34" y="306"/>
                    </a:lnTo>
                    <a:lnTo>
                      <a:pt x="23" y="283"/>
                    </a:lnTo>
                    <a:lnTo>
                      <a:pt x="6" y="232"/>
                    </a:lnTo>
                    <a:lnTo>
                      <a:pt x="0" y="215"/>
                    </a:lnTo>
                    <a:lnTo>
                      <a:pt x="11" y="204"/>
                    </a:lnTo>
                    <a:lnTo>
                      <a:pt x="11" y="198"/>
                    </a:lnTo>
                    <a:lnTo>
                      <a:pt x="17" y="198"/>
                    </a:lnTo>
                    <a:lnTo>
                      <a:pt x="23" y="193"/>
                    </a:lnTo>
                    <a:lnTo>
                      <a:pt x="40" y="181"/>
                    </a:lnTo>
                    <a:lnTo>
                      <a:pt x="45" y="181"/>
                    </a:lnTo>
                    <a:lnTo>
                      <a:pt x="45" y="176"/>
                    </a:lnTo>
                    <a:lnTo>
                      <a:pt x="51" y="176"/>
                    </a:lnTo>
                    <a:lnTo>
                      <a:pt x="57" y="170"/>
                    </a:lnTo>
                    <a:lnTo>
                      <a:pt x="62" y="164"/>
                    </a:lnTo>
                    <a:lnTo>
                      <a:pt x="68" y="164"/>
                    </a:lnTo>
                    <a:lnTo>
                      <a:pt x="74" y="159"/>
                    </a:lnTo>
                    <a:lnTo>
                      <a:pt x="79" y="159"/>
                    </a:lnTo>
                    <a:lnTo>
                      <a:pt x="85" y="153"/>
                    </a:lnTo>
                    <a:lnTo>
                      <a:pt x="91" y="147"/>
                    </a:lnTo>
                    <a:lnTo>
                      <a:pt x="96" y="147"/>
                    </a:lnTo>
                    <a:lnTo>
                      <a:pt x="113" y="136"/>
                    </a:lnTo>
                    <a:lnTo>
                      <a:pt x="119" y="136"/>
                    </a:lnTo>
                    <a:lnTo>
                      <a:pt x="125" y="130"/>
                    </a:lnTo>
                    <a:lnTo>
                      <a:pt x="130" y="130"/>
                    </a:lnTo>
                    <a:lnTo>
                      <a:pt x="136" y="130"/>
                    </a:lnTo>
                    <a:lnTo>
                      <a:pt x="136" y="125"/>
                    </a:lnTo>
                    <a:lnTo>
                      <a:pt x="130" y="125"/>
                    </a:lnTo>
                    <a:lnTo>
                      <a:pt x="130" y="119"/>
                    </a:lnTo>
                    <a:lnTo>
                      <a:pt x="125" y="113"/>
                    </a:lnTo>
                    <a:lnTo>
                      <a:pt x="125" y="108"/>
                    </a:lnTo>
                    <a:lnTo>
                      <a:pt x="130" y="102"/>
                    </a:lnTo>
                    <a:lnTo>
                      <a:pt x="130" y="96"/>
                    </a:lnTo>
                    <a:lnTo>
                      <a:pt x="136" y="91"/>
                    </a:lnTo>
                    <a:lnTo>
                      <a:pt x="142" y="85"/>
                    </a:lnTo>
                    <a:lnTo>
                      <a:pt x="142" y="79"/>
                    </a:lnTo>
                    <a:lnTo>
                      <a:pt x="147" y="79"/>
                    </a:lnTo>
                    <a:lnTo>
                      <a:pt x="159" y="74"/>
                    </a:lnTo>
                    <a:lnTo>
                      <a:pt x="176" y="68"/>
                    </a:lnTo>
                    <a:lnTo>
                      <a:pt x="181" y="62"/>
                    </a:lnTo>
                    <a:lnTo>
                      <a:pt x="193" y="57"/>
                    </a:lnTo>
                    <a:lnTo>
                      <a:pt x="198" y="57"/>
                    </a:lnTo>
                    <a:lnTo>
                      <a:pt x="204" y="51"/>
                    </a:lnTo>
                    <a:lnTo>
                      <a:pt x="210" y="57"/>
                    </a:lnTo>
                    <a:lnTo>
                      <a:pt x="215" y="57"/>
                    </a:lnTo>
                    <a:lnTo>
                      <a:pt x="221" y="62"/>
                    </a:lnTo>
                    <a:lnTo>
                      <a:pt x="221" y="57"/>
                    </a:lnTo>
                    <a:lnTo>
                      <a:pt x="227" y="62"/>
                    </a:lnTo>
                    <a:lnTo>
                      <a:pt x="238" y="51"/>
                    </a:lnTo>
                    <a:lnTo>
                      <a:pt x="255" y="40"/>
                    </a:lnTo>
                    <a:lnTo>
                      <a:pt x="266" y="34"/>
                    </a:lnTo>
                    <a:lnTo>
                      <a:pt x="278" y="17"/>
                    </a:lnTo>
                    <a:lnTo>
                      <a:pt x="289" y="6"/>
                    </a:lnTo>
                    <a:lnTo>
                      <a:pt x="289" y="0"/>
                    </a:lnTo>
                    <a:lnTo>
                      <a:pt x="351" y="62"/>
                    </a:lnTo>
                    <a:lnTo>
                      <a:pt x="374" y="79"/>
                    </a:lnTo>
                    <a:lnTo>
                      <a:pt x="386" y="91"/>
                    </a:lnTo>
                    <a:lnTo>
                      <a:pt x="391" y="96"/>
                    </a:lnTo>
                    <a:lnTo>
                      <a:pt x="397" y="102"/>
                    </a:lnTo>
                    <a:lnTo>
                      <a:pt x="459" y="215"/>
                    </a:lnTo>
                    <a:lnTo>
                      <a:pt x="471" y="210"/>
                    </a:lnTo>
                    <a:lnTo>
                      <a:pt x="471" y="221"/>
                    </a:lnTo>
                    <a:lnTo>
                      <a:pt x="471" y="227"/>
                    </a:lnTo>
                    <a:lnTo>
                      <a:pt x="465" y="232"/>
                    </a:lnTo>
                    <a:lnTo>
                      <a:pt x="459" y="232"/>
                    </a:lnTo>
                    <a:lnTo>
                      <a:pt x="448" y="238"/>
                    </a:lnTo>
                    <a:lnTo>
                      <a:pt x="442" y="238"/>
                    </a:lnTo>
                    <a:lnTo>
                      <a:pt x="437" y="238"/>
                    </a:lnTo>
                    <a:lnTo>
                      <a:pt x="431" y="238"/>
                    </a:lnTo>
                    <a:lnTo>
                      <a:pt x="425" y="238"/>
                    </a:lnTo>
                    <a:lnTo>
                      <a:pt x="420" y="238"/>
                    </a:lnTo>
                    <a:lnTo>
                      <a:pt x="408" y="244"/>
                    </a:lnTo>
                    <a:lnTo>
                      <a:pt x="403" y="244"/>
                    </a:lnTo>
                    <a:lnTo>
                      <a:pt x="397" y="244"/>
                    </a:lnTo>
                    <a:lnTo>
                      <a:pt x="391" y="244"/>
                    </a:lnTo>
                    <a:lnTo>
                      <a:pt x="380" y="244"/>
                    </a:lnTo>
                    <a:lnTo>
                      <a:pt x="369" y="244"/>
                    </a:lnTo>
                    <a:lnTo>
                      <a:pt x="357" y="249"/>
                    </a:lnTo>
                    <a:lnTo>
                      <a:pt x="351" y="249"/>
                    </a:lnTo>
                    <a:lnTo>
                      <a:pt x="346" y="249"/>
                    </a:lnTo>
                    <a:lnTo>
                      <a:pt x="334" y="249"/>
                    </a:lnTo>
                    <a:lnTo>
                      <a:pt x="329" y="249"/>
                    </a:lnTo>
                    <a:lnTo>
                      <a:pt x="323" y="249"/>
                    </a:lnTo>
                    <a:lnTo>
                      <a:pt x="317" y="249"/>
                    </a:lnTo>
                    <a:lnTo>
                      <a:pt x="306" y="255"/>
                    </a:lnTo>
                    <a:lnTo>
                      <a:pt x="300" y="255"/>
                    </a:lnTo>
                    <a:lnTo>
                      <a:pt x="289" y="255"/>
                    </a:lnTo>
                    <a:lnTo>
                      <a:pt x="278" y="255"/>
                    </a:lnTo>
                    <a:lnTo>
                      <a:pt x="272" y="255"/>
                    </a:lnTo>
                    <a:lnTo>
                      <a:pt x="272" y="261"/>
                    </a:lnTo>
                    <a:lnTo>
                      <a:pt x="266" y="261"/>
                    </a:lnTo>
                    <a:lnTo>
                      <a:pt x="266" y="266"/>
                    </a:lnTo>
                    <a:lnTo>
                      <a:pt x="266" y="272"/>
                    </a:lnTo>
                    <a:lnTo>
                      <a:pt x="266" y="278"/>
                    </a:lnTo>
                    <a:lnTo>
                      <a:pt x="255" y="278"/>
                    </a:lnTo>
                    <a:lnTo>
                      <a:pt x="249" y="278"/>
                    </a:lnTo>
                    <a:lnTo>
                      <a:pt x="244" y="278"/>
                    </a:lnTo>
                    <a:lnTo>
                      <a:pt x="232" y="278"/>
                    </a:lnTo>
                    <a:lnTo>
                      <a:pt x="227" y="283"/>
                    </a:lnTo>
                    <a:lnTo>
                      <a:pt x="221" y="283"/>
                    </a:lnTo>
                    <a:lnTo>
                      <a:pt x="215" y="283"/>
                    </a:lnTo>
                    <a:lnTo>
                      <a:pt x="210" y="283"/>
                    </a:lnTo>
                    <a:lnTo>
                      <a:pt x="204" y="283"/>
                    </a:lnTo>
                    <a:lnTo>
                      <a:pt x="198" y="283"/>
                    </a:lnTo>
                    <a:lnTo>
                      <a:pt x="193" y="283"/>
                    </a:lnTo>
                    <a:lnTo>
                      <a:pt x="187" y="283"/>
                    </a:lnTo>
                    <a:lnTo>
                      <a:pt x="181" y="283"/>
                    </a:lnTo>
                    <a:lnTo>
                      <a:pt x="181" y="289"/>
                    </a:lnTo>
                    <a:lnTo>
                      <a:pt x="176" y="289"/>
                    </a:lnTo>
                    <a:lnTo>
                      <a:pt x="170" y="289"/>
                    </a:lnTo>
                    <a:lnTo>
                      <a:pt x="164" y="289"/>
                    </a:lnTo>
                    <a:lnTo>
                      <a:pt x="159" y="289"/>
                    </a:lnTo>
                    <a:lnTo>
                      <a:pt x="153" y="289"/>
                    </a:lnTo>
                    <a:lnTo>
                      <a:pt x="147" y="289"/>
                    </a:lnTo>
                    <a:lnTo>
                      <a:pt x="142" y="289"/>
                    </a:lnTo>
                    <a:lnTo>
                      <a:pt x="136" y="289"/>
                    </a:lnTo>
                    <a:lnTo>
                      <a:pt x="136" y="295"/>
                    </a:lnTo>
                    <a:lnTo>
                      <a:pt x="130" y="29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6" name="Freeform 41">
                <a:extLst>
                  <a:ext uri="{FF2B5EF4-FFF2-40B4-BE49-F238E27FC236}">
                    <a16:creationId xmlns:a16="http://schemas.microsoft.com/office/drawing/2014/main" id="{3F0783D0-8929-4871-BBF7-515A2D9CF56F}"/>
                  </a:ext>
                </a:extLst>
              </p:cNvPr>
              <p:cNvSpPr>
                <a:spLocks noEditPoints="1"/>
              </p:cNvSpPr>
              <p:nvPr>
                <p:custDataLst>
                  <p:tags r:id="rId42"/>
                </p:custDataLst>
              </p:nvPr>
            </p:nvSpPr>
            <p:spPr bwMode="auto">
              <a:xfrm rot="390307">
                <a:off x="1774594" y="5130543"/>
                <a:ext cx="584200" cy="539750"/>
              </a:xfrm>
              <a:custGeom>
                <a:avLst/>
                <a:gdLst>
                  <a:gd name="T0" fmla="*/ 153 w 368"/>
                  <a:gd name="T1" fmla="*/ 204 h 340"/>
                  <a:gd name="T2" fmla="*/ 164 w 368"/>
                  <a:gd name="T3" fmla="*/ 210 h 340"/>
                  <a:gd name="T4" fmla="*/ 181 w 368"/>
                  <a:gd name="T5" fmla="*/ 204 h 340"/>
                  <a:gd name="T6" fmla="*/ 175 w 368"/>
                  <a:gd name="T7" fmla="*/ 216 h 340"/>
                  <a:gd name="T8" fmla="*/ 170 w 368"/>
                  <a:gd name="T9" fmla="*/ 233 h 340"/>
                  <a:gd name="T10" fmla="*/ 164 w 368"/>
                  <a:gd name="T11" fmla="*/ 244 h 340"/>
                  <a:gd name="T12" fmla="*/ 147 w 368"/>
                  <a:gd name="T13" fmla="*/ 244 h 340"/>
                  <a:gd name="T14" fmla="*/ 136 w 368"/>
                  <a:gd name="T15" fmla="*/ 238 h 340"/>
                  <a:gd name="T16" fmla="*/ 141 w 368"/>
                  <a:gd name="T17" fmla="*/ 221 h 340"/>
                  <a:gd name="T18" fmla="*/ 187 w 368"/>
                  <a:gd name="T19" fmla="*/ 57 h 340"/>
                  <a:gd name="T20" fmla="*/ 232 w 368"/>
                  <a:gd name="T21" fmla="*/ 114 h 340"/>
                  <a:gd name="T22" fmla="*/ 243 w 368"/>
                  <a:gd name="T23" fmla="*/ 136 h 340"/>
                  <a:gd name="T24" fmla="*/ 300 w 368"/>
                  <a:gd name="T25" fmla="*/ 165 h 340"/>
                  <a:gd name="T26" fmla="*/ 317 w 368"/>
                  <a:gd name="T27" fmla="*/ 170 h 340"/>
                  <a:gd name="T28" fmla="*/ 328 w 368"/>
                  <a:gd name="T29" fmla="*/ 176 h 340"/>
                  <a:gd name="T30" fmla="*/ 368 w 368"/>
                  <a:gd name="T31" fmla="*/ 210 h 340"/>
                  <a:gd name="T32" fmla="*/ 357 w 368"/>
                  <a:gd name="T33" fmla="*/ 221 h 340"/>
                  <a:gd name="T34" fmla="*/ 357 w 368"/>
                  <a:gd name="T35" fmla="*/ 233 h 340"/>
                  <a:gd name="T36" fmla="*/ 345 w 368"/>
                  <a:gd name="T37" fmla="*/ 233 h 340"/>
                  <a:gd name="T38" fmla="*/ 334 w 368"/>
                  <a:gd name="T39" fmla="*/ 227 h 340"/>
                  <a:gd name="T40" fmla="*/ 323 w 368"/>
                  <a:gd name="T41" fmla="*/ 233 h 340"/>
                  <a:gd name="T42" fmla="*/ 306 w 368"/>
                  <a:gd name="T43" fmla="*/ 250 h 340"/>
                  <a:gd name="T44" fmla="*/ 277 w 368"/>
                  <a:gd name="T45" fmla="*/ 244 h 340"/>
                  <a:gd name="T46" fmla="*/ 153 w 368"/>
                  <a:gd name="T47" fmla="*/ 272 h 340"/>
                  <a:gd name="T48" fmla="*/ 147 w 368"/>
                  <a:gd name="T49" fmla="*/ 284 h 340"/>
                  <a:gd name="T50" fmla="*/ 141 w 368"/>
                  <a:gd name="T51" fmla="*/ 301 h 340"/>
                  <a:gd name="T52" fmla="*/ 124 w 368"/>
                  <a:gd name="T53" fmla="*/ 318 h 340"/>
                  <a:gd name="T54" fmla="*/ 107 w 368"/>
                  <a:gd name="T55" fmla="*/ 306 h 340"/>
                  <a:gd name="T56" fmla="*/ 90 w 368"/>
                  <a:gd name="T57" fmla="*/ 312 h 340"/>
                  <a:gd name="T58" fmla="*/ 79 w 368"/>
                  <a:gd name="T59" fmla="*/ 335 h 340"/>
                  <a:gd name="T60" fmla="*/ 34 w 368"/>
                  <a:gd name="T61" fmla="*/ 306 h 340"/>
                  <a:gd name="T62" fmla="*/ 28 w 368"/>
                  <a:gd name="T63" fmla="*/ 301 h 340"/>
                  <a:gd name="T64" fmla="*/ 17 w 368"/>
                  <a:gd name="T65" fmla="*/ 284 h 340"/>
                  <a:gd name="T66" fmla="*/ 5 w 368"/>
                  <a:gd name="T67" fmla="*/ 267 h 340"/>
                  <a:gd name="T68" fmla="*/ 5 w 368"/>
                  <a:gd name="T69" fmla="*/ 250 h 340"/>
                  <a:gd name="T70" fmla="*/ 11 w 368"/>
                  <a:gd name="T71" fmla="*/ 233 h 340"/>
                  <a:gd name="T72" fmla="*/ 11 w 368"/>
                  <a:gd name="T73" fmla="*/ 221 h 340"/>
                  <a:gd name="T74" fmla="*/ 0 w 368"/>
                  <a:gd name="T75" fmla="*/ 210 h 340"/>
                  <a:gd name="T76" fmla="*/ 11 w 368"/>
                  <a:gd name="T77" fmla="*/ 199 h 340"/>
                  <a:gd name="T78" fmla="*/ 22 w 368"/>
                  <a:gd name="T79" fmla="*/ 187 h 340"/>
                  <a:gd name="T80" fmla="*/ 28 w 368"/>
                  <a:gd name="T81" fmla="*/ 176 h 340"/>
                  <a:gd name="T82" fmla="*/ 51 w 368"/>
                  <a:gd name="T83" fmla="*/ 176 h 340"/>
                  <a:gd name="T84" fmla="*/ 62 w 368"/>
                  <a:gd name="T85" fmla="*/ 165 h 340"/>
                  <a:gd name="T86" fmla="*/ 68 w 368"/>
                  <a:gd name="T87" fmla="*/ 159 h 340"/>
                  <a:gd name="T88" fmla="*/ 73 w 368"/>
                  <a:gd name="T89" fmla="*/ 142 h 340"/>
                  <a:gd name="T90" fmla="*/ 85 w 368"/>
                  <a:gd name="T91" fmla="*/ 131 h 340"/>
                  <a:gd name="T92" fmla="*/ 79 w 368"/>
                  <a:gd name="T93" fmla="*/ 114 h 340"/>
                  <a:gd name="T94" fmla="*/ 79 w 368"/>
                  <a:gd name="T95" fmla="*/ 102 h 340"/>
                  <a:gd name="T96" fmla="*/ 73 w 368"/>
                  <a:gd name="T97" fmla="*/ 85 h 340"/>
                  <a:gd name="T98" fmla="*/ 85 w 368"/>
                  <a:gd name="T99" fmla="*/ 74 h 340"/>
                  <a:gd name="T100" fmla="*/ 96 w 368"/>
                  <a:gd name="T101" fmla="*/ 63 h 340"/>
                  <a:gd name="T102" fmla="*/ 113 w 368"/>
                  <a:gd name="T103" fmla="*/ 57 h 340"/>
                  <a:gd name="T104" fmla="*/ 119 w 368"/>
                  <a:gd name="T105" fmla="*/ 51 h 340"/>
                  <a:gd name="T106" fmla="*/ 130 w 368"/>
                  <a:gd name="T107" fmla="*/ 40 h 340"/>
                  <a:gd name="T108" fmla="*/ 141 w 368"/>
                  <a:gd name="T109" fmla="*/ 29 h 340"/>
                  <a:gd name="T110" fmla="*/ 153 w 368"/>
                  <a:gd name="T111" fmla="*/ 17 h 340"/>
                  <a:gd name="T112" fmla="*/ 164 w 368"/>
                  <a:gd name="T113" fmla="*/ 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 h="340">
                    <a:moveTo>
                      <a:pt x="147" y="216"/>
                    </a:moveTo>
                    <a:lnTo>
                      <a:pt x="147" y="210"/>
                    </a:lnTo>
                    <a:lnTo>
                      <a:pt x="153" y="210"/>
                    </a:lnTo>
                    <a:lnTo>
                      <a:pt x="153" y="204"/>
                    </a:lnTo>
                    <a:lnTo>
                      <a:pt x="158" y="204"/>
                    </a:lnTo>
                    <a:lnTo>
                      <a:pt x="164" y="199"/>
                    </a:lnTo>
                    <a:lnTo>
                      <a:pt x="164" y="204"/>
                    </a:lnTo>
                    <a:lnTo>
                      <a:pt x="164" y="210"/>
                    </a:lnTo>
                    <a:lnTo>
                      <a:pt x="170" y="204"/>
                    </a:lnTo>
                    <a:lnTo>
                      <a:pt x="170" y="199"/>
                    </a:lnTo>
                    <a:lnTo>
                      <a:pt x="175" y="199"/>
                    </a:lnTo>
                    <a:lnTo>
                      <a:pt x="181" y="204"/>
                    </a:lnTo>
                    <a:lnTo>
                      <a:pt x="175" y="210"/>
                    </a:lnTo>
                    <a:lnTo>
                      <a:pt x="181" y="210"/>
                    </a:lnTo>
                    <a:lnTo>
                      <a:pt x="181" y="216"/>
                    </a:lnTo>
                    <a:lnTo>
                      <a:pt x="175" y="216"/>
                    </a:lnTo>
                    <a:lnTo>
                      <a:pt x="164" y="221"/>
                    </a:lnTo>
                    <a:lnTo>
                      <a:pt x="158" y="227"/>
                    </a:lnTo>
                    <a:lnTo>
                      <a:pt x="164" y="233"/>
                    </a:lnTo>
                    <a:lnTo>
                      <a:pt x="170" y="233"/>
                    </a:lnTo>
                    <a:lnTo>
                      <a:pt x="164" y="238"/>
                    </a:lnTo>
                    <a:lnTo>
                      <a:pt x="170" y="238"/>
                    </a:lnTo>
                    <a:lnTo>
                      <a:pt x="170" y="244"/>
                    </a:lnTo>
                    <a:lnTo>
                      <a:pt x="164" y="244"/>
                    </a:lnTo>
                    <a:lnTo>
                      <a:pt x="158" y="244"/>
                    </a:lnTo>
                    <a:lnTo>
                      <a:pt x="153" y="244"/>
                    </a:lnTo>
                    <a:lnTo>
                      <a:pt x="153" y="250"/>
                    </a:lnTo>
                    <a:lnTo>
                      <a:pt x="147" y="244"/>
                    </a:lnTo>
                    <a:lnTo>
                      <a:pt x="147" y="238"/>
                    </a:lnTo>
                    <a:lnTo>
                      <a:pt x="147" y="233"/>
                    </a:lnTo>
                    <a:lnTo>
                      <a:pt x="141" y="233"/>
                    </a:lnTo>
                    <a:lnTo>
                      <a:pt x="136" y="238"/>
                    </a:lnTo>
                    <a:lnTo>
                      <a:pt x="136" y="233"/>
                    </a:lnTo>
                    <a:lnTo>
                      <a:pt x="141" y="233"/>
                    </a:lnTo>
                    <a:lnTo>
                      <a:pt x="141" y="227"/>
                    </a:lnTo>
                    <a:lnTo>
                      <a:pt x="141" y="221"/>
                    </a:lnTo>
                    <a:lnTo>
                      <a:pt x="147" y="221"/>
                    </a:lnTo>
                    <a:lnTo>
                      <a:pt x="147" y="216"/>
                    </a:lnTo>
                    <a:close/>
                    <a:moveTo>
                      <a:pt x="175" y="0"/>
                    </a:moveTo>
                    <a:lnTo>
                      <a:pt x="187" y="57"/>
                    </a:lnTo>
                    <a:lnTo>
                      <a:pt x="187" y="63"/>
                    </a:lnTo>
                    <a:lnTo>
                      <a:pt x="192" y="63"/>
                    </a:lnTo>
                    <a:lnTo>
                      <a:pt x="226" y="108"/>
                    </a:lnTo>
                    <a:lnTo>
                      <a:pt x="232" y="114"/>
                    </a:lnTo>
                    <a:lnTo>
                      <a:pt x="232" y="125"/>
                    </a:lnTo>
                    <a:lnTo>
                      <a:pt x="232" y="136"/>
                    </a:lnTo>
                    <a:lnTo>
                      <a:pt x="238" y="136"/>
                    </a:lnTo>
                    <a:lnTo>
                      <a:pt x="243" y="136"/>
                    </a:lnTo>
                    <a:lnTo>
                      <a:pt x="249" y="136"/>
                    </a:lnTo>
                    <a:lnTo>
                      <a:pt x="260" y="142"/>
                    </a:lnTo>
                    <a:lnTo>
                      <a:pt x="294" y="159"/>
                    </a:lnTo>
                    <a:lnTo>
                      <a:pt x="300" y="165"/>
                    </a:lnTo>
                    <a:lnTo>
                      <a:pt x="306" y="165"/>
                    </a:lnTo>
                    <a:lnTo>
                      <a:pt x="311" y="165"/>
                    </a:lnTo>
                    <a:lnTo>
                      <a:pt x="317" y="165"/>
                    </a:lnTo>
                    <a:lnTo>
                      <a:pt x="317" y="170"/>
                    </a:lnTo>
                    <a:lnTo>
                      <a:pt x="323" y="176"/>
                    </a:lnTo>
                    <a:lnTo>
                      <a:pt x="323" y="182"/>
                    </a:lnTo>
                    <a:lnTo>
                      <a:pt x="328" y="182"/>
                    </a:lnTo>
                    <a:lnTo>
                      <a:pt x="328" y="176"/>
                    </a:lnTo>
                    <a:lnTo>
                      <a:pt x="328" y="182"/>
                    </a:lnTo>
                    <a:lnTo>
                      <a:pt x="334" y="176"/>
                    </a:lnTo>
                    <a:lnTo>
                      <a:pt x="345" y="165"/>
                    </a:lnTo>
                    <a:lnTo>
                      <a:pt x="368" y="210"/>
                    </a:lnTo>
                    <a:lnTo>
                      <a:pt x="368" y="216"/>
                    </a:lnTo>
                    <a:lnTo>
                      <a:pt x="362" y="216"/>
                    </a:lnTo>
                    <a:lnTo>
                      <a:pt x="362" y="221"/>
                    </a:lnTo>
                    <a:lnTo>
                      <a:pt x="357" y="221"/>
                    </a:lnTo>
                    <a:lnTo>
                      <a:pt x="357" y="216"/>
                    </a:lnTo>
                    <a:lnTo>
                      <a:pt x="357" y="221"/>
                    </a:lnTo>
                    <a:lnTo>
                      <a:pt x="357" y="227"/>
                    </a:lnTo>
                    <a:lnTo>
                      <a:pt x="357" y="233"/>
                    </a:lnTo>
                    <a:lnTo>
                      <a:pt x="351" y="221"/>
                    </a:lnTo>
                    <a:lnTo>
                      <a:pt x="351" y="227"/>
                    </a:lnTo>
                    <a:lnTo>
                      <a:pt x="351" y="233"/>
                    </a:lnTo>
                    <a:lnTo>
                      <a:pt x="345" y="233"/>
                    </a:lnTo>
                    <a:lnTo>
                      <a:pt x="345" y="227"/>
                    </a:lnTo>
                    <a:lnTo>
                      <a:pt x="340" y="227"/>
                    </a:lnTo>
                    <a:lnTo>
                      <a:pt x="334" y="233"/>
                    </a:lnTo>
                    <a:lnTo>
                      <a:pt x="334" y="227"/>
                    </a:lnTo>
                    <a:lnTo>
                      <a:pt x="328" y="233"/>
                    </a:lnTo>
                    <a:lnTo>
                      <a:pt x="334" y="233"/>
                    </a:lnTo>
                    <a:lnTo>
                      <a:pt x="328" y="233"/>
                    </a:lnTo>
                    <a:lnTo>
                      <a:pt x="323" y="233"/>
                    </a:lnTo>
                    <a:lnTo>
                      <a:pt x="317" y="238"/>
                    </a:lnTo>
                    <a:lnTo>
                      <a:pt x="311" y="238"/>
                    </a:lnTo>
                    <a:lnTo>
                      <a:pt x="311" y="244"/>
                    </a:lnTo>
                    <a:lnTo>
                      <a:pt x="306" y="250"/>
                    </a:lnTo>
                    <a:lnTo>
                      <a:pt x="300" y="244"/>
                    </a:lnTo>
                    <a:lnTo>
                      <a:pt x="306" y="244"/>
                    </a:lnTo>
                    <a:lnTo>
                      <a:pt x="306" y="238"/>
                    </a:lnTo>
                    <a:lnTo>
                      <a:pt x="277" y="244"/>
                    </a:lnTo>
                    <a:lnTo>
                      <a:pt x="209" y="255"/>
                    </a:lnTo>
                    <a:lnTo>
                      <a:pt x="170" y="261"/>
                    </a:lnTo>
                    <a:lnTo>
                      <a:pt x="158" y="267"/>
                    </a:lnTo>
                    <a:lnTo>
                      <a:pt x="153" y="272"/>
                    </a:lnTo>
                    <a:lnTo>
                      <a:pt x="153" y="278"/>
                    </a:lnTo>
                    <a:lnTo>
                      <a:pt x="147" y="278"/>
                    </a:lnTo>
                    <a:lnTo>
                      <a:pt x="153" y="284"/>
                    </a:lnTo>
                    <a:lnTo>
                      <a:pt x="147" y="284"/>
                    </a:lnTo>
                    <a:lnTo>
                      <a:pt x="153" y="284"/>
                    </a:lnTo>
                    <a:lnTo>
                      <a:pt x="147" y="289"/>
                    </a:lnTo>
                    <a:lnTo>
                      <a:pt x="147" y="295"/>
                    </a:lnTo>
                    <a:lnTo>
                      <a:pt x="141" y="301"/>
                    </a:lnTo>
                    <a:lnTo>
                      <a:pt x="136" y="301"/>
                    </a:lnTo>
                    <a:lnTo>
                      <a:pt x="136" y="306"/>
                    </a:lnTo>
                    <a:lnTo>
                      <a:pt x="130" y="318"/>
                    </a:lnTo>
                    <a:lnTo>
                      <a:pt x="124" y="318"/>
                    </a:lnTo>
                    <a:lnTo>
                      <a:pt x="119" y="318"/>
                    </a:lnTo>
                    <a:lnTo>
                      <a:pt x="113" y="318"/>
                    </a:lnTo>
                    <a:lnTo>
                      <a:pt x="107" y="312"/>
                    </a:lnTo>
                    <a:lnTo>
                      <a:pt x="107" y="306"/>
                    </a:lnTo>
                    <a:lnTo>
                      <a:pt x="107" y="312"/>
                    </a:lnTo>
                    <a:lnTo>
                      <a:pt x="102" y="312"/>
                    </a:lnTo>
                    <a:lnTo>
                      <a:pt x="96" y="312"/>
                    </a:lnTo>
                    <a:lnTo>
                      <a:pt x="90" y="312"/>
                    </a:lnTo>
                    <a:lnTo>
                      <a:pt x="90" y="318"/>
                    </a:lnTo>
                    <a:lnTo>
                      <a:pt x="85" y="318"/>
                    </a:lnTo>
                    <a:lnTo>
                      <a:pt x="79" y="329"/>
                    </a:lnTo>
                    <a:lnTo>
                      <a:pt x="79" y="335"/>
                    </a:lnTo>
                    <a:lnTo>
                      <a:pt x="79" y="340"/>
                    </a:lnTo>
                    <a:lnTo>
                      <a:pt x="68" y="329"/>
                    </a:lnTo>
                    <a:lnTo>
                      <a:pt x="45" y="312"/>
                    </a:lnTo>
                    <a:lnTo>
                      <a:pt x="34" y="306"/>
                    </a:lnTo>
                    <a:lnTo>
                      <a:pt x="28" y="306"/>
                    </a:lnTo>
                    <a:lnTo>
                      <a:pt x="22" y="306"/>
                    </a:lnTo>
                    <a:lnTo>
                      <a:pt x="22" y="301"/>
                    </a:lnTo>
                    <a:lnTo>
                      <a:pt x="28" y="301"/>
                    </a:lnTo>
                    <a:lnTo>
                      <a:pt x="28" y="295"/>
                    </a:lnTo>
                    <a:lnTo>
                      <a:pt x="22" y="295"/>
                    </a:lnTo>
                    <a:lnTo>
                      <a:pt x="22" y="289"/>
                    </a:lnTo>
                    <a:lnTo>
                      <a:pt x="17" y="284"/>
                    </a:lnTo>
                    <a:lnTo>
                      <a:pt x="5" y="278"/>
                    </a:lnTo>
                    <a:lnTo>
                      <a:pt x="0" y="272"/>
                    </a:lnTo>
                    <a:lnTo>
                      <a:pt x="5" y="272"/>
                    </a:lnTo>
                    <a:lnTo>
                      <a:pt x="5" y="267"/>
                    </a:lnTo>
                    <a:lnTo>
                      <a:pt x="5" y="261"/>
                    </a:lnTo>
                    <a:lnTo>
                      <a:pt x="0" y="261"/>
                    </a:lnTo>
                    <a:lnTo>
                      <a:pt x="5" y="255"/>
                    </a:lnTo>
                    <a:lnTo>
                      <a:pt x="5" y="250"/>
                    </a:lnTo>
                    <a:lnTo>
                      <a:pt x="11" y="250"/>
                    </a:lnTo>
                    <a:lnTo>
                      <a:pt x="11" y="244"/>
                    </a:lnTo>
                    <a:lnTo>
                      <a:pt x="11" y="238"/>
                    </a:lnTo>
                    <a:lnTo>
                      <a:pt x="11" y="233"/>
                    </a:lnTo>
                    <a:lnTo>
                      <a:pt x="5" y="233"/>
                    </a:lnTo>
                    <a:lnTo>
                      <a:pt x="5" y="227"/>
                    </a:lnTo>
                    <a:lnTo>
                      <a:pt x="11" y="227"/>
                    </a:lnTo>
                    <a:lnTo>
                      <a:pt x="11" y="221"/>
                    </a:lnTo>
                    <a:lnTo>
                      <a:pt x="5" y="221"/>
                    </a:lnTo>
                    <a:lnTo>
                      <a:pt x="5" y="216"/>
                    </a:lnTo>
                    <a:lnTo>
                      <a:pt x="0" y="216"/>
                    </a:lnTo>
                    <a:lnTo>
                      <a:pt x="0" y="210"/>
                    </a:lnTo>
                    <a:lnTo>
                      <a:pt x="0" y="204"/>
                    </a:lnTo>
                    <a:lnTo>
                      <a:pt x="5" y="204"/>
                    </a:lnTo>
                    <a:lnTo>
                      <a:pt x="5" y="199"/>
                    </a:lnTo>
                    <a:lnTo>
                      <a:pt x="11" y="199"/>
                    </a:lnTo>
                    <a:lnTo>
                      <a:pt x="17" y="199"/>
                    </a:lnTo>
                    <a:lnTo>
                      <a:pt x="17" y="193"/>
                    </a:lnTo>
                    <a:lnTo>
                      <a:pt x="22" y="193"/>
                    </a:lnTo>
                    <a:lnTo>
                      <a:pt x="22" y="187"/>
                    </a:lnTo>
                    <a:lnTo>
                      <a:pt x="22" y="182"/>
                    </a:lnTo>
                    <a:lnTo>
                      <a:pt x="22" y="176"/>
                    </a:lnTo>
                    <a:lnTo>
                      <a:pt x="28" y="182"/>
                    </a:lnTo>
                    <a:lnTo>
                      <a:pt x="28" y="176"/>
                    </a:lnTo>
                    <a:lnTo>
                      <a:pt x="34" y="176"/>
                    </a:lnTo>
                    <a:lnTo>
                      <a:pt x="39" y="176"/>
                    </a:lnTo>
                    <a:lnTo>
                      <a:pt x="45" y="176"/>
                    </a:lnTo>
                    <a:lnTo>
                      <a:pt x="51" y="176"/>
                    </a:lnTo>
                    <a:lnTo>
                      <a:pt x="51" y="170"/>
                    </a:lnTo>
                    <a:lnTo>
                      <a:pt x="56" y="170"/>
                    </a:lnTo>
                    <a:lnTo>
                      <a:pt x="56" y="165"/>
                    </a:lnTo>
                    <a:lnTo>
                      <a:pt x="62" y="165"/>
                    </a:lnTo>
                    <a:lnTo>
                      <a:pt x="62" y="159"/>
                    </a:lnTo>
                    <a:lnTo>
                      <a:pt x="62" y="153"/>
                    </a:lnTo>
                    <a:lnTo>
                      <a:pt x="68" y="153"/>
                    </a:lnTo>
                    <a:lnTo>
                      <a:pt x="68" y="159"/>
                    </a:lnTo>
                    <a:lnTo>
                      <a:pt x="73" y="159"/>
                    </a:lnTo>
                    <a:lnTo>
                      <a:pt x="73" y="153"/>
                    </a:lnTo>
                    <a:lnTo>
                      <a:pt x="73" y="148"/>
                    </a:lnTo>
                    <a:lnTo>
                      <a:pt x="73" y="142"/>
                    </a:lnTo>
                    <a:lnTo>
                      <a:pt x="79" y="142"/>
                    </a:lnTo>
                    <a:lnTo>
                      <a:pt x="85" y="142"/>
                    </a:lnTo>
                    <a:lnTo>
                      <a:pt x="85" y="136"/>
                    </a:lnTo>
                    <a:lnTo>
                      <a:pt x="85" y="131"/>
                    </a:lnTo>
                    <a:lnTo>
                      <a:pt x="85" y="125"/>
                    </a:lnTo>
                    <a:lnTo>
                      <a:pt x="79" y="125"/>
                    </a:lnTo>
                    <a:lnTo>
                      <a:pt x="79" y="119"/>
                    </a:lnTo>
                    <a:lnTo>
                      <a:pt x="79" y="114"/>
                    </a:lnTo>
                    <a:lnTo>
                      <a:pt x="85" y="114"/>
                    </a:lnTo>
                    <a:lnTo>
                      <a:pt x="85" y="108"/>
                    </a:lnTo>
                    <a:lnTo>
                      <a:pt x="79" y="108"/>
                    </a:lnTo>
                    <a:lnTo>
                      <a:pt x="79" y="102"/>
                    </a:lnTo>
                    <a:lnTo>
                      <a:pt x="79" y="97"/>
                    </a:lnTo>
                    <a:lnTo>
                      <a:pt x="79" y="91"/>
                    </a:lnTo>
                    <a:lnTo>
                      <a:pt x="79" y="85"/>
                    </a:lnTo>
                    <a:lnTo>
                      <a:pt x="73" y="85"/>
                    </a:lnTo>
                    <a:lnTo>
                      <a:pt x="73" y="80"/>
                    </a:lnTo>
                    <a:lnTo>
                      <a:pt x="79" y="80"/>
                    </a:lnTo>
                    <a:lnTo>
                      <a:pt x="85" y="80"/>
                    </a:lnTo>
                    <a:lnTo>
                      <a:pt x="85" y="74"/>
                    </a:lnTo>
                    <a:lnTo>
                      <a:pt x="90" y="74"/>
                    </a:lnTo>
                    <a:lnTo>
                      <a:pt x="90" y="68"/>
                    </a:lnTo>
                    <a:lnTo>
                      <a:pt x="96" y="68"/>
                    </a:lnTo>
                    <a:lnTo>
                      <a:pt x="96" y="63"/>
                    </a:lnTo>
                    <a:lnTo>
                      <a:pt x="102" y="63"/>
                    </a:lnTo>
                    <a:lnTo>
                      <a:pt x="107" y="63"/>
                    </a:lnTo>
                    <a:lnTo>
                      <a:pt x="107" y="57"/>
                    </a:lnTo>
                    <a:lnTo>
                      <a:pt x="113" y="57"/>
                    </a:lnTo>
                    <a:lnTo>
                      <a:pt x="119" y="57"/>
                    </a:lnTo>
                    <a:lnTo>
                      <a:pt x="119" y="51"/>
                    </a:lnTo>
                    <a:lnTo>
                      <a:pt x="119" y="46"/>
                    </a:lnTo>
                    <a:lnTo>
                      <a:pt x="119" y="51"/>
                    </a:lnTo>
                    <a:lnTo>
                      <a:pt x="124" y="51"/>
                    </a:lnTo>
                    <a:lnTo>
                      <a:pt x="124" y="46"/>
                    </a:lnTo>
                    <a:lnTo>
                      <a:pt x="130" y="46"/>
                    </a:lnTo>
                    <a:lnTo>
                      <a:pt x="130" y="40"/>
                    </a:lnTo>
                    <a:lnTo>
                      <a:pt x="136" y="40"/>
                    </a:lnTo>
                    <a:lnTo>
                      <a:pt x="136" y="34"/>
                    </a:lnTo>
                    <a:lnTo>
                      <a:pt x="141" y="34"/>
                    </a:lnTo>
                    <a:lnTo>
                      <a:pt x="141" y="29"/>
                    </a:lnTo>
                    <a:lnTo>
                      <a:pt x="147" y="29"/>
                    </a:lnTo>
                    <a:lnTo>
                      <a:pt x="147" y="23"/>
                    </a:lnTo>
                    <a:lnTo>
                      <a:pt x="153" y="23"/>
                    </a:lnTo>
                    <a:lnTo>
                      <a:pt x="153" y="17"/>
                    </a:lnTo>
                    <a:lnTo>
                      <a:pt x="158" y="17"/>
                    </a:lnTo>
                    <a:lnTo>
                      <a:pt x="158" y="12"/>
                    </a:lnTo>
                    <a:lnTo>
                      <a:pt x="164" y="12"/>
                    </a:lnTo>
                    <a:lnTo>
                      <a:pt x="164" y="6"/>
                    </a:lnTo>
                    <a:lnTo>
                      <a:pt x="170" y="6"/>
                    </a:lnTo>
                    <a:lnTo>
                      <a:pt x="170" y="0"/>
                    </a:lnTo>
                    <a:lnTo>
                      <a:pt x="175"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7" name="Freeform 42">
                <a:extLst>
                  <a:ext uri="{FF2B5EF4-FFF2-40B4-BE49-F238E27FC236}">
                    <a16:creationId xmlns:a16="http://schemas.microsoft.com/office/drawing/2014/main" id="{1682650C-6AB8-3F92-FAA0-4B85833FC03E}"/>
                  </a:ext>
                </a:extLst>
              </p:cNvPr>
              <p:cNvSpPr>
                <a:spLocks/>
              </p:cNvSpPr>
              <p:nvPr>
                <p:custDataLst>
                  <p:tags r:id="rId43"/>
                </p:custDataLst>
              </p:nvPr>
            </p:nvSpPr>
            <p:spPr bwMode="auto">
              <a:xfrm rot="390307">
                <a:off x="3278605" y="5243596"/>
                <a:ext cx="657225" cy="449263"/>
              </a:xfrm>
              <a:custGeom>
                <a:avLst/>
                <a:gdLst>
                  <a:gd name="T0" fmla="*/ 301 w 414"/>
                  <a:gd name="T1" fmla="*/ 34 h 283"/>
                  <a:gd name="T2" fmla="*/ 318 w 414"/>
                  <a:gd name="T3" fmla="*/ 51 h 283"/>
                  <a:gd name="T4" fmla="*/ 357 w 414"/>
                  <a:gd name="T5" fmla="*/ 85 h 283"/>
                  <a:gd name="T6" fmla="*/ 363 w 414"/>
                  <a:gd name="T7" fmla="*/ 90 h 283"/>
                  <a:gd name="T8" fmla="*/ 369 w 414"/>
                  <a:gd name="T9" fmla="*/ 96 h 283"/>
                  <a:gd name="T10" fmla="*/ 374 w 414"/>
                  <a:gd name="T11" fmla="*/ 102 h 283"/>
                  <a:gd name="T12" fmla="*/ 380 w 414"/>
                  <a:gd name="T13" fmla="*/ 158 h 283"/>
                  <a:gd name="T14" fmla="*/ 363 w 414"/>
                  <a:gd name="T15" fmla="*/ 170 h 283"/>
                  <a:gd name="T16" fmla="*/ 352 w 414"/>
                  <a:gd name="T17" fmla="*/ 175 h 283"/>
                  <a:gd name="T18" fmla="*/ 340 w 414"/>
                  <a:gd name="T19" fmla="*/ 175 h 283"/>
                  <a:gd name="T20" fmla="*/ 227 w 414"/>
                  <a:gd name="T21" fmla="*/ 226 h 283"/>
                  <a:gd name="T22" fmla="*/ 216 w 414"/>
                  <a:gd name="T23" fmla="*/ 238 h 283"/>
                  <a:gd name="T24" fmla="*/ 204 w 414"/>
                  <a:gd name="T25" fmla="*/ 243 h 283"/>
                  <a:gd name="T26" fmla="*/ 204 w 414"/>
                  <a:gd name="T27" fmla="*/ 260 h 283"/>
                  <a:gd name="T28" fmla="*/ 193 w 414"/>
                  <a:gd name="T29" fmla="*/ 260 h 283"/>
                  <a:gd name="T30" fmla="*/ 182 w 414"/>
                  <a:gd name="T31" fmla="*/ 266 h 283"/>
                  <a:gd name="T32" fmla="*/ 170 w 414"/>
                  <a:gd name="T33" fmla="*/ 266 h 283"/>
                  <a:gd name="T34" fmla="*/ 159 w 414"/>
                  <a:gd name="T35" fmla="*/ 272 h 283"/>
                  <a:gd name="T36" fmla="*/ 148 w 414"/>
                  <a:gd name="T37" fmla="*/ 272 h 283"/>
                  <a:gd name="T38" fmla="*/ 142 w 414"/>
                  <a:gd name="T39" fmla="*/ 277 h 283"/>
                  <a:gd name="T40" fmla="*/ 131 w 414"/>
                  <a:gd name="T41" fmla="*/ 277 h 283"/>
                  <a:gd name="T42" fmla="*/ 119 w 414"/>
                  <a:gd name="T43" fmla="*/ 277 h 283"/>
                  <a:gd name="T44" fmla="*/ 108 w 414"/>
                  <a:gd name="T45" fmla="*/ 277 h 283"/>
                  <a:gd name="T46" fmla="*/ 108 w 414"/>
                  <a:gd name="T47" fmla="*/ 277 h 283"/>
                  <a:gd name="T48" fmla="*/ 97 w 414"/>
                  <a:gd name="T49" fmla="*/ 277 h 283"/>
                  <a:gd name="T50" fmla="*/ 51 w 414"/>
                  <a:gd name="T51" fmla="*/ 192 h 283"/>
                  <a:gd name="T52" fmla="*/ 0 w 414"/>
                  <a:gd name="T53" fmla="*/ 141 h 283"/>
                  <a:gd name="T54" fmla="*/ 6 w 414"/>
                  <a:gd name="T55" fmla="*/ 124 h 283"/>
                  <a:gd name="T56" fmla="*/ 17 w 414"/>
                  <a:gd name="T57" fmla="*/ 124 h 283"/>
                  <a:gd name="T58" fmla="*/ 23 w 414"/>
                  <a:gd name="T59" fmla="*/ 113 h 283"/>
                  <a:gd name="T60" fmla="*/ 34 w 414"/>
                  <a:gd name="T61" fmla="*/ 102 h 283"/>
                  <a:gd name="T62" fmla="*/ 40 w 414"/>
                  <a:gd name="T63" fmla="*/ 90 h 283"/>
                  <a:gd name="T64" fmla="*/ 51 w 414"/>
                  <a:gd name="T65" fmla="*/ 79 h 283"/>
                  <a:gd name="T66" fmla="*/ 63 w 414"/>
                  <a:gd name="T67" fmla="*/ 73 h 283"/>
                  <a:gd name="T68" fmla="*/ 74 w 414"/>
                  <a:gd name="T69" fmla="*/ 62 h 283"/>
                  <a:gd name="T70" fmla="*/ 97 w 414"/>
                  <a:gd name="T71" fmla="*/ 51 h 283"/>
                  <a:gd name="T72" fmla="*/ 108 w 414"/>
                  <a:gd name="T73" fmla="*/ 56 h 283"/>
                  <a:gd name="T74" fmla="*/ 119 w 414"/>
                  <a:gd name="T75" fmla="*/ 62 h 283"/>
                  <a:gd name="T76" fmla="*/ 131 w 414"/>
                  <a:gd name="T77" fmla="*/ 62 h 283"/>
                  <a:gd name="T78" fmla="*/ 159 w 414"/>
                  <a:gd name="T79" fmla="*/ 62 h 283"/>
                  <a:gd name="T80" fmla="*/ 170 w 414"/>
                  <a:gd name="T81" fmla="*/ 56 h 283"/>
                  <a:gd name="T82" fmla="*/ 204 w 414"/>
                  <a:gd name="T83" fmla="*/ 39 h 283"/>
                  <a:gd name="T84" fmla="*/ 238 w 414"/>
                  <a:gd name="T85" fmla="*/ 22 h 283"/>
                  <a:gd name="T86" fmla="*/ 244 w 414"/>
                  <a:gd name="T87" fmla="*/ 17 h 283"/>
                  <a:gd name="T88" fmla="*/ 255 w 414"/>
                  <a:gd name="T89" fmla="*/ 17 h 283"/>
                  <a:gd name="T90" fmla="*/ 267 w 414"/>
                  <a:gd name="T91" fmla="*/ 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283">
                    <a:moveTo>
                      <a:pt x="278" y="0"/>
                    </a:moveTo>
                    <a:lnTo>
                      <a:pt x="301" y="34"/>
                    </a:lnTo>
                    <a:lnTo>
                      <a:pt x="312" y="45"/>
                    </a:lnTo>
                    <a:lnTo>
                      <a:pt x="318" y="51"/>
                    </a:lnTo>
                    <a:lnTo>
                      <a:pt x="340" y="68"/>
                    </a:lnTo>
                    <a:lnTo>
                      <a:pt x="357" y="85"/>
                    </a:lnTo>
                    <a:lnTo>
                      <a:pt x="357" y="90"/>
                    </a:lnTo>
                    <a:lnTo>
                      <a:pt x="363" y="90"/>
                    </a:lnTo>
                    <a:lnTo>
                      <a:pt x="363" y="96"/>
                    </a:lnTo>
                    <a:lnTo>
                      <a:pt x="369" y="96"/>
                    </a:lnTo>
                    <a:lnTo>
                      <a:pt x="363" y="90"/>
                    </a:lnTo>
                    <a:lnTo>
                      <a:pt x="374" y="102"/>
                    </a:lnTo>
                    <a:lnTo>
                      <a:pt x="414" y="141"/>
                    </a:lnTo>
                    <a:lnTo>
                      <a:pt x="380" y="158"/>
                    </a:lnTo>
                    <a:lnTo>
                      <a:pt x="369" y="170"/>
                    </a:lnTo>
                    <a:lnTo>
                      <a:pt x="363" y="170"/>
                    </a:lnTo>
                    <a:lnTo>
                      <a:pt x="357" y="170"/>
                    </a:lnTo>
                    <a:lnTo>
                      <a:pt x="352" y="175"/>
                    </a:lnTo>
                    <a:lnTo>
                      <a:pt x="346" y="175"/>
                    </a:lnTo>
                    <a:lnTo>
                      <a:pt x="340" y="175"/>
                    </a:lnTo>
                    <a:lnTo>
                      <a:pt x="238" y="221"/>
                    </a:lnTo>
                    <a:lnTo>
                      <a:pt x="227" y="226"/>
                    </a:lnTo>
                    <a:lnTo>
                      <a:pt x="221" y="232"/>
                    </a:lnTo>
                    <a:lnTo>
                      <a:pt x="216" y="238"/>
                    </a:lnTo>
                    <a:lnTo>
                      <a:pt x="210" y="243"/>
                    </a:lnTo>
                    <a:lnTo>
                      <a:pt x="204" y="243"/>
                    </a:lnTo>
                    <a:lnTo>
                      <a:pt x="204" y="249"/>
                    </a:lnTo>
                    <a:lnTo>
                      <a:pt x="204" y="260"/>
                    </a:lnTo>
                    <a:lnTo>
                      <a:pt x="199" y="260"/>
                    </a:lnTo>
                    <a:lnTo>
                      <a:pt x="193" y="260"/>
                    </a:lnTo>
                    <a:lnTo>
                      <a:pt x="187" y="260"/>
                    </a:lnTo>
                    <a:lnTo>
                      <a:pt x="182" y="266"/>
                    </a:lnTo>
                    <a:lnTo>
                      <a:pt x="176" y="266"/>
                    </a:lnTo>
                    <a:lnTo>
                      <a:pt x="170" y="266"/>
                    </a:lnTo>
                    <a:lnTo>
                      <a:pt x="165" y="266"/>
                    </a:lnTo>
                    <a:lnTo>
                      <a:pt x="159" y="272"/>
                    </a:lnTo>
                    <a:lnTo>
                      <a:pt x="153" y="272"/>
                    </a:lnTo>
                    <a:lnTo>
                      <a:pt x="148" y="272"/>
                    </a:lnTo>
                    <a:lnTo>
                      <a:pt x="142" y="272"/>
                    </a:lnTo>
                    <a:lnTo>
                      <a:pt x="142" y="277"/>
                    </a:lnTo>
                    <a:lnTo>
                      <a:pt x="136" y="277"/>
                    </a:lnTo>
                    <a:lnTo>
                      <a:pt x="131" y="277"/>
                    </a:lnTo>
                    <a:lnTo>
                      <a:pt x="125" y="277"/>
                    </a:lnTo>
                    <a:lnTo>
                      <a:pt x="119" y="277"/>
                    </a:lnTo>
                    <a:lnTo>
                      <a:pt x="114" y="277"/>
                    </a:lnTo>
                    <a:lnTo>
                      <a:pt x="108" y="277"/>
                    </a:lnTo>
                    <a:lnTo>
                      <a:pt x="108" y="283"/>
                    </a:lnTo>
                    <a:lnTo>
                      <a:pt x="108" y="277"/>
                    </a:lnTo>
                    <a:lnTo>
                      <a:pt x="102" y="277"/>
                    </a:lnTo>
                    <a:lnTo>
                      <a:pt x="97" y="277"/>
                    </a:lnTo>
                    <a:lnTo>
                      <a:pt x="85" y="255"/>
                    </a:lnTo>
                    <a:lnTo>
                      <a:pt x="51" y="192"/>
                    </a:lnTo>
                    <a:lnTo>
                      <a:pt x="40" y="175"/>
                    </a:lnTo>
                    <a:lnTo>
                      <a:pt x="0" y="141"/>
                    </a:lnTo>
                    <a:lnTo>
                      <a:pt x="0" y="130"/>
                    </a:lnTo>
                    <a:lnTo>
                      <a:pt x="6" y="124"/>
                    </a:lnTo>
                    <a:lnTo>
                      <a:pt x="12" y="130"/>
                    </a:lnTo>
                    <a:lnTo>
                      <a:pt x="17" y="124"/>
                    </a:lnTo>
                    <a:lnTo>
                      <a:pt x="23" y="119"/>
                    </a:lnTo>
                    <a:lnTo>
                      <a:pt x="23" y="113"/>
                    </a:lnTo>
                    <a:lnTo>
                      <a:pt x="29" y="107"/>
                    </a:lnTo>
                    <a:lnTo>
                      <a:pt x="34" y="102"/>
                    </a:lnTo>
                    <a:lnTo>
                      <a:pt x="34" y="96"/>
                    </a:lnTo>
                    <a:lnTo>
                      <a:pt x="40" y="90"/>
                    </a:lnTo>
                    <a:lnTo>
                      <a:pt x="46" y="85"/>
                    </a:lnTo>
                    <a:lnTo>
                      <a:pt x="51" y="79"/>
                    </a:lnTo>
                    <a:lnTo>
                      <a:pt x="57" y="73"/>
                    </a:lnTo>
                    <a:lnTo>
                      <a:pt x="63" y="73"/>
                    </a:lnTo>
                    <a:lnTo>
                      <a:pt x="68" y="62"/>
                    </a:lnTo>
                    <a:lnTo>
                      <a:pt x="74" y="62"/>
                    </a:lnTo>
                    <a:lnTo>
                      <a:pt x="85" y="51"/>
                    </a:lnTo>
                    <a:lnTo>
                      <a:pt x="97" y="51"/>
                    </a:lnTo>
                    <a:lnTo>
                      <a:pt x="102" y="51"/>
                    </a:lnTo>
                    <a:lnTo>
                      <a:pt x="108" y="56"/>
                    </a:lnTo>
                    <a:lnTo>
                      <a:pt x="114" y="62"/>
                    </a:lnTo>
                    <a:lnTo>
                      <a:pt x="119" y="62"/>
                    </a:lnTo>
                    <a:lnTo>
                      <a:pt x="125" y="62"/>
                    </a:lnTo>
                    <a:lnTo>
                      <a:pt x="131" y="62"/>
                    </a:lnTo>
                    <a:lnTo>
                      <a:pt x="148" y="51"/>
                    </a:lnTo>
                    <a:lnTo>
                      <a:pt x="159" y="62"/>
                    </a:lnTo>
                    <a:lnTo>
                      <a:pt x="165" y="56"/>
                    </a:lnTo>
                    <a:lnTo>
                      <a:pt x="170" y="56"/>
                    </a:lnTo>
                    <a:lnTo>
                      <a:pt x="182" y="45"/>
                    </a:lnTo>
                    <a:lnTo>
                      <a:pt x="204" y="39"/>
                    </a:lnTo>
                    <a:lnTo>
                      <a:pt x="210" y="34"/>
                    </a:lnTo>
                    <a:lnTo>
                      <a:pt x="238" y="22"/>
                    </a:lnTo>
                    <a:lnTo>
                      <a:pt x="244" y="22"/>
                    </a:lnTo>
                    <a:lnTo>
                      <a:pt x="244" y="17"/>
                    </a:lnTo>
                    <a:lnTo>
                      <a:pt x="250" y="17"/>
                    </a:lnTo>
                    <a:lnTo>
                      <a:pt x="255" y="17"/>
                    </a:lnTo>
                    <a:lnTo>
                      <a:pt x="267" y="11"/>
                    </a:lnTo>
                    <a:lnTo>
                      <a:pt x="267" y="5"/>
                    </a:lnTo>
                    <a:lnTo>
                      <a:pt x="278" y="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8" name="Freeform 43">
                <a:extLst>
                  <a:ext uri="{FF2B5EF4-FFF2-40B4-BE49-F238E27FC236}">
                    <a16:creationId xmlns:a16="http://schemas.microsoft.com/office/drawing/2014/main" id="{C6BCCF94-21E3-B8C7-FB90-E8D28934B4D3}"/>
                  </a:ext>
                </a:extLst>
              </p:cNvPr>
              <p:cNvSpPr>
                <a:spLocks/>
              </p:cNvSpPr>
              <p:nvPr>
                <p:custDataLst>
                  <p:tags r:id="rId44"/>
                </p:custDataLst>
              </p:nvPr>
            </p:nvSpPr>
            <p:spPr bwMode="auto">
              <a:xfrm rot="390307">
                <a:off x="8255435" y="5298614"/>
                <a:ext cx="414337" cy="414338"/>
              </a:xfrm>
              <a:custGeom>
                <a:avLst/>
                <a:gdLst>
                  <a:gd name="T0" fmla="*/ 142 w 261"/>
                  <a:gd name="T1" fmla="*/ 6 h 261"/>
                  <a:gd name="T2" fmla="*/ 147 w 261"/>
                  <a:gd name="T3" fmla="*/ 23 h 261"/>
                  <a:gd name="T4" fmla="*/ 164 w 261"/>
                  <a:gd name="T5" fmla="*/ 51 h 261"/>
                  <a:gd name="T6" fmla="*/ 204 w 261"/>
                  <a:gd name="T7" fmla="*/ 51 h 261"/>
                  <a:gd name="T8" fmla="*/ 249 w 261"/>
                  <a:gd name="T9" fmla="*/ 79 h 261"/>
                  <a:gd name="T10" fmla="*/ 261 w 261"/>
                  <a:gd name="T11" fmla="*/ 96 h 261"/>
                  <a:gd name="T12" fmla="*/ 261 w 261"/>
                  <a:gd name="T13" fmla="*/ 108 h 261"/>
                  <a:gd name="T14" fmla="*/ 249 w 261"/>
                  <a:gd name="T15" fmla="*/ 113 h 261"/>
                  <a:gd name="T16" fmla="*/ 244 w 261"/>
                  <a:gd name="T17" fmla="*/ 119 h 261"/>
                  <a:gd name="T18" fmla="*/ 249 w 261"/>
                  <a:gd name="T19" fmla="*/ 215 h 261"/>
                  <a:gd name="T20" fmla="*/ 238 w 261"/>
                  <a:gd name="T21" fmla="*/ 215 h 261"/>
                  <a:gd name="T22" fmla="*/ 204 w 261"/>
                  <a:gd name="T23" fmla="*/ 221 h 261"/>
                  <a:gd name="T24" fmla="*/ 181 w 261"/>
                  <a:gd name="T25" fmla="*/ 227 h 261"/>
                  <a:gd name="T26" fmla="*/ 159 w 261"/>
                  <a:gd name="T27" fmla="*/ 232 h 261"/>
                  <a:gd name="T28" fmla="*/ 147 w 261"/>
                  <a:gd name="T29" fmla="*/ 238 h 261"/>
                  <a:gd name="T30" fmla="*/ 130 w 261"/>
                  <a:gd name="T31" fmla="*/ 238 h 261"/>
                  <a:gd name="T32" fmla="*/ 68 w 261"/>
                  <a:gd name="T33" fmla="*/ 249 h 261"/>
                  <a:gd name="T34" fmla="*/ 45 w 261"/>
                  <a:gd name="T35" fmla="*/ 255 h 261"/>
                  <a:gd name="T36" fmla="*/ 28 w 261"/>
                  <a:gd name="T37" fmla="*/ 255 h 261"/>
                  <a:gd name="T38" fmla="*/ 6 w 261"/>
                  <a:gd name="T39" fmla="*/ 102 h 261"/>
                  <a:gd name="T40" fmla="*/ 0 w 261"/>
                  <a:gd name="T41" fmla="*/ 45 h 261"/>
                  <a:gd name="T42" fmla="*/ 6 w 261"/>
                  <a:gd name="T43" fmla="*/ 17 h 261"/>
                  <a:gd name="T44" fmla="*/ 28 w 261"/>
                  <a:gd name="T45" fmla="*/ 0 h 261"/>
                  <a:gd name="T46" fmla="*/ 34 w 261"/>
                  <a:gd name="T47" fmla="*/ 6 h 261"/>
                  <a:gd name="T48" fmla="*/ 40 w 261"/>
                  <a:gd name="T49" fmla="*/ 17 h 261"/>
                  <a:gd name="T50" fmla="*/ 34 w 261"/>
                  <a:gd name="T51" fmla="*/ 34 h 261"/>
                  <a:gd name="T52" fmla="*/ 34 w 261"/>
                  <a:gd name="T53" fmla="*/ 45 h 261"/>
                  <a:gd name="T54" fmla="*/ 45 w 261"/>
                  <a:gd name="T55" fmla="*/ 51 h 261"/>
                  <a:gd name="T56" fmla="*/ 62 w 261"/>
                  <a:gd name="T57" fmla="*/ 57 h 261"/>
                  <a:gd name="T58" fmla="*/ 79 w 261"/>
                  <a:gd name="T59" fmla="*/ 51 h 261"/>
                  <a:gd name="T60" fmla="*/ 96 w 261"/>
                  <a:gd name="T61" fmla="*/ 40 h 261"/>
                  <a:gd name="T62" fmla="*/ 102 w 261"/>
                  <a:gd name="T63" fmla="*/ 28 h 261"/>
                  <a:gd name="T64" fmla="*/ 102 w 261"/>
                  <a:gd name="T65" fmla="*/ 17 h 261"/>
                  <a:gd name="T66" fmla="*/ 108 w 261"/>
                  <a:gd name="T67" fmla="*/ 11 h 261"/>
                  <a:gd name="T68" fmla="*/ 119 w 261"/>
                  <a:gd name="T69" fmla="*/ 17 h 261"/>
                  <a:gd name="T70" fmla="*/ 125 w 261"/>
                  <a:gd name="T71" fmla="*/ 11 h 261"/>
                  <a:gd name="T72" fmla="*/ 142 w 261"/>
                  <a:gd name="T7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1">
                    <a:moveTo>
                      <a:pt x="142" y="0"/>
                    </a:moveTo>
                    <a:lnTo>
                      <a:pt x="142" y="6"/>
                    </a:lnTo>
                    <a:lnTo>
                      <a:pt x="142" y="11"/>
                    </a:lnTo>
                    <a:lnTo>
                      <a:pt x="147" y="23"/>
                    </a:lnTo>
                    <a:lnTo>
                      <a:pt x="153" y="34"/>
                    </a:lnTo>
                    <a:lnTo>
                      <a:pt x="164" y="51"/>
                    </a:lnTo>
                    <a:lnTo>
                      <a:pt x="176" y="51"/>
                    </a:lnTo>
                    <a:lnTo>
                      <a:pt x="204" y="51"/>
                    </a:lnTo>
                    <a:lnTo>
                      <a:pt x="238" y="79"/>
                    </a:lnTo>
                    <a:lnTo>
                      <a:pt x="249" y="79"/>
                    </a:lnTo>
                    <a:lnTo>
                      <a:pt x="249" y="85"/>
                    </a:lnTo>
                    <a:lnTo>
                      <a:pt x="261" y="96"/>
                    </a:lnTo>
                    <a:lnTo>
                      <a:pt x="261" y="102"/>
                    </a:lnTo>
                    <a:lnTo>
                      <a:pt x="261" y="108"/>
                    </a:lnTo>
                    <a:lnTo>
                      <a:pt x="255" y="108"/>
                    </a:lnTo>
                    <a:lnTo>
                      <a:pt x="249" y="113"/>
                    </a:lnTo>
                    <a:lnTo>
                      <a:pt x="244" y="113"/>
                    </a:lnTo>
                    <a:lnTo>
                      <a:pt x="244" y="119"/>
                    </a:lnTo>
                    <a:lnTo>
                      <a:pt x="232" y="125"/>
                    </a:lnTo>
                    <a:lnTo>
                      <a:pt x="249" y="215"/>
                    </a:lnTo>
                    <a:lnTo>
                      <a:pt x="244" y="215"/>
                    </a:lnTo>
                    <a:lnTo>
                      <a:pt x="238" y="215"/>
                    </a:lnTo>
                    <a:lnTo>
                      <a:pt x="232" y="221"/>
                    </a:lnTo>
                    <a:lnTo>
                      <a:pt x="204" y="221"/>
                    </a:lnTo>
                    <a:lnTo>
                      <a:pt x="204" y="227"/>
                    </a:lnTo>
                    <a:lnTo>
                      <a:pt x="181" y="227"/>
                    </a:lnTo>
                    <a:lnTo>
                      <a:pt x="170" y="232"/>
                    </a:lnTo>
                    <a:lnTo>
                      <a:pt x="159" y="232"/>
                    </a:lnTo>
                    <a:lnTo>
                      <a:pt x="153" y="232"/>
                    </a:lnTo>
                    <a:lnTo>
                      <a:pt x="147" y="238"/>
                    </a:lnTo>
                    <a:lnTo>
                      <a:pt x="142" y="238"/>
                    </a:lnTo>
                    <a:lnTo>
                      <a:pt x="130" y="238"/>
                    </a:lnTo>
                    <a:lnTo>
                      <a:pt x="91" y="244"/>
                    </a:lnTo>
                    <a:lnTo>
                      <a:pt x="68" y="249"/>
                    </a:lnTo>
                    <a:lnTo>
                      <a:pt x="57" y="249"/>
                    </a:lnTo>
                    <a:lnTo>
                      <a:pt x="45" y="255"/>
                    </a:lnTo>
                    <a:lnTo>
                      <a:pt x="34" y="255"/>
                    </a:lnTo>
                    <a:lnTo>
                      <a:pt x="28" y="255"/>
                    </a:lnTo>
                    <a:lnTo>
                      <a:pt x="17" y="261"/>
                    </a:lnTo>
                    <a:lnTo>
                      <a:pt x="6" y="102"/>
                    </a:lnTo>
                    <a:lnTo>
                      <a:pt x="0" y="85"/>
                    </a:lnTo>
                    <a:lnTo>
                      <a:pt x="0" y="45"/>
                    </a:lnTo>
                    <a:lnTo>
                      <a:pt x="6" y="23"/>
                    </a:lnTo>
                    <a:lnTo>
                      <a:pt x="6" y="17"/>
                    </a:lnTo>
                    <a:lnTo>
                      <a:pt x="11" y="0"/>
                    </a:lnTo>
                    <a:lnTo>
                      <a:pt x="28" y="0"/>
                    </a:lnTo>
                    <a:lnTo>
                      <a:pt x="28" y="6"/>
                    </a:lnTo>
                    <a:lnTo>
                      <a:pt x="34" y="6"/>
                    </a:lnTo>
                    <a:lnTo>
                      <a:pt x="34" y="11"/>
                    </a:lnTo>
                    <a:lnTo>
                      <a:pt x="40" y="17"/>
                    </a:lnTo>
                    <a:lnTo>
                      <a:pt x="34" y="28"/>
                    </a:lnTo>
                    <a:lnTo>
                      <a:pt x="34" y="34"/>
                    </a:lnTo>
                    <a:lnTo>
                      <a:pt x="34" y="40"/>
                    </a:lnTo>
                    <a:lnTo>
                      <a:pt x="34" y="45"/>
                    </a:lnTo>
                    <a:lnTo>
                      <a:pt x="40" y="45"/>
                    </a:lnTo>
                    <a:lnTo>
                      <a:pt x="45" y="51"/>
                    </a:lnTo>
                    <a:lnTo>
                      <a:pt x="51" y="57"/>
                    </a:lnTo>
                    <a:lnTo>
                      <a:pt x="62" y="57"/>
                    </a:lnTo>
                    <a:lnTo>
                      <a:pt x="74" y="51"/>
                    </a:lnTo>
                    <a:lnTo>
                      <a:pt x="79" y="51"/>
                    </a:lnTo>
                    <a:lnTo>
                      <a:pt x="79" y="45"/>
                    </a:lnTo>
                    <a:lnTo>
                      <a:pt x="96" y="40"/>
                    </a:lnTo>
                    <a:lnTo>
                      <a:pt x="102" y="40"/>
                    </a:lnTo>
                    <a:lnTo>
                      <a:pt x="102" y="28"/>
                    </a:lnTo>
                    <a:lnTo>
                      <a:pt x="102" y="23"/>
                    </a:lnTo>
                    <a:lnTo>
                      <a:pt x="102" y="17"/>
                    </a:lnTo>
                    <a:lnTo>
                      <a:pt x="108" y="17"/>
                    </a:lnTo>
                    <a:lnTo>
                      <a:pt x="108" y="11"/>
                    </a:lnTo>
                    <a:lnTo>
                      <a:pt x="113" y="11"/>
                    </a:lnTo>
                    <a:lnTo>
                      <a:pt x="119" y="17"/>
                    </a:lnTo>
                    <a:lnTo>
                      <a:pt x="125" y="17"/>
                    </a:lnTo>
                    <a:lnTo>
                      <a:pt x="125" y="11"/>
                    </a:lnTo>
                    <a:lnTo>
                      <a:pt x="130" y="0"/>
                    </a:lnTo>
                    <a:lnTo>
                      <a:pt x="142" y="0"/>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9" name="Freeform 44">
                <a:extLst>
                  <a:ext uri="{FF2B5EF4-FFF2-40B4-BE49-F238E27FC236}">
                    <a16:creationId xmlns:a16="http://schemas.microsoft.com/office/drawing/2014/main" id="{6981B60A-5CCF-4B58-5F4E-DA5208D6A8F9}"/>
                  </a:ext>
                </a:extLst>
              </p:cNvPr>
              <p:cNvSpPr>
                <a:spLocks/>
              </p:cNvSpPr>
              <p:nvPr>
                <p:custDataLst>
                  <p:tags r:id="rId45"/>
                </p:custDataLst>
              </p:nvPr>
            </p:nvSpPr>
            <p:spPr bwMode="auto">
              <a:xfrm rot="390307">
                <a:off x="7842659" y="5190185"/>
                <a:ext cx="450850" cy="558800"/>
              </a:xfrm>
              <a:custGeom>
                <a:avLst/>
                <a:gdLst>
                  <a:gd name="T0" fmla="*/ 40 w 284"/>
                  <a:gd name="T1" fmla="*/ 238 h 352"/>
                  <a:gd name="T2" fmla="*/ 63 w 284"/>
                  <a:gd name="T3" fmla="*/ 204 h 352"/>
                  <a:gd name="T4" fmla="*/ 148 w 284"/>
                  <a:gd name="T5" fmla="*/ 85 h 352"/>
                  <a:gd name="T6" fmla="*/ 199 w 284"/>
                  <a:gd name="T7" fmla="*/ 17 h 352"/>
                  <a:gd name="T8" fmla="*/ 199 w 284"/>
                  <a:gd name="T9" fmla="*/ 17 h 352"/>
                  <a:gd name="T10" fmla="*/ 204 w 284"/>
                  <a:gd name="T11" fmla="*/ 23 h 352"/>
                  <a:gd name="T12" fmla="*/ 216 w 284"/>
                  <a:gd name="T13" fmla="*/ 11 h 352"/>
                  <a:gd name="T14" fmla="*/ 227 w 284"/>
                  <a:gd name="T15" fmla="*/ 0 h 352"/>
                  <a:gd name="T16" fmla="*/ 238 w 284"/>
                  <a:gd name="T17" fmla="*/ 23 h 352"/>
                  <a:gd name="T18" fmla="*/ 250 w 284"/>
                  <a:gd name="T19" fmla="*/ 23 h 352"/>
                  <a:gd name="T20" fmla="*/ 255 w 284"/>
                  <a:gd name="T21" fmla="*/ 11 h 352"/>
                  <a:gd name="T22" fmla="*/ 278 w 284"/>
                  <a:gd name="T23" fmla="*/ 11 h 352"/>
                  <a:gd name="T24" fmla="*/ 284 w 284"/>
                  <a:gd name="T25" fmla="*/ 23 h 352"/>
                  <a:gd name="T26" fmla="*/ 278 w 284"/>
                  <a:gd name="T27" fmla="*/ 34 h 352"/>
                  <a:gd name="T28" fmla="*/ 267 w 284"/>
                  <a:gd name="T29" fmla="*/ 57 h 352"/>
                  <a:gd name="T30" fmla="*/ 261 w 284"/>
                  <a:gd name="T31" fmla="*/ 85 h 352"/>
                  <a:gd name="T32" fmla="*/ 267 w 284"/>
                  <a:gd name="T33" fmla="*/ 142 h 352"/>
                  <a:gd name="T34" fmla="*/ 261 w 284"/>
                  <a:gd name="T35" fmla="*/ 301 h 352"/>
                  <a:gd name="T36" fmla="*/ 238 w 284"/>
                  <a:gd name="T37" fmla="*/ 306 h 352"/>
                  <a:gd name="T38" fmla="*/ 227 w 284"/>
                  <a:gd name="T39" fmla="*/ 312 h 352"/>
                  <a:gd name="T40" fmla="*/ 204 w 284"/>
                  <a:gd name="T41" fmla="*/ 312 h 352"/>
                  <a:gd name="T42" fmla="*/ 193 w 284"/>
                  <a:gd name="T43" fmla="*/ 318 h 352"/>
                  <a:gd name="T44" fmla="*/ 182 w 284"/>
                  <a:gd name="T45" fmla="*/ 318 h 352"/>
                  <a:gd name="T46" fmla="*/ 170 w 284"/>
                  <a:gd name="T47" fmla="*/ 318 h 352"/>
                  <a:gd name="T48" fmla="*/ 159 w 284"/>
                  <a:gd name="T49" fmla="*/ 323 h 352"/>
                  <a:gd name="T50" fmla="*/ 148 w 284"/>
                  <a:gd name="T51" fmla="*/ 323 h 352"/>
                  <a:gd name="T52" fmla="*/ 131 w 284"/>
                  <a:gd name="T53" fmla="*/ 329 h 352"/>
                  <a:gd name="T54" fmla="*/ 114 w 284"/>
                  <a:gd name="T55" fmla="*/ 329 h 352"/>
                  <a:gd name="T56" fmla="*/ 108 w 284"/>
                  <a:gd name="T57" fmla="*/ 335 h 352"/>
                  <a:gd name="T58" fmla="*/ 97 w 284"/>
                  <a:gd name="T59" fmla="*/ 335 h 352"/>
                  <a:gd name="T60" fmla="*/ 85 w 284"/>
                  <a:gd name="T61" fmla="*/ 335 h 352"/>
                  <a:gd name="T62" fmla="*/ 74 w 284"/>
                  <a:gd name="T63" fmla="*/ 340 h 352"/>
                  <a:gd name="T64" fmla="*/ 57 w 284"/>
                  <a:gd name="T65" fmla="*/ 340 h 352"/>
                  <a:gd name="T66" fmla="*/ 46 w 284"/>
                  <a:gd name="T67" fmla="*/ 346 h 352"/>
                  <a:gd name="T68" fmla="*/ 34 w 284"/>
                  <a:gd name="T69" fmla="*/ 346 h 352"/>
                  <a:gd name="T70" fmla="*/ 23 w 284"/>
                  <a:gd name="T71" fmla="*/ 346 h 352"/>
                  <a:gd name="T72" fmla="*/ 12 w 284"/>
                  <a:gd name="T73" fmla="*/ 352 h 352"/>
                  <a:gd name="T74" fmla="*/ 6 w 284"/>
                  <a:gd name="T75" fmla="*/ 346 h 352"/>
                  <a:gd name="T76" fmla="*/ 0 w 284"/>
                  <a:gd name="T77" fmla="*/ 340 h 352"/>
                  <a:gd name="T78" fmla="*/ 6 w 284"/>
                  <a:gd name="T79" fmla="*/ 335 h 352"/>
                  <a:gd name="T80" fmla="*/ 12 w 284"/>
                  <a:gd name="T81" fmla="*/ 329 h 352"/>
                  <a:gd name="T82" fmla="*/ 6 w 284"/>
                  <a:gd name="T83" fmla="*/ 312 h 352"/>
                  <a:gd name="T84" fmla="*/ 6 w 284"/>
                  <a:gd name="T85" fmla="*/ 301 h 352"/>
                  <a:gd name="T86" fmla="*/ 12 w 284"/>
                  <a:gd name="T87" fmla="*/ 289 h 352"/>
                  <a:gd name="T88" fmla="*/ 12 w 284"/>
                  <a:gd name="T89" fmla="*/ 289 h 352"/>
                  <a:gd name="T90" fmla="*/ 17 w 284"/>
                  <a:gd name="T91" fmla="*/ 284 h 352"/>
                  <a:gd name="T92" fmla="*/ 12 w 284"/>
                  <a:gd name="T93" fmla="*/ 27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4" h="352">
                    <a:moveTo>
                      <a:pt x="12" y="272"/>
                    </a:moveTo>
                    <a:lnTo>
                      <a:pt x="40" y="238"/>
                    </a:lnTo>
                    <a:lnTo>
                      <a:pt x="51" y="216"/>
                    </a:lnTo>
                    <a:lnTo>
                      <a:pt x="63" y="204"/>
                    </a:lnTo>
                    <a:lnTo>
                      <a:pt x="91" y="165"/>
                    </a:lnTo>
                    <a:lnTo>
                      <a:pt x="148" y="85"/>
                    </a:lnTo>
                    <a:lnTo>
                      <a:pt x="193" y="17"/>
                    </a:lnTo>
                    <a:lnTo>
                      <a:pt x="199" y="17"/>
                    </a:lnTo>
                    <a:lnTo>
                      <a:pt x="199" y="11"/>
                    </a:lnTo>
                    <a:lnTo>
                      <a:pt x="199" y="17"/>
                    </a:lnTo>
                    <a:lnTo>
                      <a:pt x="204" y="17"/>
                    </a:lnTo>
                    <a:lnTo>
                      <a:pt x="204" y="23"/>
                    </a:lnTo>
                    <a:lnTo>
                      <a:pt x="210" y="17"/>
                    </a:lnTo>
                    <a:lnTo>
                      <a:pt x="216" y="11"/>
                    </a:lnTo>
                    <a:lnTo>
                      <a:pt x="221" y="0"/>
                    </a:lnTo>
                    <a:lnTo>
                      <a:pt x="227" y="0"/>
                    </a:lnTo>
                    <a:lnTo>
                      <a:pt x="227" y="11"/>
                    </a:lnTo>
                    <a:lnTo>
                      <a:pt x="238" y="23"/>
                    </a:lnTo>
                    <a:lnTo>
                      <a:pt x="244" y="23"/>
                    </a:lnTo>
                    <a:lnTo>
                      <a:pt x="250" y="23"/>
                    </a:lnTo>
                    <a:lnTo>
                      <a:pt x="250" y="17"/>
                    </a:lnTo>
                    <a:lnTo>
                      <a:pt x="255" y="11"/>
                    </a:lnTo>
                    <a:lnTo>
                      <a:pt x="272" y="11"/>
                    </a:lnTo>
                    <a:lnTo>
                      <a:pt x="278" y="11"/>
                    </a:lnTo>
                    <a:lnTo>
                      <a:pt x="278" y="17"/>
                    </a:lnTo>
                    <a:lnTo>
                      <a:pt x="284" y="23"/>
                    </a:lnTo>
                    <a:lnTo>
                      <a:pt x="284" y="28"/>
                    </a:lnTo>
                    <a:lnTo>
                      <a:pt x="278" y="34"/>
                    </a:lnTo>
                    <a:lnTo>
                      <a:pt x="272" y="40"/>
                    </a:lnTo>
                    <a:lnTo>
                      <a:pt x="267" y="57"/>
                    </a:lnTo>
                    <a:lnTo>
                      <a:pt x="267" y="63"/>
                    </a:lnTo>
                    <a:lnTo>
                      <a:pt x="261" y="85"/>
                    </a:lnTo>
                    <a:lnTo>
                      <a:pt x="261" y="125"/>
                    </a:lnTo>
                    <a:lnTo>
                      <a:pt x="267" y="142"/>
                    </a:lnTo>
                    <a:lnTo>
                      <a:pt x="278" y="301"/>
                    </a:lnTo>
                    <a:lnTo>
                      <a:pt x="261" y="301"/>
                    </a:lnTo>
                    <a:lnTo>
                      <a:pt x="250" y="306"/>
                    </a:lnTo>
                    <a:lnTo>
                      <a:pt x="238" y="306"/>
                    </a:lnTo>
                    <a:lnTo>
                      <a:pt x="233" y="306"/>
                    </a:lnTo>
                    <a:lnTo>
                      <a:pt x="227" y="312"/>
                    </a:lnTo>
                    <a:lnTo>
                      <a:pt x="210" y="312"/>
                    </a:lnTo>
                    <a:lnTo>
                      <a:pt x="204" y="312"/>
                    </a:lnTo>
                    <a:lnTo>
                      <a:pt x="199" y="318"/>
                    </a:lnTo>
                    <a:lnTo>
                      <a:pt x="193" y="318"/>
                    </a:lnTo>
                    <a:lnTo>
                      <a:pt x="187" y="318"/>
                    </a:lnTo>
                    <a:lnTo>
                      <a:pt x="182" y="318"/>
                    </a:lnTo>
                    <a:lnTo>
                      <a:pt x="176" y="318"/>
                    </a:lnTo>
                    <a:lnTo>
                      <a:pt x="170" y="318"/>
                    </a:lnTo>
                    <a:lnTo>
                      <a:pt x="165" y="323"/>
                    </a:lnTo>
                    <a:lnTo>
                      <a:pt x="159" y="323"/>
                    </a:lnTo>
                    <a:lnTo>
                      <a:pt x="153" y="323"/>
                    </a:lnTo>
                    <a:lnTo>
                      <a:pt x="148" y="323"/>
                    </a:lnTo>
                    <a:lnTo>
                      <a:pt x="136" y="329"/>
                    </a:lnTo>
                    <a:lnTo>
                      <a:pt x="131" y="329"/>
                    </a:lnTo>
                    <a:lnTo>
                      <a:pt x="125" y="329"/>
                    </a:lnTo>
                    <a:lnTo>
                      <a:pt x="114" y="329"/>
                    </a:lnTo>
                    <a:lnTo>
                      <a:pt x="114" y="335"/>
                    </a:lnTo>
                    <a:lnTo>
                      <a:pt x="108" y="335"/>
                    </a:lnTo>
                    <a:lnTo>
                      <a:pt x="102" y="335"/>
                    </a:lnTo>
                    <a:lnTo>
                      <a:pt x="97" y="335"/>
                    </a:lnTo>
                    <a:lnTo>
                      <a:pt x="91" y="335"/>
                    </a:lnTo>
                    <a:lnTo>
                      <a:pt x="85" y="335"/>
                    </a:lnTo>
                    <a:lnTo>
                      <a:pt x="80" y="340"/>
                    </a:lnTo>
                    <a:lnTo>
                      <a:pt x="74" y="340"/>
                    </a:lnTo>
                    <a:lnTo>
                      <a:pt x="68" y="340"/>
                    </a:lnTo>
                    <a:lnTo>
                      <a:pt x="57" y="340"/>
                    </a:lnTo>
                    <a:lnTo>
                      <a:pt x="51" y="346"/>
                    </a:lnTo>
                    <a:lnTo>
                      <a:pt x="46" y="346"/>
                    </a:lnTo>
                    <a:lnTo>
                      <a:pt x="40" y="346"/>
                    </a:lnTo>
                    <a:lnTo>
                      <a:pt x="34" y="346"/>
                    </a:lnTo>
                    <a:lnTo>
                      <a:pt x="29" y="346"/>
                    </a:lnTo>
                    <a:lnTo>
                      <a:pt x="23" y="346"/>
                    </a:lnTo>
                    <a:lnTo>
                      <a:pt x="17" y="346"/>
                    </a:lnTo>
                    <a:lnTo>
                      <a:pt x="12" y="352"/>
                    </a:lnTo>
                    <a:lnTo>
                      <a:pt x="12" y="346"/>
                    </a:lnTo>
                    <a:lnTo>
                      <a:pt x="6" y="346"/>
                    </a:lnTo>
                    <a:lnTo>
                      <a:pt x="0" y="346"/>
                    </a:lnTo>
                    <a:lnTo>
                      <a:pt x="0" y="340"/>
                    </a:lnTo>
                    <a:lnTo>
                      <a:pt x="0" y="335"/>
                    </a:lnTo>
                    <a:lnTo>
                      <a:pt x="6" y="335"/>
                    </a:lnTo>
                    <a:lnTo>
                      <a:pt x="6" y="329"/>
                    </a:lnTo>
                    <a:lnTo>
                      <a:pt x="12" y="329"/>
                    </a:lnTo>
                    <a:lnTo>
                      <a:pt x="12" y="318"/>
                    </a:lnTo>
                    <a:lnTo>
                      <a:pt x="6" y="312"/>
                    </a:lnTo>
                    <a:lnTo>
                      <a:pt x="6" y="306"/>
                    </a:lnTo>
                    <a:lnTo>
                      <a:pt x="6" y="301"/>
                    </a:lnTo>
                    <a:lnTo>
                      <a:pt x="6" y="295"/>
                    </a:lnTo>
                    <a:lnTo>
                      <a:pt x="12" y="289"/>
                    </a:lnTo>
                    <a:lnTo>
                      <a:pt x="12" y="295"/>
                    </a:lnTo>
                    <a:lnTo>
                      <a:pt x="12" y="289"/>
                    </a:lnTo>
                    <a:lnTo>
                      <a:pt x="17" y="289"/>
                    </a:lnTo>
                    <a:lnTo>
                      <a:pt x="17" y="284"/>
                    </a:lnTo>
                    <a:lnTo>
                      <a:pt x="12" y="278"/>
                    </a:lnTo>
                    <a:lnTo>
                      <a:pt x="12" y="272"/>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0" name="Freeform 45">
                <a:extLst>
                  <a:ext uri="{FF2B5EF4-FFF2-40B4-BE49-F238E27FC236}">
                    <a16:creationId xmlns:a16="http://schemas.microsoft.com/office/drawing/2014/main" id="{62734015-3CAF-B188-E5C6-720C8A59A7EC}"/>
                  </a:ext>
                </a:extLst>
              </p:cNvPr>
              <p:cNvSpPr>
                <a:spLocks/>
              </p:cNvSpPr>
              <p:nvPr>
                <p:custDataLst>
                  <p:tags r:id="rId46"/>
                </p:custDataLst>
              </p:nvPr>
            </p:nvSpPr>
            <p:spPr bwMode="auto">
              <a:xfrm rot="390307">
                <a:off x="8492692" y="5163434"/>
                <a:ext cx="422275" cy="503238"/>
              </a:xfrm>
              <a:custGeom>
                <a:avLst/>
                <a:gdLst>
                  <a:gd name="T0" fmla="*/ 39 w 266"/>
                  <a:gd name="T1" fmla="*/ 22 h 317"/>
                  <a:gd name="T2" fmla="*/ 68 w 266"/>
                  <a:gd name="T3" fmla="*/ 28 h 317"/>
                  <a:gd name="T4" fmla="*/ 102 w 266"/>
                  <a:gd name="T5" fmla="*/ 5 h 317"/>
                  <a:gd name="T6" fmla="*/ 125 w 266"/>
                  <a:gd name="T7" fmla="*/ 5 h 317"/>
                  <a:gd name="T8" fmla="*/ 130 w 266"/>
                  <a:gd name="T9" fmla="*/ 11 h 317"/>
                  <a:gd name="T10" fmla="*/ 142 w 266"/>
                  <a:gd name="T11" fmla="*/ 34 h 317"/>
                  <a:gd name="T12" fmla="*/ 147 w 266"/>
                  <a:gd name="T13" fmla="*/ 51 h 317"/>
                  <a:gd name="T14" fmla="*/ 181 w 266"/>
                  <a:gd name="T15" fmla="*/ 130 h 317"/>
                  <a:gd name="T16" fmla="*/ 210 w 266"/>
                  <a:gd name="T17" fmla="*/ 181 h 317"/>
                  <a:gd name="T18" fmla="*/ 255 w 266"/>
                  <a:gd name="T19" fmla="*/ 261 h 317"/>
                  <a:gd name="T20" fmla="*/ 261 w 266"/>
                  <a:gd name="T21" fmla="*/ 289 h 317"/>
                  <a:gd name="T22" fmla="*/ 249 w 266"/>
                  <a:gd name="T23" fmla="*/ 289 h 317"/>
                  <a:gd name="T24" fmla="*/ 238 w 266"/>
                  <a:gd name="T25" fmla="*/ 289 h 317"/>
                  <a:gd name="T26" fmla="*/ 227 w 266"/>
                  <a:gd name="T27" fmla="*/ 295 h 317"/>
                  <a:gd name="T28" fmla="*/ 210 w 266"/>
                  <a:gd name="T29" fmla="*/ 295 h 317"/>
                  <a:gd name="T30" fmla="*/ 193 w 266"/>
                  <a:gd name="T31" fmla="*/ 300 h 317"/>
                  <a:gd name="T32" fmla="*/ 181 w 266"/>
                  <a:gd name="T33" fmla="*/ 300 h 317"/>
                  <a:gd name="T34" fmla="*/ 170 w 266"/>
                  <a:gd name="T35" fmla="*/ 306 h 317"/>
                  <a:gd name="T36" fmla="*/ 153 w 266"/>
                  <a:gd name="T37" fmla="*/ 306 h 317"/>
                  <a:gd name="T38" fmla="*/ 136 w 266"/>
                  <a:gd name="T39" fmla="*/ 312 h 317"/>
                  <a:gd name="T40" fmla="*/ 119 w 266"/>
                  <a:gd name="T41" fmla="*/ 317 h 317"/>
                  <a:gd name="T42" fmla="*/ 107 w 266"/>
                  <a:gd name="T43" fmla="*/ 317 h 317"/>
                  <a:gd name="T44" fmla="*/ 102 w 266"/>
                  <a:gd name="T45" fmla="*/ 221 h 317"/>
                  <a:gd name="T46" fmla="*/ 107 w 266"/>
                  <a:gd name="T47" fmla="*/ 215 h 317"/>
                  <a:gd name="T48" fmla="*/ 119 w 266"/>
                  <a:gd name="T49" fmla="*/ 210 h 317"/>
                  <a:gd name="T50" fmla="*/ 119 w 266"/>
                  <a:gd name="T51" fmla="*/ 198 h 317"/>
                  <a:gd name="T52" fmla="*/ 107 w 266"/>
                  <a:gd name="T53" fmla="*/ 181 h 317"/>
                  <a:gd name="T54" fmla="*/ 62 w 266"/>
                  <a:gd name="T55" fmla="*/ 153 h 317"/>
                  <a:gd name="T56" fmla="*/ 22 w 266"/>
                  <a:gd name="T57" fmla="*/ 153 h 317"/>
                  <a:gd name="T58" fmla="*/ 5 w 266"/>
                  <a:gd name="T59" fmla="*/ 125 h 317"/>
                  <a:gd name="T60" fmla="*/ 0 w 266"/>
                  <a:gd name="T61" fmla="*/ 108 h 317"/>
                  <a:gd name="T62" fmla="*/ 5 w 266"/>
                  <a:gd name="T63" fmla="*/ 102 h 317"/>
                  <a:gd name="T64" fmla="*/ 17 w 266"/>
                  <a:gd name="T65" fmla="*/ 108 h 317"/>
                  <a:gd name="T66" fmla="*/ 17 w 266"/>
                  <a:gd name="T67" fmla="*/ 96 h 317"/>
                  <a:gd name="T68" fmla="*/ 22 w 266"/>
                  <a:gd name="T69" fmla="*/ 85 h 317"/>
                  <a:gd name="T70" fmla="*/ 17 w 266"/>
                  <a:gd name="T71" fmla="*/ 73 h 317"/>
                  <a:gd name="T72" fmla="*/ 11 w 266"/>
                  <a:gd name="T73" fmla="*/ 68 h 317"/>
                  <a:gd name="T74" fmla="*/ 11 w 266"/>
                  <a:gd name="T75" fmla="*/ 51 h 317"/>
                  <a:gd name="T76" fmla="*/ 11 w 266"/>
                  <a:gd name="T77" fmla="*/ 39 h 317"/>
                  <a:gd name="T78" fmla="*/ 5 w 266"/>
                  <a:gd name="T79" fmla="*/ 34 h 317"/>
                  <a:gd name="T80" fmla="*/ 11 w 266"/>
                  <a:gd name="T81" fmla="*/ 28 h 317"/>
                  <a:gd name="T82" fmla="*/ 11 w 266"/>
                  <a:gd name="T83" fmla="*/ 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317">
                    <a:moveTo>
                      <a:pt x="11" y="22"/>
                    </a:moveTo>
                    <a:lnTo>
                      <a:pt x="39" y="22"/>
                    </a:lnTo>
                    <a:lnTo>
                      <a:pt x="51" y="28"/>
                    </a:lnTo>
                    <a:lnTo>
                      <a:pt x="68" y="28"/>
                    </a:lnTo>
                    <a:lnTo>
                      <a:pt x="90" y="17"/>
                    </a:lnTo>
                    <a:lnTo>
                      <a:pt x="102" y="5"/>
                    </a:lnTo>
                    <a:lnTo>
                      <a:pt x="113" y="0"/>
                    </a:lnTo>
                    <a:lnTo>
                      <a:pt x="125" y="5"/>
                    </a:lnTo>
                    <a:lnTo>
                      <a:pt x="130" y="5"/>
                    </a:lnTo>
                    <a:lnTo>
                      <a:pt x="130" y="11"/>
                    </a:lnTo>
                    <a:lnTo>
                      <a:pt x="130" y="17"/>
                    </a:lnTo>
                    <a:lnTo>
                      <a:pt x="142" y="34"/>
                    </a:lnTo>
                    <a:lnTo>
                      <a:pt x="142" y="39"/>
                    </a:lnTo>
                    <a:lnTo>
                      <a:pt x="147" y="51"/>
                    </a:lnTo>
                    <a:lnTo>
                      <a:pt x="164" y="85"/>
                    </a:lnTo>
                    <a:lnTo>
                      <a:pt x="181" y="130"/>
                    </a:lnTo>
                    <a:lnTo>
                      <a:pt x="210" y="176"/>
                    </a:lnTo>
                    <a:lnTo>
                      <a:pt x="210" y="181"/>
                    </a:lnTo>
                    <a:lnTo>
                      <a:pt x="238" y="227"/>
                    </a:lnTo>
                    <a:lnTo>
                      <a:pt x="255" y="261"/>
                    </a:lnTo>
                    <a:lnTo>
                      <a:pt x="266" y="283"/>
                    </a:lnTo>
                    <a:lnTo>
                      <a:pt x="261" y="289"/>
                    </a:lnTo>
                    <a:lnTo>
                      <a:pt x="255" y="289"/>
                    </a:lnTo>
                    <a:lnTo>
                      <a:pt x="249" y="289"/>
                    </a:lnTo>
                    <a:lnTo>
                      <a:pt x="244" y="289"/>
                    </a:lnTo>
                    <a:lnTo>
                      <a:pt x="238" y="289"/>
                    </a:lnTo>
                    <a:lnTo>
                      <a:pt x="232" y="295"/>
                    </a:lnTo>
                    <a:lnTo>
                      <a:pt x="227" y="295"/>
                    </a:lnTo>
                    <a:lnTo>
                      <a:pt x="215" y="295"/>
                    </a:lnTo>
                    <a:lnTo>
                      <a:pt x="210" y="295"/>
                    </a:lnTo>
                    <a:lnTo>
                      <a:pt x="210" y="300"/>
                    </a:lnTo>
                    <a:lnTo>
                      <a:pt x="193" y="300"/>
                    </a:lnTo>
                    <a:lnTo>
                      <a:pt x="187" y="300"/>
                    </a:lnTo>
                    <a:lnTo>
                      <a:pt x="181" y="300"/>
                    </a:lnTo>
                    <a:lnTo>
                      <a:pt x="176" y="306"/>
                    </a:lnTo>
                    <a:lnTo>
                      <a:pt x="170" y="306"/>
                    </a:lnTo>
                    <a:lnTo>
                      <a:pt x="164" y="306"/>
                    </a:lnTo>
                    <a:lnTo>
                      <a:pt x="153" y="306"/>
                    </a:lnTo>
                    <a:lnTo>
                      <a:pt x="142" y="312"/>
                    </a:lnTo>
                    <a:lnTo>
                      <a:pt x="136" y="312"/>
                    </a:lnTo>
                    <a:lnTo>
                      <a:pt x="125" y="312"/>
                    </a:lnTo>
                    <a:lnTo>
                      <a:pt x="119" y="317"/>
                    </a:lnTo>
                    <a:lnTo>
                      <a:pt x="113" y="317"/>
                    </a:lnTo>
                    <a:lnTo>
                      <a:pt x="107" y="317"/>
                    </a:lnTo>
                    <a:lnTo>
                      <a:pt x="90" y="227"/>
                    </a:lnTo>
                    <a:lnTo>
                      <a:pt x="102" y="221"/>
                    </a:lnTo>
                    <a:lnTo>
                      <a:pt x="102" y="215"/>
                    </a:lnTo>
                    <a:lnTo>
                      <a:pt x="107" y="215"/>
                    </a:lnTo>
                    <a:lnTo>
                      <a:pt x="113" y="210"/>
                    </a:lnTo>
                    <a:lnTo>
                      <a:pt x="119" y="210"/>
                    </a:lnTo>
                    <a:lnTo>
                      <a:pt x="119" y="204"/>
                    </a:lnTo>
                    <a:lnTo>
                      <a:pt x="119" y="198"/>
                    </a:lnTo>
                    <a:lnTo>
                      <a:pt x="107" y="187"/>
                    </a:lnTo>
                    <a:lnTo>
                      <a:pt x="107" y="181"/>
                    </a:lnTo>
                    <a:lnTo>
                      <a:pt x="96" y="181"/>
                    </a:lnTo>
                    <a:lnTo>
                      <a:pt x="62" y="153"/>
                    </a:lnTo>
                    <a:lnTo>
                      <a:pt x="34" y="153"/>
                    </a:lnTo>
                    <a:lnTo>
                      <a:pt x="22" y="153"/>
                    </a:lnTo>
                    <a:lnTo>
                      <a:pt x="11" y="136"/>
                    </a:lnTo>
                    <a:lnTo>
                      <a:pt x="5" y="125"/>
                    </a:lnTo>
                    <a:lnTo>
                      <a:pt x="0" y="113"/>
                    </a:lnTo>
                    <a:lnTo>
                      <a:pt x="0" y="108"/>
                    </a:lnTo>
                    <a:lnTo>
                      <a:pt x="0" y="102"/>
                    </a:lnTo>
                    <a:lnTo>
                      <a:pt x="5" y="102"/>
                    </a:lnTo>
                    <a:lnTo>
                      <a:pt x="11" y="102"/>
                    </a:lnTo>
                    <a:lnTo>
                      <a:pt x="17" y="108"/>
                    </a:lnTo>
                    <a:lnTo>
                      <a:pt x="17" y="102"/>
                    </a:lnTo>
                    <a:lnTo>
                      <a:pt x="17" y="96"/>
                    </a:lnTo>
                    <a:lnTo>
                      <a:pt x="22" y="90"/>
                    </a:lnTo>
                    <a:lnTo>
                      <a:pt x="22" y="85"/>
                    </a:lnTo>
                    <a:lnTo>
                      <a:pt x="22" y="79"/>
                    </a:lnTo>
                    <a:lnTo>
                      <a:pt x="17" y="73"/>
                    </a:lnTo>
                    <a:lnTo>
                      <a:pt x="17" y="68"/>
                    </a:lnTo>
                    <a:lnTo>
                      <a:pt x="11" y="68"/>
                    </a:lnTo>
                    <a:lnTo>
                      <a:pt x="5" y="56"/>
                    </a:lnTo>
                    <a:lnTo>
                      <a:pt x="11" y="51"/>
                    </a:lnTo>
                    <a:lnTo>
                      <a:pt x="17" y="39"/>
                    </a:lnTo>
                    <a:lnTo>
                      <a:pt x="11" y="39"/>
                    </a:lnTo>
                    <a:lnTo>
                      <a:pt x="5" y="39"/>
                    </a:lnTo>
                    <a:lnTo>
                      <a:pt x="5" y="34"/>
                    </a:lnTo>
                    <a:lnTo>
                      <a:pt x="5" y="28"/>
                    </a:lnTo>
                    <a:lnTo>
                      <a:pt x="11" y="28"/>
                    </a:lnTo>
                    <a:lnTo>
                      <a:pt x="17" y="28"/>
                    </a:lnTo>
                    <a:lnTo>
                      <a:pt x="11" y="22"/>
                    </a:lnTo>
                    <a:close/>
                  </a:path>
                </a:pathLst>
              </a:custGeom>
              <a:solidFill>
                <a:srgbClr val="30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1" name="Freeform 46">
                <a:extLst>
                  <a:ext uri="{FF2B5EF4-FFF2-40B4-BE49-F238E27FC236}">
                    <a16:creationId xmlns:a16="http://schemas.microsoft.com/office/drawing/2014/main" id="{E8EFB8A6-AE3E-496D-D85C-61A8E46CF7CD}"/>
                  </a:ext>
                </a:extLst>
              </p:cNvPr>
              <p:cNvSpPr>
                <a:spLocks/>
              </p:cNvSpPr>
              <p:nvPr>
                <p:custDataLst>
                  <p:tags r:id="rId47"/>
                </p:custDataLst>
              </p:nvPr>
            </p:nvSpPr>
            <p:spPr bwMode="auto">
              <a:xfrm rot="390307">
                <a:off x="3729082" y="5739312"/>
                <a:ext cx="63500" cy="98425"/>
              </a:xfrm>
              <a:custGeom>
                <a:avLst/>
                <a:gdLst>
                  <a:gd name="T0" fmla="*/ 12 w 40"/>
                  <a:gd name="T1" fmla="*/ 23 h 62"/>
                  <a:gd name="T2" fmla="*/ 12 w 40"/>
                  <a:gd name="T3" fmla="*/ 17 h 62"/>
                  <a:gd name="T4" fmla="*/ 12 w 40"/>
                  <a:gd name="T5" fmla="*/ 11 h 62"/>
                  <a:gd name="T6" fmla="*/ 17 w 40"/>
                  <a:gd name="T7" fmla="*/ 17 h 62"/>
                  <a:gd name="T8" fmla="*/ 17 w 40"/>
                  <a:gd name="T9" fmla="*/ 11 h 62"/>
                  <a:gd name="T10" fmla="*/ 17 w 40"/>
                  <a:gd name="T11" fmla="*/ 6 h 62"/>
                  <a:gd name="T12" fmla="*/ 23 w 40"/>
                  <a:gd name="T13" fmla="*/ 0 h 62"/>
                  <a:gd name="T14" fmla="*/ 23 w 40"/>
                  <a:gd name="T15" fmla="*/ 6 h 62"/>
                  <a:gd name="T16" fmla="*/ 34 w 40"/>
                  <a:gd name="T17" fmla="*/ 6 h 62"/>
                  <a:gd name="T18" fmla="*/ 29 w 40"/>
                  <a:gd name="T19" fmla="*/ 0 h 62"/>
                  <a:gd name="T20" fmla="*/ 34 w 40"/>
                  <a:gd name="T21" fmla="*/ 0 h 62"/>
                  <a:gd name="T22" fmla="*/ 40 w 40"/>
                  <a:gd name="T23" fmla="*/ 0 h 62"/>
                  <a:gd name="T24" fmla="*/ 40 w 40"/>
                  <a:gd name="T25" fmla="*/ 6 h 62"/>
                  <a:gd name="T26" fmla="*/ 34 w 40"/>
                  <a:gd name="T27" fmla="*/ 17 h 62"/>
                  <a:gd name="T28" fmla="*/ 23 w 40"/>
                  <a:gd name="T29" fmla="*/ 40 h 62"/>
                  <a:gd name="T30" fmla="*/ 23 w 40"/>
                  <a:gd name="T31" fmla="*/ 45 h 62"/>
                  <a:gd name="T32" fmla="*/ 23 w 40"/>
                  <a:gd name="T33" fmla="*/ 57 h 62"/>
                  <a:gd name="T34" fmla="*/ 17 w 40"/>
                  <a:gd name="T35" fmla="*/ 62 h 62"/>
                  <a:gd name="T36" fmla="*/ 17 w 40"/>
                  <a:gd name="T37" fmla="*/ 57 h 62"/>
                  <a:gd name="T38" fmla="*/ 17 w 40"/>
                  <a:gd name="T39" fmla="*/ 45 h 62"/>
                  <a:gd name="T40" fmla="*/ 6 w 40"/>
                  <a:gd name="T41" fmla="*/ 45 h 62"/>
                  <a:gd name="T42" fmla="*/ 0 w 40"/>
                  <a:gd name="T43" fmla="*/ 45 h 62"/>
                  <a:gd name="T44" fmla="*/ 0 w 40"/>
                  <a:gd name="T45" fmla="*/ 40 h 62"/>
                  <a:gd name="T46" fmla="*/ 0 w 40"/>
                  <a:gd name="T47" fmla="*/ 34 h 62"/>
                  <a:gd name="T48" fmla="*/ 0 w 40"/>
                  <a:gd name="T49" fmla="*/ 23 h 62"/>
                  <a:gd name="T50" fmla="*/ 6 w 40"/>
                  <a:gd name="T51" fmla="*/ 23 h 62"/>
                  <a:gd name="T52" fmla="*/ 0 w 40"/>
                  <a:gd name="T53" fmla="*/ 23 h 62"/>
                  <a:gd name="T54" fmla="*/ 0 w 40"/>
                  <a:gd name="T55" fmla="*/ 17 h 62"/>
                  <a:gd name="T56" fmla="*/ 6 w 40"/>
                  <a:gd name="T57" fmla="*/ 17 h 62"/>
                  <a:gd name="T58" fmla="*/ 6 w 40"/>
                  <a:gd name="T59" fmla="*/ 23 h 62"/>
                  <a:gd name="T60" fmla="*/ 12 w 40"/>
                  <a:gd name="T61"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62">
                    <a:moveTo>
                      <a:pt x="12" y="23"/>
                    </a:moveTo>
                    <a:lnTo>
                      <a:pt x="12" y="17"/>
                    </a:lnTo>
                    <a:lnTo>
                      <a:pt x="12" y="11"/>
                    </a:lnTo>
                    <a:lnTo>
                      <a:pt x="17" y="17"/>
                    </a:lnTo>
                    <a:lnTo>
                      <a:pt x="17" y="11"/>
                    </a:lnTo>
                    <a:lnTo>
                      <a:pt x="17" y="6"/>
                    </a:lnTo>
                    <a:lnTo>
                      <a:pt x="23" y="0"/>
                    </a:lnTo>
                    <a:lnTo>
                      <a:pt x="23" y="6"/>
                    </a:lnTo>
                    <a:lnTo>
                      <a:pt x="34" y="6"/>
                    </a:lnTo>
                    <a:lnTo>
                      <a:pt x="29" y="0"/>
                    </a:lnTo>
                    <a:lnTo>
                      <a:pt x="34" y="0"/>
                    </a:lnTo>
                    <a:lnTo>
                      <a:pt x="40" y="0"/>
                    </a:lnTo>
                    <a:lnTo>
                      <a:pt x="40" y="6"/>
                    </a:lnTo>
                    <a:lnTo>
                      <a:pt x="34" y="17"/>
                    </a:lnTo>
                    <a:lnTo>
                      <a:pt x="23" y="40"/>
                    </a:lnTo>
                    <a:lnTo>
                      <a:pt x="23" y="45"/>
                    </a:lnTo>
                    <a:lnTo>
                      <a:pt x="23" y="57"/>
                    </a:lnTo>
                    <a:lnTo>
                      <a:pt x="17" y="62"/>
                    </a:lnTo>
                    <a:lnTo>
                      <a:pt x="17" y="57"/>
                    </a:lnTo>
                    <a:lnTo>
                      <a:pt x="17" y="45"/>
                    </a:lnTo>
                    <a:lnTo>
                      <a:pt x="6" y="45"/>
                    </a:lnTo>
                    <a:lnTo>
                      <a:pt x="0" y="45"/>
                    </a:lnTo>
                    <a:lnTo>
                      <a:pt x="0" y="40"/>
                    </a:lnTo>
                    <a:lnTo>
                      <a:pt x="0" y="34"/>
                    </a:lnTo>
                    <a:lnTo>
                      <a:pt x="0" y="23"/>
                    </a:lnTo>
                    <a:lnTo>
                      <a:pt x="6" y="23"/>
                    </a:lnTo>
                    <a:lnTo>
                      <a:pt x="0" y="23"/>
                    </a:lnTo>
                    <a:lnTo>
                      <a:pt x="0" y="17"/>
                    </a:lnTo>
                    <a:lnTo>
                      <a:pt x="6" y="17"/>
                    </a:lnTo>
                    <a:lnTo>
                      <a:pt x="6" y="23"/>
                    </a:lnTo>
                    <a:lnTo>
                      <a:pt x="12" y="23"/>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2" name="Freeform 47">
                <a:extLst>
                  <a:ext uri="{FF2B5EF4-FFF2-40B4-BE49-F238E27FC236}">
                    <a16:creationId xmlns:a16="http://schemas.microsoft.com/office/drawing/2014/main" id="{1481AF4E-F211-BEB0-9010-ADC34120DE46}"/>
                  </a:ext>
                </a:extLst>
              </p:cNvPr>
              <p:cNvSpPr>
                <a:spLocks/>
              </p:cNvSpPr>
              <p:nvPr>
                <p:custDataLst>
                  <p:tags r:id="rId48"/>
                </p:custDataLst>
              </p:nvPr>
            </p:nvSpPr>
            <p:spPr bwMode="auto">
              <a:xfrm rot="390307">
                <a:off x="2415804" y="5838010"/>
                <a:ext cx="134937" cy="71438"/>
              </a:xfrm>
              <a:custGeom>
                <a:avLst/>
                <a:gdLst>
                  <a:gd name="T0" fmla="*/ 0 w 85"/>
                  <a:gd name="T1" fmla="*/ 45 h 45"/>
                  <a:gd name="T2" fmla="*/ 6 w 85"/>
                  <a:gd name="T3" fmla="*/ 45 h 45"/>
                  <a:gd name="T4" fmla="*/ 6 w 85"/>
                  <a:gd name="T5" fmla="*/ 40 h 45"/>
                  <a:gd name="T6" fmla="*/ 11 w 85"/>
                  <a:gd name="T7" fmla="*/ 34 h 45"/>
                  <a:gd name="T8" fmla="*/ 34 w 85"/>
                  <a:gd name="T9" fmla="*/ 17 h 45"/>
                  <a:gd name="T10" fmla="*/ 40 w 85"/>
                  <a:gd name="T11" fmla="*/ 17 h 45"/>
                  <a:gd name="T12" fmla="*/ 51 w 85"/>
                  <a:gd name="T13" fmla="*/ 11 h 45"/>
                  <a:gd name="T14" fmla="*/ 62 w 85"/>
                  <a:gd name="T15" fmla="*/ 0 h 45"/>
                  <a:gd name="T16" fmla="*/ 62 w 85"/>
                  <a:gd name="T17" fmla="*/ 6 h 45"/>
                  <a:gd name="T18" fmla="*/ 74 w 85"/>
                  <a:gd name="T19" fmla="*/ 6 h 45"/>
                  <a:gd name="T20" fmla="*/ 79 w 85"/>
                  <a:gd name="T21" fmla="*/ 0 h 45"/>
                  <a:gd name="T22" fmla="*/ 85 w 85"/>
                  <a:gd name="T23" fmla="*/ 6 h 45"/>
                  <a:gd name="T24" fmla="*/ 79 w 85"/>
                  <a:gd name="T25" fmla="*/ 11 h 45"/>
                  <a:gd name="T26" fmla="*/ 68 w 85"/>
                  <a:gd name="T27" fmla="*/ 28 h 45"/>
                  <a:gd name="T28" fmla="*/ 62 w 85"/>
                  <a:gd name="T29" fmla="*/ 40 h 45"/>
                  <a:gd name="T30" fmla="*/ 57 w 85"/>
                  <a:gd name="T31" fmla="*/ 40 h 45"/>
                  <a:gd name="T32" fmla="*/ 51 w 85"/>
                  <a:gd name="T33" fmla="*/ 40 h 45"/>
                  <a:gd name="T34" fmla="*/ 45 w 85"/>
                  <a:gd name="T35" fmla="*/ 40 h 45"/>
                  <a:gd name="T36" fmla="*/ 40 w 85"/>
                  <a:gd name="T37" fmla="*/ 40 h 45"/>
                  <a:gd name="T38" fmla="*/ 34 w 85"/>
                  <a:gd name="T39" fmla="*/ 40 h 45"/>
                  <a:gd name="T40" fmla="*/ 28 w 85"/>
                  <a:gd name="T41" fmla="*/ 40 h 45"/>
                  <a:gd name="T42" fmla="*/ 23 w 85"/>
                  <a:gd name="T43" fmla="*/ 40 h 45"/>
                  <a:gd name="T44" fmla="*/ 23 w 85"/>
                  <a:gd name="T45" fmla="*/ 45 h 45"/>
                  <a:gd name="T46" fmla="*/ 17 w 85"/>
                  <a:gd name="T47" fmla="*/ 45 h 45"/>
                  <a:gd name="T48" fmla="*/ 11 w 85"/>
                  <a:gd name="T49" fmla="*/ 45 h 45"/>
                  <a:gd name="T50" fmla="*/ 6 w 85"/>
                  <a:gd name="T51" fmla="*/ 45 h 45"/>
                  <a:gd name="T52" fmla="*/ 0 w 85"/>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45">
                    <a:moveTo>
                      <a:pt x="0" y="45"/>
                    </a:moveTo>
                    <a:lnTo>
                      <a:pt x="6" y="45"/>
                    </a:lnTo>
                    <a:lnTo>
                      <a:pt x="6" y="40"/>
                    </a:lnTo>
                    <a:lnTo>
                      <a:pt x="11" y="34"/>
                    </a:lnTo>
                    <a:lnTo>
                      <a:pt x="34" y="17"/>
                    </a:lnTo>
                    <a:lnTo>
                      <a:pt x="40" y="17"/>
                    </a:lnTo>
                    <a:lnTo>
                      <a:pt x="51" y="11"/>
                    </a:lnTo>
                    <a:lnTo>
                      <a:pt x="62" y="0"/>
                    </a:lnTo>
                    <a:lnTo>
                      <a:pt x="62" y="6"/>
                    </a:lnTo>
                    <a:lnTo>
                      <a:pt x="74" y="6"/>
                    </a:lnTo>
                    <a:lnTo>
                      <a:pt x="79" y="0"/>
                    </a:lnTo>
                    <a:lnTo>
                      <a:pt x="85" y="6"/>
                    </a:lnTo>
                    <a:lnTo>
                      <a:pt x="79" y="11"/>
                    </a:lnTo>
                    <a:lnTo>
                      <a:pt x="68" y="28"/>
                    </a:lnTo>
                    <a:lnTo>
                      <a:pt x="62" y="40"/>
                    </a:lnTo>
                    <a:lnTo>
                      <a:pt x="57" y="40"/>
                    </a:lnTo>
                    <a:lnTo>
                      <a:pt x="51" y="40"/>
                    </a:lnTo>
                    <a:lnTo>
                      <a:pt x="45" y="40"/>
                    </a:lnTo>
                    <a:lnTo>
                      <a:pt x="40" y="40"/>
                    </a:lnTo>
                    <a:lnTo>
                      <a:pt x="34" y="40"/>
                    </a:lnTo>
                    <a:lnTo>
                      <a:pt x="28" y="40"/>
                    </a:lnTo>
                    <a:lnTo>
                      <a:pt x="23" y="40"/>
                    </a:lnTo>
                    <a:lnTo>
                      <a:pt x="23" y="45"/>
                    </a:lnTo>
                    <a:lnTo>
                      <a:pt x="17" y="45"/>
                    </a:lnTo>
                    <a:lnTo>
                      <a:pt x="11" y="45"/>
                    </a:lnTo>
                    <a:lnTo>
                      <a:pt x="6" y="45"/>
                    </a:lnTo>
                    <a:lnTo>
                      <a:pt x="0" y="45"/>
                    </a:lnTo>
                    <a:close/>
                  </a:path>
                </a:pathLst>
              </a:custGeom>
              <a:solidFill>
                <a:schemeClr val="bg1">
                  <a:lumMod val="95000"/>
                </a:schemeClr>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3" name="Freeform 48">
                <a:extLst>
                  <a:ext uri="{FF2B5EF4-FFF2-40B4-BE49-F238E27FC236}">
                    <a16:creationId xmlns:a16="http://schemas.microsoft.com/office/drawing/2014/main" id="{644B2D84-3246-9053-64A6-BF8A8EC56A82}"/>
                  </a:ext>
                </a:extLst>
              </p:cNvPr>
              <p:cNvSpPr>
                <a:spLocks/>
              </p:cNvSpPr>
              <p:nvPr>
                <p:custDataLst>
                  <p:tags r:id="rId49"/>
                </p:custDataLst>
              </p:nvPr>
            </p:nvSpPr>
            <p:spPr bwMode="auto">
              <a:xfrm rot="390307">
                <a:off x="4033795" y="4856865"/>
                <a:ext cx="458787" cy="520700"/>
              </a:xfrm>
              <a:custGeom>
                <a:avLst/>
                <a:gdLst>
                  <a:gd name="T0" fmla="*/ 62 w 289"/>
                  <a:gd name="T1" fmla="*/ 300 h 328"/>
                  <a:gd name="T2" fmla="*/ 57 w 289"/>
                  <a:gd name="T3" fmla="*/ 289 h 328"/>
                  <a:gd name="T4" fmla="*/ 62 w 289"/>
                  <a:gd name="T5" fmla="*/ 277 h 328"/>
                  <a:gd name="T6" fmla="*/ 68 w 289"/>
                  <a:gd name="T7" fmla="*/ 272 h 328"/>
                  <a:gd name="T8" fmla="*/ 57 w 289"/>
                  <a:gd name="T9" fmla="*/ 260 h 328"/>
                  <a:gd name="T10" fmla="*/ 45 w 289"/>
                  <a:gd name="T11" fmla="*/ 255 h 328"/>
                  <a:gd name="T12" fmla="*/ 45 w 289"/>
                  <a:gd name="T13" fmla="*/ 243 h 328"/>
                  <a:gd name="T14" fmla="*/ 57 w 289"/>
                  <a:gd name="T15" fmla="*/ 232 h 328"/>
                  <a:gd name="T16" fmla="*/ 57 w 289"/>
                  <a:gd name="T17" fmla="*/ 221 h 328"/>
                  <a:gd name="T18" fmla="*/ 62 w 289"/>
                  <a:gd name="T19" fmla="*/ 221 h 328"/>
                  <a:gd name="T20" fmla="*/ 68 w 289"/>
                  <a:gd name="T21" fmla="*/ 221 h 328"/>
                  <a:gd name="T22" fmla="*/ 68 w 289"/>
                  <a:gd name="T23" fmla="*/ 215 h 328"/>
                  <a:gd name="T24" fmla="*/ 74 w 289"/>
                  <a:gd name="T25" fmla="*/ 215 h 328"/>
                  <a:gd name="T26" fmla="*/ 74 w 289"/>
                  <a:gd name="T27" fmla="*/ 209 h 328"/>
                  <a:gd name="T28" fmla="*/ 79 w 289"/>
                  <a:gd name="T29" fmla="*/ 204 h 328"/>
                  <a:gd name="T30" fmla="*/ 74 w 289"/>
                  <a:gd name="T31" fmla="*/ 192 h 328"/>
                  <a:gd name="T32" fmla="*/ 68 w 289"/>
                  <a:gd name="T33" fmla="*/ 198 h 328"/>
                  <a:gd name="T34" fmla="*/ 57 w 289"/>
                  <a:gd name="T35" fmla="*/ 192 h 328"/>
                  <a:gd name="T36" fmla="*/ 40 w 289"/>
                  <a:gd name="T37" fmla="*/ 181 h 328"/>
                  <a:gd name="T38" fmla="*/ 45 w 289"/>
                  <a:gd name="T39" fmla="*/ 158 h 328"/>
                  <a:gd name="T40" fmla="*/ 68 w 289"/>
                  <a:gd name="T41" fmla="*/ 158 h 328"/>
                  <a:gd name="T42" fmla="*/ 62 w 289"/>
                  <a:gd name="T43" fmla="*/ 147 h 328"/>
                  <a:gd name="T44" fmla="*/ 45 w 289"/>
                  <a:gd name="T45" fmla="*/ 153 h 328"/>
                  <a:gd name="T46" fmla="*/ 23 w 289"/>
                  <a:gd name="T47" fmla="*/ 170 h 328"/>
                  <a:gd name="T48" fmla="*/ 6 w 289"/>
                  <a:gd name="T49" fmla="*/ 153 h 328"/>
                  <a:gd name="T50" fmla="*/ 6 w 289"/>
                  <a:gd name="T51" fmla="*/ 130 h 328"/>
                  <a:gd name="T52" fmla="*/ 17 w 289"/>
                  <a:gd name="T53" fmla="*/ 119 h 328"/>
                  <a:gd name="T54" fmla="*/ 68 w 289"/>
                  <a:gd name="T55" fmla="*/ 90 h 328"/>
                  <a:gd name="T56" fmla="*/ 85 w 289"/>
                  <a:gd name="T57" fmla="*/ 73 h 328"/>
                  <a:gd name="T58" fmla="*/ 125 w 289"/>
                  <a:gd name="T59" fmla="*/ 39 h 328"/>
                  <a:gd name="T60" fmla="*/ 164 w 289"/>
                  <a:gd name="T61" fmla="*/ 0 h 328"/>
                  <a:gd name="T62" fmla="*/ 244 w 289"/>
                  <a:gd name="T63" fmla="*/ 73 h 328"/>
                  <a:gd name="T64" fmla="*/ 278 w 289"/>
                  <a:gd name="T65" fmla="*/ 141 h 328"/>
                  <a:gd name="T66" fmla="*/ 272 w 289"/>
                  <a:gd name="T67" fmla="*/ 204 h 328"/>
                  <a:gd name="T68" fmla="*/ 198 w 289"/>
                  <a:gd name="T69" fmla="*/ 277 h 328"/>
                  <a:gd name="T70" fmla="*/ 187 w 289"/>
                  <a:gd name="T71" fmla="*/ 283 h 328"/>
                  <a:gd name="T72" fmla="*/ 170 w 289"/>
                  <a:gd name="T73" fmla="*/ 289 h 328"/>
                  <a:gd name="T74" fmla="*/ 153 w 289"/>
                  <a:gd name="T75" fmla="*/ 283 h 328"/>
                  <a:gd name="T76" fmla="*/ 159 w 289"/>
                  <a:gd name="T77" fmla="*/ 300 h 328"/>
                  <a:gd name="T78" fmla="*/ 147 w 289"/>
                  <a:gd name="T79" fmla="*/ 294 h 328"/>
                  <a:gd name="T80" fmla="*/ 142 w 289"/>
                  <a:gd name="T81" fmla="*/ 294 h 328"/>
                  <a:gd name="T82" fmla="*/ 130 w 289"/>
                  <a:gd name="T83" fmla="*/ 289 h 328"/>
                  <a:gd name="T84" fmla="*/ 125 w 289"/>
                  <a:gd name="T85" fmla="*/ 300 h 328"/>
                  <a:gd name="T86" fmla="*/ 119 w 289"/>
                  <a:gd name="T87" fmla="*/ 311 h 328"/>
                  <a:gd name="T88" fmla="*/ 108 w 289"/>
                  <a:gd name="T89" fmla="*/ 317 h 328"/>
                  <a:gd name="T90" fmla="*/ 96 w 289"/>
                  <a:gd name="T91" fmla="*/ 311 h 328"/>
                  <a:gd name="T92" fmla="*/ 85 w 289"/>
                  <a:gd name="T93" fmla="*/ 306 h 328"/>
                  <a:gd name="T94" fmla="*/ 85 w 289"/>
                  <a:gd name="T95" fmla="*/ 317 h 328"/>
                  <a:gd name="T96" fmla="*/ 74 w 289"/>
                  <a:gd name="T9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9" h="328">
                    <a:moveTo>
                      <a:pt x="74" y="328"/>
                    </a:moveTo>
                    <a:lnTo>
                      <a:pt x="68" y="306"/>
                    </a:lnTo>
                    <a:lnTo>
                      <a:pt x="62" y="300"/>
                    </a:lnTo>
                    <a:lnTo>
                      <a:pt x="62" y="289"/>
                    </a:lnTo>
                    <a:lnTo>
                      <a:pt x="62" y="283"/>
                    </a:lnTo>
                    <a:lnTo>
                      <a:pt x="57" y="289"/>
                    </a:lnTo>
                    <a:lnTo>
                      <a:pt x="57" y="283"/>
                    </a:lnTo>
                    <a:lnTo>
                      <a:pt x="57" y="277"/>
                    </a:lnTo>
                    <a:lnTo>
                      <a:pt x="62" y="277"/>
                    </a:lnTo>
                    <a:lnTo>
                      <a:pt x="68" y="283"/>
                    </a:lnTo>
                    <a:lnTo>
                      <a:pt x="68" y="277"/>
                    </a:lnTo>
                    <a:lnTo>
                      <a:pt x="68" y="272"/>
                    </a:lnTo>
                    <a:lnTo>
                      <a:pt x="62" y="272"/>
                    </a:lnTo>
                    <a:lnTo>
                      <a:pt x="62" y="266"/>
                    </a:lnTo>
                    <a:lnTo>
                      <a:pt x="57" y="260"/>
                    </a:lnTo>
                    <a:lnTo>
                      <a:pt x="51" y="249"/>
                    </a:lnTo>
                    <a:lnTo>
                      <a:pt x="51" y="255"/>
                    </a:lnTo>
                    <a:lnTo>
                      <a:pt x="45" y="255"/>
                    </a:lnTo>
                    <a:lnTo>
                      <a:pt x="40" y="249"/>
                    </a:lnTo>
                    <a:lnTo>
                      <a:pt x="40" y="243"/>
                    </a:lnTo>
                    <a:lnTo>
                      <a:pt x="45" y="243"/>
                    </a:lnTo>
                    <a:lnTo>
                      <a:pt x="57" y="238"/>
                    </a:lnTo>
                    <a:lnTo>
                      <a:pt x="51" y="232"/>
                    </a:lnTo>
                    <a:lnTo>
                      <a:pt x="57" y="232"/>
                    </a:lnTo>
                    <a:lnTo>
                      <a:pt x="57" y="226"/>
                    </a:lnTo>
                    <a:lnTo>
                      <a:pt x="51" y="226"/>
                    </a:lnTo>
                    <a:lnTo>
                      <a:pt x="57" y="221"/>
                    </a:lnTo>
                    <a:lnTo>
                      <a:pt x="51" y="221"/>
                    </a:lnTo>
                    <a:lnTo>
                      <a:pt x="57" y="221"/>
                    </a:lnTo>
                    <a:lnTo>
                      <a:pt x="62" y="221"/>
                    </a:lnTo>
                    <a:lnTo>
                      <a:pt x="62" y="226"/>
                    </a:lnTo>
                    <a:lnTo>
                      <a:pt x="62" y="221"/>
                    </a:lnTo>
                    <a:lnTo>
                      <a:pt x="68" y="221"/>
                    </a:lnTo>
                    <a:lnTo>
                      <a:pt x="68" y="226"/>
                    </a:lnTo>
                    <a:lnTo>
                      <a:pt x="68" y="221"/>
                    </a:lnTo>
                    <a:lnTo>
                      <a:pt x="68" y="215"/>
                    </a:lnTo>
                    <a:lnTo>
                      <a:pt x="74" y="215"/>
                    </a:lnTo>
                    <a:lnTo>
                      <a:pt x="68" y="215"/>
                    </a:lnTo>
                    <a:lnTo>
                      <a:pt x="74" y="215"/>
                    </a:lnTo>
                    <a:lnTo>
                      <a:pt x="74" y="209"/>
                    </a:lnTo>
                    <a:lnTo>
                      <a:pt x="74" y="215"/>
                    </a:lnTo>
                    <a:lnTo>
                      <a:pt x="74" y="209"/>
                    </a:lnTo>
                    <a:lnTo>
                      <a:pt x="79" y="209"/>
                    </a:lnTo>
                    <a:lnTo>
                      <a:pt x="74" y="204"/>
                    </a:lnTo>
                    <a:lnTo>
                      <a:pt x="79" y="204"/>
                    </a:lnTo>
                    <a:lnTo>
                      <a:pt x="79" y="198"/>
                    </a:lnTo>
                    <a:lnTo>
                      <a:pt x="79" y="192"/>
                    </a:lnTo>
                    <a:lnTo>
                      <a:pt x="74" y="192"/>
                    </a:lnTo>
                    <a:lnTo>
                      <a:pt x="68" y="192"/>
                    </a:lnTo>
                    <a:lnTo>
                      <a:pt x="68" y="204"/>
                    </a:lnTo>
                    <a:lnTo>
                      <a:pt x="68" y="198"/>
                    </a:lnTo>
                    <a:lnTo>
                      <a:pt x="62" y="192"/>
                    </a:lnTo>
                    <a:lnTo>
                      <a:pt x="62" y="187"/>
                    </a:lnTo>
                    <a:lnTo>
                      <a:pt x="57" y="192"/>
                    </a:lnTo>
                    <a:lnTo>
                      <a:pt x="51" y="192"/>
                    </a:lnTo>
                    <a:lnTo>
                      <a:pt x="45" y="181"/>
                    </a:lnTo>
                    <a:lnTo>
                      <a:pt x="40" y="181"/>
                    </a:lnTo>
                    <a:lnTo>
                      <a:pt x="40" y="175"/>
                    </a:lnTo>
                    <a:lnTo>
                      <a:pt x="45" y="164"/>
                    </a:lnTo>
                    <a:lnTo>
                      <a:pt x="45" y="158"/>
                    </a:lnTo>
                    <a:lnTo>
                      <a:pt x="57" y="158"/>
                    </a:lnTo>
                    <a:lnTo>
                      <a:pt x="62" y="158"/>
                    </a:lnTo>
                    <a:lnTo>
                      <a:pt x="68" y="158"/>
                    </a:lnTo>
                    <a:lnTo>
                      <a:pt x="68" y="153"/>
                    </a:lnTo>
                    <a:lnTo>
                      <a:pt x="68" y="147"/>
                    </a:lnTo>
                    <a:lnTo>
                      <a:pt x="62" y="147"/>
                    </a:lnTo>
                    <a:lnTo>
                      <a:pt x="57" y="147"/>
                    </a:lnTo>
                    <a:lnTo>
                      <a:pt x="51" y="153"/>
                    </a:lnTo>
                    <a:lnTo>
                      <a:pt x="45" y="153"/>
                    </a:lnTo>
                    <a:lnTo>
                      <a:pt x="34" y="158"/>
                    </a:lnTo>
                    <a:lnTo>
                      <a:pt x="28" y="170"/>
                    </a:lnTo>
                    <a:lnTo>
                      <a:pt x="23" y="170"/>
                    </a:lnTo>
                    <a:lnTo>
                      <a:pt x="17" y="164"/>
                    </a:lnTo>
                    <a:lnTo>
                      <a:pt x="11" y="158"/>
                    </a:lnTo>
                    <a:lnTo>
                      <a:pt x="6" y="153"/>
                    </a:lnTo>
                    <a:lnTo>
                      <a:pt x="0" y="136"/>
                    </a:lnTo>
                    <a:lnTo>
                      <a:pt x="0" y="130"/>
                    </a:lnTo>
                    <a:lnTo>
                      <a:pt x="6" y="130"/>
                    </a:lnTo>
                    <a:lnTo>
                      <a:pt x="6" y="124"/>
                    </a:lnTo>
                    <a:lnTo>
                      <a:pt x="11" y="119"/>
                    </a:lnTo>
                    <a:lnTo>
                      <a:pt x="17" y="119"/>
                    </a:lnTo>
                    <a:lnTo>
                      <a:pt x="28" y="113"/>
                    </a:lnTo>
                    <a:lnTo>
                      <a:pt x="51" y="102"/>
                    </a:lnTo>
                    <a:lnTo>
                      <a:pt x="68" y="90"/>
                    </a:lnTo>
                    <a:lnTo>
                      <a:pt x="74" y="85"/>
                    </a:lnTo>
                    <a:lnTo>
                      <a:pt x="79" y="79"/>
                    </a:lnTo>
                    <a:lnTo>
                      <a:pt x="85" y="73"/>
                    </a:lnTo>
                    <a:lnTo>
                      <a:pt x="108" y="51"/>
                    </a:lnTo>
                    <a:lnTo>
                      <a:pt x="113" y="45"/>
                    </a:lnTo>
                    <a:lnTo>
                      <a:pt x="125" y="39"/>
                    </a:lnTo>
                    <a:lnTo>
                      <a:pt x="153" y="17"/>
                    </a:lnTo>
                    <a:lnTo>
                      <a:pt x="159" y="11"/>
                    </a:lnTo>
                    <a:lnTo>
                      <a:pt x="164" y="0"/>
                    </a:lnTo>
                    <a:lnTo>
                      <a:pt x="210" y="17"/>
                    </a:lnTo>
                    <a:lnTo>
                      <a:pt x="215" y="39"/>
                    </a:lnTo>
                    <a:lnTo>
                      <a:pt x="244" y="73"/>
                    </a:lnTo>
                    <a:lnTo>
                      <a:pt x="255" y="85"/>
                    </a:lnTo>
                    <a:lnTo>
                      <a:pt x="267" y="96"/>
                    </a:lnTo>
                    <a:lnTo>
                      <a:pt x="278" y="141"/>
                    </a:lnTo>
                    <a:lnTo>
                      <a:pt x="289" y="175"/>
                    </a:lnTo>
                    <a:lnTo>
                      <a:pt x="289" y="187"/>
                    </a:lnTo>
                    <a:lnTo>
                      <a:pt x="272" y="204"/>
                    </a:lnTo>
                    <a:lnTo>
                      <a:pt x="227" y="226"/>
                    </a:lnTo>
                    <a:lnTo>
                      <a:pt x="198" y="272"/>
                    </a:lnTo>
                    <a:lnTo>
                      <a:pt x="198" y="277"/>
                    </a:lnTo>
                    <a:lnTo>
                      <a:pt x="193" y="277"/>
                    </a:lnTo>
                    <a:lnTo>
                      <a:pt x="187" y="277"/>
                    </a:lnTo>
                    <a:lnTo>
                      <a:pt x="187" y="283"/>
                    </a:lnTo>
                    <a:lnTo>
                      <a:pt x="181" y="277"/>
                    </a:lnTo>
                    <a:lnTo>
                      <a:pt x="176" y="283"/>
                    </a:lnTo>
                    <a:lnTo>
                      <a:pt x="170" y="289"/>
                    </a:lnTo>
                    <a:lnTo>
                      <a:pt x="164" y="294"/>
                    </a:lnTo>
                    <a:lnTo>
                      <a:pt x="159" y="289"/>
                    </a:lnTo>
                    <a:lnTo>
                      <a:pt x="153" y="283"/>
                    </a:lnTo>
                    <a:lnTo>
                      <a:pt x="153" y="289"/>
                    </a:lnTo>
                    <a:lnTo>
                      <a:pt x="159" y="294"/>
                    </a:lnTo>
                    <a:lnTo>
                      <a:pt x="159" y="300"/>
                    </a:lnTo>
                    <a:lnTo>
                      <a:pt x="153" y="300"/>
                    </a:lnTo>
                    <a:lnTo>
                      <a:pt x="147" y="300"/>
                    </a:lnTo>
                    <a:lnTo>
                      <a:pt x="147" y="294"/>
                    </a:lnTo>
                    <a:lnTo>
                      <a:pt x="147" y="289"/>
                    </a:lnTo>
                    <a:lnTo>
                      <a:pt x="142" y="289"/>
                    </a:lnTo>
                    <a:lnTo>
                      <a:pt x="142" y="294"/>
                    </a:lnTo>
                    <a:lnTo>
                      <a:pt x="136" y="300"/>
                    </a:lnTo>
                    <a:lnTo>
                      <a:pt x="136" y="294"/>
                    </a:lnTo>
                    <a:lnTo>
                      <a:pt x="130" y="289"/>
                    </a:lnTo>
                    <a:lnTo>
                      <a:pt x="130" y="294"/>
                    </a:lnTo>
                    <a:lnTo>
                      <a:pt x="125" y="294"/>
                    </a:lnTo>
                    <a:lnTo>
                      <a:pt x="125" y="300"/>
                    </a:lnTo>
                    <a:lnTo>
                      <a:pt x="125" y="306"/>
                    </a:lnTo>
                    <a:lnTo>
                      <a:pt x="119" y="306"/>
                    </a:lnTo>
                    <a:lnTo>
                      <a:pt x="119" y="311"/>
                    </a:lnTo>
                    <a:lnTo>
                      <a:pt x="113" y="311"/>
                    </a:lnTo>
                    <a:lnTo>
                      <a:pt x="113" y="317"/>
                    </a:lnTo>
                    <a:lnTo>
                      <a:pt x="108" y="317"/>
                    </a:lnTo>
                    <a:lnTo>
                      <a:pt x="108" y="323"/>
                    </a:lnTo>
                    <a:lnTo>
                      <a:pt x="102" y="317"/>
                    </a:lnTo>
                    <a:lnTo>
                      <a:pt x="96" y="311"/>
                    </a:lnTo>
                    <a:lnTo>
                      <a:pt x="91" y="300"/>
                    </a:lnTo>
                    <a:lnTo>
                      <a:pt x="85" y="300"/>
                    </a:lnTo>
                    <a:lnTo>
                      <a:pt x="85" y="306"/>
                    </a:lnTo>
                    <a:lnTo>
                      <a:pt x="91" y="306"/>
                    </a:lnTo>
                    <a:lnTo>
                      <a:pt x="91" y="311"/>
                    </a:lnTo>
                    <a:lnTo>
                      <a:pt x="85" y="317"/>
                    </a:lnTo>
                    <a:lnTo>
                      <a:pt x="85" y="323"/>
                    </a:lnTo>
                    <a:lnTo>
                      <a:pt x="79" y="323"/>
                    </a:lnTo>
                    <a:lnTo>
                      <a:pt x="74" y="32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4" name="Freeform 49">
                <a:extLst>
                  <a:ext uri="{FF2B5EF4-FFF2-40B4-BE49-F238E27FC236}">
                    <a16:creationId xmlns:a16="http://schemas.microsoft.com/office/drawing/2014/main" id="{2E6F8AC4-B122-8B1A-D896-4CDCCD8B1774}"/>
                  </a:ext>
                </a:extLst>
              </p:cNvPr>
              <p:cNvSpPr>
                <a:spLocks noEditPoints="1"/>
              </p:cNvSpPr>
              <p:nvPr>
                <p:custDataLst>
                  <p:tags r:id="rId50"/>
                </p:custDataLst>
              </p:nvPr>
            </p:nvSpPr>
            <p:spPr bwMode="auto">
              <a:xfrm rot="390307">
                <a:off x="4383515" y="4785155"/>
                <a:ext cx="441325" cy="414338"/>
              </a:xfrm>
              <a:custGeom>
                <a:avLst/>
                <a:gdLst>
                  <a:gd name="T0" fmla="*/ 159 w 278"/>
                  <a:gd name="T1" fmla="*/ 103 h 261"/>
                  <a:gd name="T2" fmla="*/ 164 w 278"/>
                  <a:gd name="T3" fmla="*/ 120 h 261"/>
                  <a:gd name="T4" fmla="*/ 147 w 278"/>
                  <a:gd name="T5" fmla="*/ 125 h 261"/>
                  <a:gd name="T6" fmla="*/ 136 w 278"/>
                  <a:gd name="T7" fmla="*/ 131 h 261"/>
                  <a:gd name="T8" fmla="*/ 119 w 278"/>
                  <a:gd name="T9" fmla="*/ 114 h 261"/>
                  <a:gd name="T10" fmla="*/ 102 w 278"/>
                  <a:gd name="T11" fmla="*/ 114 h 261"/>
                  <a:gd name="T12" fmla="*/ 108 w 278"/>
                  <a:gd name="T13" fmla="*/ 108 h 261"/>
                  <a:gd name="T14" fmla="*/ 125 w 278"/>
                  <a:gd name="T15" fmla="*/ 91 h 261"/>
                  <a:gd name="T16" fmla="*/ 136 w 278"/>
                  <a:gd name="T17" fmla="*/ 80 h 261"/>
                  <a:gd name="T18" fmla="*/ 153 w 278"/>
                  <a:gd name="T19" fmla="*/ 86 h 261"/>
                  <a:gd name="T20" fmla="*/ 170 w 278"/>
                  <a:gd name="T21" fmla="*/ 74 h 261"/>
                  <a:gd name="T22" fmla="*/ 187 w 278"/>
                  <a:gd name="T23" fmla="*/ 63 h 261"/>
                  <a:gd name="T24" fmla="*/ 198 w 278"/>
                  <a:gd name="T25" fmla="*/ 69 h 261"/>
                  <a:gd name="T26" fmla="*/ 210 w 278"/>
                  <a:gd name="T27" fmla="*/ 69 h 261"/>
                  <a:gd name="T28" fmla="*/ 227 w 278"/>
                  <a:gd name="T29" fmla="*/ 69 h 261"/>
                  <a:gd name="T30" fmla="*/ 244 w 278"/>
                  <a:gd name="T31" fmla="*/ 74 h 261"/>
                  <a:gd name="T32" fmla="*/ 238 w 278"/>
                  <a:gd name="T33" fmla="*/ 91 h 261"/>
                  <a:gd name="T34" fmla="*/ 221 w 278"/>
                  <a:gd name="T35" fmla="*/ 97 h 261"/>
                  <a:gd name="T36" fmla="*/ 232 w 278"/>
                  <a:gd name="T37" fmla="*/ 114 h 261"/>
                  <a:gd name="T38" fmla="*/ 238 w 278"/>
                  <a:gd name="T39" fmla="*/ 125 h 261"/>
                  <a:gd name="T40" fmla="*/ 227 w 278"/>
                  <a:gd name="T41" fmla="*/ 137 h 261"/>
                  <a:gd name="T42" fmla="*/ 221 w 278"/>
                  <a:gd name="T43" fmla="*/ 142 h 261"/>
                  <a:gd name="T44" fmla="*/ 215 w 278"/>
                  <a:gd name="T45" fmla="*/ 159 h 261"/>
                  <a:gd name="T46" fmla="*/ 198 w 278"/>
                  <a:gd name="T47" fmla="*/ 142 h 261"/>
                  <a:gd name="T48" fmla="*/ 187 w 278"/>
                  <a:gd name="T49" fmla="*/ 137 h 261"/>
                  <a:gd name="T50" fmla="*/ 176 w 278"/>
                  <a:gd name="T51" fmla="*/ 137 h 261"/>
                  <a:gd name="T52" fmla="*/ 170 w 278"/>
                  <a:gd name="T53" fmla="*/ 137 h 261"/>
                  <a:gd name="T54" fmla="*/ 153 w 278"/>
                  <a:gd name="T55" fmla="*/ 131 h 261"/>
                  <a:gd name="T56" fmla="*/ 164 w 278"/>
                  <a:gd name="T57" fmla="*/ 120 h 261"/>
                  <a:gd name="T58" fmla="*/ 159 w 278"/>
                  <a:gd name="T59" fmla="*/ 103 h 261"/>
                  <a:gd name="T60" fmla="*/ 108 w 278"/>
                  <a:gd name="T61" fmla="*/ 0 h 261"/>
                  <a:gd name="T62" fmla="*/ 232 w 278"/>
                  <a:gd name="T63" fmla="*/ 52 h 261"/>
                  <a:gd name="T64" fmla="*/ 272 w 278"/>
                  <a:gd name="T65" fmla="*/ 80 h 261"/>
                  <a:gd name="T66" fmla="*/ 261 w 278"/>
                  <a:gd name="T67" fmla="*/ 103 h 261"/>
                  <a:gd name="T68" fmla="*/ 278 w 278"/>
                  <a:gd name="T69" fmla="*/ 125 h 261"/>
                  <a:gd name="T70" fmla="*/ 272 w 278"/>
                  <a:gd name="T71" fmla="*/ 142 h 261"/>
                  <a:gd name="T72" fmla="*/ 255 w 278"/>
                  <a:gd name="T73" fmla="*/ 154 h 261"/>
                  <a:gd name="T74" fmla="*/ 249 w 278"/>
                  <a:gd name="T75" fmla="*/ 171 h 261"/>
                  <a:gd name="T76" fmla="*/ 244 w 278"/>
                  <a:gd name="T77" fmla="*/ 188 h 261"/>
                  <a:gd name="T78" fmla="*/ 227 w 278"/>
                  <a:gd name="T79" fmla="*/ 205 h 261"/>
                  <a:gd name="T80" fmla="*/ 210 w 278"/>
                  <a:gd name="T81" fmla="*/ 216 h 261"/>
                  <a:gd name="T82" fmla="*/ 193 w 278"/>
                  <a:gd name="T83" fmla="*/ 210 h 261"/>
                  <a:gd name="T84" fmla="*/ 187 w 278"/>
                  <a:gd name="T85" fmla="*/ 199 h 261"/>
                  <a:gd name="T86" fmla="*/ 170 w 278"/>
                  <a:gd name="T87" fmla="*/ 199 h 261"/>
                  <a:gd name="T88" fmla="*/ 147 w 278"/>
                  <a:gd name="T89" fmla="*/ 205 h 261"/>
                  <a:gd name="T90" fmla="*/ 130 w 278"/>
                  <a:gd name="T91" fmla="*/ 216 h 261"/>
                  <a:gd name="T92" fmla="*/ 125 w 278"/>
                  <a:gd name="T93" fmla="*/ 233 h 261"/>
                  <a:gd name="T94" fmla="*/ 113 w 278"/>
                  <a:gd name="T95" fmla="*/ 244 h 261"/>
                  <a:gd name="T96" fmla="*/ 102 w 278"/>
                  <a:gd name="T97" fmla="*/ 250 h 261"/>
                  <a:gd name="T98" fmla="*/ 85 w 278"/>
                  <a:gd name="T99" fmla="*/ 256 h 261"/>
                  <a:gd name="T100" fmla="*/ 57 w 278"/>
                  <a:gd name="T101" fmla="*/ 165 h 261"/>
                  <a:gd name="T102" fmla="*/ 0 w 278"/>
                  <a:gd name="T103" fmla="*/ 86 h 261"/>
                  <a:gd name="T104" fmla="*/ 23 w 278"/>
                  <a:gd name="T105" fmla="*/ 63 h 261"/>
                  <a:gd name="T106" fmla="*/ 68 w 278"/>
                  <a:gd name="T107" fmla="*/ 40 h 261"/>
                  <a:gd name="T108" fmla="*/ 96 w 278"/>
                  <a:gd name="T109" fmla="*/ 1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261">
                    <a:moveTo>
                      <a:pt x="153" y="86"/>
                    </a:moveTo>
                    <a:lnTo>
                      <a:pt x="159" y="91"/>
                    </a:lnTo>
                    <a:lnTo>
                      <a:pt x="159" y="97"/>
                    </a:lnTo>
                    <a:lnTo>
                      <a:pt x="159" y="103"/>
                    </a:lnTo>
                    <a:lnTo>
                      <a:pt x="159" y="108"/>
                    </a:lnTo>
                    <a:lnTo>
                      <a:pt x="164" y="108"/>
                    </a:lnTo>
                    <a:lnTo>
                      <a:pt x="164" y="114"/>
                    </a:lnTo>
                    <a:lnTo>
                      <a:pt x="164" y="120"/>
                    </a:lnTo>
                    <a:lnTo>
                      <a:pt x="159" y="120"/>
                    </a:lnTo>
                    <a:lnTo>
                      <a:pt x="159" y="125"/>
                    </a:lnTo>
                    <a:lnTo>
                      <a:pt x="153" y="125"/>
                    </a:lnTo>
                    <a:lnTo>
                      <a:pt x="147" y="125"/>
                    </a:lnTo>
                    <a:lnTo>
                      <a:pt x="147" y="131"/>
                    </a:lnTo>
                    <a:lnTo>
                      <a:pt x="142" y="137"/>
                    </a:lnTo>
                    <a:lnTo>
                      <a:pt x="142" y="131"/>
                    </a:lnTo>
                    <a:lnTo>
                      <a:pt x="136" y="131"/>
                    </a:lnTo>
                    <a:lnTo>
                      <a:pt x="130" y="131"/>
                    </a:lnTo>
                    <a:lnTo>
                      <a:pt x="125" y="125"/>
                    </a:lnTo>
                    <a:lnTo>
                      <a:pt x="119" y="120"/>
                    </a:lnTo>
                    <a:lnTo>
                      <a:pt x="119" y="114"/>
                    </a:lnTo>
                    <a:lnTo>
                      <a:pt x="113" y="114"/>
                    </a:lnTo>
                    <a:lnTo>
                      <a:pt x="108" y="120"/>
                    </a:lnTo>
                    <a:lnTo>
                      <a:pt x="102" y="120"/>
                    </a:lnTo>
                    <a:lnTo>
                      <a:pt x="102" y="114"/>
                    </a:lnTo>
                    <a:lnTo>
                      <a:pt x="96" y="114"/>
                    </a:lnTo>
                    <a:lnTo>
                      <a:pt x="102" y="108"/>
                    </a:lnTo>
                    <a:lnTo>
                      <a:pt x="108" y="103"/>
                    </a:lnTo>
                    <a:lnTo>
                      <a:pt x="108" y="108"/>
                    </a:lnTo>
                    <a:lnTo>
                      <a:pt x="119" y="97"/>
                    </a:lnTo>
                    <a:lnTo>
                      <a:pt x="125" y="97"/>
                    </a:lnTo>
                    <a:lnTo>
                      <a:pt x="119" y="91"/>
                    </a:lnTo>
                    <a:lnTo>
                      <a:pt x="125" y="91"/>
                    </a:lnTo>
                    <a:lnTo>
                      <a:pt x="125" y="86"/>
                    </a:lnTo>
                    <a:lnTo>
                      <a:pt x="130" y="91"/>
                    </a:lnTo>
                    <a:lnTo>
                      <a:pt x="130" y="86"/>
                    </a:lnTo>
                    <a:lnTo>
                      <a:pt x="136" y="80"/>
                    </a:lnTo>
                    <a:lnTo>
                      <a:pt x="142" y="80"/>
                    </a:lnTo>
                    <a:lnTo>
                      <a:pt x="147" y="74"/>
                    </a:lnTo>
                    <a:lnTo>
                      <a:pt x="147" y="80"/>
                    </a:lnTo>
                    <a:lnTo>
                      <a:pt x="153" y="86"/>
                    </a:lnTo>
                    <a:close/>
                    <a:moveTo>
                      <a:pt x="153" y="86"/>
                    </a:moveTo>
                    <a:lnTo>
                      <a:pt x="159" y="80"/>
                    </a:lnTo>
                    <a:lnTo>
                      <a:pt x="164" y="80"/>
                    </a:lnTo>
                    <a:lnTo>
                      <a:pt x="170" y="74"/>
                    </a:lnTo>
                    <a:lnTo>
                      <a:pt x="176" y="69"/>
                    </a:lnTo>
                    <a:lnTo>
                      <a:pt x="181" y="63"/>
                    </a:lnTo>
                    <a:lnTo>
                      <a:pt x="187" y="57"/>
                    </a:lnTo>
                    <a:lnTo>
                      <a:pt x="187" y="63"/>
                    </a:lnTo>
                    <a:lnTo>
                      <a:pt x="193" y="69"/>
                    </a:lnTo>
                    <a:lnTo>
                      <a:pt x="187" y="69"/>
                    </a:lnTo>
                    <a:lnTo>
                      <a:pt x="193" y="74"/>
                    </a:lnTo>
                    <a:lnTo>
                      <a:pt x="198" y="69"/>
                    </a:lnTo>
                    <a:lnTo>
                      <a:pt x="198" y="63"/>
                    </a:lnTo>
                    <a:lnTo>
                      <a:pt x="198" y="69"/>
                    </a:lnTo>
                    <a:lnTo>
                      <a:pt x="204" y="69"/>
                    </a:lnTo>
                    <a:lnTo>
                      <a:pt x="210" y="69"/>
                    </a:lnTo>
                    <a:lnTo>
                      <a:pt x="215" y="63"/>
                    </a:lnTo>
                    <a:lnTo>
                      <a:pt x="215" y="69"/>
                    </a:lnTo>
                    <a:lnTo>
                      <a:pt x="221" y="69"/>
                    </a:lnTo>
                    <a:lnTo>
                      <a:pt x="227" y="69"/>
                    </a:lnTo>
                    <a:lnTo>
                      <a:pt x="232" y="69"/>
                    </a:lnTo>
                    <a:lnTo>
                      <a:pt x="238" y="69"/>
                    </a:lnTo>
                    <a:lnTo>
                      <a:pt x="238" y="74"/>
                    </a:lnTo>
                    <a:lnTo>
                      <a:pt x="244" y="74"/>
                    </a:lnTo>
                    <a:lnTo>
                      <a:pt x="244" y="80"/>
                    </a:lnTo>
                    <a:lnTo>
                      <a:pt x="249" y="86"/>
                    </a:lnTo>
                    <a:lnTo>
                      <a:pt x="244" y="91"/>
                    </a:lnTo>
                    <a:lnTo>
                      <a:pt x="238" y="91"/>
                    </a:lnTo>
                    <a:lnTo>
                      <a:pt x="238" y="97"/>
                    </a:lnTo>
                    <a:lnTo>
                      <a:pt x="232" y="97"/>
                    </a:lnTo>
                    <a:lnTo>
                      <a:pt x="227" y="97"/>
                    </a:lnTo>
                    <a:lnTo>
                      <a:pt x="221" y="97"/>
                    </a:lnTo>
                    <a:lnTo>
                      <a:pt x="227" y="103"/>
                    </a:lnTo>
                    <a:lnTo>
                      <a:pt x="232" y="103"/>
                    </a:lnTo>
                    <a:lnTo>
                      <a:pt x="232" y="108"/>
                    </a:lnTo>
                    <a:lnTo>
                      <a:pt x="232" y="114"/>
                    </a:lnTo>
                    <a:lnTo>
                      <a:pt x="238" y="114"/>
                    </a:lnTo>
                    <a:lnTo>
                      <a:pt x="238" y="120"/>
                    </a:lnTo>
                    <a:lnTo>
                      <a:pt x="232" y="120"/>
                    </a:lnTo>
                    <a:lnTo>
                      <a:pt x="238" y="125"/>
                    </a:lnTo>
                    <a:lnTo>
                      <a:pt x="232" y="125"/>
                    </a:lnTo>
                    <a:lnTo>
                      <a:pt x="238" y="125"/>
                    </a:lnTo>
                    <a:lnTo>
                      <a:pt x="227" y="131"/>
                    </a:lnTo>
                    <a:lnTo>
                      <a:pt x="227" y="137"/>
                    </a:lnTo>
                    <a:lnTo>
                      <a:pt x="227" y="142"/>
                    </a:lnTo>
                    <a:lnTo>
                      <a:pt x="227" y="148"/>
                    </a:lnTo>
                    <a:lnTo>
                      <a:pt x="221" y="148"/>
                    </a:lnTo>
                    <a:lnTo>
                      <a:pt x="221" y="142"/>
                    </a:lnTo>
                    <a:lnTo>
                      <a:pt x="215" y="142"/>
                    </a:lnTo>
                    <a:lnTo>
                      <a:pt x="215" y="148"/>
                    </a:lnTo>
                    <a:lnTo>
                      <a:pt x="215" y="154"/>
                    </a:lnTo>
                    <a:lnTo>
                      <a:pt x="215" y="159"/>
                    </a:lnTo>
                    <a:lnTo>
                      <a:pt x="210" y="159"/>
                    </a:lnTo>
                    <a:lnTo>
                      <a:pt x="204" y="159"/>
                    </a:lnTo>
                    <a:lnTo>
                      <a:pt x="198" y="154"/>
                    </a:lnTo>
                    <a:lnTo>
                      <a:pt x="198" y="142"/>
                    </a:lnTo>
                    <a:lnTo>
                      <a:pt x="193" y="142"/>
                    </a:lnTo>
                    <a:lnTo>
                      <a:pt x="193" y="148"/>
                    </a:lnTo>
                    <a:lnTo>
                      <a:pt x="187" y="142"/>
                    </a:lnTo>
                    <a:lnTo>
                      <a:pt x="187" y="137"/>
                    </a:lnTo>
                    <a:lnTo>
                      <a:pt x="187" y="142"/>
                    </a:lnTo>
                    <a:lnTo>
                      <a:pt x="181" y="142"/>
                    </a:lnTo>
                    <a:lnTo>
                      <a:pt x="181" y="137"/>
                    </a:lnTo>
                    <a:lnTo>
                      <a:pt x="176" y="137"/>
                    </a:lnTo>
                    <a:lnTo>
                      <a:pt x="181" y="137"/>
                    </a:lnTo>
                    <a:lnTo>
                      <a:pt x="176" y="131"/>
                    </a:lnTo>
                    <a:lnTo>
                      <a:pt x="176" y="137"/>
                    </a:lnTo>
                    <a:lnTo>
                      <a:pt x="170" y="137"/>
                    </a:lnTo>
                    <a:lnTo>
                      <a:pt x="170" y="131"/>
                    </a:lnTo>
                    <a:lnTo>
                      <a:pt x="164" y="137"/>
                    </a:lnTo>
                    <a:lnTo>
                      <a:pt x="159" y="137"/>
                    </a:lnTo>
                    <a:lnTo>
                      <a:pt x="153" y="131"/>
                    </a:lnTo>
                    <a:lnTo>
                      <a:pt x="153" y="125"/>
                    </a:lnTo>
                    <a:lnTo>
                      <a:pt x="159" y="125"/>
                    </a:lnTo>
                    <a:lnTo>
                      <a:pt x="159" y="120"/>
                    </a:lnTo>
                    <a:lnTo>
                      <a:pt x="164" y="120"/>
                    </a:lnTo>
                    <a:lnTo>
                      <a:pt x="164" y="114"/>
                    </a:lnTo>
                    <a:lnTo>
                      <a:pt x="164" y="108"/>
                    </a:lnTo>
                    <a:lnTo>
                      <a:pt x="159" y="108"/>
                    </a:lnTo>
                    <a:lnTo>
                      <a:pt x="159" y="103"/>
                    </a:lnTo>
                    <a:lnTo>
                      <a:pt x="159" y="97"/>
                    </a:lnTo>
                    <a:lnTo>
                      <a:pt x="159" y="91"/>
                    </a:lnTo>
                    <a:lnTo>
                      <a:pt x="153" y="86"/>
                    </a:lnTo>
                    <a:close/>
                    <a:moveTo>
                      <a:pt x="108" y="0"/>
                    </a:moveTo>
                    <a:lnTo>
                      <a:pt x="119" y="12"/>
                    </a:lnTo>
                    <a:lnTo>
                      <a:pt x="198" y="34"/>
                    </a:lnTo>
                    <a:lnTo>
                      <a:pt x="215" y="40"/>
                    </a:lnTo>
                    <a:lnTo>
                      <a:pt x="232" y="52"/>
                    </a:lnTo>
                    <a:lnTo>
                      <a:pt x="249" y="57"/>
                    </a:lnTo>
                    <a:lnTo>
                      <a:pt x="266" y="69"/>
                    </a:lnTo>
                    <a:lnTo>
                      <a:pt x="272" y="74"/>
                    </a:lnTo>
                    <a:lnTo>
                      <a:pt x="272" y="80"/>
                    </a:lnTo>
                    <a:lnTo>
                      <a:pt x="266" y="80"/>
                    </a:lnTo>
                    <a:lnTo>
                      <a:pt x="266" y="86"/>
                    </a:lnTo>
                    <a:lnTo>
                      <a:pt x="266" y="91"/>
                    </a:lnTo>
                    <a:lnTo>
                      <a:pt x="261" y="103"/>
                    </a:lnTo>
                    <a:lnTo>
                      <a:pt x="266" y="108"/>
                    </a:lnTo>
                    <a:lnTo>
                      <a:pt x="272" y="120"/>
                    </a:lnTo>
                    <a:lnTo>
                      <a:pt x="272" y="125"/>
                    </a:lnTo>
                    <a:lnTo>
                      <a:pt x="278" y="125"/>
                    </a:lnTo>
                    <a:lnTo>
                      <a:pt x="278" y="131"/>
                    </a:lnTo>
                    <a:lnTo>
                      <a:pt x="278" y="137"/>
                    </a:lnTo>
                    <a:lnTo>
                      <a:pt x="272" y="137"/>
                    </a:lnTo>
                    <a:lnTo>
                      <a:pt x="272" y="142"/>
                    </a:lnTo>
                    <a:lnTo>
                      <a:pt x="272" y="148"/>
                    </a:lnTo>
                    <a:lnTo>
                      <a:pt x="266" y="142"/>
                    </a:lnTo>
                    <a:lnTo>
                      <a:pt x="261" y="148"/>
                    </a:lnTo>
                    <a:lnTo>
                      <a:pt x="255" y="154"/>
                    </a:lnTo>
                    <a:lnTo>
                      <a:pt x="255" y="159"/>
                    </a:lnTo>
                    <a:lnTo>
                      <a:pt x="249" y="159"/>
                    </a:lnTo>
                    <a:lnTo>
                      <a:pt x="249" y="165"/>
                    </a:lnTo>
                    <a:lnTo>
                      <a:pt x="249" y="171"/>
                    </a:lnTo>
                    <a:lnTo>
                      <a:pt x="249" y="176"/>
                    </a:lnTo>
                    <a:lnTo>
                      <a:pt x="244" y="176"/>
                    </a:lnTo>
                    <a:lnTo>
                      <a:pt x="238" y="182"/>
                    </a:lnTo>
                    <a:lnTo>
                      <a:pt x="244" y="188"/>
                    </a:lnTo>
                    <a:lnTo>
                      <a:pt x="238" y="188"/>
                    </a:lnTo>
                    <a:lnTo>
                      <a:pt x="238" y="193"/>
                    </a:lnTo>
                    <a:lnTo>
                      <a:pt x="232" y="199"/>
                    </a:lnTo>
                    <a:lnTo>
                      <a:pt x="227" y="205"/>
                    </a:lnTo>
                    <a:lnTo>
                      <a:pt x="221" y="205"/>
                    </a:lnTo>
                    <a:lnTo>
                      <a:pt x="221" y="216"/>
                    </a:lnTo>
                    <a:lnTo>
                      <a:pt x="215" y="216"/>
                    </a:lnTo>
                    <a:lnTo>
                      <a:pt x="210" y="216"/>
                    </a:lnTo>
                    <a:lnTo>
                      <a:pt x="204" y="216"/>
                    </a:lnTo>
                    <a:lnTo>
                      <a:pt x="198" y="216"/>
                    </a:lnTo>
                    <a:lnTo>
                      <a:pt x="193" y="216"/>
                    </a:lnTo>
                    <a:lnTo>
                      <a:pt x="193" y="210"/>
                    </a:lnTo>
                    <a:lnTo>
                      <a:pt x="187" y="210"/>
                    </a:lnTo>
                    <a:lnTo>
                      <a:pt x="187" y="205"/>
                    </a:lnTo>
                    <a:lnTo>
                      <a:pt x="181" y="205"/>
                    </a:lnTo>
                    <a:lnTo>
                      <a:pt x="187" y="199"/>
                    </a:lnTo>
                    <a:lnTo>
                      <a:pt x="181" y="199"/>
                    </a:lnTo>
                    <a:lnTo>
                      <a:pt x="181" y="193"/>
                    </a:lnTo>
                    <a:lnTo>
                      <a:pt x="176" y="193"/>
                    </a:lnTo>
                    <a:lnTo>
                      <a:pt x="170" y="199"/>
                    </a:lnTo>
                    <a:lnTo>
                      <a:pt x="164" y="193"/>
                    </a:lnTo>
                    <a:lnTo>
                      <a:pt x="164" y="199"/>
                    </a:lnTo>
                    <a:lnTo>
                      <a:pt x="159" y="205"/>
                    </a:lnTo>
                    <a:lnTo>
                      <a:pt x="147" y="205"/>
                    </a:lnTo>
                    <a:lnTo>
                      <a:pt x="142" y="210"/>
                    </a:lnTo>
                    <a:lnTo>
                      <a:pt x="136" y="210"/>
                    </a:lnTo>
                    <a:lnTo>
                      <a:pt x="130" y="210"/>
                    </a:lnTo>
                    <a:lnTo>
                      <a:pt x="130" y="216"/>
                    </a:lnTo>
                    <a:lnTo>
                      <a:pt x="125" y="222"/>
                    </a:lnTo>
                    <a:lnTo>
                      <a:pt x="119" y="222"/>
                    </a:lnTo>
                    <a:lnTo>
                      <a:pt x="119" y="227"/>
                    </a:lnTo>
                    <a:lnTo>
                      <a:pt x="125" y="233"/>
                    </a:lnTo>
                    <a:lnTo>
                      <a:pt x="119" y="233"/>
                    </a:lnTo>
                    <a:lnTo>
                      <a:pt x="119" y="239"/>
                    </a:lnTo>
                    <a:lnTo>
                      <a:pt x="113" y="239"/>
                    </a:lnTo>
                    <a:lnTo>
                      <a:pt x="113" y="244"/>
                    </a:lnTo>
                    <a:lnTo>
                      <a:pt x="108" y="244"/>
                    </a:lnTo>
                    <a:lnTo>
                      <a:pt x="102" y="250"/>
                    </a:lnTo>
                    <a:lnTo>
                      <a:pt x="102" y="244"/>
                    </a:lnTo>
                    <a:lnTo>
                      <a:pt x="102" y="250"/>
                    </a:lnTo>
                    <a:lnTo>
                      <a:pt x="96" y="256"/>
                    </a:lnTo>
                    <a:lnTo>
                      <a:pt x="91" y="261"/>
                    </a:lnTo>
                    <a:lnTo>
                      <a:pt x="85" y="261"/>
                    </a:lnTo>
                    <a:lnTo>
                      <a:pt x="85" y="256"/>
                    </a:lnTo>
                    <a:lnTo>
                      <a:pt x="79" y="256"/>
                    </a:lnTo>
                    <a:lnTo>
                      <a:pt x="79" y="244"/>
                    </a:lnTo>
                    <a:lnTo>
                      <a:pt x="68" y="210"/>
                    </a:lnTo>
                    <a:lnTo>
                      <a:pt x="57" y="165"/>
                    </a:lnTo>
                    <a:lnTo>
                      <a:pt x="45" y="154"/>
                    </a:lnTo>
                    <a:lnTo>
                      <a:pt x="34" y="142"/>
                    </a:lnTo>
                    <a:lnTo>
                      <a:pt x="5" y="108"/>
                    </a:lnTo>
                    <a:lnTo>
                      <a:pt x="0" y="86"/>
                    </a:lnTo>
                    <a:lnTo>
                      <a:pt x="5" y="80"/>
                    </a:lnTo>
                    <a:lnTo>
                      <a:pt x="5" y="74"/>
                    </a:lnTo>
                    <a:lnTo>
                      <a:pt x="11" y="69"/>
                    </a:lnTo>
                    <a:lnTo>
                      <a:pt x="23" y="63"/>
                    </a:lnTo>
                    <a:lnTo>
                      <a:pt x="28" y="57"/>
                    </a:lnTo>
                    <a:lnTo>
                      <a:pt x="34" y="52"/>
                    </a:lnTo>
                    <a:lnTo>
                      <a:pt x="34" y="46"/>
                    </a:lnTo>
                    <a:lnTo>
                      <a:pt x="68" y="40"/>
                    </a:lnTo>
                    <a:lnTo>
                      <a:pt x="74" y="34"/>
                    </a:lnTo>
                    <a:lnTo>
                      <a:pt x="91" y="17"/>
                    </a:lnTo>
                    <a:lnTo>
                      <a:pt x="91" y="12"/>
                    </a:lnTo>
                    <a:lnTo>
                      <a:pt x="96" y="12"/>
                    </a:lnTo>
                    <a:lnTo>
                      <a:pt x="108" y="0"/>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5" name="Freeform 50">
                <a:extLst>
                  <a:ext uri="{FF2B5EF4-FFF2-40B4-BE49-F238E27FC236}">
                    <a16:creationId xmlns:a16="http://schemas.microsoft.com/office/drawing/2014/main" id="{5E257621-AC9B-E29A-72AE-F0FD59B4D05D}"/>
                  </a:ext>
                </a:extLst>
              </p:cNvPr>
              <p:cNvSpPr>
                <a:spLocks/>
              </p:cNvSpPr>
              <p:nvPr>
                <p:custDataLst>
                  <p:tags r:id="rId51"/>
                </p:custDataLst>
              </p:nvPr>
            </p:nvSpPr>
            <p:spPr bwMode="auto">
              <a:xfrm rot="390307">
                <a:off x="5184354" y="5751657"/>
                <a:ext cx="225425" cy="144463"/>
              </a:xfrm>
              <a:custGeom>
                <a:avLst/>
                <a:gdLst>
                  <a:gd name="T0" fmla="*/ 40 w 142"/>
                  <a:gd name="T1" fmla="*/ 85 h 91"/>
                  <a:gd name="T2" fmla="*/ 34 w 142"/>
                  <a:gd name="T3" fmla="*/ 74 h 91"/>
                  <a:gd name="T4" fmla="*/ 45 w 142"/>
                  <a:gd name="T5" fmla="*/ 57 h 91"/>
                  <a:gd name="T6" fmla="*/ 34 w 142"/>
                  <a:gd name="T7" fmla="*/ 57 h 91"/>
                  <a:gd name="T8" fmla="*/ 23 w 142"/>
                  <a:gd name="T9" fmla="*/ 57 h 91"/>
                  <a:gd name="T10" fmla="*/ 11 w 142"/>
                  <a:gd name="T11" fmla="*/ 51 h 91"/>
                  <a:gd name="T12" fmla="*/ 6 w 142"/>
                  <a:gd name="T13" fmla="*/ 45 h 91"/>
                  <a:gd name="T14" fmla="*/ 0 w 142"/>
                  <a:gd name="T15" fmla="*/ 40 h 91"/>
                  <a:gd name="T16" fmla="*/ 6 w 142"/>
                  <a:gd name="T17" fmla="*/ 34 h 91"/>
                  <a:gd name="T18" fmla="*/ 17 w 142"/>
                  <a:gd name="T19" fmla="*/ 34 h 91"/>
                  <a:gd name="T20" fmla="*/ 28 w 142"/>
                  <a:gd name="T21" fmla="*/ 28 h 91"/>
                  <a:gd name="T22" fmla="*/ 40 w 142"/>
                  <a:gd name="T23" fmla="*/ 28 h 91"/>
                  <a:gd name="T24" fmla="*/ 45 w 142"/>
                  <a:gd name="T25" fmla="*/ 34 h 91"/>
                  <a:gd name="T26" fmla="*/ 57 w 142"/>
                  <a:gd name="T27" fmla="*/ 40 h 91"/>
                  <a:gd name="T28" fmla="*/ 62 w 142"/>
                  <a:gd name="T29" fmla="*/ 28 h 91"/>
                  <a:gd name="T30" fmla="*/ 68 w 142"/>
                  <a:gd name="T31" fmla="*/ 17 h 91"/>
                  <a:gd name="T32" fmla="*/ 68 w 142"/>
                  <a:gd name="T33" fmla="*/ 6 h 91"/>
                  <a:gd name="T34" fmla="*/ 74 w 142"/>
                  <a:gd name="T35" fmla="*/ 0 h 91"/>
                  <a:gd name="T36" fmla="*/ 79 w 142"/>
                  <a:gd name="T37" fmla="*/ 0 h 91"/>
                  <a:gd name="T38" fmla="*/ 85 w 142"/>
                  <a:gd name="T39" fmla="*/ 6 h 91"/>
                  <a:gd name="T40" fmla="*/ 91 w 142"/>
                  <a:gd name="T41" fmla="*/ 6 h 91"/>
                  <a:gd name="T42" fmla="*/ 96 w 142"/>
                  <a:gd name="T43" fmla="*/ 23 h 91"/>
                  <a:gd name="T44" fmla="*/ 108 w 142"/>
                  <a:gd name="T45" fmla="*/ 28 h 91"/>
                  <a:gd name="T46" fmla="*/ 119 w 142"/>
                  <a:gd name="T47" fmla="*/ 34 h 91"/>
                  <a:gd name="T48" fmla="*/ 125 w 142"/>
                  <a:gd name="T49" fmla="*/ 40 h 91"/>
                  <a:gd name="T50" fmla="*/ 136 w 142"/>
                  <a:gd name="T51" fmla="*/ 40 h 91"/>
                  <a:gd name="T52" fmla="*/ 142 w 142"/>
                  <a:gd name="T53" fmla="*/ 45 h 91"/>
                  <a:gd name="T54" fmla="*/ 136 w 142"/>
                  <a:gd name="T55" fmla="*/ 51 h 91"/>
                  <a:gd name="T56" fmla="*/ 130 w 142"/>
                  <a:gd name="T57" fmla="*/ 45 h 91"/>
                  <a:gd name="T58" fmla="*/ 125 w 142"/>
                  <a:gd name="T59" fmla="*/ 51 h 91"/>
                  <a:gd name="T60" fmla="*/ 125 w 142"/>
                  <a:gd name="T61" fmla="*/ 51 h 91"/>
                  <a:gd name="T62" fmla="*/ 119 w 142"/>
                  <a:gd name="T63" fmla="*/ 57 h 91"/>
                  <a:gd name="T64" fmla="*/ 113 w 142"/>
                  <a:gd name="T65" fmla="*/ 68 h 91"/>
                  <a:gd name="T66" fmla="*/ 113 w 142"/>
                  <a:gd name="T67" fmla="*/ 74 h 91"/>
                  <a:gd name="T68" fmla="*/ 102 w 142"/>
                  <a:gd name="T69" fmla="*/ 79 h 91"/>
                  <a:gd name="T70" fmla="*/ 85 w 142"/>
                  <a:gd name="T71" fmla="*/ 79 h 91"/>
                  <a:gd name="T72" fmla="*/ 62 w 142"/>
                  <a:gd name="T73" fmla="*/ 85 h 91"/>
                  <a:gd name="T74" fmla="*/ 51 w 142"/>
                  <a:gd name="T75" fmla="*/ 85 h 91"/>
                  <a:gd name="T76" fmla="*/ 40 w 142"/>
                  <a:gd name="T7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91">
                    <a:moveTo>
                      <a:pt x="40" y="91"/>
                    </a:moveTo>
                    <a:lnTo>
                      <a:pt x="40" y="85"/>
                    </a:lnTo>
                    <a:lnTo>
                      <a:pt x="34" y="79"/>
                    </a:lnTo>
                    <a:lnTo>
                      <a:pt x="34" y="74"/>
                    </a:lnTo>
                    <a:lnTo>
                      <a:pt x="40" y="68"/>
                    </a:lnTo>
                    <a:lnTo>
                      <a:pt x="45" y="57"/>
                    </a:lnTo>
                    <a:lnTo>
                      <a:pt x="40" y="57"/>
                    </a:lnTo>
                    <a:lnTo>
                      <a:pt x="34" y="57"/>
                    </a:lnTo>
                    <a:lnTo>
                      <a:pt x="28" y="57"/>
                    </a:lnTo>
                    <a:lnTo>
                      <a:pt x="23" y="57"/>
                    </a:lnTo>
                    <a:lnTo>
                      <a:pt x="17" y="57"/>
                    </a:lnTo>
                    <a:lnTo>
                      <a:pt x="11" y="51"/>
                    </a:lnTo>
                    <a:lnTo>
                      <a:pt x="6" y="51"/>
                    </a:lnTo>
                    <a:lnTo>
                      <a:pt x="6" y="45"/>
                    </a:lnTo>
                    <a:lnTo>
                      <a:pt x="0" y="45"/>
                    </a:lnTo>
                    <a:lnTo>
                      <a:pt x="0" y="40"/>
                    </a:lnTo>
                    <a:lnTo>
                      <a:pt x="6" y="40"/>
                    </a:lnTo>
                    <a:lnTo>
                      <a:pt x="6" y="34"/>
                    </a:lnTo>
                    <a:lnTo>
                      <a:pt x="11" y="28"/>
                    </a:lnTo>
                    <a:lnTo>
                      <a:pt x="17" y="34"/>
                    </a:lnTo>
                    <a:lnTo>
                      <a:pt x="23" y="28"/>
                    </a:lnTo>
                    <a:lnTo>
                      <a:pt x="28" y="28"/>
                    </a:lnTo>
                    <a:lnTo>
                      <a:pt x="34" y="28"/>
                    </a:lnTo>
                    <a:lnTo>
                      <a:pt x="40" y="28"/>
                    </a:lnTo>
                    <a:lnTo>
                      <a:pt x="45" y="28"/>
                    </a:lnTo>
                    <a:lnTo>
                      <a:pt x="45" y="34"/>
                    </a:lnTo>
                    <a:lnTo>
                      <a:pt x="51" y="34"/>
                    </a:lnTo>
                    <a:lnTo>
                      <a:pt x="57" y="40"/>
                    </a:lnTo>
                    <a:lnTo>
                      <a:pt x="62" y="34"/>
                    </a:lnTo>
                    <a:lnTo>
                      <a:pt x="62" y="28"/>
                    </a:lnTo>
                    <a:lnTo>
                      <a:pt x="62" y="23"/>
                    </a:lnTo>
                    <a:lnTo>
                      <a:pt x="68" y="17"/>
                    </a:lnTo>
                    <a:lnTo>
                      <a:pt x="68" y="11"/>
                    </a:lnTo>
                    <a:lnTo>
                      <a:pt x="68" y="6"/>
                    </a:lnTo>
                    <a:lnTo>
                      <a:pt x="68" y="0"/>
                    </a:lnTo>
                    <a:lnTo>
                      <a:pt x="74" y="0"/>
                    </a:lnTo>
                    <a:lnTo>
                      <a:pt x="74" y="6"/>
                    </a:lnTo>
                    <a:lnTo>
                      <a:pt x="79" y="0"/>
                    </a:lnTo>
                    <a:lnTo>
                      <a:pt x="79" y="6"/>
                    </a:lnTo>
                    <a:lnTo>
                      <a:pt x="85" y="6"/>
                    </a:lnTo>
                    <a:lnTo>
                      <a:pt x="85" y="0"/>
                    </a:lnTo>
                    <a:lnTo>
                      <a:pt x="91" y="6"/>
                    </a:lnTo>
                    <a:lnTo>
                      <a:pt x="91" y="17"/>
                    </a:lnTo>
                    <a:lnTo>
                      <a:pt x="96" y="23"/>
                    </a:lnTo>
                    <a:lnTo>
                      <a:pt x="102" y="23"/>
                    </a:lnTo>
                    <a:lnTo>
                      <a:pt x="108" y="28"/>
                    </a:lnTo>
                    <a:lnTo>
                      <a:pt x="119" y="28"/>
                    </a:lnTo>
                    <a:lnTo>
                      <a:pt x="119" y="34"/>
                    </a:lnTo>
                    <a:lnTo>
                      <a:pt x="125" y="34"/>
                    </a:lnTo>
                    <a:lnTo>
                      <a:pt x="125" y="40"/>
                    </a:lnTo>
                    <a:lnTo>
                      <a:pt x="130" y="40"/>
                    </a:lnTo>
                    <a:lnTo>
                      <a:pt x="136" y="40"/>
                    </a:lnTo>
                    <a:lnTo>
                      <a:pt x="142" y="40"/>
                    </a:lnTo>
                    <a:lnTo>
                      <a:pt x="142" y="45"/>
                    </a:lnTo>
                    <a:lnTo>
                      <a:pt x="142" y="51"/>
                    </a:lnTo>
                    <a:lnTo>
                      <a:pt x="136" y="51"/>
                    </a:lnTo>
                    <a:lnTo>
                      <a:pt x="130" y="51"/>
                    </a:lnTo>
                    <a:lnTo>
                      <a:pt x="130" y="45"/>
                    </a:lnTo>
                    <a:lnTo>
                      <a:pt x="130" y="51"/>
                    </a:lnTo>
                    <a:lnTo>
                      <a:pt x="125" y="51"/>
                    </a:lnTo>
                    <a:lnTo>
                      <a:pt x="119" y="51"/>
                    </a:lnTo>
                    <a:lnTo>
                      <a:pt x="125" y="51"/>
                    </a:lnTo>
                    <a:lnTo>
                      <a:pt x="119" y="51"/>
                    </a:lnTo>
                    <a:lnTo>
                      <a:pt x="119" y="57"/>
                    </a:lnTo>
                    <a:lnTo>
                      <a:pt x="119" y="62"/>
                    </a:lnTo>
                    <a:lnTo>
                      <a:pt x="113" y="68"/>
                    </a:lnTo>
                    <a:lnTo>
                      <a:pt x="119" y="74"/>
                    </a:lnTo>
                    <a:lnTo>
                      <a:pt x="113" y="74"/>
                    </a:lnTo>
                    <a:lnTo>
                      <a:pt x="108" y="79"/>
                    </a:lnTo>
                    <a:lnTo>
                      <a:pt x="102" y="79"/>
                    </a:lnTo>
                    <a:lnTo>
                      <a:pt x="91" y="79"/>
                    </a:lnTo>
                    <a:lnTo>
                      <a:pt x="85" y="79"/>
                    </a:lnTo>
                    <a:lnTo>
                      <a:pt x="74" y="79"/>
                    </a:lnTo>
                    <a:lnTo>
                      <a:pt x="62" y="85"/>
                    </a:lnTo>
                    <a:lnTo>
                      <a:pt x="57" y="85"/>
                    </a:lnTo>
                    <a:lnTo>
                      <a:pt x="51" y="85"/>
                    </a:lnTo>
                    <a:lnTo>
                      <a:pt x="45" y="85"/>
                    </a:lnTo>
                    <a:lnTo>
                      <a:pt x="40" y="91"/>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6" name="Freeform 51">
                <a:extLst>
                  <a:ext uri="{FF2B5EF4-FFF2-40B4-BE49-F238E27FC236}">
                    <a16:creationId xmlns:a16="http://schemas.microsoft.com/office/drawing/2014/main" id="{9289E1F5-6AF2-CCC4-CF88-0E09EB89813E}"/>
                  </a:ext>
                </a:extLst>
              </p:cNvPr>
              <p:cNvSpPr>
                <a:spLocks/>
              </p:cNvSpPr>
              <p:nvPr>
                <p:custDataLst>
                  <p:tags r:id="rId52"/>
                </p:custDataLst>
              </p:nvPr>
            </p:nvSpPr>
            <p:spPr bwMode="auto">
              <a:xfrm rot="390307">
                <a:off x="4069553" y="5144752"/>
                <a:ext cx="80962" cy="80963"/>
              </a:xfrm>
              <a:custGeom>
                <a:avLst/>
                <a:gdLst>
                  <a:gd name="T0" fmla="*/ 40 w 51"/>
                  <a:gd name="T1" fmla="*/ 12 h 51"/>
                  <a:gd name="T2" fmla="*/ 40 w 51"/>
                  <a:gd name="T3" fmla="*/ 0 h 51"/>
                  <a:gd name="T4" fmla="*/ 46 w 51"/>
                  <a:gd name="T5" fmla="*/ 0 h 51"/>
                  <a:gd name="T6" fmla="*/ 51 w 51"/>
                  <a:gd name="T7" fmla="*/ 0 h 51"/>
                  <a:gd name="T8" fmla="*/ 51 w 51"/>
                  <a:gd name="T9" fmla="*/ 6 h 51"/>
                  <a:gd name="T10" fmla="*/ 51 w 51"/>
                  <a:gd name="T11" fmla="*/ 12 h 51"/>
                  <a:gd name="T12" fmla="*/ 46 w 51"/>
                  <a:gd name="T13" fmla="*/ 12 h 51"/>
                  <a:gd name="T14" fmla="*/ 51 w 51"/>
                  <a:gd name="T15" fmla="*/ 17 h 51"/>
                  <a:gd name="T16" fmla="*/ 46 w 51"/>
                  <a:gd name="T17" fmla="*/ 17 h 51"/>
                  <a:gd name="T18" fmla="*/ 46 w 51"/>
                  <a:gd name="T19" fmla="*/ 23 h 51"/>
                  <a:gd name="T20" fmla="*/ 46 w 51"/>
                  <a:gd name="T21" fmla="*/ 17 h 51"/>
                  <a:gd name="T22" fmla="*/ 46 w 51"/>
                  <a:gd name="T23" fmla="*/ 23 h 51"/>
                  <a:gd name="T24" fmla="*/ 40 w 51"/>
                  <a:gd name="T25" fmla="*/ 23 h 51"/>
                  <a:gd name="T26" fmla="*/ 46 w 51"/>
                  <a:gd name="T27" fmla="*/ 23 h 51"/>
                  <a:gd name="T28" fmla="*/ 40 w 51"/>
                  <a:gd name="T29" fmla="*/ 23 h 51"/>
                  <a:gd name="T30" fmla="*/ 40 w 51"/>
                  <a:gd name="T31" fmla="*/ 29 h 51"/>
                  <a:gd name="T32" fmla="*/ 40 w 51"/>
                  <a:gd name="T33" fmla="*/ 34 h 51"/>
                  <a:gd name="T34" fmla="*/ 40 w 51"/>
                  <a:gd name="T35" fmla="*/ 29 h 51"/>
                  <a:gd name="T36" fmla="*/ 34 w 51"/>
                  <a:gd name="T37" fmla="*/ 29 h 51"/>
                  <a:gd name="T38" fmla="*/ 34 w 51"/>
                  <a:gd name="T39" fmla="*/ 34 h 51"/>
                  <a:gd name="T40" fmla="*/ 34 w 51"/>
                  <a:gd name="T41" fmla="*/ 29 h 51"/>
                  <a:gd name="T42" fmla="*/ 29 w 51"/>
                  <a:gd name="T43" fmla="*/ 29 h 51"/>
                  <a:gd name="T44" fmla="*/ 23 w 51"/>
                  <a:gd name="T45" fmla="*/ 29 h 51"/>
                  <a:gd name="T46" fmla="*/ 29 w 51"/>
                  <a:gd name="T47" fmla="*/ 29 h 51"/>
                  <a:gd name="T48" fmla="*/ 23 w 51"/>
                  <a:gd name="T49" fmla="*/ 34 h 51"/>
                  <a:gd name="T50" fmla="*/ 29 w 51"/>
                  <a:gd name="T51" fmla="*/ 34 h 51"/>
                  <a:gd name="T52" fmla="*/ 29 w 51"/>
                  <a:gd name="T53" fmla="*/ 40 h 51"/>
                  <a:gd name="T54" fmla="*/ 23 w 51"/>
                  <a:gd name="T55" fmla="*/ 40 h 51"/>
                  <a:gd name="T56" fmla="*/ 29 w 51"/>
                  <a:gd name="T57" fmla="*/ 46 h 51"/>
                  <a:gd name="T58" fmla="*/ 17 w 51"/>
                  <a:gd name="T59" fmla="*/ 51 h 51"/>
                  <a:gd name="T60" fmla="*/ 12 w 51"/>
                  <a:gd name="T61" fmla="*/ 51 h 51"/>
                  <a:gd name="T62" fmla="*/ 6 w 51"/>
                  <a:gd name="T63" fmla="*/ 46 h 51"/>
                  <a:gd name="T64" fmla="*/ 0 w 51"/>
                  <a:gd name="T65" fmla="*/ 34 h 51"/>
                  <a:gd name="T66" fmla="*/ 0 w 51"/>
                  <a:gd name="T67" fmla="*/ 23 h 51"/>
                  <a:gd name="T68" fmla="*/ 6 w 51"/>
                  <a:gd name="T69" fmla="*/ 17 h 51"/>
                  <a:gd name="T70" fmla="*/ 12 w 51"/>
                  <a:gd name="T71" fmla="*/ 12 h 51"/>
                  <a:gd name="T72" fmla="*/ 23 w 51"/>
                  <a:gd name="T73" fmla="*/ 6 h 51"/>
                  <a:gd name="T74" fmla="*/ 34 w 51"/>
                  <a:gd name="T75" fmla="*/ 12 h 51"/>
                  <a:gd name="T76" fmla="*/ 40 w 51"/>
                  <a:gd name="T7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51">
                    <a:moveTo>
                      <a:pt x="40" y="12"/>
                    </a:moveTo>
                    <a:lnTo>
                      <a:pt x="40" y="0"/>
                    </a:lnTo>
                    <a:lnTo>
                      <a:pt x="46" y="0"/>
                    </a:lnTo>
                    <a:lnTo>
                      <a:pt x="51" y="0"/>
                    </a:lnTo>
                    <a:lnTo>
                      <a:pt x="51" y="6"/>
                    </a:lnTo>
                    <a:lnTo>
                      <a:pt x="51" y="12"/>
                    </a:lnTo>
                    <a:lnTo>
                      <a:pt x="46" y="12"/>
                    </a:lnTo>
                    <a:lnTo>
                      <a:pt x="51" y="17"/>
                    </a:lnTo>
                    <a:lnTo>
                      <a:pt x="46" y="17"/>
                    </a:lnTo>
                    <a:lnTo>
                      <a:pt x="46" y="23"/>
                    </a:lnTo>
                    <a:lnTo>
                      <a:pt x="46" y="17"/>
                    </a:lnTo>
                    <a:lnTo>
                      <a:pt x="46" y="23"/>
                    </a:lnTo>
                    <a:lnTo>
                      <a:pt x="40" y="23"/>
                    </a:lnTo>
                    <a:lnTo>
                      <a:pt x="46" y="23"/>
                    </a:lnTo>
                    <a:lnTo>
                      <a:pt x="40" y="23"/>
                    </a:lnTo>
                    <a:lnTo>
                      <a:pt x="40" y="29"/>
                    </a:lnTo>
                    <a:lnTo>
                      <a:pt x="40" y="34"/>
                    </a:lnTo>
                    <a:lnTo>
                      <a:pt x="40" y="29"/>
                    </a:lnTo>
                    <a:lnTo>
                      <a:pt x="34" y="29"/>
                    </a:lnTo>
                    <a:lnTo>
                      <a:pt x="34" y="34"/>
                    </a:lnTo>
                    <a:lnTo>
                      <a:pt x="34" y="29"/>
                    </a:lnTo>
                    <a:lnTo>
                      <a:pt x="29" y="29"/>
                    </a:lnTo>
                    <a:lnTo>
                      <a:pt x="23" y="29"/>
                    </a:lnTo>
                    <a:lnTo>
                      <a:pt x="29" y="29"/>
                    </a:lnTo>
                    <a:lnTo>
                      <a:pt x="23" y="34"/>
                    </a:lnTo>
                    <a:lnTo>
                      <a:pt x="29" y="34"/>
                    </a:lnTo>
                    <a:lnTo>
                      <a:pt x="29" y="40"/>
                    </a:lnTo>
                    <a:lnTo>
                      <a:pt x="23" y="40"/>
                    </a:lnTo>
                    <a:lnTo>
                      <a:pt x="29" y="46"/>
                    </a:lnTo>
                    <a:lnTo>
                      <a:pt x="17" y="51"/>
                    </a:lnTo>
                    <a:lnTo>
                      <a:pt x="12" y="51"/>
                    </a:lnTo>
                    <a:lnTo>
                      <a:pt x="6" y="46"/>
                    </a:lnTo>
                    <a:lnTo>
                      <a:pt x="0" y="34"/>
                    </a:lnTo>
                    <a:lnTo>
                      <a:pt x="0" y="23"/>
                    </a:lnTo>
                    <a:lnTo>
                      <a:pt x="6" y="17"/>
                    </a:lnTo>
                    <a:lnTo>
                      <a:pt x="12" y="12"/>
                    </a:lnTo>
                    <a:lnTo>
                      <a:pt x="23" y="6"/>
                    </a:lnTo>
                    <a:lnTo>
                      <a:pt x="34" y="12"/>
                    </a:lnTo>
                    <a:lnTo>
                      <a:pt x="40" y="12"/>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7" name="Freeform 52">
                <a:extLst>
                  <a:ext uri="{FF2B5EF4-FFF2-40B4-BE49-F238E27FC236}">
                    <a16:creationId xmlns:a16="http://schemas.microsoft.com/office/drawing/2014/main" id="{E56120AB-7319-D8CB-55DF-1E54BE5AD9AA}"/>
                  </a:ext>
                </a:extLst>
              </p:cNvPr>
              <p:cNvSpPr>
                <a:spLocks/>
              </p:cNvSpPr>
              <p:nvPr>
                <p:custDataLst>
                  <p:tags r:id="rId53"/>
                </p:custDataLst>
              </p:nvPr>
            </p:nvSpPr>
            <p:spPr bwMode="auto">
              <a:xfrm rot="390307">
                <a:off x="4629815" y="4887023"/>
                <a:ext cx="152400" cy="161925"/>
              </a:xfrm>
              <a:custGeom>
                <a:avLst/>
                <a:gdLst>
                  <a:gd name="T0" fmla="*/ 6 w 96"/>
                  <a:gd name="T1" fmla="*/ 23 h 102"/>
                  <a:gd name="T2" fmla="*/ 17 w 96"/>
                  <a:gd name="T3" fmla="*/ 17 h 102"/>
                  <a:gd name="T4" fmla="*/ 28 w 96"/>
                  <a:gd name="T5" fmla="*/ 6 h 102"/>
                  <a:gd name="T6" fmla="*/ 34 w 96"/>
                  <a:gd name="T7" fmla="*/ 6 h 102"/>
                  <a:gd name="T8" fmla="*/ 34 w 96"/>
                  <a:gd name="T9" fmla="*/ 12 h 102"/>
                  <a:gd name="T10" fmla="*/ 45 w 96"/>
                  <a:gd name="T11" fmla="*/ 12 h 102"/>
                  <a:gd name="T12" fmla="*/ 45 w 96"/>
                  <a:gd name="T13" fmla="*/ 12 h 102"/>
                  <a:gd name="T14" fmla="*/ 57 w 96"/>
                  <a:gd name="T15" fmla="*/ 12 h 102"/>
                  <a:gd name="T16" fmla="*/ 62 w 96"/>
                  <a:gd name="T17" fmla="*/ 12 h 102"/>
                  <a:gd name="T18" fmla="*/ 74 w 96"/>
                  <a:gd name="T19" fmla="*/ 12 h 102"/>
                  <a:gd name="T20" fmla="*/ 85 w 96"/>
                  <a:gd name="T21" fmla="*/ 12 h 102"/>
                  <a:gd name="T22" fmla="*/ 91 w 96"/>
                  <a:gd name="T23" fmla="*/ 17 h 102"/>
                  <a:gd name="T24" fmla="*/ 96 w 96"/>
                  <a:gd name="T25" fmla="*/ 29 h 102"/>
                  <a:gd name="T26" fmla="*/ 85 w 96"/>
                  <a:gd name="T27" fmla="*/ 34 h 102"/>
                  <a:gd name="T28" fmla="*/ 79 w 96"/>
                  <a:gd name="T29" fmla="*/ 40 h 102"/>
                  <a:gd name="T30" fmla="*/ 68 w 96"/>
                  <a:gd name="T31" fmla="*/ 40 h 102"/>
                  <a:gd name="T32" fmla="*/ 79 w 96"/>
                  <a:gd name="T33" fmla="*/ 46 h 102"/>
                  <a:gd name="T34" fmla="*/ 79 w 96"/>
                  <a:gd name="T35" fmla="*/ 57 h 102"/>
                  <a:gd name="T36" fmla="*/ 85 w 96"/>
                  <a:gd name="T37" fmla="*/ 63 h 102"/>
                  <a:gd name="T38" fmla="*/ 85 w 96"/>
                  <a:gd name="T39" fmla="*/ 68 h 102"/>
                  <a:gd name="T40" fmla="*/ 85 w 96"/>
                  <a:gd name="T41" fmla="*/ 68 h 102"/>
                  <a:gd name="T42" fmla="*/ 74 w 96"/>
                  <a:gd name="T43" fmla="*/ 80 h 102"/>
                  <a:gd name="T44" fmla="*/ 74 w 96"/>
                  <a:gd name="T45" fmla="*/ 91 h 102"/>
                  <a:gd name="T46" fmla="*/ 68 w 96"/>
                  <a:gd name="T47" fmla="*/ 85 h 102"/>
                  <a:gd name="T48" fmla="*/ 62 w 96"/>
                  <a:gd name="T49" fmla="*/ 91 h 102"/>
                  <a:gd name="T50" fmla="*/ 62 w 96"/>
                  <a:gd name="T51" fmla="*/ 102 h 102"/>
                  <a:gd name="T52" fmla="*/ 51 w 96"/>
                  <a:gd name="T53" fmla="*/ 102 h 102"/>
                  <a:gd name="T54" fmla="*/ 45 w 96"/>
                  <a:gd name="T55" fmla="*/ 85 h 102"/>
                  <a:gd name="T56" fmla="*/ 40 w 96"/>
                  <a:gd name="T57" fmla="*/ 91 h 102"/>
                  <a:gd name="T58" fmla="*/ 34 w 96"/>
                  <a:gd name="T59" fmla="*/ 80 h 102"/>
                  <a:gd name="T60" fmla="*/ 28 w 96"/>
                  <a:gd name="T61" fmla="*/ 85 h 102"/>
                  <a:gd name="T62" fmla="*/ 23 w 96"/>
                  <a:gd name="T63" fmla="*/ 80 h 102"/>
                  <a:gd name="T64" fmla="*/ 23 w 96"/>
                  <a:gd name="T65" fmla="*/ 74 h 102"/>
                  <a:gd name="T66" fmla="*/ 17 w 96"/>
                  <a:gd name="T67" fmla="*/ 80 h 102"/>
                  <a:gd name="T68" fmla="*/ 11 w 96"/>
                  <a:gd name="T69" fmla="*/ 80 h 102"/>
                  <a:gd name="T70" fmla="*/ 0 w 96"/>
                  <a:gd name="T71" fmla="*/ 74 h 102"/>
                  <a:gd name="T72" fmla="*/ 6 w 96"/>
                  <a:gd name="T73" fmla="*/ 68 h 102"/>
                  <a:gd name="T74" fmla="*/ 11 w 96"/>
                  <a:gd name="T75" fmla="*/ 63 h 102"/>
                  <a:gd name="T76" fmla="*/ 11 w 96"/>
                  <a:gd name="T77" fmla="*/ 51 h 102"/>
                  <a:gd name="T78" fmla="*/ 6 w 96"/>
                  <a:gd name="T79" fmla="*/ 46 h 102"/>
                  <a:gd name="T80" fmla="*/ 6 w 96"/>
                  <a:gd name="T81"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02">
                    <a:moveTo>
                      <a:pt x="0" y="29"/>
                    </a:moveTo>
                    <a:lnTo>
                      <a:pt x="6" y="23"/>
                    </a:lnTo>
                    <a:lnTo>
                      <a:pt x="11" y="23"/>
                    </a:lnTo>
                    <a:lnTo>
                      <a:pt x="17" y="17"/>
                    </a:lnTo>
                    <a:lnTo>
                      <a:pt x="23" y="12"/>
                    </a:lnTo>
                    <a:lnTo>
                      <a:pt x="28" y="6"/>
                    </a:lnTo>
                    <a:lnTo>
                      <a:pt x="34" y="0"/>
                    </a:lnTo>
                    <a:lnTo>
                      <a:pt x="34" y="6"/>
                    </a:lnTo>
                    <a:lnTo>
                      <a:pt x="40" y="12"/>
                    </a:lnTo>
                    <a:lnTo>
                      <a:pt x="34" y="12"/>
                    </a:lnTo>
                    <a:lnTo>
                      <a:pt x="40" y="17"/>
                    </a:lnTo>
                    <a:lnTo>
                      <a:pt x="45" y="12"/>
                    </a:lnTo>
                    <a:lnTo>
                      <a:pt x="45" y="6"/>
                    </a:lnTo>
                    <a:lnTo>
                      <a:pt x="45" y="12"/>
                    </a:lnTo>
                    <a:lnTo>
                      <a:pt x="51" y="12"/>
                    </a:lnTo>
                    <a:lnTo>
                      <a:pt x="57" y="12"/>
                    </a:lnTo>
                    <a:lnTo>
                      <a:pt x="62" y="6"/>
                    </a:lnTo>
                    <a:lnTo>
                      <a:pt x="62" y="12"/>
                    </a:lnTo>
                    <a:lnTo>
                      <a:pt x="68" y="12"/>
                    </a:lnTo>
                    <a:lnTo>
                      <a:pt x="74" y="12"/>
                    </a:lnTo>
                    <a:lnTo>
                      <a:pt x="79" y="12"/>
                    </a:lnTo>
                    <a:lnTo>
                      <a:pt x="85" y="12"/>
                    </a:lnTo>
                    <a:lnTo>
                      <a:pt x="85" y="17"/>
                    </a:lnTo>
                    <a:lnTo>
                      <a:pt x="91" y="17"/>
                    </a:lnTo>
                    <a:lnTo>
                      <a:pt x="91" y="23"/>
                    </a:lnTo>
                    <a:lnTo>
                      <a:pt x="96" y="29"/>
                    </a:lnTo>
                    <a:lnTo>
                      <a:pt x="91" y="34"/>
                    </a:lnTo>
                    <a:lnTo>
                      <a:pt x="85" y="34"/>
                    </a:lnTo>
                    <a:lnTo>
                      <a:pt x="85" y="40"/>
                    </a:lnTo>
                    <a:lnTo>
                      <a:pt x="79" y="40"/>
                    </a:lnTo>
                    <a:lnTo>
                      <a:pt x="74" y="40"/>
                    </a:lnTo>
                    <a:lnTo>
                      <a:pt x="68" y="40"/>
                    </a:lnTo>
                    <a:lnTo>
                      <a:pt x="74" y="46"/>
                    </a:lnTo>
                    <a:lnTo>
                      <a:pt x="79" y="46"/>
                    </a:lnTo>
                    <a:lnTo>
                      <a:pt x="79" y="51"/>
                    </a:lnTo>
                    <a:lnTo>
                      <a:pt x="79" y="57"/>
                    </a:lnTo>
                    <a:lnTo>
                      <a:pt x="85" y="57"/>
                    </a:lnTo>
                    <a:lnTo>
                      <a:pt x="85" y="63"/>
                    </a:lnTo>
                    <a:lnTo>
                      <a:pt x="79" y="63"/>
                    </a:lnTo>
                    <a:lnTo>
                      <a:pt x="85" y="68"/>
                    </a:lnTo>
                    <a:lnTo>
                      <a:pt x="79" y="68"/>
                    </a:lnTo>
                    <a:lnTo>
                      <a:pt x="85" y="68"/>
                    </a:lnTo>
                    <a:lnTo>
                      <a:pt x="74" y="74"/>
                    </a:lnTo>
                    <a:lnTo>
                      <a:pt x="74" y="80"/>
                    </a:lnTo>
                    <a:lnTo>
                      <a:pt x="74" y="85"/>
                    </a:lnTo>
                    <a:lnTo>
                      <a:pt x="74" y="91"/>
                    </a:lnTo>
                    <a:lnTo>
                      <a:pt x="68" y="91"/>
                    </a:lnTo>
                    <a:lnTo>
                      <a:pt x="68" y="85"/>
                    </a:lnTo>
                    <a:lnTo>
                      <a:pt x="62" y="85"/>
                    </a:lnTo>
                    <a:lnTo>
                      <a:pt x="62" y="91"/>
                    </a:lnTo>
                    <a:lnTo>
                      <a:pt x="62" y="97"/>
                    </a:lnTo>
                    <a:lnTo>
                      <a:pt x="62" y="102"/>
                    </a:lnTo>
                    <a:lnTo>
                      <a:pt x="57" y="102"/>
                    </a:lnTo>
                    <a:lnTo>
                      <a:pt x="51" y="102"/>
                    </a:lnTo>
                    <a:lnTo>
                      <a:pt x="45" y="97"/>
                    </a:lnTo>
                    <a:lnTo>
                      <a:pt x="45" y="85"/>
                    </a:lnTo>
                    <a:lnTo>
                      <a:pt x="40" y="85"/>
                    </a:lnTo>
                    <a:lnTo>
                      <a:pt x="40" y="91"/>
                    </a:lnTo>
                    <a:lnTo>
                      <a:pt x="34" y="85"/>
                    </a:lnTo>
                    <a:lnTo>
                      <a:pt x="34" y="80"/>
                    </a:lnTo>
                    <a:lnTo>
                      <a:pt x="34" y="85"/>
                    </a:lnTo>
                    <a:lnTo>
                      <a:pt x="28" y="85"/>
                    </a:lnTo>
                    <a:lnTo>
                      <a:pt x="28" y="80"/>
                    </a:lnTo>
                    <a:lnTo>
                      <a:pt x="23" y="80"/>
                    </a:lnTo>
                    <a:lnTo>
                      <a:pt x="28" y="80"/>
                    </a:lnTo>
                    <a:lnTo>
                      <a:pt x="23" y="74"/>
                    </a:lnTo>
                    <a:lnTo>
                      <a:pt x="23" y="80"/>
                    </a:lnTo>
                    <a:lnTo>
                      <a:pt x="17" y="80"/>
                    </a:lnTo>
                    <a:lnTo>
                      <a:pt x="17" y="74"/>
                    </a:lnTo>
                    <a:lnTo>
                      <a:pt x="11" y="80"/>
                    </a:lnTo>
                    <a:lnTo>
                      <a:pt x="6" y="80"/>
                    </a:lnTo>
                    <a:lnTo>
                      <a:pt x="0" y="74"/>
                    </a:lnTo>
                    <a:lnTo>
                      <a:pt x="0" y="68"/>
                    </a:lnTo>
                    <a:lnTo>
                      <a:pt x="6" y="68"/>
                    </a:lnTo>
                    <a:lnTo>
                      <a:pt x="6" y="63"/>
                    </a:lnTo>
                    <a:lnTo>
                      <a:pt x="11" y="63"/>
                    </a:lnTo>
                    <a:lnTo>
                      <a:pt x="11" y="57"/>
                    </a:lnTo>
                    <a:lnTo>
                      <a:pt x="11" y="51"/>
                    </a:lnTo>
                    <a:lnTo>
                      <a:pt x="6" y="51"/>
                    </a:lnTo>
                    <a:lnTo>
                      <a:pt x="6" y="46"/>
                    </a:lnTo>
                    <a:lnTo>
                      <a:pt x="6" y="40"/>
                    </a:lnTo>
                    <a:lnTo>
                      <a:pt x="6" y="34"/>
                    </a:lnTo>
                    <a:lnTo>
                      <a:pt x="0" y="29"/>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8" name="Freeform 53">
                <a:extLst>
                  <a:ext uri="{FF2B5EF4-FFF2-40B4-BE49-F238E27FC236}">
                    <a16:creationId xmlns:a16="http://schemas.microsoft.com/office/drawing/2014/main" id="{5CC23DF4-E890-04F4-1DDF-6B17B34E8077}"/>
                  </a:ext>
                </a:extLst>
              </p:cNvPr>
              <p:cNvSpPr>
                <a:spLocks/>
              </p:cNvSpPr>
              <p:nvPr>
                <p:custDataLst>
                  <p:tags r:id="rId54"/>
                </p:custDataLst>
              </p:nvPr>
            </p:nvSpPr>
            <p:spPr bwMode="auto">
              <a:xfrm rot="390307">
                <a:off x="5102726" y="4836944"/>
                <a:ext cx="71437" cy="61913"/>
              </a:xfrm>
              <a:custGeom>
                <a:avLst/>
                <a:gdLst>
                  <a:gd name="T0" fmla="*/ 40 w 45"/>
                  <a:gd name="T1" fmla="*/ 28 h 39"/>
                  <a:gd name="T2" fmla="*/ 34 w 45"/>
                  <a:gd name="T3" fmla="*/ 34 h 39"/>
                  <a:gd name="T4" fmla="*/ 23 w 45"/>
                  <a:gd name="T5" fmla="*/ 34 h 39"/>
                  <a:gd name="T6" fmla="*/ 17 w 45"/>
                  <a:gd name="T7" fmla="*/ 34 h 39"/>
                  <a:gd name="T8" fmla="*/ 17 w 45"/>
                  <a:gd name="T9" fmla="*/ 39 h 39"/>
                  <a:gd name="T10" fmla="*/ 11 w 45"/>
                  <a:gd name="T11" fmla="*/ 34 h 39"/>
                  <a:gd name="T12" fmla="*/ 11 w 45"/>
                  <a:gd name="T13" fmla="*/ 22 h 39"/>
                  <a:gd name="T14" fmla="*/ 6 w 45"/>
                  <a:gd name="T15" fmla="*/ 22 h 39"/>
                  <a:gd name="T16" fmla="*/ 0 w 45"/>
                  <a:gd name="T17" fmla="*/ 22 h 39"/>
                  <a:gd name="T18" fmla="*/ 0 w 45"/>
                  <a:gd name="T19" fmla="*/ 17 h 39"/>
                  <a:gd name="T20" fmla="*/ 11 w 45"/>
                  <a:gd name="T21" fmla="*/ 17 h 39"/>
                  <a:gd name="T22" fmla="*/ 11 w 45"/>
                  <a:gd name="T23" fmla="*/ 11 h 39"/>
                  <a:gd name="T24" fmla="*/ 11 w 45"/>
                  <a:gd name="T25" fmla="*/ 5 h 39"/>
                  <a:gd name="T26" fmla="*/ 34 w 45"/>
                  <a:gd name="T27" fmla="*/ 0 h 39"/>
                  <a:gd name="T28" fmla="*/ 45 w 45"/>
                  <a:gd name="T29" fmla="*/ 11 h 39"/>
                  <a:gd name="T30" fmla="*/ 40 w 45"/>
                  <a:gd name="T31"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9">
                    <a:moveTo>
                      <a:pt x="40" y="28"/>
                    </a:moveTo>
                    <a:lnTo>
                      <a:pt x="34" y="34"/>
                    </a:lnTo>
                    <a:lnTo>
                      <a:pt x="23" y="34"/>
                    </a:lnTo>
                    <a:lnTo>
                      <a:pt x="17" y="34"/>
                    </a:lnTo>
                    <a:lnTo>
                      <a:pt x="17" y="39"/>
                    </a:lnTo>
                    <a:lnTo>
                      <a:pt x="11" y="34"/>
                    </a:lnTo>
                    <a:lnTo>
                      <a:pt x="11" y="22"/>
                    </a:lnTo>
                    <a:lnTo>
                      <a:pt x="6" y="22"/>
                    </a:lnTo>
                    <a:lnTo>
                      <a:pt x="0" y="22"/>
                    </a:lnTo>
                    <a:lnTo>
                      <a:pt x="0" y="17"/>
                    </a:lnTo>
                    <a:lnTo>
                      <a:pt x="11" y="17"/>
                    </a:lnTo>
                    <a:lnTo>
                      <a:pt x="11" y="11"/>
                    </a:lnTo>
                    <a:lnTo>
                      <a:pt x="11" y="5"/>
                    </a:lnTo>
                    <a:lnTo>
                      <a:pt x="34" y="0"/>
                    </a:lnTo>
                    <a:lnTo>
                      <a:pt x="45" y="11"/>
                    </a:lnTo>
                    <a:lnTo>
                      <a:pt x="40" y="28"/>
                    </a:lnTo>
                    <a:close/>
                  </a:path>
                </a:pathLst>
              </a:custGeom>
              <a:solidFill>
                <a:srgbClr val="31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9" name="Freeform 54">
                <a:extLst>
                  <a:ext uri="{FF2B5EF4-FFF2-40B4-BE49-F238E27FC236}">
                    <a16:creationId xmlns:a16="http://schemas.microsoft.com/office/drawing/2014/main" id="{A5C249E6-6337-9534-2E43-A075F2865030}"/>
                  </a:ext>
                </a:extLst>
              </p:cNvPr>
              <p:cNvSpPr>
                <a:spLocks/>
              </p:cNvSpPr>
              <p:nvPr>
                <p:custDataLst>
                  <p:tags r:id="rId55"/>
                </p:custDataLst>
              </p:nvPr>
            </p:nvSpPr>
            <p:spPr bwMode="auto">
              <a:xfrm rot="390307">
                <a:off x="5375738" y="4685559"/>
                <a:ext cx="198437" cy="179388"/>
              </a:xfrm>
              <a:custGeom>
                <a:avLst/>
                <a:gdLst>
                  <a:gd name="T0" fmla="*/ 51 w 125"/>
                  <a:gd name="T1" fmla="*/ 5 h 113"/>
                  <a:gd name="T2" fmla="*/ 63 w 125"/>
                  <a:gd name="T3" fmla="*/ 11 h 113"/>
                  <a:gd name="T4" fmla="*/ 80 w 125"/>
                  <a:gd name="T5" fmla="*/ 22 h 113"/>
                  <a:gd name="T6" fmla="*/ 80 w 125"/>
                  <a:gd name="T7" fmla="*/ 22 h 113"/>
                  <a:gd name="T8" fmla="*/ 85 w 125"/>
                  <a:gd name="T9" fmla="*/ 34 h 113"/>
                  <a:gd name="T10" fmla="*/ 102 w 125"/>
                  <a:gd name="T11" fmla="*/ 51 h 113"/>
                  <a:gd name="T12" fmla="*/ 108 w 125"/>
                  <a:gd name="T13" fmla="*/ 45 h 113"/>
                  <a:gd name="T14" fmla="*/ 114 w 125"/>
                  <a:gd name="T15" fmla="*/ 39 h 113"/>
                  <a:gd name="T16" fmla="*/ 125 w 125"/>
                  <a:gd name="T17" fmla="*/ 51 h 113"/>
                  <a:gd name="T18" fmla="*/ 108 w 125"/>
                  <a:gd name="T19" fmla="*/ 68 h 113"/>
                  <a:gd name="T20" fmla="*/ 102 w 125"/>
                  <a:gd name="T21" fmla="*/ 68 h 113"/>
                  <a:gd name="T22" fmla="*/ 85 w 125"/>
                  <a:gd name="T23" fmla="*/ 85 h 113"/>
                  <a:gd name="T24" fmla="*/ 68 w 125"/>
                  <a:gd name="T25" fmla="*/ 102 h 113"/>
                  <a:gd name="T26" fmla="*/ 57 w 125"/>
                  <a:gd name="T27" fmla="*/ 102 h 113"/>
                  <a:gd name="T28" fmla="*/ 51 w 125"/>
                  <a:gd name="T29" fmla="*/ 113 h 113"/>
                  <a:gd name="T30" fmla="*/ 46 w 125"/>
                  <a:gd name="T31" fmla="*/ 107 h 113"/>
                  <a:gd name="T32" fmla="*/ 34 w 125"/>
                  <a:gd name="T33" fmla="*/ 102 h 113"/>
                  <a:gd name="T34" fmla="*/ 23 w 125"/>
                  <a:gd name="T35" fmla="*/ 102 h 113"/>
                  <a:gd name="T36" fmla="*/ 23 w 125"/>
                  <a:gd name="T37" fmla="*/ 96 h 113"/>
                  <a:gd name="T38" fmla="*/ 23 w 125"/>
                  <a:gd name="T39" fmla="*/ 85 h 113"/>
                  <a:gd name="T40" fmla="*/ 29 w 125"/>
                  <a:gd name="T41" fmla="*/ 73 h 113"/>
                  <a:gd name="T42" fmla="*/ 34 w 125"/>
                  <a:gd name="T43" fmla="*/ 62 h 113"/>
                  <a:gd name="T44" fmla="*/ 23 w 125"/>
                  <a:gd name="T45" fmla="*/ 45 h 113"/>
                  <a:gd name="T46" fmla="*/ 12 w 125"/>
                  <a:gd name="T47" fmla="*/ 34 h 113"/>
                  <a:gd name="T48" fmla="*/ 6 w 125"/>
                  <a:gd name="T49" fmla="*/ 39 h 113"/>
                  <a:gd name="T50" fmla="*/ 6 w 125"/>
                  <a:gd name="T51" fmla="*/ 28 h 113"/>
                  <a:gd name="T52" fmla="*/ 12 w 125"/>
                  <a:gd name="T53" fmla="*/ 22 h 113"/>
                  <a:gd name="T54" fmla="*/ 17 w 125"/>
                  <a:gd name="T55" fmla="*/ 17 h 113"/>
                  <a:gd name="T56" fmla="*/ 23 w 125"/>
                  <a:gd name="T57" fmla="*/ 11 h 113"/>
                  <a:gd name="T58" fmla="*/ 34 w 125"/>
                  <a:gd name="T59" fmla="*/ 11 h 113"/>
                  <a:gd name="T60" fmla="*/ 34 w 125"/>
                  <a:gd name="T61" fmla="*/ 0 h 113"/>
                  <a:gd name="T62" fmla="*/ 40 w 125"/>
                  <a:gd name="T63" fmla="*/ 0 h 113"/>
                  <a:gd name="T64" fmla="*/ 51 w 125"/>
                  <a:gd name="T6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13">
                    <a:moveTo>
                      <a:pt x="51" y="0"/>
                    </a:moveTo>
                    <a:lnTo>
                      <a:pt x="51" y="5"/>
                    </a:lnTo>
                    <a:lnTo>
                      <a:pt x="57" y="11"/>
                    </a:lnTo>
                    <a:lnTo>
                      <a:pt x="63" y="11"/>
                    </a:lnTo>
                    <a:lnTo>
                      <a:pt x="68" y="17"/>
                    </a:lnTo>
                    <a:lnTo>
                      <a:pt x="80" y="22"/>
                    </a:lnTo>
                    <a:lnTo>
                      <a:pt x="80" y="28"/>
                    </a:lnTo>
                    <a:lnTo>
                      <a:pt x="80" y="22"/>
                    </a:lnTo>
                    <a:lnTo>
                      <a:pt x="85" y="22"/>
                    </a:lnTo>
                    <a:lnTo>
                      <a:pt x="85" y="34"/>
                    </a:lnTo>
                    <a:lnTo>
                      <a:pt x="91" y="39"/>
                    </a:lnTo>
                    <a:lnTo>
                      <a:pt x="102" y="51"/>
                    </a:lnTo>
                    <a:lnTo>
                      <a:pt x="108" y="51"/>
                    </a:lnTo>
                    <a:lnTo>
                      <a:pt x="108" y="45"/>
                    </a:lnTo>
                    <a:lnTo>
                      <a:pt x="108" y="39"/>
                    </a:lnTo>
                    <a:lnTo>
                      <a:pt x="114" y="39"/>
                    </a:lnTo>
                    <a:lnTo>
                      <a:pt x="114" y="45"/>
                    </a:lnTo>
                    <a:lnTo>
                      <a:pt x="125" y="51"/>
                    </a:lnTo>
                    <a:lnTo>
                      <a:pt x="114" y="62"/>
                    </a:lnTo>
                    <a:lnTo>
                      <a:pt x="108" y="68"/>
                    </a:lnTo>
                    <a:lnTo>
                      <a:pt x="108" y="73"/>
                    </a:lnTo>
                    <a:lnTo>
                      <a:pt x="102" y="68"/>
                    </a:lnTo>
                    <a:lnTo>
                      <a:pt x="97" y="68"/>
                    </a:lnTo>
                    <a:lnTo>
                      <a:pt x="85" y="85"/>
                    </a:lnTo>
                    <a:lnTo>
                      <a:pt x="74" y="102"/>
                    </a:lnTo>
                    <a:lnTo>
                      <a:pt x="68" y="102"/>
                    </a:lnTo>
                    <a:lnTo>
                      <a:pt x="63" y="102"/>
                    </a:lnTo>
                    <a:lnTo>
                      <a:pt x="57" y="102"/>
                    </a:lnTo>
                    <a:lnTo>
                      <a:pt x="51" y="107"/>
                    </a:lnTo>
                    <a:lnTo>
                      <a:pt x="51" y="113"/>
                    </a:lnTo>
                    <a:lnTo>
                      <a:pt x="51" y="107"/>
                    </a:lnTo>
                    <a:lnTo>
                      <a:pt x="46" y="107"/>
                    </a:lnTo>
                    <a:lnTo>
                      <a:pt x="40" y="102"/>
                    </a:lnTo>
                    <a:lnTo>
                      <a:pt x="34" y="102"/>
                    </a:lnTo>
                    <a:lnTo>
                      <a:pt x="29" y="102"/>
                    </a:lnTo>
                    <a:lnTo>
                      <a:pt x="23" y="102"/>
                    </a:lnTo>
                    <a:lnTo>
                      <a:pt x="29" y="96"/>
                    </a:lnTo>
                    <a:lnTo>
                      <a:pt x="23" y="96"/>
                    </a:lnTo>
                    <a:lnTo>
                      <a:pt x="23" y="90"/>
                    </a:lnTo>
                    <a:lnTo>
                      <a:pt x="23" y="85"/>
                    </a:lnTo>
                    <a:lnTo>
                      <a:pt x="29" y="79"/>
                    </a:lnTo>
                    <a:lnTo>
                      <a:pt x="29" y="73"/>
                    </a:lnTo>
                    <a:lnTo>
                      <a:pt x="29" y="68"/>
                    </a:lnTo>
                    <a:lnTo>
                      <a:pt x="34" y="62"/>
                    </a:lnTo>
                    <a:lnTo>
                      <a:pt x="17" y="56"/>
                    </a:lnTo>
                    <a:lnTo>
                      <a:pt x="23" y="45"/>
                    </a:lnTo>
                    <a:lnTo>
                      <a:pt x="17" y="39"/>
                    </a:lnTo>
                    <a:lnTo>
                      <a:pt x="12" y="34"/>
                    </a:lnTo>
                    <a:lnTo>
                      <a:pt x="12" y="39"/>
                    </a:lnTo>
                    <a:lnTo>
                      <a:pt x="6" y="39"/>
                    </a:lnTo>
                    <a:lnTo>
                      <a:pt x="0" y="34"/>
                    </a:lnTo>
                    <a:lnTo>
                      <a:pt x="6" y="28"/>
                    </a:lnTo>
                    <a:lnTo>
                      <a:pt x="6" y="22"/>
                    </a:lnTo>
                    <a:lnTo>
                      <a:pt x="12" y="22"/>
                    </a:lnTo>
                    <a:lnTo>
                      <a:pt x="17" y="22"/>
                    </a:lnTo>
                    <a:lnTo>
                      <a:pt x="17" y="17"/>
                    </a:lnTo>
                    <a:lnTo>
                      <a:pt x="23" y="17"/>
                    </a:lnTo>
                    <a:lnTo>
                      <a:pt x="23" y="11"/>
                    </a:lnTo>
                    <a:lnTo>
                      <a:pt x="29" y="11"/>
                    </a:lnTo>
                    <a:lnTo>
                      <a:pt x="34" y="11"/>
                    </a:lnTo>
                    <a:lnTo>
                      <a:pt x="34" y="5"/>
                    </a:lnTo>
                    <a:lnTo>
                      <a:pt x="34" y="0"/>
                    </a:lnTo>
                    <a:lnTo>
                      <a:pt x="40" y="5"/>
                    </a:lnTo>
                    <a:lnTo>
                      <a:pt x="40" y="0"/>
                    </a:lnTo>
                    <a:lnTo>
                      <a:pt x="46" y="0"/>
                    </a:lnTo>
                    <a:lnTo>
                      <a:pt x="51" y="0"/>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0" name="Freeform 55">
                <a:extLst>
                  <a:ext uri="{FF2B5EF4-FFF2-40B4-BE49-F238E27FC236}">
                    <a16:creationId xmlns:a16="http://schemas.microsoft.com/office/drawing/2014/main" id="{308C45D4-1768-42FD-FB38-80B3CCE8A309}"/>
                  </a:ext>
                </a:extLst>
              </p:cNvPr>
              <p:cNvSpPr>
                <a:spLocks/>
              </p:cNvSpPr>
              <p:nvPr>
                <p:custDataLst>
                  <p:tags r:id="rId56"/>
                </p:custDataLst>
              </p:nvPr>
            </p:nvSpPr>
            <p:spPr bwMode="auto">
              <a:xfrm rot="390307">
                <a:off x="4540503" y="4901267"/>
                <a:ext cx="107950" cy="100013"/>
              </a:xfrm>
              <a:custGeom>
                <a:avLst/>
                <a:gdLst>
                  <a:gd name="T0" fmla="*/ 57 w 68"/>
                  <a:gd name="T1" fmla="*/ 12 h 63"/>
                  <a:gd name="T2" fmla="*/ 63 w 68"/>
                  <a:gd name="T3" fmla="*/ 17 h 63"/>
                  <a:gd name="T4" fmla="*/ 63 w 68"/>
                  <a:gd name="T5" fmla="*/ 23 h 63"/>
                  <a:gd name="T6" fmla="*/ 63 w 68"/>
                  <a:gd name="T7" fmla="*/ 29 h 63"/>
                  <a:gd name="T8" fmla="*/ 63 w 68"/>
                  <a:gd name="T9" fmla="*/ 34 h 63"/>
                  <a:gd name="T10" fmla="*/ 68 w 68"/>
                  <a:gd name="T11" fmla="*/ 34 h 63"/>
                  <a:gd name="T12" fmla="*/ 68 w 68"/>
                  <a:gd name="T13" fmla="*/ 40 h 63"/>
                  <a:gd name="T14" fmla="*/ 68 w 68"/>
                  <a:gd name="T15" fmla="*/ 46 h 63"/>
                  <a:gd name="T16" fmla="*/ 63 w 68"/>
                  <a:gd name="T17" fmla="*/ 46 h 63"/>
                  <a:gd name="T18" fmla="*/ 63 w 68"/>
                  <a:gd name="T19" fmla="*/ 51 h 63"/>
                  <a:gd name="T20" fmla="*/ 57 w 68"/>
                  <a:gd name="T21" fmla="*/ 51 h 63"/>
                  <a:gd name="T22" fmla="*/ 51 w 68"/>
                  <a:gd name="T23" fmla="*/ 51 h 63"/>
                  <a:gd name="T24" fmla="*/ 51 w 68"/>
                  <a:gd name="T25" fmla="*/ 57 h 63"/>
                  <a:gd name="T26" fmla="*/ 46 w 68"/>
                  <a:gd name="T27" fmla="*/ 63 h 63"/>
                  <a:gd name="T28" fmla="*/ 46 w 68"/>
                  <a:gd name="T29" fmla="*/ 57 h 63"/>
                  <a:gd name="T30" fmla="*/ 40 w 68"/>
                  <a:gd name="T31" fmla="*/ 57 h 63"/>
                  <a:gd name="T32" fmla="*/ 34 w 68"/>
                  <a:gd name="T33" fmla="*/ 57 h 63"/>
                  <a:gd name="T34" fmla="*/ 29 w 68"/>
                  <a:gd name="T35" fmla="*/ 51 h 63"/>
                  <a:gd name="T36" fmla="*/ 23 w 68"/>
                  <a:gd name="T37" fmla="*/ 46 h 63"/>
                  <a:gd name="T38" fmla="*/ 23 w 68"/>
                  <a:gd name="T39" fmla="*/ 40 h 63"/>
                  <a:gd name="T40" fmla="*/ 17 w 68"/>
                  <a:gd name="T41" fmla="*/ 40 h 63"/>
                  <a:gd name="T42" fmla="*/ 12 w 68"/>
                  <a:gd name="T43" fmla="*/ 46 h 63"/>
                  <a:gd name="T44" fmla="*/ 6 w 68"/>
                  <a:gd name="T45" fmla="*/ 46 h 63"/>
                  <a:gd name="T46" fmla="*/ 6 w 68"/>
                  <a:gd name="T47" fmla="*/ 40 h 63"/>
                  <a:gd name="T48" fmla="*/ 0 w 68"/>
                  <a:gd name="T49" fmla="*/ 40 h 63"/>
                  <a:gd name="T50" fmla="*/ 6 w 68"/>
                  <a:gd name="T51" fmla="*/ 34 h 63"/>
                  <a:gd name="T52" fmla="*/ 12 w 68"/>
                  <a:gd name="T53" fmla="*/ 29 h 63"/>
                  <a:gd name="T54" fmla="*/ 12 w 68"/>
                  <a:gd name="T55" fmla="*/ 34 h 63"/>
                  <a:gd name="T56" fmla="*/ 23 w 68"/>
                  <a:gd name="T57" fmla="*/ 23 h 63"/>
                  <a:gd name="T58" fmla="*/ 29 w 68"/>
                  <a:gd name="T59" fmla="*/ 23 h 63"/>
                  <a:gd name="T60" fmla="*/ 23 w 68"/>
                  <a:gd name="T61" fmla="*/ 17 h 63"/>
                  <a:gd name="T62" fmla="*/ 29 w 68"/>
                  <a:gd name="T63" fmla="*/ 17 h 63"/>
                  <a:gd name="T64" fmla="*/ 29 w 68"/>
                  <a:gd name="T65" fmla="*/ 12 h 63"/>
                  <a:gd name="T66" fmla="*/ 34 w 68"/>
                  <a:gd name="T67" fmla="*/ 17 h 63"/>
                  <a:gd name="T68" fmla="*/ 34 w 68"/>
                  <a:gd name="T69" fmla="*/ 12 h 63"/>
                  <a:gd name="T70" fmla="*/ 40 w 68"/>
                  <a:gd name="T71" fmla="*/ 6 h 63"/>
                  <a:gd name="T72" fmla="*/ 46 w 68"/>
                  <a:gd name="T73" fmla="*/ 6 h 63"/>
                  <a:gd name="T74" fmla="*/ 51 w 68"/>
                  <a:gd name="T75" fmla="*/ 0 h 63"/>
                  <a:gd name="T76" fmla="*/ 51 w 68"/>
                  <a:gd name="T77" fmla="*/ 6 h 63"/>
                  <a:gd name="T78" fmla="*/ 57 w 68"/>
                  <a:gd name="T7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3">
                    <a:moveTo>
                      <a:pt x="57" y="12"/>
                    </a:moveTo>
                    <a:lnTo>
                      <a:pt x="63" y="17"/>
                    </a:lnTo>
                    <a:lnTo>
                      <a:pt x="63" y="23"/>
                    </a:lnTo>
                    <a:lnTo>
                      <a:pt x="63" y="29"/>
                    </a:lnTo>
                    <a:lnTo>
                      <a:pt x="63" y="34"/>
                    </a:lnTo>
                    <a:lnTo>
                      <a:pt x="68" y="34"/>
                    </a:lnTo>
                    <a:lnTo>
                      <a:pt x="68" y="40"/>
                    </a:lnTo>
                    <a:lnTo>
                      <a:pt x="68" y="46"/>
                    </a:lnTo>
                    <a:lnTo>
                      <a:pt x="63" y="46"/>
                    </a:lnTo>
                    <a:lnTo>
                      <a:pt x="63" y="51"/>
                    </a:lnTo>
                    <a:lnTo>
                      <a:pt x="57" y="51"/>
                    </a:lnTo>
                    <a:lnTo>
                      <a:pt x="51" y="51"/>
                    </a:lnTo>
                    <a:lnTo>
                      <a:pt x="51" y="57"/>
                    </a:lnTo>
                    <a:lnTo>
                      <a:pt x="46" y="63"/>
                    </a:lnTo>
                    <a:lnTo>
                      <a:pt x="46" y="57"/>
                    </a:lnTo>
                    <a:lnTo>
                      <a:pt x="40" y="57"/>
                    </a:lnTo>
                    <a:lnTo>
                      <a:pt x="34" y="57"/>
                    </a:lnTo>
                    <a:lnTo>
                      <a:pt x="29" y="51"/>
                    </a:lnTo>
                    <a:lnTo>
                      <a:pt x="23" y="46"/>
                    </a:lnTo>
                    <a:lnTo>
                      <a:pt x="23" y="40"/>
                    </a:lnTo>
                    <a:lnTo>
                      <a:pt x="17" y="40"/>
                    </a:lnTo>
                    <a:lnTo>
                      <a:pt x="12" y="46"/>
                    </a:lnTo>
                    <a:lnTo>
                      <a:pt x="6" y="46"/>
                    </a:lnTo>
                    <a:lnTo>
                      <a:pt x="6" y="40"/>
                    </a:lnTo>
                    <a:lnTo>
                      <a:pt x="0" y="40"/>
                    </a:lnTo>
                    <a:lnTo>
                      <a:pt x="6" y="34"/>
                    </a:lnTo>
                    <a:lnTo>
                      <a:pt x="12" y="29"/>
                    </a:lnTo>
                    <a:lnTo>
                      <a:pt x="12" y="34"/>
                    </a:lnTo>
                    <a:lnTo>
                      <a:pt x="23" y="23"/>
                    </a:lnTo>
                    <a:lnTo>
                      <a:pt x="29" y="23"/>
                    </a:lnTo>
                    <a:lnTo>
                      <a:pt x="23" y="17"/>
                    </a:lnTo>
                    <a:lnTo>
                      <a:pt x="29" y="17"/>
                    </a:lnTo>
                    <a:lnTo>
                      <a:pt x="29" y="12"/>
                    </a:lnTo>
                    <a:lnTo>
                      <a:pt x="34" y="17"/>
                    </a:lnTo>
                    <a:lnTo>
                      <a:pt x="34" y="12"/>
                    </a:lnTo>
                    <a:lnTo>
                      <a:pt x="40" y="6"/>
                    </a:lnTo>
                    <a:lnTo>
                      <a:pt x="46" y="6"/>
                    </a:lnTo>
                    <a:lnTo>
                      <a:pt x="51" y="0"/>
                    </a:lnTo>
                    <a:lnTo>
                      <a:pt x="51" y="6"/>
                    </a:lnTo>
                    <a:lnTo>
                      <a:pt x="57" y="12"/>
                    </a:lnTo>
                    <a:close/>
                  </a:path>
                </a:pathLst>
              </a:custGeom>
              <a:solidFill>
                <a:srgbClr val="448BBD"/>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1" name="Freeform 56">
                <a:extLst>
                  <a:ext uri="{FF2B5EF4-FFF2-40B4-BE49-F238E27FC236}">
                    <a16:creationId xmlns:a16="http://schemas.microsoft.com/office/drawing/2014/main" id="{9B9E3717-B0BC-32F5-E670-4B9695CDB0A4}"/>
                  </a:ext>
                </a:extLst>
              </p:cNvPr>
              <p:cNvSpPr>
                <a:spLocks/>
              </p:cNvSpPr>
              <p:nvPr>
                <p:custDataLst>
                  <p:tags r:id="rId57"/>
                </p:custDataLst>
              </p:nvPr>
            </p:nvSpPr>
            <p:spPr bwMode="auto">
              <a:xfrm rot="390307">
                <a:off x="4787707" y="5680980"/>
                <a:ext cx="90487" cy="88900"/>
              </a:xfrm>
              <a:custGeom>
                <a:avLst/>
                <a:gdLst>
                  <a:gd name="T0" fmla="*/ 17 w 57"/>
                  <a:gd name="T1" fmla="*/ 0 h 56"/>
                  <a:gd name="T2" fmla="*/ 40 w 57"/>
                  <a:gd name="T3" fmla="*/ 5 h 56"/>
                  <a:gd name="T4" fmla="*/ 40 w 57"/>
                  <a:gd name="T5" fmla="*/ 22 h 56"/>
                  <a:gd name="T6" fmla="*/ 40 w 57"/>
                  <a:gd name="T7" fmla="*/ 28 h 56"/>
                  <a:gd name="T8" fmla="*/ 40 w 57"/>
                  <a:gd name="T9" fmla="*/ 34 h 56"/>
                  <a:gd name="T10" fmla="*/ 45 w 57"/>
                  <a:gd name="T11" fmla="*/ 34 h 56"/>
                  <a:gd name="T12" fmla="*/ 45 w 57"/>
                  <a:gd name="T13" fmla="*/ 39 h 56"/>
                  <a:gd name="T14" fmla="*/ 51 w 57"/>
                  <a:gd name="T15" fmla="*/ 39 h 56"/>
                  <a:gd name="T16" fmla="*/ 51 w 57"/>
                  <a:gd name="T17" fmla="*/ 45 h 56"/>
                  <a:gd name="T18" fmla="*/ 57 w 57"/>
                  <a:gd name="T19" fmla="*/ 51 h 56"/>
                  <a:gd name="T20" fmla="*/ 51 w 57"/>
                  <a:gd name="T21" fmla="*/ 51 h 56"/>
                  <a:gd name="T22" fmla="*/ 51 w 57"/>
                  <a:gd name="T23" fmla="*/ 45 h 56"/>
                  <a:gd name="T24" fmla="*/ 45 w 57"/>
                  <a:gd name="T25" fmla="*/ 45 h 56"/>
                  <a:gd name="T26" fmla="*/ 45 w 57"/>
                  <a:gd name="T27" fmla="*/ 39 h 56"/>
                  <a:gd name="T28" fmla="*/ 45 w 57"/>
                  <a:gd name="T29" fmla="*/ 45 h 56"/>
                  <a:gd name="T30" fmla="*/ 45 w 57"/>
                  <a:gd name="T31" fmla="*/ 51 h 56"/>
                  <a:gd name="T32" fmla="*/ 51 w 57"/>
                  <a:gd name="T33" fmla="*/ 51 h 56"/>
                  <a:gd name="T34" fmla="*/ 45 w 57"/>
                  <a:gd name="T35" fmla="*/ 56 h 56"/>
                  <a:gd name="T36" fmla="*/ 45 w 57"/>
                  <a:gd name="T37" fmla="*/ 51 h 56"/>
                  <a:gd name="T38" fmla="*/ 40 w 57"/>
                  <a:gd name="T39" fmla="*/ 51 h 56"/>
                  <a:gd name="T40" fmla="*/ 34 w 57"/>
                  <a:gd name="T41" fmla="*/ 51 h 56"/>
                  <a:gd name="T42" fmla="*/ 34 w 57"/>
                  <a:gd name="T43" fmla="*/ 45 h 56"/>
                  <a:gd name="T44" fmla="*/ 34 w 57"/>
                  <a:gd name="T45" fmla="*/ 39 h 56"/>
                  <a:gd name="T46" fmla="*/ 28 w 57"/>
                  <a:gd name="T47" fmla="*/ 39 h 56"/>
                  <a:gd name="T48" fmla="*/ 17 w 57"/>
                  <a:gd name="T49" fmla="*/ 39 h 56"/>
                  <a:gd name="T50" fmla="*/ 17 w 57"/>
                  <a:gd name="T51" fmla="*/ 34 h 56"/>
                  <a:gd name="T52" fmla="*/ 11 w 57"/>
                  <a:gd name="T53" fmla="*/ 39 h 56"/>
                  <a:gd name="T54" fmla="*/ 6 w 57"/>
                  <a:gd name="T55" fmla="*/ 34 h 56"/>
                  <a:gd name="T56" fmla="*/ 0 w 57"/>
                  <a:gd name="T57" fmla="*/ 28 h 56"/>
                  <a:gd name="T58" fmla="*/ 6 w 57"/>
                  <a:gd name="T59" fmla="*/ 22 h 56"/>
                  <a:gd name="T60" fmla="*/ 6 w 57"/>
                  <a:gd name="T61" fmla="*/ 11 h 56"/>
                  <a:gd name="T62" fmla="*/ 11 w 57"/>
                  <a:gd name="T63" fmla="*/ 5 h 56"/>
                  <a:gd name="T64" fmla="*/ 11 w 57"/>
                  <a:gd name="T65" fmla="*/ 0 h 56"/>
                  <a:gd name="T66" fmla="*/ 17 w 57"/>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6">
                    <a:moveTo>
                      <a:pt x="17" y="0"/>
                    </a:moveTo>
                    <a:lnTo>
                      <a:pt x="40" y="5"/>
                    </a:lnTo>
                    <a:lnTo>
                      <a:pt x="40" y="22"/>
                    </a:lnTo>
                    <a:lnTo>
                      <a:pt x="40" y="28"/>
                    </a:lnTo>
                    <a:lnTo>
                      <a:pt x="40" y="34"/>
                    </a:lnTo>
                    <a:lnTo>
                      <a:pt x="45" y="34"/>
                    </a:lnTo>
                    <a:lnTo>
                      <a:pt x="45" y="39"/>
                    </a:lnTo>
                    <a:lnTo>
                      <a:pt x="51" y="39"/>
                    </a:lnTo>
                    <a:lnTo>
                      <a:pt x="51" y="45"/>
                    </a:lnTo>
                    <a:lnTo>
                      <a:pt x="57" y="51"/>
                    </a:lnTo>
                    <a:lnTo>
                      <a:pt x="51" y="51"/>
                    </a:lnTo>
                    <a:lnTo>
                      <a:pt x="51" y="45"/>
                    </a:lnTo>
                    <a:lnTo>
                      <a:pt x="45" y="45"/>
                    </a:lnTo>
                    <a:lnTo>
                      <a:pt x="45" y="39"/>
                    </a:lnTo>
                    <a:lnTo>
                      <a:pt x="45" y="45"/>
                    </a:lnTo>
                    <a:lnTo>
                      <a:pt x="45" y="51"/>
                    </a:lnTo>
                    <a:lnTo>
                      <a:pt x="51" y="51"/>
                    </a:lnTo>
                    <a:lnTo>
                      <a:pt x="45" y="56"/>
                    </a:lnTo>
                    <a:lnTo>
                      <a:pt x="45" y="51"/>
                    </a:lnTo>
                    <a:lnTo>
                      <a:pt x="40" y="51"/>
                    </a:lnTo>
                    <a:lnTo>
                      <a:pt x="34" y="51"/>
                    </a:lnTo>
                    <a:lnTo>
                      <a:pt x="34" y="45"/>
                    </a:lnTo>
                    <a:lnTo>
                      <a:pt x="34" y="39"/>
                    </a:lnTo>
                    <a:lnTo>
                      <a:pt x="28" y="39"/>
                    </a:lnTo>
                    <a:lnTo>
                      <a:pt x="17" y="39"/>
                    </a:lnTo>
                    <a:lnTo>
                      <a:pt x="17" y="34"/>
                    </a:lnTo>
                    <a:lnTo>
                      <a:pt x="11" y="39"/>
                    </a:lnTo>
                    <a:lnTo>
                      <a:pt x="6" y="34"/>
                    </a:lnTo>
                    <a:lnTo>
                      <a:pt x="0" y="28"/>
                    </a:lnTo>
                    <a:lnTo>
                      <a:pt x="6" y="22"/>
                    </a:lnTo>
                    <a:lnTo>
                      <a:pt x="6" y="11"/>
                    </a:lnTo>
                    <a:lnTo>
                      <a:pt x="11" y="5"/>
                    </a:lnTo>
                    <a:lnTo>
                      <a:pt x="11" y="0"/>
                    </a:lnTo>
                    <a:lnTo>
                      <a:pt x="17" y="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2" name="Freeform 57">
                <a:extLst>
                  <a:ext uri="{FF2B5EF4-FFF2-40B4-BE49-F238E27FC236}">
                    <a16:creationId xmlns:a16="http://schemas.microsoft.com/office/drawing/2014/main" id="{5187075B-2FEB-95A8-FAB2-E6CE2CD86441}"/>
                  </a:ext>
                </a:extLst>
              </p:cNvPr>
              <p:cNvSpPr>
                <a:spLocks/>
              </p:cNvSpPr>
              <p:nvPr>
                <p:custDataLst>
                  <p:tags r:id="rId58"/>
                </p:custDataLst>
              </p:nvPr>
            </p:nvSpPr>
            <p:spPr bwMode="auto">
              <a:xfrm rot="390307">
                <a:off x="4782608" y="4228559"/>
                <a:ext cx="46037" cy="53975"/>
              </a:xfrm>
              <a:custGeom>
                <a:avLst/>
                <a:gdLst>
                  <a:gd name="T0" fmla="*/ 0 w 29"/>
                  <a:gd name="T1" fmla="*/ 28 h 34"/>
                  <a:gd name="T2" fmla="*/ 12 w 29"/>
                  <a:gd name="T3" fmla="*/ 22 h 34"/>
                  <a:gd name="T4" fmla="*/ 6 w 29"/>
                  <a:gd name="T5" fmla="*/ 22 h 34"/>
                  <a:gd name="T6" fmla="*/ 12 w 29"/>
                  <a:gd name="T7" fmla="*/ 17 h 34"/>
                  <a:gd name="T8" fmla="*/ 6 w 29"/>
                  <a:gd name="T9" fmla="*/ 17 h 34"/>
                  <a:gd name="T10" fmla="*/ 6 w 29"/>
                  <a:gd name="T11" fmla="*/ 11 h 34"/>
                  <a:gd name="T12" fmla="*/ 6 w 29"/>
                  <a:gd name="T13" fmla="*/ 0 h 34"/>
                  <a:gd name="T14" fmla="*/ 12 w 29"/>
                  <a:gd name="T15" fmla="*/ 5 h 34"/>
                  <a:gd name="T16" fmla="*/ 12 w 29"/>
                  <a:gd name="T17" fmla="*/ 11 h 34"/>
                  <a:gd name="T18" fmla="*/ 17 w 29"/>
                  <a:gd name="T19" fmla="*/ 5 h 34"/>
                  <a:gd name="T20" fmla="*/ 17 w 29"/>
                  <a:gd name="T21" fmla="*/ 11 h 34"/>
                  <a:gd name="T22" fmla="*/ 17 w 29"/>
                  <a:gd name="T23" fmla="*/ 17 h 34"/>
                  <a:gd name="T24" fmla="*/ 23 w 29"/>
                  <a:gd name="T25" fmla="*/ 17 h 34"/>
                  <a:gd name="T26" fmla="*/ 23 w 29"/>
                  <a:gd name="T27" fmla="*/ 11 h 34"/>
                  <a:gd name="T28" fmla="*/ 29 w 29"/>
                  <a:gd name="T29" fmla="*/ 22 h 34"/>
                  <a:gd name="T30" fmla="*/ 29 w 29"/>
                  <a:gd name="T31" fmla="*/ 28 h 34"/>
                  <a:gd name="T32" fmla="*/ 23 w 29"/>
                  <a:gd name="T33" fmla="*/ 28 h 34"/>
                  <a:gd name="T34" fmla="*/ 17 w 29"/>
                  <a:gd name="T35" fmla="*/ 28 h 34"/>
                  <a:gd name="T36" fmla="*/ 12 w 29"/>
                  <a:gd name="T37" fmla="*/ 34 h 34"/>
                  <a:gd name="T38" fmla="*/ 6 w 29"/>
                  <a:gd name="T39" fmla="*/ 34 h 34"/>
                  <a:gd name="T40" fmla="*/ 6 w 29"/>
                  <a:gd name="T41" fmla="*/ 28 h 34"/>
                  <a:gd name="T42" fmla="*/ 0 w 29"/>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4">
                    <a:moveTo>
                      <a:pt x="0" y="28"/>
                    </a:moveTo>
                    <a:lnTo>
                      <a:pt x="12" y="22"/>
                    </a:lnTo>
                    <a:lnTo>
                      <a:pt x="6" y="22"/>
                    </a:lnTo>
                    <a:lnTo>
                      <a:pt x="12" y="17"/>
                    </a:lnTo>
                    <a:lnTo>
                      <a:pt x="6" y="17"/>
                    </a:lnTo>
                    <a:lnTo>
                      <a:pt x="6" y="11"/>
                    </a:lnTo>
                    <a:lnTo>
                      <a:pt x="6" y="0"/>
                    </a:lnTo>
                    <a:lnTo>
                      <a:pt x="12" y="5"/>
                    </a:lnTo>
                    <a:lnTo>
                      <a:pt x="12" y="11"/>
                    </a:lnTo>
                    <a:lnTo>
                      <a:pt x="17" y="5"/>
                    </a:lnTo>
                    <a:lnTo>
                      <a:pt x="17" y="11"/>
                    </a:lnTo>
                    <a:lnTo>
                      <a:pt x="17" y="17"/>
                    </a:lnTo>
                    <a:lnTo>
                      <a:pt x="23" y="17"/>
                    </a:lnTo>
                    <a:lnTo>
                      <a:pt x="23" y="11"/>
                    </a:lnTo>
                    <a:lnTo>
                      <a:pt x="29" y="22"/>
                    </a:lnTo>
                    <a:lnTo>
                      <a:pt x="29" y="28"/>
                    </a:lnTo>
                    <a:lnTo>
                      <a:pt x="23" y="28"/>
                    </a:lnTo>
                    <a:lnTo>
                      <a:pt x="17" y="28"/>
                    </a:lnTo>
                    <a:lnTo>
                      <a:pt x="12" y="34"/>
                    </a:lnTo>
                    <a:lnTo>
                      <a:pt x="6" y="34"/>
                    </a:lnTo>
                    <a:lnTo>
                      <a:pt x="6" y="28"/>
                    </a:lnTo>
                    <a:lnTo>
                      <a:pt x="0" y="28"/>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3" name="Freeform 58">
                <a:extLst>
                  <a:ext uri="{FF2B5EF4-FFF2-40B4-BE49-F238E27FC236}">
                    <a16:creationId xmlns:a16="http://schemas.microsoft.com/office/drawing/2014/main" id="{84973807-72CA-E3D8-C2E1-BBBB7B1F3B73}"/>
                  </a:ext>
                </a:extLst>
              </p:cNvPr>
              <p:cNvSpPr>
                <a:spLocks noEditPoints="1"/>
              </p:cNvSpPr>
              <p:nvPr>
                <p:custDataLst>
                  <p:tags r:id="rId59"/>
                </p:custDataLst>
              </p:nvPr>
            </p:nvSpPr>
            <p:spPr bwMode="auto">
              <a:xfrm rot="390307">
                <a:off x="5765157" y="3641078"/>
                <a:ext cx="603250" cy="701675"/>
              </a:xfrm>
              <a:custGeom>
                <a:avLst/>
                <a:gdLst>
                  <a:gd name="T0" fmla="*/ 210 w 380"/>
                  <a:gd name="T1" fmla="*/ 192 h 442"/>
                  <a:gd name="T2" fmla="*/ 199 w 380"/>
                  <a:gd name="T3" fmla="*/ 187 h 442"/>
                  <a:gd name="T4" fmla="*/ 210 w 380"/>
                  <a:gd name="T5" fmla="*/ 175 h 442"/>
                  <a:gd name="T6" fmla="*/ 210 w 380"/>
                  <a:gd name="T7" fmla="*/ 170 h 442"/>
                  <a:gd name="T8" fmla="*/ 205 w 380"/>
                  <a:gd name="T9" fmla="*/ 170 h 442"/>
                  <a:gd name="T10" fmla="*/ 205 w 380"/>
                  <a:gd name="T11" fmla="*/ 158 h 442"/>
                  <a:gd name="T12" fmla="*/ 210 w 380"/>
                  <a:gd name="T13" fmla="*/ 147 h 442"/>
                  <a:gd name="T14" fmla="*/ 222 w 380"/>
                  <a:gd name="T15" fmla="*/ 147 h 442"/>
                  <a:gd name="T16" fmla="*/ 227 w 380"/>
                  <a:gd name="T17" fmla="*/ 147 h 442"/>
                  <a:gd name="T18" fmla="*/ 227 w 380"/>
                  <a:gd name="T19" fmla="*/ 158 h 442"/>
                  <a:gd name="T20" fmla="*/ 233 w 380"/>
                  <a:gd name="T21" fmla="*/ 158 h 442"/>
                  <a:gd name="T22" fmla="*/ 244 w 380"/>
                  <a:gd name="T23" fmla="*/ 147 h 442"/>
                  <a:gd name="T24" fmla="*/ 239 w 380"/>
                  <a:gd name="T25" fmla="*/ 164 h 442"/>
                  <a:gd name="T26" fmla="*/ 239 w 380"/>
                  <a:gd name="T27" fmla="*/ 170 h 442"/>
                  <a:gd name="T28" fmla="*/ 244 w 380"/>
                  <a:gd name="T29" fmla="*/ 181 h 442"/>
                  <a:gd name="T30" fmla="*/ 233 w 380"/>
                  <a:gd name="T31" fmla="*/ 187 h 442"/>
                  <a:gd name="T32" fmla="*/ 222 w 380"/>
                  <a:gd name="T33" fmla="*/ 187 h 442"/>
                  <a:gd name="T34" fmla="*/ 131 w 380"/>
                  <a:gd name="T35" fmla="*/ 11 h 442"/>
                  <a:gd name="T36" fmla="*/ 295 w 380"/>
                  <a:gd name="T37" fmla="*/ 45 h 442"/>
                  <a:gd name="T38" fmla="*/ 363 w 380"/>
                  <a:gd name="T39" fmla="*/ 124 h 442"/>
                  <a:gd name="T40" fmla="*/ 284 w 380"/>
                  <a:gd name="T41" fmla="*/ 294 h 442"/>
                  <a:gd name="T42" fmla="*/ 250 w 380"/>
                  <a:gd name="T43" fmla="*/ 368 h 442"/>
                  <a:gd name="T44" fmla="*/ 250 w 380"/>
                  <a:gd name="T45" fmla="*/ 391 h 442"/>
                  <a:gd name="T46" fmla="*/ 222 w 380"/>
                  <a:gd name="T47" fmla="*/ 396 h 442"/>
                  <a:gd name="T48" fmla="*/ 199 w 380"/>
                  <a:gd name="T49" fmla="*/ 408 h 442"/>
                  <a:gd name="T50" fmla="*/ 171 w 380"/>
                  <a:gd name="T51" fmla="*/ 419 h 442"/>
                  <a:gd name="T52" fmla="*/ 159 w 380"/>
                  <a:gd name="T53" fmla="*/ 430 h 442"/>
                  <a:gd name="T54" fmla="*/ 154 w 380"/>
                  <a:gd name="T55" fmla="*/ 436 h 442"/>
                  <a:gd name="T56" fmla="*/ 137 w 380"/>
                  <a:gd name="T57" fmla="*/ 413 h 442"/>
                  <a:gd name="T58" fmla="*/ 142 w 380"/>
                  <a:gd name="T59" fmla="*/ 408 h 442"/>
                  <a:gd name="T60" fmla="*/ 131 w 380"/>
                  <a:gd name="T61" fmla="*/ 396 h 442"/>
                  <a:gd name="T62" fmla="*/ 131 w 380"/>
                  <a:gd name="T63" fmla="*/ 385 h 442"/>
                  <a:gd name="T64" fmla="*/ 0 w 380"/>
                  <a:gd name="T65" fmla="*/ 198 h 442"/>
                  <a:gd name="T66" fmla="*/ 12 w 380"/>
                  <a:gd name="T67" fmla="*/ 192 h 442"/>
                  <a:gd name="T68" fmla="*/ 23 w 380"/>
                  <a:gd name="T69" fmla="*/ 181 h 442"/>
                  <a:gd name="T70" fmla="*/ 29 w 380"/>
                  <a:gd name="T71" fmla="*/ 164 h 442"/>
                  <a:gd name="T72" fmla="*/ 34 w 380"/>
                  <a:gd name="T73" fmla="*/ 158 h 442"/>
                  <a:gd name="T74" fmla="*/ 29 w 380"/>
                  <a:gd name="T75" fmla="*/ 141 h 442"/>
                  <a:gd name="T76" fmla="*/ 23 w 380"/>
                  <a:gd name="T77" fmla="*/ 130 h 442"/>
                  <a:gd name="T78" fmla="*/ 29 w 380"/>
                  <a:gd name="T79" fmla="*/ 113 h 442"/>
                  <a:gd name="T80" fmla="*/ 29 w 380"/>
                  <a:gd name="T81" fmla="*/ 96 h 442"/>
                  <a:gd name="T82" fmla="*/ 34 w 380"/>
                  <a:gd name="T83" fmla="*/ 79 h 442"/>
                  <a:gd name="T84" fmla="*/ 34 w 380"/>
                  <a:gd name="T85" fmla="*/ 62 h 442"/>
                  <a:gd name="T86" fmla="*/ 46 w 380"/>
                  <a:gd name="T87" fmla="*/ 45 h 442"/>
                  <a:gd name="T88" fmla="*/ 57 w 380"/>
                  <a:gd name="T89" fmla="*/ 28 h 442"/>
                  <a:gd name="T90" fmla="*/ 68 w 380"/>
                  <a:gd name="T91" fmla="*/ 17 h 442"/>
                  <a:gd name="T92" fmla="*/ 85 w 380"/>
                  <a:gd name="T93" fmla="*/ 17 h 442"/>
                  <a:gd name="T94" fmla="*/ 80 w 380"/>
                  <a:gd name="T9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442">
                    <a:moveTo>
                      <a:pt x="222" y="192"/>
                    </a:moveTo>
                    <a:lnTo>
                      <a:pt x="216" y="192"/>
                    </a:lnTo>
                    <a:lnTo>
                      <a:pt x="210" y="192"/>
                    </a:lnTo>
                    <a:lnTo>
                      <a:pt x="205" y="192"/>
                    </a:lnTo>
                    <a:lnTo>
                      <a:pt x="205" y="187"/>
                    </a:lnTo>
                    <a:lnTo>
                      <a:pt x="199" y="187"/>
                    </a:lnTo>
                    <a:lnTo>
                      <a:pt x="199" y="181"/>
                    </a:lnTo>
                    <a:lnTo>
                      <a:pt x="205" y="181"/>
                    </a:lnTo>
                    <a:lnTo>
                      <a:pt x="210" y="175"/>
                    </a:lnTo>
                    <a:lnTo>
                      <a:pt x="216" y="175"/>
                    </a:lnTo>
                    <a:lnTo>
                      <a:pt x="210" y="175"/>
                    </a:lnTo>
                    <a:lnTo>
                      <a:pt x="210" y="170"/>
                    </a:lnTo>
                    <a:lnTo>
                      <a:pt x="210" y="175"/>
                    </a:lnTo>
                    <a:lnTo>
                      <a:pt x="205" y="175"/>
                    </a:lnTo>
                    <a:lnTo>
                      <a:pt x="205" y="170"/>
                    </a:lnTo>
                    <a:lnTo>
                      <a:pt x="210" y="164"/>
                    </a:lnTo>
                    <a:lnTo>
                      <a:pt x="205" y="164"/>
                    </a:lnTo>
                    <a:lnTo>
                      <a:pt x="205" y="158"/>
                    </a:lnTo>
                    <a:lnTo>
                      <a:pt x="210" y="158"/>
                    </a:lnTo>
                    <a:lnTo>
                      <a:pt x="210" y="153"/>
                    </a:lnTo>
                    <a:lnTo>
                      <a:pt x="210" y="147"/>
                    </a:lnTo>
                    <a:lnTo>
                      <a:pt x="216" y="153"/>
                    </a:lnTo>
                    <a:lnTo>
                      <a:pt x="216" y="147"/>
                    </a:lnTo>
                    <a:lnTo>
                      <a:pt x="222" y="147"/>
                    </a:lnTo>
                    <a:lnTo>
                      <a:pt x="227" y="147"/>
                    </a:lnTo>
                    <a:lnTo>
                      <a:pt x="227" y="141"/>
                    </a:lnTo>
                    <a:lnTo>
                      <a:pt x="227" y="147"/>
                    </a:lnTo>
                    <a:lnTo>
                      <a:pt x="227" y="141"/>
                    </a:lnTo>
                    <a:lnTo>
                      <a:pt x="233" y="147"/>
                    </a:lnTo>
                    <a:lnTo>
                      <a:pt x="227" y="158"/>
                    </a:lnTo>
                    <a:lnTo>
                      <a:pt x="233" y="158"/>
                    </a:lnTo>
                    <a:lnTo>
                      <a:pt x="233" y="164"/>
                    </a:lnTo>
                    <a:lnTo>
                      <a:pt x="233" y="158"/>
                    </a:lnTo>
                    <a:lnTo>
                      <a:pt x="239" y="158"/>
                    </a:lnTo>
                    <a:lnTo>
                      <a:pt x="239" y="153"/>
                    </a:lnTo>
                    <a:lnTo>
                      <a:pt x="244" y="147"/>
                    </a:lnTo>
                    <a:lnTo>
                      <a:pt x="244" y="158"/>
                    </a:lnTo>
                    <a:lnTo>
                      <a:pt x="239" y="158"/>
                    </a:lnTo>
                    <a:lnTo>
                      <a:pt x="239" y="164"/>
                    </a:lnTo>
                    <a:lnTo>
                      <a:pt x="244" y="164"/>
                    </a:lnTo>
                    <a:lnTo>
                      <a:pt x="244" y="170"/>
                    </a:lnTo>
                    <a:lnTo>
                      <a:pt x="239" y="170"/>
                    </a:lnTo>
                    <a:lnTo>
                      <a:pt x="239" y="175"/>
                    </a:lnTo>
                    <a:lnTo>
                      <a:pt x="244" y="175"/>
                    </a:lnTo>
                    <a:lnTo>
                      <a:pt x="244" y="181"/>
                    </a:lnTo>
                    <a:lnTo>
                      <a:pt x="239" y="181"/>
                    </a:lnTo>
                    <a:lnTo>
                      <a:pt x="239" y="187"/>
                    </a:lnTo>
                    <a:lnTo>
                      <a:pt x="233" y="187"/>
                    </a:lnTo>
                    <a:lnTo>
                      <a:pt x="227" y="192"/>
                    </a:lnTo>
                    <a:lnTo>
                      <a:pt x="227" y="187"/>
                    </a:lnTo>
                    <a:lnTo>
                      <a:pt x="222" y="187"/>
                    </a:lnTo>
                    <a:lnTo>
                      <a:pt x="222" y="192"/>
                    </a:lnTo>
                    <a:close/>
                    <a:moveTo>
                      <a:pt x="80" y="0"/>
                    </a:moveTo>
                    <a:lnTo>
                      <a:pt x="131" y="11"/>
                    </a:lnTo>
                    <a:lnTo>
                      <a:pt x="210" y="28"/>
                    </a:lnTo>
                    <a:lnTo>
                      <a:pt x="273" y="39"/>
                    </a:lnTo>
                    <a:lnTo>
                      <a:pt x="295" y="45"/>
                    </a:lnTo>
                    <a:lnTo>
                      <a:pt x="352" y="56"/>
                    </a:lnTo>
                    <a:lnTo>
                      <a:pt x="380" y="62"/>
                    </a:lnTo>
                    <a:lnTo>
                      <a:pt x="363" y="124"/>
                    </a:lnTo>
                    <a:lnTo>
                      <a:pt x="341" y="175"/>
                    </a:lnTo>
                    <a:lnTo>
                      <a:pt x="312" y="238"/>
                    </a:lnTo>
                    <a:lnTo>
                      <a:pt x="284" y="294"/>
                    </a:lnTo>
                    <a:lnTo>
                      <a:pt x="261" y="340"/>
                    </a:lnTo>
                    <a:lnTo>
                      <a:pt x="250" y="362"/>
                    </a:lnTo>
                    <a:lnTo>
                      <a:pt x="250" y="368"/>
                    </a:lnTo>
                    <a:lnTo>
                      <a:pt x="256" y="385"/>
                    </a:lnTo>
                    <a:lnTo>
                      <a:pt x="256" y="391"/>
                    </a:lnTo>
                    <a:lnTo>
                      <a:pt x="250" y="391"/>
                    </a:lnTo>
                    <a:lnTo>
                      <a:pt x="244" y="396"/>
                    </a:lnTo>
                    <a:lnTo>
                      <a:pt x="239" y="396"/>
                    </a:lnTo>
                    <a:lnTo>
                      <a:pt x="222" y="396"/>
                    </a:lnTo>
                    <a:lnTo>
                      <a:pt x="216" y="396"/>
                    </a:lnTo>
                    <a:lnTo>
                      <a:pt x="210" y="402"/>
                    </a:lnTo>
                    <a:lnTo>
                      <a:pt x="199" y="408"/>
                    </a:lnTo>
                    <a:lnTo>
                      <a:pt x="182" y="408"/>
                    </a:lnTo>
                    <a:lnTo>
                      <a:pt x="176" y="419"/>
                    </a:lnTo>
                    <a:lnTo>
                      <a:pt x="171" y="419"/>
                    </a:lnTo>
                    <a:lnTo>
                      <a:pt x="171" y="425"/>
                    </a:lnTo>
                    <a:lnTo>
                      <a:pt x="165" y="430"/>
                    </a:lnTo>
                    <a:lnTo>
                      <a:pt x="159" y="430"/>
                    </a:lnTo>
                    <a:lnTo>
                      <a:pt x="159" y="436"/>
                    </a:lnTo>
                    <a:lnTo>
                      <a:pt x="159" y="442"/>
                    </a:lnTo>
                    <a:lnTo>
                      <a:pt x="154" y="436"/>
                    </a:lnTo>
                    <a:lnTo>
                      <a:pt x="142" y="430"/>
                    </a:lnTo>
                    <a:lnTo>
                      <a:pt x="142" y="419"/>
                    </a:lnTo>
                    <a:lnTo>
                      <a:pt x="137" y="413"/>
                    </a:lnTo>
                    <a:lnTo>
                      <a:pt x="142" y="413"/>
                    </a:lnTo>
                    <a:lnTo>
                      <a:pt x="148" y="413"/>
                    </a:lnTo>
                    <a:lnTo>
                      <a:pt x="142" y="408"/>
                    </a:lnTo>
                    <a:lnTo>
                      <a:pt x="137" y="402"/>
                    </a:lnTo>
                    <a:lnTo>
                      <a:pt x="131" y="402"/>
                    </a:lnTo>
                    <a:lnTo>
                      <a:pt x="131" y="396"/>
                    </a:lnTo>
                    <a:lnTo>
                      <a:pt x="137" y="396"/>
                    </a:lnTo>
                    <a:lnTo>
                      <a:pt x="131" y="391"/>
                    </a:lnTo>
                    <a:lnTo>
                      <a:pt x="131" y="385"/>
                    </a:lnTo>
                    <a:lnTo>
                      <a:pt x="91" y="334"/>
                    </a:lnTo>
                    <a:lnTo>
                      <a:pt x="68" y="300"/>
                    </a:lnTo>
                    <a:lnTo>
                      <a:pt x="0" y="198"/>
                    </a:lnTo>
                    <a:lnTo>
                      <a:pt x="6" y="198"/>
                    </a:lnTo>
                    <a:lnTo>
                      <a:pt x="6" y="192"/>
                    </a:lnTo>
                    <a:lnTo>
                      <a:pt x="12" y="192"/>
                    </a:lnTo>
                    <a:lnTo>
                      <a:pt x="12" y="187"/>
                    </a:lnTo>
                    <a:lnTo>
                      <a:pt x="17" y="187"/>
                    </a:lnTo>
                    <a:lnTo>
                      <a:pt x="23" y="181"/>
                    </a:lnTo>
                    <a:lnTo>
                      <a:pt x="29" y="175"/>
                    </a:lnTo>
                    <a:lnTo>
                      <a:pt x="29" y="170"/>
                    </a:lnTo>
                    <a:lnTo>
                      <a:pt x="29" y="164"/>
                    </a:lnTo>
                    <a:lnTo>
                      <a:pt x="34" y="170"/>
                    </a:lnTo>
                    <a:lnTo>
                      <a:pt x="34" y="164"/>
                    </a:lnTo>
                    <a:lnTo>
                      <a:pt x="34" y="158"/>
                    </a:lnTo>
                    <a:lnTo>
                      <a:pt x="29" y="153"/>
                    </a:lnTo>
                    <a:lnTo>
                      <a:pt x="29" y="147"/>
                    </a:lnTo>
                    <a:lnTo>
                      <a:pt x="29" y="141"/>
                    </a:lnTo>
                    <a:lnTo>
                      <a:pt x="23" y="141"/>
                    </a:lnTo>
                    <a:lnTo>
                      <a:pt x="23" y="136"/>
                    </a:lnTo>
                    <a:lnTo>
                      <a:pt x="23" y="130"/>
                    </a:lnTo>
                    <a:lnTo>
                      <a:pt x="29" y="124"/>
                    </a:lnTo>
                    <a:lnTo>
                      <a:pt x="29" y="119"/>
                    </a:lnTo>
                    <a:lnTo>
                      <a:pt x="29" y="113"/>
                    </a:lnTo>
                    <a:lnTo>
                      <a:pt x="29" y="107"/>
                    </a:lnTo>
                    <a:lnTo>
                      <a:pt x="29" y="102"/>
                    </a:lnTo>
                    <a:lnTo>
                      <a:pt x="29" y="96"/>
                    </a:lnTo>
                    <a:lnTo>
                      <a:pt x="29" y="90"/>
                    </a:lnTo>
                    <a:lnTo>
                      <a:pt x="29" y="85"/>
                    </a:lnTo>
                    <a:lnTo>
                      <a:pt x="34" y="79"/>
                    </a:lnTo>
                    <a:lnTo>
                      <a:pt x="34" y="73"/>
                    </a:lnTo>
                    <a:lnTo>
                      <a:pt x="34" y="68"/>
                    </a:lnTo>
                    <a:lnTo>
                      <a:pt x="34" y="62"/>
                    </a:lnTo>
                    <a:lnTo>
                      <a:pt x="40" y="56"/>
                    </a:lnTo>
                    <a:lnTo>
                      <a:pt x="40" y="51"/>
                    </a:lnTo>
                    <a:lnTo>
                      <a:pt x="46" y="45"/>
                    </a:lnTo>
                    <a:lnTo>
                      <a:pt x="46" y="39"/>
                    </a:lnTo>
                    <a:lnTo>
                      <a:pt x="57" y="34"/>
                    </a:lnTo>
                    <a:lnTo>
                      <a:pt x="57" y="28"/>
                    </a:lnTo>
                    <a:lnTo>
                      <a:pt x="63" y="28"/>
                    </a:lnTo>
                    <a:lnTo>
                      <a:pt x="63" y="22"/>
                    </a:lnTo>
                    <a:lnTo>
                      <a:pt x="68" y="17"/>
                    </a:lnTo>
                    <a:lnTo>
                      <a:pt x="74" y="17"/>
                    </a:lnTo>
                    <a:lnTo>
                      <a:pt x="80" y="22"/>
                    </a:lnTo>
                    <a:lnTo>
                      <a:pt x="85" y="17"/>
                    </a:lnTo>
                    <a:lnTo>
                      <a:pt x="85" y="11"/>
                    </a:lnTo>
                    <a:lnTo>
                      <a:pt x="80" y="5"/>
                    </a:lnTo>
                    <a:lnTo>
                      <a:pt x="80"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4" name="Freeform 59">
                <a:extLst>
                  <a:ext uri="{FF2B5EF4-FFF2-40B4-BE49-F238E27FC236}">
                    <a16:creationId xmlns:a16="http://schemas.microsoft.com/office/drawing/2014/main" id="{C22A047C-F656-AC7E-22DA-EBBF721D0ACA}"/>
                  </a:ext>
                </a:extLst>
              </p:cNvPr>
              <p:cNvSpPr>
                <a:spLocks noEditPoints="1"/>
              </p:cNvSpPr>
              <p:nvPr>
                <p:custDataLst>
                  <p:tags r:id="rId60"/>
                </p:custDataLst>
              </p:nvPr>
            </p:nvSpPr>
            <p:spPr bwMode="auto">
              <a:xfrm rot="390307">
                <a:off x="5084415" y="3407665"/>
                <a:ext cx="755650" cy="730250"/>
              </a:xfrm>
              <a:custGeom>
                <a:avLst/>
                <a:gdLst>
                  <a:gd name="T0" fmla="*/ 408 w 476"/>
                  <a:gd name="T1" fmla="*/ 312 h 460"/>
                  <a:gd name="T2" fmla="*/ 391 w 476"/>
                  <a:gd name="T3" fmla="*/ 318 h 460"/>
                  <a:gd name="T4" fmla="*/ 374 w 476"/>
                  <a:gd name="T5" fmla="*/ 307 h 460"/>
                  <a:gd name="T6" fmla="*/ 380 w 476"/>
                  <a:gd name="T7" fmla="*/ 284 h 460"/>
                  <a:gd name="T8" fmla="*/ 391 w 476"/>
                  <a:gd name="T9" fmla="*/ 273 h 460"/>
                  <a:gd name="T10" fmla="*/ 414 w 476"/>
                  <a:gd name="T11" fmla="*/ 267 h 460"/>
                  <a:gd name="T12" fmla="*/ 425 w 476"/>
                  <a:gd name="T13" fmla="*/ 273 h 460"/>
                  <a:gd name="T14" fmla="*/ 425 w 476"/>
                  <a:gd name="T15" fmla="*/ 307 h 460"/>
                  <a:gd name="T16" fmla="*/ 261 w 476"/>
                  <a:gd name="T17" fmla="*/ 233 h 460"/>
                  <a:gd name="T18" fmla="*/ 295 w 476"/>
                  <a:gd name="T19" fmla="*/ 210 h 460"/>
                  <a:gd name="T20" fmla="*/ 312 w 476"/>
                  <a:gd name="T21" fmla="*/ 210 h 460"/>
                  <a:gd name="T22" fmla="*/ 323 w 476"/>
                  <a:gd name="T23" fmla="*/ 227 h 460"/>
                  <a:gd name="T24" fmla="*/ 312 w 476"/>
                  <a:gd name="T25" fmla="*/ 261 h 460"/>
                  <a:gd name="T26" fmla="*/ 12 w 476"/>
                  <a:gd name="T27" fmla="*/ 267 h 460"/>
                  <a:gd name="T28" fmla="*/ 23 w 476"/>
                  <a:gd name="T29" fmla="*/ 244 h 460"/>
                  <a:gd name="T30" fmla="*/ 34 w 476"/>
                  <a:gd name="T31" fmla="*/ 227 h 460"/>
                  <a:gd name="T32" fmla="*/ 57 w 476"/>
                  <a:gd name="T33" fmla="*/ 216 h 460"/>
                  <a:gd name="T34" fmla="*/ 68 w 476"/>
                  <a:gd name="T35" fmla="*/ 188 h 460"/>
                  <a:gd name="T36" fmla="*/ 68 w 476"/>
                  <a:gd name="T37" fmla="*/ 165 h 460"/>
                  <a:gd name="T38" fmla="*/ 80 w 476"/>
                  <a:gd name="T39" fmla="*/ 131 h 460"/>
                  <a:gd name="T40" fmla="*/ 85 w 476"/>
                  <a:gd name="T41" fmla="*/ 120 h 460"/>
                  <a:gd name="T42" fmla="*/ 91 w 476"/>
                  <a:gd name="T43" fmla="*/ 97 h 460"/>
                  <a:gd name="T44" fmla="*/ 108 w 476"/>
                  <a:gd name="T45" fmla="*/ 86 h 460"/>
                  <a:gd name="T46" fmla="*/ 102 w 476"/>
                  <a:gd name="T47" fmla="*/ 63 h 460"/>
                  <a:gd name="T48" fmla="*/ 119 w 476"/>
                  <a:gd name="T49" fmla="*/ 52 h 460"/>
                  <a:gd name="T50" fmla="*/ 131 w 476"/>
                  <a:gd name="T51" fmla="*/ 29 h 460"/>
                  <a:gd name="T52" fmla="*/ 136 w 476"/>
                  <a:gd name="T53" fmla="*/ 23 h 460"/>
                  <a:gd name="T54" fmla="*/ 142 w 476"/>
                  <a:gd name="T55" fmla="*/ 6 h 460"/>
                  <a:gd name="T56" fmla="*/ 352 w 476"/>
                  <a:gd name="T57" fmla="*/ 103 h 460"/>
                  <a:gd name="T58" fmla="*/ 386 w 476"/>
                  <a:gd name="T59" fmla="*/ 108 h 460"/>
                  <a:gd name="T60" fmla="*/ 420 w 476"/>
                  <a:gd name="T61" fmla="*/ 131 h 460"/>
                  <a:gd name="T62" fmla="*/ 471 w 476"/>
                  <a:gd name="T63" fmla="*/ 188 h 460"/>
                  <a:gd name="T64" fmla="*/ 471 w 476"/>
                  <a:gd name="T65" fmla="*/ 216 h 460"/>
                  <a:gd name="T66" fmla="*/ 465 w 476"/>
                  <a:gd name="T67" fmla="*/ 244 h 460"/>
                  <a:gd name="T68" fmla="*/ 476 w 476"/>
                  <a:gd name="T69" fmla="*/ 267 h 460"/>
                  <a:gd name="T70" fmla="*/ 465 w 476"/>
                  <a:gd name="T71" fmla="*/ 284 h 460"/>
                  <a:gd name="T72" fmla="*/ 448 w 476"/>
                  <a:gd name="T73" fmla="*/ 301 h 460"/>
                  <a:gd name="T74" fmla="*/ 425 w 476"/>
                  <a:gd name="T75" fmla="*/ 318 h 460"/>
                  <a:gd name="T76" fmla="*/ 420 w 476"/>
                  <a:gd name="T77" fmla="*/ 346 h 460"/>
                  <a:gd name="T78" fmla="*/ 408 w 476"/>
                  <a:gd name="T79" fmla="*/ 363 h 460"/>
                  <a:gd name="T80" fmla="*/ 420 w 476"/>
                  <a:gd name="T81" fmla="*/ 386 h 460"/>
                  <a:gd name="T82" fmla="*/ 391 w 476"/>
                  <a:gd name="T83" fmla="*/ 409 h 460"/>
                  <a:gd name="T84" fmla="*/ 374 w 476"/>
                  <a:gd name="T85" fmla="*/ 431 h 460"/>
                  <a:gd name="T86" fmla="*/ 352 w 476"/>
                  <a:gd name="T87" fmla="*/ 443 h 460"/>
                  <a:gd name="T88" fmla="*/ 329 w 476"/>
                  <a:gd name="T89" fmla="*/ 431 h 460"/>
                  <a:gd name="T90" fmla="*/ 306 w 476"/>
                  <a:gd name="T91" fmla="*/ 437 h 460"/>
                  <a:gd name="T92" fmla="*/ 289 w 476"/>
                  <a:gd name="T93" fmla="*/ 454 h 460"/>
                  <a:gd name="T94" fmla="*/ 250 w 476"/>
                  <a:gd name="T95" fmla="*/ 443 h 460"/>
                  <a:gd name="T96" fmla="*/ 34 w 476"/>
                  <a:gd name="T97" fmla="*/ 329 h 460"/>
                  <a:gd name="T98" fmla="*/ 51 w 476"/>
                  <a:gd name="T99" fmla="*/ 267 h 460"/>
                  <a:gd name="T100" fmla="*/ 29 w 476"/>
                  <a:gd name="T101" fmla="*/ 273 h 460"/>
                  <a:gd name="T102" fmla="*/ 0 w 476"/>
                  <a:gd name="T103" fmla="*/ 290 h 460"/>
                  <a:gd name="T104" fmla="*/ 6 w 476"/>
                  <a:gd name="T105" fmla="*/ 27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60">
                    <a:moveTo>
                      <a:pt x="425" y="307"/>
                    </a:moveTo>
                    <a:lnTo>
                      <a:pt x="414" y="301"/>
                    </a:lnTo>
                    <a:lnTo>
                      <a:pt x="408" y="307"/>
                    </a:lnTo>
                    <a:lnTo>
                      <a:pt x="403" y="307"/>
                    </a:lnTo>
                    <a:lnTo>
                      <a:pt x="408" y="312"/>
                    </a:lnTo>
                    <a:lnTo>
                      <a:pt x="403" y="312"/>
                    </a:lnTo>
                    <a:lnTo>
                      <a:pt x="397" y="318"/>
                    </a:lnTo>
                    <a:lnTo>
                      <a:pt x="397" y="324"/>
                    </a:lnTo>
                    <a:lnTo>
                      <a:pt x="391" y="312"/>
                    </a:lnTo>
                    <a:lnTo>
                      <a:pt x="391" y="318"/>
                    </a:lnTo>
                    <a:lnTo>
                      <a:pt x="386" y="312"/>
                    </a:lnTo>
                    <a:lnTo>
                      <a:pt x="380" y="307"/>
                    </a:lnTo>
                    <a:lnTo>
                      <a:pt x="380" y="312"/>
                    </a:lnTo>
                    <a:lnTo>
                      <a:pt x="374" y="312"/>
                    </a:lnTo>
                    <a:lnTo>
                      <a:pt x="374" y="307"/>
                    </a:lnTo>
                    <a:lnTo>
                      <a:pt x="380" y="301"/>
                    </a:lnTo>
                    <a:lnTo>
                      <a:pt x="374" y="301"/>
                    </a:lnTo>
                    <a:lnTo>
                      <a:pt x="374" y="295"/>
                    </a:lnTo>
                    <a:lnTo>
                      <a:pt x="380" y="290"/>
                    </a:lnTo>
                    <a:lnTo>
                      <a:pt x="380" y="284"/>
                    </a:lnTo>
                    <a:lnTo>
                      <a:pt x="380" y="278"/>
                    </a:lnTo>
                    <a:lnTo>
                      <a:pt x="386" y="278"/>
                    </a:lnTo>
                    <a:lnTo>
                      <a:pt x="391" y="273"/>
                    </a:lnTo>
                    <a:lnTo>
                      <a:pt x="391" y="278"/>
                    </a:lnTo>
                    <a:lnTo>
                      <a:pt x="391" y="273"/>
                    </a:lnTo>
                    <a:lnTo>
                      <a:pt x="397" y="273"/>
                    </a:lnTo>
                    <a:lnTo>
                      <a:pt x="397" y="267"/>
                    </a:lnTo>
                    <a:lnTo>
                      <a:pt x="403" y="267"/>
                    </a:lnTo>
                    <a:lnTo>
                      <a:pt x="408" y="267"/>
                    </a:lnTo>
                    <a:lnTo>
                      <a:pt x="414" y="267"/>
                    </a:lnTo>
                    <a:lnTo>
                      <a:pt x="414" y="273"/>
                    </a:lnTo>
                    <a:lnTo>
                      <a:pt x="420" y="273"/>
                    </a:lnTo>
                    <a:lnTo>
                      <a:pt x="420" y="267"/>
                    </a:lnTo>
                    <a:lnTo>
                      <a:pt x="420" y="273"/>
                    </a:lnTo>
                    <a:lnTo>
                      <a:pt x="425" y="273"/>
                    </a:lnTo>
                    <a:lnTo>
                      <a:pt x="425" y="278"/>
                    </a:lnTo>
                    <a:lnTo>
                      <a:pt x="431" y="284"/>
                    </a:lnTo>
                    <a:lnTo>
                      <a:pt x="425" y="295"/>
                    </a:lnTo>
                    <a:lnTo>
                      <a:pt x="425" y="301"/>
                    </a:lnTo>
                    <a:lnTo>
                      <a:pt x="425" y="307"/>
                    </a:lnTo>
                    <a:close/>
                    <a:moveTo>
                      <a:pt x="284" y="267"/>
                    </a:moveTo>
                    <a:lnTo>
                      <a:pt x="278" y="261"/>
                    </a:lnTo>
                    <a:lnTo>
                      <a:pt x="267" y="256"/>
                    </a:lnTo>
                    <a:lnTo>
                      <a:pt x="261" y="250"/>
                    </a:lnTo>
                    <a:lnTo>
                      <a:pt x="261" y="233"/>
                    </a:lnTo>
                    <a:lnTo>
                      <a:pt x="267" y="222"/>
                    </a:lnTo>
                    <a:lnTo>
                      <a:pt x="272" y="216"/>
                    </a:lnTo>
                    <a:lnTo>
                      <a:pt x="278" y="216"/>
                    </a:lnTo>
                    <a:lnTo>
                      <a:pt x="289" y="216"/>
                    </a:lnTo>
                    <a:lnTo>
                      <a:pt x="295" y="210"/>
                    </a:lnTo>
                    <a:lnTo>
                      <a:pt x="301" y="205"/>
                    </a:lnTo>
                    <a:lnTo>
                      <a:pt x="306" y="205"/>
                    </a:lnTo>
                    <a:lnTo>
                      <a:pt x="312" y="205"/>
                    </a:lnTo>
                    <a:lnTo>
                      <a:pt x="306" y="210"/>
                    </a:lnTo>
                    <a:lnTo>
                      <a:pt x="312" y="210"/>
                    </a:lnTo>
                    <a:lnTo>
                      <a:pt x="318" y="210"/>
                    </a:lnTo>
                    <a:lnTo>
                      <a:pt x="312" y="216"/>
                    </a:lnTo>
                    <a:lnTo>
                      <a:pt x="312" y="222"/>
                    </a:lnTo>
                    <a:lnTo>
                      <a:pt x="318" y="222"/>
                    </a:lnTo>
                    <a:lnTo>
                      <a:pt x="323" y="227"/>
                    </a:lnTo>
                    <a:lnTo>
                      <a:pt x="318" y="239"/>
                    </a:lnTo>
                    <a:lnTo>
                      <a:pt x="318" y="244"/>
                    </a:lnTo>
                    <a:lnTo>
                      <a:pt x="318" y="256"/>
                    </a:lnTo>
                    <a:lnTo>
                      <a:pt x="312" y="256"/>
                    </a:lnTo>
                    <a:lnTo>
                      <a:pt x="312" y="261"/>
                    </a:lnTo>
                    <a:lnTo>
                      <a:pt x="306" y="267"/>
                    </a:lnTo>
                    <a:lnTo>
                      <a:pt x="289" y="261"/>
                    </a:lnTo>
                    <a:lnTo>
                      <a:pt x="284" y="261"/>
                    </a:lnTo>
                    <a:lnTo>
                      <a:pt x="284" y="267"/>
                    </a:lnTo>
                    <a:close/>
                    <a:moveTo>
                      <a:pt x="12" y="267"/>
                    </a:moveTo>
                    <a:lnTo>
                      <a:pt x="12" y="261"/>
                    </a:lnTo>
                    <a:lnTo>
                      <a:pt x="12" y="256"/>
                    </a:lnTo>
                    <a:lnTo>
                      <a:pt x="17" y="256"/>
                    </a:lnTo>
                    <a:lnTo>
                      <a:pt x="17" y="250"/>
                    </a:lnTo>
                    <a:lnTo>
                      <a:pt x="23" y="244"/>
                    </a:lnTo>
                    <a:lnTo>
                      <a:pt x="29" y="239"/>
                    </a:lnTo>
                    <a:lnTo>
                      <a:pt x="23" y="233"/>
                    </a:lnTo>
                    <a:lnTo>
                      <a:pt x="29" y="233"/>
                    </a:lnTo>
                    <a:lnTo>
                      <a:pt x="29" y="227"/>
                    </a:lnTo>
                    <a:lnTo>
                      <a:pt x="34" y="227"/>
                    </a:lnTo>
                    <a:lnTo>
                      <a:pt x="40" y="227"/>
                    </a:lnTo>
                    <a:lnTo>
                      <a:pt x="51" y="227"/>
                    </a:lnTo>
                    <a:lnTo>
                      <a:pt x="51" y="222"/>
                    </a:lnTo>
                    <a:lnTo>
                      <a:pt x="51" y="216"/>
                    </a:lnTo>
                    <a:lnTo>
                      <a:pt x="57" y="216"/>
                    </a:lnTo>
                    <a:lnTo>
                      <a:pt x="57" y="210"/>
                    </a:lnTo>
                    <a:lnTo>
                      <a:pt x="63" y="205"/>
                    </a:lnTo>
                    <a:lnTo>
                      <a:pt x="68" y="199"/>
                    </a:lnTo>
                    <a:lnTo>
                      <a:pt x="68" y="193"/>
                    </a:lnTo>
                    <a:lnTo>
                      <a:pt x="68" y="188"/>
                    </a:lnTo>
                    <a:lnTo>
                      <a:pt x="63" y="182"/>
                    </a:lnTo>
                    <a:lnTo>
                      <a:pt x="63" y="176"/>
                    </a:lnTo>
                    <a:lnTo>
                      <a:pt x="63" y="171"/>
                    </a:lnTo>
                    <a:lnTo>
                      <a:pt x="63" y="165"/>
                    </a:lnTo>
                    <a:lnTo>
                      <a:pt x="68" y="165"/>
                    </a:lnTo>
                    <a:lnTo>
                      <a:pt x="68" y="159"/>
                    </a:lnTo>
                    <a:lnTo>
                      <a:pt x="68" y="148"/>
                    </a:lnTo>
                    <a:lnTo>
                      <a:pt x="74" y="148"/>
                    </a:lnTo>
                    <a:lnTo>
                      <a:pt x="74" y="142"/>
                    </a:lnTo>
                    <a:lnTo>
                      <a:pt x="80" y="131"/>
                    </a:lnTo>
                    <a:lnTo>
                      <a:pt x="80" y="125"/>
                    </a:lnTo>
                    <a:lnTo>
                      <a:pt x="80" y="131"/>
                    </a:lnTo>
                    <a:lnTo>
                      <a:pt x="80" y="125"/>
                    </a:lnTo>
                    <a:lnTo>
                      <a:pt x="80" y="120"/>
                    </a:lnTo>
                    <a:lnTo>
                      <a:pt x="85" y="120"/>
                    </a:lnTo>
                    <a:lnTo>
                      <a:pt x="85" y="114"/>
                    </a:lnTo>
                    <a:lnTo>
                      <a:pt x="85" y="108"/>
                    </a:lnTo>
                    <a:lnTo>
                      <a:pt x="91" y="108"/>
                    </a:lnTo>
                    <a:lnTo>
                      <a:pt x="91" y="103"/>
                    </a:lnTo>
                    <a:lnTo>
                      <a:pt x="91" y="97"/>
                    </a:lnTo>
                    <a:lnTo>
                      <a:pt x="91" y="91"/>
                    </a:lnTo>
                    <a:lnTo>
                      <a:pt x="97" y="91"/>
                    </a:lnTo>
                    <a:lnTo>
                      <a:pt x="97" y="86"/>
                    </a:lnTo>
                    <a:lnTo>
                      <a:pt x="102" y="86"/>
                    </a:lnTo>
                    <a:lnTo>
                      <a:pt x="108" y="86"/>
                    </a:lnTo>
                    <a:lnTo>
                      <a:pt x="108" y="74"/>
                    </a:lnTo>
                    <a:lnTo>
                      <a:pt x="102" y="74"/>
                    </a:lnTo>
                    <a:lnTo>
                      <a:pt x="97" y="69"/>
                    </a:lnTo>
                    <a:lnTo>
                      <a:pt x="97" y="63"/>
                    </a:lnTo>
                    <a:lnTo>
                      <a:pt x="102" y="63"/>
                    </a:lnTo>
                    <a:lnTo>
                      <a:pt x="102" y="57"/>
                    </a:lnTo>
                    <a:lnTo>
                      <a:pt x="108" y="57"/>
                    </a:lnTo>
                    <a:lnTo>
                      <a:pt x="114" y="57"/>
                    </a:lnTo>
                    <a:lnTo>
                      <a:pt x="114" y="52"/>
                    </a:lnTo>
                    <a:lnTo>
                      <a:pt x="119" y="52"/>
                    </a:lnTo>
                    <a:lnTo>
                      <a:pt x="119" y="46"/>
                    </a:lnTo>
                    <a:lnTo>
                      <a:pt x="119" y="40"/>
                    </a:lnTo>
                    <a:lnTo>
                      <a:pt x="125" y="34"/>
                    </a:lnTo>
                    <a:lnTo>
                      <a:pt x="125" y="29"/>
                    </a:lnTo>
                    <a:lnTo>
                      <a:pt x="131" y="29"/>
                    </a:lnTo>
                    <a:lnTo>
                      <a:pt x="131" y="23"/>
                    </a:lnTo>
                    <a:lnTo>
                      <a:pt x="131" y="17"/>
                    </a:lnTo>
                    <a:lnTo>
                      <a:pt x="136" y="23"/>
                    </a:lnTo>
                    <a:lnTo>
                      <a:pt x="136" y="17"/>
                    </a:lnTo>
                    <a:lnTo>
                      <a:pt x="136" y="23"/>
                    </a:lnTo>
                    <a:lnTo>
                      <a:pt x="136" y="17"/>
                    </a:lnTo>
                    <a:lnTo>
                      <a:pt x="142" y="17"/>
                    </a:lnTo>
                    <a:lnTo>
                      <a:pt x="136" y="12"/>
                    </a:lnTo>
                    <a:lnTo>
                      <a:pt x="136" y="6"/>
                    </a:lnTo>
                    <a:lnTo>
                      <a:pt x="142" y="6"/>
                    </a:lnTo>
                    <a:lnTo>
                      <a:pt x="142" y="0"/>
                    </a:lnTo>
                    <a:lnTo>
                      <a:pt x="148" y="0"/>
                    </a:lnTo>
                    <a:lnTo>
                      <a:pt x="284" y="69"/>
                    </a:lnTo>
                    <a:lnTo>
                      <a:pt x="306" y="80"/>
                    </a:lnTo>
                    <a:lnTo>
                      <a:pt x="352" y="103"/>
                    </a:lnTo>
                    <a:lnTo>
                      <a:pt x="363" y="108"/>
                    </a:lnTo>
                    <a:lnTo>
                      <a:pt x="369" y="103"/>
                    </a:lnTo>
                    <a:lnTo>
                      <a:pt x="374" y="103"/>
                    </a:lnTo>
                    <a:lnTo>
                      <a:pt x="380" y="108"/>
                    </a:lnTo>
                    <a:lnTo>
                      <a:pt x="386" y="108"/>
                    </a:lnTo>
                    <a:lnTo>
                      <a:pt x="391" y="114"/>
                    </a:lnTo>
                    <a:lnTo>
                      <a:pt x="397" y="114"/>
                    </a:lnTo>
                    <a:lnTo>
                      <a:pt x="403" y="120"/>
                    </a:lnTo>
                    <a:lnTo>
                      <a:pt x="414" y="131"/>
                    </a:lnTo>
                    <a:lnTo>
                      <a:pt x="420" y="131"/>
                    </a:lnTo>
                    <a:lnTo>
                      <a:pt x="476" y="165"/>
                    </a:lnTo>
                    <a:lnTo>
                      <a:pt x="476" y="171"/>
                    </a:lnTo>
                    <a:lnTo>
                      <a:pt x="476" y="176"/>
                    </a:lnTo>
                    <a:lnTo>
                      <a:pt x="476" y="182"/>
                    </a:lnTo>
                    <a:lnTo>
                      <a:pt x="471" y="188"/>
                    </a:lnTo>
                    <a:lnTo>
                      <a:pt x="471" y="193"/>
                    </a:lnTo>
                    <a:lnTo>
                      <a:pt x="471" y="199"/>
                    </a:lnTo>
                    <a:lnTo>
                      <a:pt x="471" y="205"/>
                    </a:lnTo>
                    <a:lnTo>
                      <a:pt x="471" y="210"/>
                    </a:lnTo>
                    <a:lnTo>
                      <a:pt x="471" y="216"/>
                    </a:lnTo>
                    <a:lnTo>
                      <a:pt x="471" y="222"/>
                    </a:lnTo>
                    <a:lnTo>
                      <a:pt x="471" y="227"/>
                    </a:lnTo>
                    <a:lnTo>
                      <a:pt x="465" y="233"/>
                    </a:lnTo>
                    <a:lnTo>
                      <a:pt x="465" y="239"/>
                    </a:lnTo>
                    <a:lnTo>
                      <a:pt x="465" y="244"/>
                    </a:lnTo>
                    <a:lnTo>
                      <a:pt x="471" y="244"/>
                    </a:lnTo>
                    <a:lnTo>
                      <a:pt x="471" y="250"/>
                    </a:lnTo>
                    <a:lnTo>
                      <a:pt x="471" y="256"/>
                    </a:lnTo>
                    <a:lnTo>
                      <a:pt x="476" y="261"/>
                    </a:lnTo>
                    <a:lnTo>
                      <a:pt x="476" y="267"/>
                    </a:lnTo>
                    <a:lnTo>
                      <a:pt x="476" y="273"/>
                    </a:lnTo>
                    <a:lnTo>
                      <a:pt x="471" y="267"/>
                    </a:lnTo>
                    <a:lnTo>
                      <a:pt x="471" y="273"/>
                    </a:lnTo>
                    <a:lnTo>
                      <a:pt x="471" y="278"/>
                    </a:lnTo>
                    <a:lnTo>
                      <a:pt x="465" y="284"/>
                    </a:lnTo>
                    <a:lnTo>
                      <a:pt x="459" y="290"/>
                    </a:lnTo>
                    <a:lnTo>
                      <a:pt x="454" y="290"/>
                    </a:lnTo>
                    <a:lnTo>
                      <a:pt x="454" y="295"/>
                    </a:lnTo>
                    <a:lnTo>
                      <a:pt x="448" y="295"/>
                    </a:lnTo>
                    <a:lnTo>
                      <a:pt x="448" y="301"/>
                    </a:lnTo>
                    <a:lnTo>
                      <a:pt x="442" y="301"/>
                    </a:lnTo>
                    <a:lnTo>
                      <a:pt x="437" y="312"/>
                    </a:lnTo>
                    <a:lnTo>
                      <a:pt x="437" y="318"/>
                    </a:lnTo>
                    <a:lnTo>
                      <a:pt x="425" y="324"/>
                    </a:lnTo>
                    <a:lnTo>
                      <a:pt x="425" y="318"/>
                    </a:lnTo>
                    <a:lnTo>
                      <a:pt x="425" y="324"/>
                    </a:lnTo>
                    <a:lnTo>
                      <a:pt x="425" y="329"/>
                    </a:lnTo>
                    <a:lnTo>
                      <a:pt x="420" y="329"/>
                    </a:lnTo>
                    <a:lnTo>
                      <a:pt x="425" y="341"/>
                    </a:lnTo>
                    <a:lnTo>
                      <a:pt x="420" y="346"/>
                    </a:lnTo>
                    <a:lnTo>
                      <a:pt x="420" y="352"/>
                    </a:lnTo>
                    <a:lnTo>
                      <a:pt x="414" y="352"/>
                    </a:lnTo>
                    <a:lnTo>
                      <a:pt x="408" y="358"/>
                    </a:lnTo>
                    <a:lnTo>
                      <a:pt x="414" y="358"/>
                    </a:lnTo>
                    <a:lnTo>
                      <a:pt x="408" y="363"/>
                    </a:lnTo>
                    <a:lnTo>
                      <a:pt x="414" y="369"/>
                    </a:lnTo>
                    <a:lnTo>
                      <a:pt x="420" y="363"/>
                    </a:lnTo>
                    <a:lnTo>
                      <a:pt x="420" y="375"/>
                    </a:lnTo>
                    <a:lnTo>
                      <a:pt x="420" y="380"/>
                    </a:lnTo>
                    <a:lnTo>
                      <a:pt x="420" y="386"/>
                    </a:lnTo>
                    <a:lnTo>
                      <a:pt x="414" y="392"/>
                    </a:lnTo>
                    <a:lnTo>
                      <a:pt x="408" y="392"/>
                    </a:lnTo>
                    <a:lnTo>
                      <a:pt x="403" y="397"/>
                    </a:lnTo>
                    <a:lnTo>
                      <a:pt x="397" y="397"/>
                    </a:lnTo>
                    <a:lnTo>
                      <a:pt x="391" y="409"/>
                    </a:lnTo>
                    <a:lnTo>
                      <a:pt x="386" y="409"/>
                    </a:lnTo>
                    <a:lnTo>
                      <a:pt x="386" y="414"/>
                    </a:lnTo>
                    <a:lnTo>
                      <a:pt x="391" y="420"/>
                    </a:lnTo>
                    <a:lnTo>
                      <a:pt x="380" y="426"/>
                    </a:lnTo>
                    <a:lnTo>
                      <a:pt x="374" y="431"/>
                    </a:lnTo>
                    <a:lnTo>
                      <a:pt x="374" y="437"/>
                    </a:lnTo>
                    <a:lnTo>
                      <a:pt x="363" y="454"/>
                    </a:lnTo>
                    <a:lnTo>
                      <a:pt x="357" y="448"/>
                    </a:lnTo>
                    <a:lnTo>
                      <a:pt x="357" y="443"/>
                    </a:lnTo>
                    <a:lnTo>
                      <a:pt x="352" y="443"/>
                    </a:lnTo>
                    <a:lnTo>
                      <a:pt x="346" y="448"/>
                    </a:lnTo>
                    <a:lnTo>
                      <a:pt x="340" y="448"/>
                    </a:lnTo>
                    <a:lnTo>
                      <a:pt x="335" y="443"/>
                    </a:lnTo>
                    <a:lnTo>
                      <a:pt x="335" y="437"/>
                    </a:lnTo>
                    <a:lnTo>
                      <a:pt x="329" y="431"/>
                    </a:lnTo>
                    <a:lnTo>
                      <a:pt x="323" y="431"/>
                    </a:lnTo>
                    <a:lnTo>
                      <a:pt x="318" y="431"/>
                    </a:lnTo>
                    <a:lnTo>
                      <a:pt x="312" y="431"/>
                    </a:lnTo>
                    <a:lnTo>
                      <a:pt x="312" y="437"/>
                    </a:lnTo>
                    <a:lnTo>
                      <a:pt x="306" y="437"/>
                    </a:lnTo>
                    <a:lnTo>
                      <a:pt x="301" y="443"/>
                    </a:lnTo>
                    <a:lnTo>
                      <a:pt x="301" y="448"/>
                    </a:lnTo>
                    <a:lnTo>
                      <a:pt x="295" y="443"/>
                    </a:lnTo>
                    <a:lnTo>
                      <a:pt x="289" y="448"/>
                    </a:lnTo>
                    <a:lnTo>
                      <a:pt x="289" y="454"/>
                    </a:lnTo>
                    <a:lnTo>
                      <a:pt x="284" y="454"/>
                    </a:lnTo>
                    <a:lnTo>
                      <a:pt x="278" y="460"/>
                    </a:lnTo>
                    <a:lnTo>
                      <a:pt x="272" y="460"/>
                    </a:lnTo>
                    <a:lnTo>
                      <a:pt x="267" y="460"/>
                    </a:lnTo>
                    <a:lnTo>
                      <a:pt x="250" y="443"/>
                    </a:lnTo>
                    <a:lnTo>
                      <a:pt x="221" y="431"/>
                    </a:lnTo>
                    <a:lnTo>
                      <a:pt x="142" y="392"/>
                    </a:lnTo>
                    <a:lnTo>
                      <a:pt x="119" y="380"/>
                    </a:lnTo>
                    <a:lnTo>
                      <a:pt x="40" y="335"/>
                    </a:lnTo>
                    <a:lnTo>
                      <a:pt x="34" y="329"/>
                    </a:lnTo>
                    <a:lnTo>
                      <a:pt x="40" y="307"/>
                    </a:lnTo>
                    <a:lnTo>
                      <a:pt x="46" y="295"/>
                    </a:lnTo>
                    <a:lnTo>
                      <a:pt x="57" y="284"/>
                    </a:lnTo>
                    <a:lnTo>
                      <a:pt x="57" y="273"/>
                    </a:lnTo>
                    <a:lnTo>
                      <a:pt x="51" y="267"/>
                    </a:lnTo>
                    <a:lnTo>
                      <a:pt x="51" y="273"/>
                    </a:lnTo>
                    <a:lnTo>
                      <a:pt x="46" y="273"/>
                    </a:lnTo>
                    <a:lnTo>
                      <a:pt x="40" y="273"/>
                    </a:lnTo>
                    <a:lnTo>
                      <a:pt x="34" y="273"/>
                    </a:lnTo>
                    <a:lnTo>
                      <a:pt x="29" y="273"/>
                    </a:lnTo>
                    <a:lnTo>
                      <a:pt x="23" y="278"/>
                    </a:lnTo>
                    <a:lnTo>
                      <a:pt x="17" y="284"/>
                    </a:lnTo>
                    <a:lnTo>
                      <a:pt x="12" y="284"/>
                    </a:lnTo>
                    <a:lnTo>
                      <a:pt x="6" y="290"/>
                    </a:lnTo>
                    <a:lnTo>
                      <a:pt x="0" y="290"/>
                    </a:lnTo>
                    <a:lnTo>
                      <a:pt x="0" y="284"/>
                    </a:lnTo>
                    <a:lnTo>
                      <a:pt x="6" y="284"/>
                    </a:lnTo>
                    <a:lnTo>
                      <a:pt x="6" y="278"/>
                    </a:lnTo>
                    <a:lnTo>
                      <a:pt x="0" y="273"/>
                    </a:lnTo>
                    <a:lnTo>
                      <a:pt x="6" y="273"/>
                    </a:lnTo>
                    <a:lnTo>
                      <a:pt x="12" y="26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5" name="Freeform 60">
                <a:extLst>
                  <a:ext uri="{FF2B5EF4-FFF2-40B4-BE49-F238E27FC236}">
                    <a16:creationId xmlns:a16="http://schemas.microsoft.com/office/drawing/2014/main" id="{5269CB31-90B2-0841-941C-0EC60A2DA897}"/>
                  </a:ext>
                </a:extLst>
              </p:cNvPr>
              <p:cNvSpPr>
                <a:spLocks/>
              </p:cNvSpPr>
              <p:nvPr>
                <p:custDataLst>
                  <p:tags r:id="rId61"/>
                </p:custDataLst>
              </p:nvPr>
            </p:nvSpPr>
            <p:spPr bwMode="auto">
              <a:xfrm rot="390307">
                <a:off x="4583333" y="3701751"/>
                <a:ext cx="566737" cy="512763"/>
              </a:xfrm>
              <a:custGeom>
                <a:avLst/>
                <a:gdLst>
                  <a:gd name="T0" fmla="*/ 181 w 357"/>
                  <a:gd name="T1" fmla="*/ 23 h 323"/>
                  <a:gd name="T2" fmla="*/ 306 w 357"/>
                  <a:gd name="T3" fmla="*/ 46 h 323"/>
                  <a:gd name="T4" fmla="*/ 306 w 357"/>
                  <a:gd name="T5" fmla="*/ 57 h 323"/>
                  <a:gd name="T6" fmla="*/ 306 w 357"/>
                  <a:gd name="T7" fmla="*/ 63 h 323"/>
                  <a:gd name="T8" fmla="*/ 323 w 357"/>
                  <a:gd name="T9" fmla="*/ 51 h 323"/>
                  <a:gd name="T10" fmla="*/ 340 w 357"/>
                  <a:gd name="T11" fmla="*/ 46 h 323"/>
                  <a:gd name="T12" fmla="*/ 351 w 357"/>
                  <a:gd name="T13" fmla="*/ 40 h 323"/>
                  <a:gd name="T14" fmla="*/ 346 w 357"/>
                  <a:gd name="T15" fmla="*/ 68 h 323"/>
                  <a:gd name="T16" fmla="*/ 340 w 357"/>
                  <a:gd name="T17" fmla="*/ 108 h 323"/>
                  <a:gd name="T18" fmla="*/ 323 w 357"/>
                  <a:gd name="T19" fmla="*/ 142 h 323"/>
                  <a:gd name="T20" fmla="*/ 317 w 357"/>
                  <a:gd name="T21" fmla="*/ 182 h 323"/>
                  <a:gd name="T22" fmla="*/ 295 w 357"/>
                  <a:gd name="T23" fmla="*/ 227 h 323"/>
                  <a:gd name="T24" fmla="*/ 278 w 357"/>
                  <a:gd name="T25" fmla="*/ 261 h 323"/>
                  <a:gd name="T26" fmla="*/ 266 w 357"/>
                  <a:gd name="T27" fmla="*/ 289 h 323"/>
                  <a:gd name="T28" fmla="*/ 261 w 357"/>
                  <a:gd name="T29" fmla="*/ 301 h 323"/>
                  <a:gd name="T30" fmla="*/ 244 w 357"/>
                  <a:gd name="T31" fmla="*/ 323 h 323"/>
                  <a:gd name="T32" fmla="*/ 164 w 357"/>
                  <a:gd name="T33" fmla="*/ 306 h 323"/>
                  <a:gd name="T34" fmla="*/ 79 w 357"/>
                  <a:gd name="T35" fmla="*/ 261 h 323"/>
                  <a:gd name="T36" fmla="*/ 45 w 357"/>
                  <a:gd name="T37" fmla="*/ 261 h 323"/>
                  <a:gd name="T38" fmla="*/ 28 w 357"/>
                  <a:gd name="T39" fmla="*/ 267 h 323"/>
                  <a:gd name="T40" fmla="*/ 0 w 357"/>
                  <a:gd name="T41" fmla="*/ 272 h 323"/>
                  <a:gd name="T42" fmla="*/ 11 w 357"/>
                  <a:gd name="T43" fmla="*/ 261 h 323"/>
                  <a:gd name="T44" fmla="*/ 17 w 357"/>
                  <a:gd name="T45" fmla="*/ 250 h 323"/>
                  <a:gd name="T46" fmla="*/ 23 w 357"/>
                  <a:gd name="T47" fmla="*/ 238 h 323"/>
                  <a:gd name="T48" fmla="*/ 34 w 357"/>
                  <a:gd name="T49" fmla="*/ 233 h 323"/>
                  <a:gd name="T50" fmla="*/ 34 w 357"/>
                  <a:gd name="T51" fmla="*/ 227 h 323"/>
                  <a:gd name="T52" fmla="*/ 40 w 357"/>
                  <a:gd name="T53" fmla="*/ 216 h 323"/>
                  <a:gd name="T54" fmla="*/ 34 w 357"/>
                  <a:gd name="T55" fmla="*/ 216 h 323"/>
                  <a:gd name="T56" fmla="*/ 40 w 357"/>
                  <a:gd name="T57" fmla="*/ 204 h 323"/>
                  <a:gd name="T58" fmla="*/ 40 w 357"/>
                  <a:gd name="T59" fmla="*/ 199 h 323"/>
                  <a:gd name="T60" fmla="*/ 45 w 357"/>
                  <a:gd name="T61" fmla="*/ 187 h 323"/>
                  <a:gd name="T62" fmla="*/ 45 w 357"/>
                  <a:gd name="T63" fmla="*/ 170 h 323"/>
                  <a:gd name="T64" fmla="*/ 45 w 357"/>
                  <a:gd name="T65" fmla="*/ 165 h 323"/>
                  <a:gd name="T66" fmla="*/ 51 w 357"/>
                  <a:gd name="T67" fmla="*/ 153 h 323"/>
                  <a:gd name="T68" fmla="*/ 57 w 357"/>
                  <a:gd name="T69" fmla="*/ 142 h 323"/>
                  <a:gd name="T70" fmla="*/ 57 w 357"/>
                  <a:gd name="T71" fmla="*/ 136 h 323"/>
                  <a:gd name="T72" fmla="*/ 51 w 357"/>
                  <a:gd name="T73" fmla="*/ 125 h 323"/>
                  <a:gd name="T74" fmla="*/ 51 w 357"/>
                  <a:gd name="T75" fmla="*/ 119 h 323"/>
                  <a:gd name="T76" fmla="*/ 57 w 357"/>
                  <a:gd name="T77" fmla="*/ 108 h 323"/>
                  <a:gd name="T78" fmla="*/ 62 w 357"/>
                  <a:gd name="T79" fmla="*/ 97 h 323"/>
                  <a:gd name="T80" fmla="*/ 62 w 357"/>
                  <a:gd name="T81" fmla="*/ 91 h 323"/>
                  <a:gd name="T82" fmla="*/ 57 w 357"/>
                  <a:gd name="T83" fmla="*/ 80 h 323"/>
                  <a:gd name="T84" fmla="*/ 62 w 357"/>
                  <a:gd name="T85" fmla="*/ 68 h 323"/>
                  <a:gd name="T86" fmla="*/ 68 w 357"/>
                  <a:gd name="T87" fmla="*/ 68 h 323"/>
                  <a:gd name="T88" fmla="*/ 74 w 357"/>
                  <a:gd name="T89" fmla="*/ 57 h 323"/>
                  <a:gd name="T90" fmla="*/ 79 w 357"/>
                  <a:gd name="T91" fmla="*/ 46 h 323"/>
                  <a:gd name="T92" fmla="*/ 85 w 357"/>
                  <a:gd name="T93" fmla="*/ 34 h 323"/>
                  <a:gd name="T94" fmla="*/ 96 w 357"/>
                  <a:gd name="T95" fmla="*/ 29 h 323"/>
                  <a:gd name="T96" fmla="*/ 102 w 357"/>
                  <a:gd name="T97" fmla="*/ 17 h 323"/>
                  <a:gd name="T98" fmla="*/ 102 w 357"/>
                  <a:gd name="T99" fmla="*/ 12 h 323"/>
                  <a:gd name="T100" fmla="*/ 108 w 357"/>
                  <a:gd name="T101" fmla="*/ 12 h 323"/>
                  <a:gd name="T102" fmla="*/ 119 w 357"/>
                  <a:gd name="T103"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7" h="323">
                    <a:moveTo>
                      <a:pt x="125" y="0"/>
                    </a:moveTo>
                    <a:lnTo>
                      <a:pt x="147" y="12"/>
                    </a:lnTo>
                    <a:lnTo>
                      <a:pt x="181" y="23"/>
                    </a:lnTo>
                    <a:lnTo>
                      <a:pt x="278" y="29"/>
                    </a:lnTo>
                    <a:lnTo>
                      <a:pt x="312" y="40"/>
                    </a:lnTo>
                    <a:lnTo>
                      <a:pt x="306" y="46"/>
                    </a:lnTo>
                    <a:lnTo>
                      <a:pt x="300" y="46"/>
                    </a:lnTo>
                    <a:lnTo>
                      <a:pt x="306" y="51"/>
                    </a:lnTo>
                    <a:lnTo>
                      <a:pt x="306" y="57"/>
                    </a:lnTo>
                    <a:lnTo>
                      <a:pt x="300" y="57"/>
                    </a:lnTo>
                    <a:lnTo>
                      <a:pt x="300" y="63"/>
                    </a:lnTo>
                    <a:lnTo>
                      <a:pt x="306" y="63"/>
                    </a:lnTo>
                    <a:lnTo>
                      <a:pt x="312" y="57"/>
                    </a:lnTo>
                    <a:lnTo>
                      <a:pt x="317" y="57"/>
                    </a:lnTo>
                    <a:lnTo>
                      <a:pt x="323" y="51"/>
                    </a:lnTo>
                    <a:lnTo>
                      <a:pt x="329" y="46"/>
                    </a:lnTo>
                    <a:lnTo>
                      <a:pt x="334" y="46"/>
                    </a:lnTo>
                    <a:lnTo>
                      <a:pt x="340" y="46"/>
                    </a:lnTo>
                    <a:lnTo>
                      <a:pt x="346" y="46"/>
                    </a:lnTo>
                    <a:lnTo>
                      <a:pt x="351" y="46"/>
                    </a:lnTo>
                    <a:lnTo>
                      <a:pt x="351" y="40"/>
                    </a:lnTo>
                    <a:lnTo>
                      <a:pt x="357" y="46"/>
                    </a:lnTo>
                    <a:lnTo>
                      <a:pt x="357" y="57"/>
                    </a:lnTo>
                    <a:lnTo>
                      <a:pt x="346" y="68"/>
                    </a:lnTo>
                    <a:lnTo>
                      <a:pt x="340" y="80"/>
                    </a:lnTo>
                    <a:lnTo>
                      <a:pt x="334" y="102"/>
                    </a:lnTo>
                    <a:lnTo>
                      <a:pt x="340" y="108"/>
                    </a:lnTo>
                    <a:lnTo>
                      <a:pt x="334" y="131"/>
                    </a:lnTo>
                    <a:lnTo>
                      <a:pt x="329" y="142"/>
                    </a:lnTo>
                    <a:lnTo>
                      <a:pt x="323" y="142"/>
                    </a:lnTo>
                    <a:lnTo>
                      <a:pt x="317" y="148"/>
                    </a:lnTo>
                    <a:lnTo>
                      <a:pt x="329" y="153"/>
                    </a:lnTo>
                    <a:lnTo>
                      <a:pt x="317" y="182"/>
                    </a:lnTo>
                    <a:lnTo>
                      <a:pt x="317" y="187"/>
                    </a:lnTo>
                    <a:lnTo>
                      <a:pt x="312" y="199"/>
                    </a:lnTo>
                    <a:lnTo>
                      <a:pt x="295" y="227"/>
                    </a:lnTo>
                    <a:lnTo>
                      <a:pt x="283" y="238"/>
                    </a:lnTo>
                    <a:lnTo>
                      <a:pt x="283" y="244"/>
                    </a:lnTo>
                    <a:lnTo>
                      <a:pt x="278" y="261"/>
                    </a:lnTo>
                    <a:lnTo>
                      <a:pt x="272" y="267"/>
                    </a:lnTo>
                    <a:lnTo>
                      <a:pt x="272" y="278"/>
                    </a:lnTo>
                    <a:lnTo>
                      <a:pt x="266" y="289"/>
                    </a:lnTo>
                    <a:lnTo>
                      <a:pt x="266" y="295"/>
                    </a:lnTo>
                    <a:lnTo>
                      <a:pt x="266" y="301"/>
                    </a:lnTo>
                    <a:lnTo>
                      <a:pt x="261" y="301"/>
                    </a:lnTo>
                    <a:lnTo>
                      <a:pt x="255" y="301"/>
                    </a:lnTo>
                    <a:lnTo>
                      <a:pt x="249" y="318"/>
                    </a:lnTo>
                    <a:lnTo>
                      <a:pt x="244" y="323"/>
                    </a:lnTo>
                    <a:lnTo>
                      <a:pt x="221" y="306"/>
                    </a:lnTo>
                    <a:lnTo>
                      <a:pt x="198" y="295"/>
                    </a:lnTo>
                    <a:lnTo>
                      <a:pt x="164" y="306"/>
                    </a:lnTo>
                    <a:lnTo>
                      <a:pt x="113" y="306"/>
                    </a:lnTo>
                    <a:lnTo>
                      <a:pt x="108" y="301"/>
                    </a:lnTo>
                    <a:lnTo>
                      <a:pt x="79" y="261"/>
                    </a:lnTo>
                    <a:lnTo>
                      <a:pt x="74" y="261"/>
                    </a:lnTo>
                    <a:lnTo>
                      <a:pt x="51" y="267"/>
                    </a:lnTo>
                    <a:lnTo>
                      <a:pt x="45" y="261"/>
                    </a:lnTo>
                    <a:lnTo>
                      <a:pt x="40" y="261"/>
                    </a:lnTo>
                    <a:lnTo>
                      <a:pt x="34" y="261"/>
                    </a:lnTo>
                    <a:lnTo>
                      <a:pt x="28" y="267"/>
                    </a:lnTo>
                    <a:lnTo>
                      <a:pt x="23" y="272"/>
                    </a:lnTo>
                    <a:lnTo>
                      <a:pt x="23" y="278"/>
                    </a:lnTo>
                    <a:lnTo>
                      <a:pt x="0" y="272"/>
                    </a:lnTo>
                    <a:lnTo>
                      <a:pt x="6" y="272"/>
                    </a:lnTo>
                    <a:lnTo>
                      <a:pt x="6" y="267"/>
                    </a:lnTo>
                    <a:lnTo>
                      <a:pt x="11" y="261"/>
                    </a:lnTo>
                    <a:lnTo>
                      <a:pt x="11" y="255"/>
                    </a:lnTo>
                    <a:lnTo>
                      <a:pt x="17" y="255"/>
                    </a:lnTo>
                    <a:lnTo>
                      <a:pt x="17" y="250"/>
                    </a:lnTo>
                    <a:lnTo>
                      <a:pt x="23" y="250"/>
                    </a:lnTo>
                    <a:lnTo>
                      <a:pt x="23" y="244"/>
                    </a:lnTo>
                    <a:lnTo>
                      <a:pt x="23" y="238"/>
                    </a:lnTo>
                    <a:lnTo>
                      <a:pt x="28" y="238"/>
                    </a:lnTo>
                    <a:lnTo>
                      <a:pt x="28" y="233"/>
                    </a:lnTo>
                    <a:lnTo>
                      <a:pt x="34" y="233"/>
                    </a:lnTo>
                    <a:lnTo>
                      <a:pt x="28" y="233"/>
                    </a:lnTo>
                    <a:lnTo>
                      <a:pt x="28" y="227"/>
                    </a:lnTo>
                    <a:lnTo>
                      <a:pt x="34" y="227"/>
                    </a:lnTo>
                    <a:lnTo>
                      <a:pt x="34" y="221"/>
                    </a:lnTo>
                    <a:lnTo>
                      <a:pt x="34" y="216"/>
                    </a:lnTo>
                    <a:lnTo>
                      <a:pt x="40" y="216"/>
                    </a:lnTo>
                    <a:lnTo>
                      <a:pt x="34" y="216"/>
                    </a:lnTo>
                    <a:lnTo>
                      <a:pt x="40" y="216"/>
                    </a:lnTo>
                    <a:lnTo>
                      <a:pt x="34" y="216"/>
                    </a:lnTo>
                    <a:lnTo>
                      <a:pt x="34" y="210"/>
                    </a:lnTo>
                    <a:lnTo>
                      <a:pt x="40" y="210"/>
                    </a:lnTo>
                    <a:lnTo>
                      <a:pt x="40" y="204"/>
                    </a:lnTo>
                    <a:lnTo>
                      <a:pt x="40" y="199"/>
                    </a:lnTo>
                    <a:lnTo>
                      <a:pt x="45" y="199"/>
                    </a:lnTo>
                    <a:lnTo>
                      <a:pt x="40" y="199"/>
                    </a:lnTo>
                    <a:lnTo>
                      <a:pt x="40" y="193"/>
                    </a:lnTo>
                    <a:lnTo>
                      <a:pt x="45" y="193"/>
                    </a:lnTo>
                    <a:lnTo>
                      <a:pt x="45" y="187"/>
                    </a:lnTo>
                    <a:lnTo>
                      <a:pt x="45" y="182"/>
                    </a:lnTo>
                    <a:lnTo>
                      <a:pt x="45" y="176"/>
                    </a:lnTo>
                    <a:lnTo>
                      <a:pt x="45" y="170"/>
                    </a:lnTo>
                    <a:lnTo>
                      <a:pt x="45" y="165"/>
                    </a:lnTo>
                    <a:lnTo>
                      <a:pt x="51" y="165"/>
                    </a:lnTo>
                    <a:lnTo>
                      <a:pt x="45" y="165"/>
                    </a:lnTo>
                    <a:lnTo>
                      <a:pt x="45" y="159"/>
                    </a:lnTo>
                    <a:lnTo>
                      <a:pt x="51" y="159"/>
                    </a:lnTo>
                    <a:lnTo>
                      <a:pt x="51" y="153"/>
                    </a:lnTo>
                    <a:lnTo>
                      <a:pt x="57" y="153"/>
                    </a:lnTo>
                    <a:lnTo>
                      <a:pt x="57" y="148"/>
                    </a:lnTo>
                    <a:lnTo>
                      <a:pt x="57" y="142"/>
                    </a:lnTo>
                    <a:lnTo>
                      <a:pt x="62" y="142"/>
                    </a:lnTo>
                    <a:lnTo>
                      <a:pt x="62" y="136"/>
                    </a:lnTo>
                    <a:lnTo>
                      <a:pt x="57" y="136"/>
                    </a:lnTo>
                    <a:lnTo>
                      <a:pt x="51" y="136"/>
                    </a:lnTo>
                    <a:lnTo>
                      <a:pt x="51" y="131"/>
                    </a:lnTo>
                    <a:lnTo>
                      <a:pt x="51" y="125"/>
                    </a:lnTo>
                    <a:lnTo>
                      <a:pt x="51" y="119"/>
                    </a:lnTo>
                    <a:lnTo>
                      <a:pt x="45" y="119"/>
                    </a:lnTo>
                    <a:lnTo>
                      <a:pt x="51" y="119"/>
                    </a:lnTo>
                    <a:lnTo>
                      <a:pt x="51" y="114"/>
                    </a:lnTo>
                    <a:lnTo>
                      <a:pt x="57" y="114"/>
                    </a:lnTo>
                    <a:lnTo>
                      <a:pt x="57" y="108"/>
                    </a:lnTo>
                    <a:lnTo>
                      <a:pt x="57" y="102"/>
                    </a:lnTo>
                    <a:lnTo>
                      <a:pt x="62" y="102"/>
                    </a:lnTo>
                    <a:lnTo>
                      <a:pt x="62" y="97"/>
                    </a:lnTo>
                    <a:lnTo>
                      <a:pt x="62" y="91"/>
                    </a:lnTo>
                    <a:lnTo>
                      <a:pt x="57" y="91"/>
                    </a:lnTo>
                    <a:lnTo>
                      <a:pt x="62" y="91"/>
                    </a:lnTo>
                    <a:lnTo>
                      <a:pt x="62" y="85"/>
                    </a:lnTo>
                    <a:lnTo>
                      <a:pt x="57" y="85"/>
                    </a:lnTo>
                    <a:lnTo>
                      <a:pt x="57" y="80"/>
                    </a:lnTo>
                    <a:lnTo>
                      <a:pt x="57" y="74"/>
                    </a:lnTo>
                    <a:lnTo>
                      <a:pt x="62" y="74"/>
                    </a:lnTo>
                    <a:lnTo>
                      <a:pt x="62" y="68"/>
                    </a:lnTo>
                    <a:lnTo>
                      <a:pt x="62" y="74"/>
                    </a:lnTo>
                    <a:lnTo>
                      <a:pt x="62" y="68"/>
                    </a:lnTo>
                    <a:lnTo>
                      <a:pt x="68" y="68"/>
                    </a:lnTo>
                    <a:lnTo>
                      <a:pt x="68" y="63"/>
                    </a:lnTo>
                    <a:lnTo>
                      <a:pt x="74" y="63"/>
                    </a:lnTo>
                    <a:lnTo>
                      <a:pt x="74" y="57"/>
                    </a:lnTo>
                    <a:lnTo>
                      <a:pt x="74" y="51"/>
                    </a:lnTo>
                    <a:lnTo>
                      <a:pt x="79" y="51"/>
                    </a:lnTo>
                    <a:lnTo>
                      <a:pt x="79" y="46"/>
                    </a:lnTo>
                    <a:lnTo>
                      <a:pt x="85" y="46"/>
                    </a:lnTo>
                    <a:lnTo>
                      <a:pt x="85" y="40"/>
                    </a:lnTo>
                    <a:lnTo>
                      <a:pt x="85" y="34"/>
                    </a:lnTo>
                    <a:lnTo>
                      <a:pt x="91" y="34"/>
                    </a:lnTo>
                    <a:lnTo>
                      <a:pt x="91" y="29"/>
                    </a:lnTo>
                    <a:lnTo>
                      <a:pt x="96" y="29"/>
                    </a:lnTo>
                    <a:lnTo>
                      <a:pt x="96" y="23"/>
                    </a:lnTo>
                    <a:lnTo>
                      <a:pt x="102" y="23"/>
                    </a:lnTo>
                    <a:lnTo>
                      <a:pt x="102" y="17"/>
                    </a:lnTo>
                    <a:lnTo>
                      <a:pt x="102" y="12"/>
                    </a:lnTo>
                    <a:lnTo>
                      <a:pt x="102" y="17"/>
                    </a:lnTo>
                    <a:lnTo>
                      <a:pt x="102" y="12"/>
                    </a:lnTo>
                    <a:lnTo>
                      <a:pt x="108" y="12"/>
                    </a:lnTo>
                    <a:lnTo>
                      <a:pt x="108" y="17"/>
                    </a:lnTo>
                    <a:lnTo>
                      <a:pt x="108" y="12"/>
                    </a:lnTo>
                    <a:lnTo>
                      <a:pt x="113" y="12"/>
                    </a:lnTo>
                    <a:lnTo>
                      <a:pt x="113" y="6"/>
                    </a:lnTo>
                    <a:lnTo>
                      <a:pt x="119" y="6"/>
                    </a:lnTo>
                    <a:lnTo>
                      <a:pt x="119" y="0"/>
                    </a:lnTo>
                    <a:lnTo>
                      <a:pt x="125" y="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6" name="Freeform 61">
                <a:extLst>
                  <a:ext uri="{FF2B5EF4-FFF2-40B4-BE49-F238E27FC236}">
                    <a16:creationId xmlns:a16="http://schemas.microsoft.com/office/drawing/2014/main" id="{3E464876-C695-B58C-92D2-B091E4372C14}"/>
                  </a:ext>
                </a:extLst>
              </p:cNvPr>
              <p:cNvSpPr>
                <a:spLocks/>
              </p:cNvSpPr>
              <p:nvPr>
                <p:custDataLst>
                  <p:tags r:id="rId62"/>
                </p:custDataLst>
              </p:nvPr>
            </p:nvSpPr>
            <p:spPr bwMode="auto">
              <a:xfrm rot="390307">
                <a:off x="5813533" y="4222652"/>
                <a:ext cx="568325" cy="593725"/>
              </a:xfrm>
              <a:custGeom>
                <a:avLst/>
                <a:gdLst>
                  <a:gd name="T0" fmla="*/ 335 w 358"/>
                  <a:gd name="T1" fmla="*/ 165 h 374"/>
                  <a:gd name="T2" fmla="*/ 261 w 358"/>
                  <a:gd name="T3" fmla="*/ 363 h 374"/>
                  <a:gd name="T4" fmla="*/ 250 w 358"/>
                  <a:gd name="T5" fmla="*/ 363 h 374"/>
                  <a:gd name="T6" fmla="*/ 244 w 358"/>
                  <a:gd name="T7" fmla="*/ 369 h 374"/>
                  <a:gd name="T8" fmla="*/ 227 w 358"/>
                  <a:gd name="T9" fmla="*/ 369 h 374"/>
                  <a:gd name="T10" fmla="*/ 233 w 358"/>
                  <a:gd name="T11" fmla="*/ 363 h 374"/>
                  <a:gd name="T12" fmla="*/ 210 w 358"/>
                  <a:gd name="T13" fmla="*/ 363 h 374"/>
                  <a:gd name="T14" fmla="*/ 205 w 358"/>
                  <a:gd name="T15" fmla="*/ 357 h 374"/>
                  <a:gd name="T16" fmla="*/ 199 w 358"/>
                  <a:gd name="T17" fmla="*/ 352 h 374"/>
                  <a:gd name="T18" fmla="*/ 199 w 358"/>
                  <a:gd name="T19" fmla="*/ 352 h 374"/>
                  <a:gd name="T20" fmla="*/ 193 w 358"/>
                  <a:gd name="T21" fmla="*/ 352 h 374"/>
                  <a:gd name="T22" fmla="*/ 182 w 358"/>
                  <a:gd name="T23" fmla="*/ 340 h 374"/>
                  <a:gd name="T24" fmla="*/ 182 w 358"/>
                  <a:gd name="T25" fmla="*/ 329 h 374"/>
                  <a:gd name="T26" fmla="*/ 171 w 358"/>
                  <a:gd name="T27" fmla="*/ 335 h 374"/>
                  <a:gd name="T28" fmla="*/ 159 w 358"/>
                  <a:gd name="T29" fmla="*/ 340 h 374"/>
                  <a:gd name="T30" fmla="*/ 148 w 358"/>
                  <a:gd name="T31" fmla="*/ 340 h 374"/>
                  <a:gd name="T32" fmla="*/ 148 w 358"/>
                  <a:gd name="T33" fmla="*/ 323 h 374"/>
                  <a:gd name="T34" fmla="*/ 137 w 358"/>
                  <a:gd name="T35" fmla="*/ 318 h 374"/>
                  <a:gd name="T36" fmla="*/ 114 w 358"/>
                  <a:gd name="T37" fmla="*/ 312 h 374"/>
                  <a:gd name="T38" fmla="*/ 69 w 358"/>
                  <a:gd name="T39" fmla="*/ 272 h 374"/>
                  <a:gd name="T40" fmla="*/ 17 w 358"/>
                  <a:gd name="T41" fmla="*/ 221 h 374"/>
                  <a:gd name="T42" fmla="*/ 6 w 358"/>
                  <a:gd name="T43" fmla="*/ 210 h 374"/>
                  <a:gd name="T44" fmla="*/ 12 w 358"/>
                  <a:gd name="T45" fmla="*/ 187 h 374"/>
                  <a:gd name="T46" fmla="*/ 0 w 358"/>
                  <a:gd name="T47" fmla="*/ 176 h 374"/>
                  <a:gd name="T48" fmla="*/ 6 w 358"/>
                  <a:gd name="T49" fmla="*/ 165 h 374"/>
                  <a:gd name="T50" fmla="*/ 23 w 358"/>
                  <a:gd name="T51" fmla="*/ 153 h 374"/>
                  <a:gd name="T52" fmla="*/ 34 w 358"/>
                  <a:gd name="T53" fmla="*/ 159 h 374"/>
                  <a:gd name="T54" fmla="*/ 57 w 358"/>
                  <a:gd name="T55" fmla="*/ 153 h 374"/>
                  <a:gd name="T56" fmla="*/ 69 w 358"/>
                  <a:gd name="T57" fmla="*/ 148 h 374"/>
                  <a:gd name="T58" fmla="*/ 63 w 358"/>
                  <a:gd name="T59" fmla="*/ 131 h 374"/>
                  <a:gd name="T60" fmla="*/ 74 w 358"/>
                  <a:gd name="T61" fmla="*/ 119 h 374"/>
                  <a:gd name="T62" fmla="*/ 74 w 358"/>
                  <a:gd name="T63" fmla="*/ 102 h 374"/>
                  <a:gd name="T64" fmla="*/ 91 w 358"/>
                  <a:gd name="T65" fmla="*/ 102 h 374"/>
                  <a:gd name="T66" fmla="*/ 103 w 358"/>
                  <a:gd name="T67" fmla="*/ 114 h 374"/>
                  <a:gd name="T68" fmla="*/ 103 w 358"/>
                  <a:gd name="T69" fmla="*/ 97 h 374"/>
                  <a:gd name="T70" fmla="*/ 97 w 358"/>
                  <a:gd name="T71" fmla="*/ 80 h 374"/>
                  <a:gd name="T72" fmla="*/ 103 w 358"/>
                  <a:gd name="T73" fmla="*/ 63 h 374"/>
                  <a:gd name="T74" fmla="*/ 114 w 358"/>
                  <a:gd name="T75" fmla="*/ 46 h 374"/>
                  <a:gd name="T76" fmla="*/ 148 w 358"/>
                  <a:gd name="T77" fmla="*/ 34 h 374"/>
                  <a:gd name="T78" fmla="*/ 176 w 358"/>
                  <a:gd name="T79" fmla="*/ 34 h 374"/>
                  <a:gd name="T80" fmla="*/ 188 w 358"/>
                  <a:gd name="T81" fmla="*/ 23 h 374"/>
                  <a:gd name="T82" fmla="*/ 188 w 358"/>
                  <a:gd name="T83" fmla="*/ 0 h 374"/>
                  <a:gd name="T84" fmla="*/ 210 w 358"/>
                  <a:gd name="T85" fmla="*/ 29 h 374"/>
                  <a:gd name="T86" fmla="*/ 222 w 358"/>
                  <a:gd name="T87" fmla="*/ 34 h 374"/>
                  <a:gd name="T88" fmla="*/ 244 w 358"/>
                  <a:gd name="T89" fmla="*/ 40 h 374"/>
                  <a:gd name="T90" fmla="*/ 261 w 358"/>
                  <a:gd name="T91" fmla="*/ 40 h 374"/>
                  <a:gd name="T92" fmla="*/ 278 w 358"/>
                  <a:gd name="T93" fmla="*/ 40 h 374"/>
                  <a:gd name="T94" fmla="*/ 301 w 358"/>
                  <a:gd name="T95" fmla="*/ 46 h 374"/>
                  <a:gd name="T96" fmla="*/ 329 w 358"/>
                  <a:gd name="T97" fmla="*/ 51 h 374"/>
                  <a:gd name="T98" fmla="*/ 352 w 358"/>
                  <a:gd name="T99" fmla="*/ 5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374">
                    <a:moveTo>
                      <a:pt x="358" y="57"/>
                    </a:moveTo>
                    <a:lnTo>
                      <a:pt x="358" y="102"/>
                    </a:lnTo>
                    <a:lnTo>
                      <a:pt x="335" y="165"/>
                    </a:lnTo>
                    <a:lnTo>
                      <a:pt x="335" y="170"/>
                    </a:lnTo>
                    <a:lnTo>
                      <a:pt x="267" y="363"/>
                    </a:lnTo>
                    <a:lnTo>
                      <a:pt x="261" y="363"/>
                    </a:lnTo>
                    <a:lnTo>
                      <a:pt x="261" y="369"/>
                    </a:lnTo>
                    <a:lnTo>
                      <a:pt x="256" y="369"/>
                    </a:lnTo>
                    <a:lnTo>
                      <a:pt x="250" y="363"/>
                    </a:lnTo>
                    <a:lnTo>
                      <a:pt x="250" y="369"/>
                    </a:lnTo>
                    <a:lnTo>
                      <a:pt x="250" y="374"/>
                    </a:lnTo>
                    <a:lnTo>
                      <a:pt x="244" y="369"/>
                    </a:lnTo>
                    <a:lnTo>
                      <a:pt x="239" y="374"/>
                    </a:lnTo>
                    <a:lnTo>
                      <a:pt x="233" y="369"/>
                    </a:lnTo>
                    <a:lnTo>
                      <a:pt x="227" y="369"/>
                    </a:lnTo>
                    <a:lnTo>
                      <a:pt x="227" y="363"/>
                    </a:lnTo>
                    <a:lnTo>
                      <a:pt x="233" y="369"/>
                    </a:lnTo>
                    <a:lnTo>
                      <a:pt x="233" y="363"/>
                    </a:lnTo>
                    <a:lnTo>
                      <a:pt x="227" y="363"/>
                    </a:lnTo>
                    <a:lnTo>
                      <a:pt x="216" y="363"/>
                    </a:lnTo>
                    <a:lnTo>
                      <a:pt x="210" y="363"/>
                    </a:lnTo>
                    <a:lnTo>
                      <a:pt x="210" y="357"/>
                    </a:lnTo>
                    <a:lnTo>
                      <a:pt x="205" y="363"/>
                    </a:lnTo>
                    <a:lnTo>
                      <a:pt x="205" y="357"/>
                    </a:lnTo>
                    <a:lnTo>
                      <a:pt x="199" y="357"/>
                    </a:lnTo>
                    <a:lnTo>
                      <a:pt x="205" y="352"/>
                    </a:lnTo>
                    <a:lnTo>
                      <a:pt x="199" y="352"/>
                    </a:lnTo>
                    <a:lnTo>
                      <a:pt x="199" y="346"/>
                    </a:lnTo>
                    <a:lnTo>
                      <a:pt x="193" y="346"/>
                    </a:lnTo>
                    <a:lnTo>
                      <a:pt x="199" y="352"/>
                    </a:lnTo>
                    <a:lnTo>
                      <a:pt x="193" y="352"/>
                    </a:lnTo>
                    <a:lnTo>
                      <a:pt x="188" y="352"/>
                    </a:lnTo>
                    <a:lnTo>
                      <a:pt x="193" y="352"/>
                    </a:lnTo>
                    <a:lnTo>
                      <a:pt x="188" y="346"/>
                    </a:lnTo>
                    <a:lnTo>
                      <a:pt x="182" y="346"/>
                    </a:lnTo>
                    <a:lnTo>
                      <a:pt x="182" y="340"/>
                    </a:lnTo>
                    <a:lnTo>
                      <a:pt x="182" y="335"/>
                    </a:lnTo>
                    <a:lnTo>
                      <a:pt x="188" y="335"/>
                    </a:lnTo>
                    <a:lnTo>
                      <a:pt x="182" y="329"/>
                    </a:lnTo>
                    <a:lnTo>
                      <a:pt x="176" y="329"/>
                    </a:lnTo>
                    <a:lnTo>
                      <a:pt x="171" y="329"/>
                    </a:lnTo>
                    <a:lnTo>
                      <a:pt x="171" y="335"/>
                    </a:lnTo>
                    <a:lnTo>
                      <a:pt x="165" y="335"/>
                    </a:lnTo>
                    <a:lnTo>
                      <a:pt x="165" y="340"/>
                    </a:lnTo>
                    <a:lnTo>
                      <a:pt x="159" y="340"/>
                    </a:lnTo>
                    <a:lnTo>
                      <a:pt x="154" y="346"/>
                    </a:lnTo>
                    <a:lnTo>
                      <a:pt x="154" y="340"/>
                    </a:lnTo>
                    <a:lnTo>
                      <a:pt x="148" y="340"/>
                    </a:lnTo>
                    <a:lnTo>
                      <a:pt x="148" y="335"/>
                    </a:lnTo>
                    <a:lnTo>
                      <a:pt x="148" y="329"/>
                    </a:lnTo>
                    <a:lnTo>
                      <a:pt x="148" y="323"/>
                    </a:lnTo>
                    <a:lnTo>
                      <a:pt x="148" y="318"/>
                    </a:lnTo>
                    <a:lnTo>
                      <a:pt x="142" y="318"/>
                    </a:lnTo>
                    <a:lnTo>
                      <a:pt x="137" y="318"/>
                    </a:lnTo>
                    <a:lnTo>
                      <a:pt x="131" y="318"/>
                    </a:lnTo>
                    <a:lnTo>
                      <a:pt x="125" y="318"/>
                    </a:lnTo>
                    <a:lnTo>
                      <a:pt x="114" y="312"/>
                    </a:lnTo>
                    <a:lnTo>
                      <a:pt x="108" y="301"/>
                    </a:lnTo>
                    <a:lnTo>
                      <a:pt x="97" y="295"/>
                    </a:lnTo>
                    <a:lnTo>
                      <a:pt x="69" y="272"/>
                    </a:lnTo>
                    <a:lnTo>
                      <a:pt x="12" y="233"/>
                    </a:lnTo>
                    <a:lnTo>
                      <a:pt x="12" y="227"/>
                    </a:lnTo>
                    <a:lnTo>
                      <a:pt x="17" y="221"/>
                    </a:lnTo>
                    <a:lnTo>
                      <a:pt x="17" y="216"/>
                    </a:lnTo>
                    <a:lnTo>
                      <a:pt x="12" y="216"/>
                    </a:lnTo>
                    <a:lnTo>
                      <a:pt x="6" y="210"/>
                    </a:lnTo>
                    <a:lnTo>
                      <a:pt x="0" y="199"/>
                    </a:lnTo>
                    <a:lnTo>
                      <a:pt x="12" y="193"/>
                    </a:lnTo>
                    <a:lnTo>
                      <a:pt x="12" y="187"/>
                    </a:lnTo>
                    <a:lnTo>
                      <a:pt x="12" y="182"/>
                    </a:lnTo>
                    <a:lnTo>
                      <a:pt x="6" y="176"/>
                    </a:lnTo>
                    <a:lnTo>
                      <a:pt x="0" y="176"/>
                    </a:lnTo>
                    <a:lnTo>
                      <a:pt x="0" y="170"/>
                    </a:lnTo>
                    <a:lnTo>
                      <a:pt x="0" y="165"/>
                    </a:lnTo>
                    <a:lnTo>
                      <a:pt x="6" y="165"/>
                    </a:lnTo>
                    <a:lnTo>
                      <a:pt x="12" y="159"/>
                    </a:lnTo>
                    <a:lnTo>
                      <a:pt x="17" y="153"/>
                    </a:lnTo>
                    <a:lnTo>
                      <a:pt x="23" y="153"/>
                    </a:lnTo>
                    <a:lnTo>
                      <a:pt x="29" y="159"/>
                    </a:lnTo>
                    <a:lnTo>
                      <a:pt x="34" y="153"/>
                    </a:lnTo>
                    <a:lnTo>
                      <a:pt x="34" y="159"/>
                    </a:lnTo>
                    <a:lnTo>
                      <a:pt x="46" y="159"/>
                    </a:lnTo>
                    <a:lnTo>
                      <a:pt x="51" y="159"/>
                    </a:lnTo>
                    <a:lnTo>
                      <a:pt x="57" y="153"/>
                    </a:lnTo>
                    <a:lnTo>
                      <a:pt x="63" y="153"/>
                    </a:lnTo>
                    <a:lnTo>
                      <a:pt x="69" y="153"/>
                    </a:lnTo>
                    <a:lnTo>
                      <a:pt x="69" y="148"/>
                    </a:lnTo>
                    <a:lnTo>
                      <a:pt x="69" y="142"/>
                    </a:lnTo>
                    <a:lnTo>
                      <a:pt x="63" y="142"/>
                    </a:lnTo>
                    <a:lnTo>
                      <a:pt x="63" y="131"/>
                    </a:lnTo>
                    <a:lnTo>
                      <a:pt x="63" y="125"/>
                    </a:lnTo>
                    <a:lnTo>
                      <a:pt x="69" y="125"/>
                    </a:lnTo>
                    <a:lnTo>
                      <a:pt x="74" y="119"/>
                    </a:lnTo>
                    <a:lnTo>
                      <a:pt x="80" y="114"/>
                    </a:lnTo>
                    <a:lnTo>
                      <a:pt x="74" y="108"/>
                    </a:lnTo>
                    <a:lnTo>
                      <a:pt x="74" y="102"/>
                    </a:lnTo>
                    <a:lnTo>
                      <a:pt x="80" y="97"/>
                    </a:lnTo>
                    <a:lnTo>
                      <a:pt x="86" y="102"/>
                    </a:lnTo>
                    <a:lnTo>
                      <a:pt x="91" y="102"/>
                    </a:lnTo>
                    <a:lnTo>
                      <a:pt x="91" y="114"/>
                    </a:lnTo>
                    <a:lnTo>
                      <a:pt x="97" y="114"/>
                    </a:lnTo>
                    <a:lnTo>
                      <a:pt x="103" y="114"/>
                    </a:lnTo>
                    <a:lnTo>
                      <a:pt x="108" y="108"/>
                    </a:lnTo>
                    <a:lnTo>
                      <a:pt x="108" y="102"/>
                    </a:lnTo>
                    <a:lnTo>
                      <a:pt x="103" y="97"/>
                    </a:lnTo>
                    <a:lnTo>
                      <a:pt x="97" y="97"/>
                    </a:lnTo>
                    <a:lnTo>
                      <a:pt x="97" y="91"/>
                    </a:lnTo>
                    <a:lnTo>
                      <a:pt x="97" y="80"/>
                    </a:lnTo>
                    <a:lnTo>
                      <a:pt x="97" y="74"/>
                    </a:lnTo>
                    <a:lnTo>
                      <a:pt x="97" y="68"/>
                    </a:lnTo>
                    <a:lnTo>
                      <a:pt x="103" y="63"/>
                    </a:lnTo>
                    <a:lnTo>
                      <a:pt x="103" y="57"/>
                    </a:lnTo>
                    <a:lnTo>
                      <a:pt x="108" y="57"/>
                    </a:lnTo>
                    <a:lnTo>
                      <a:pt x="114" y="46"/>
                    </a:lnTo>
                    <a:lnTo>
                      <a:pt x="131" y="46"/>
                    </a:lnTo>
                    <a:lnTo>
                      <a:pt x="142" y="40"/>
                    </a:lnTo>
                    <a:lnTo>
                      <a:pt x="148" y="34"/>
                    </a:lnTo>
                    <a:lnTo>
                      <a:pt x="154" y="34"/>
                    </a:lnTo>
                    <a:lnTo>
                      <a:pt x="171" y="34"/>
                    </a:lnTo>
                    <a:lnTo>
                      <a:pt x="176" y="34"/>
                    </a:lnTo>
                    <a:lnTo>
                      <a:pt x="182" y="29"/>
                    </a:lnTo>
                    <a:lnTo>
                      <a:pt x="188" y="29"/>
                    </a:lnTo>
                    <a:lnTo>
                      <a:pt x="188" y="23"/>
                    </a:lnTo>
                    <a:lnTo>
                      <a:pt x="182" y="6"/>
                    </a:lnTo>
                    <a:lnTo>
                      <a:pt x="182" y="0"/>
                    </a:lnTo>
                    <a:lnTo>
                      <a:pt x="188" y="0"/>
                    </a:lnTo>
                    <a:lnTo>
                      <a:pt x="193" y="12"/>
                    </a:lnTo>
                    <a:lnTo>
                      <a:pt x="205" y="23"/>
                    </a:lnTo>
                    <a:lnTo>
                      <a:pt x="210" y="29"/>
                    </a:lnTo>
                    <a:lnTo>
                      <a:pt x="216" y="29"/>
                    </a:lnTo>
                    <a:lnTo>
                      <a:pt x="216" y="34"/>
                    </a:lnTo>
                    <a:lnTo>
                      <a:pt x="222" y="34"/>
                    </a:lnTo>
                    <a:lnTo>
                      <a:pt x="227" y="34"/>
                    </a:lnTo>
                    <a:lnTo>
                      <a:pt x="239" y="40"/>
                    </a:lnTo>
                    <a:lnTo>
                      <a:pt x="244" y="40"/>
                    </a:lnTo>
                    <a:lnTo>
                      <a:pt x="250" y="40"/>
                    </a:lnTo>
                    <a:lnTo>
                      <a:pt x="256" y="40"/>
                    </a:lnTo>
                    <a:lnTo>
                      <a:pt x="261" y="40"/>
                    </a:lnTo>
                    <a:lnTo>
                      <a:pt x="267" y="40"/>
                    </a:lnTo>
                    <a:lnTo>
                      <a:pt x="273" y="40"/>
                    </a:lnTo>
                    <a:lnTo>
                      <a:pt x="278" y="40"/>
                    </a:lnTo>
                    <a:lnTo>
                      <a:pt x="284" y="46"/>
                    </a:lnTo>
                    <a:lnTo>
                      <a:pt x="290" y="46"/>
                    </a:lnTo>
                    <a:lnTo>
                      <a:pt x="301" y="46"/>
                    </a:lnTo>
                    <a:lnTo>
                      <a:pt x="312" y="51"/>
                    </a:lnTo>
                    <a:lnTo>
                      <a:pt x="324" y="51"/>
                    </a:lnTo>
                    <a:lnTo>
                      <a:pt x="329" y="51"/>
                    </a:lnTo>
                    <a:lnTo>
                      <a:pt x="335" y="57"/>
                    </a:lnTo>
                    <a:lnTo>
                      <a:pt x="341" y="57"/>
                    </a:lnTo>
                    <a:lnTo>
                      <a:pt x="352" y="57"/>
                    </a:lnTo>
                    <a:lnTo>
                      <a:pt x="358" y="57"/>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7" name="Freeform 62">
                <a:extLst>
                  <a:ext uri="{FF2B5EF4-FFF2-40B4-BE49-F238E27FC236}">
                    <a16:creationId xmlns:a16="http://schemas.microsoft.com/office/drawing/2014/main" id="{23D70F86-AD14-BF31-D43B-AE0AAC65242F}"/>
                  </a:ext>
                </a:extLst>
              </p:cNvPr>
              <p:cNvSpPr>
                <a:spLocks/>
              </p:cNvSpPr>
              <p:nvPr>
                <p:custDataLst>
                  <p:tags r:id="rId63"/>
                </p:custDataLst>
              </p:nvPr>
            </p:nvSpPr>
            <p:spPr bwMode="auto">
              <a:xfrm rot="390307">
                <a:off x="6234945" y="4256253"/>
                <a:ext cx="314325" cy="603250"/>
              </a:xfrm>
              <a:custGeom>
                <a:avLst/>
                <a:gdLst>
                  <a:gd name="T0" fmla="*/ 136 w 198"/>
                  <a:gd name="T1" fmla="*/ 318 h 380"/>
                  <a:gd name="T2" fmla="*/ 125 w 198"/>
                  <a:gd name="T3" fmla="*/ 323 h 380"/>
                  <a:gd name="T4" fmla="*/ 125 w 198"/>
                  <a:gd name="T5" fmla="*/ 335 h 380"/>
                  <a:gd name="T6" fmla="*/ 113 w 198"/>
                  <a:gd name="T7" fmla="*/ 335 h 380"/>
                  <a:gd name="T8" fmla="*/ 113 w 198"/>
                  <a:gd name="T9" fmla="*/ 346 h 380"/>
                  <a:gd name="T10" fmla="*/ 108 w 198"/>
                  <a:gd name="T11" fmla="*/ 357 h 380"/>
                  <a:gd name="T12" fmla="*/ 96 w 198"/>
                  <a:gd name="T13" fmla="*/ 363 h 380"/>
                  <a:gd name="T14" fmla="*/ 85 w 198"/>
                  <a:gd name="T15" fmla="*/ 374 h 380"/>
                  <a:gd name="T16" fmla="*/ 85 w 198"/>
                  <a:gd name="T17" fmla="*/ 369 h 380"/>
                  <a:gd name="T18" fmla="*/ 79 w 198"/>
                  <a:gd name="T19" fmla="*/ 363 h 380"/>
                  <a:gd name="T20" fmla="*/ 74 w 198"/>
                  <a:gd name="T21" fmla="*/ 374 h 380"/>
                  <a:gd name="T22" fmla="*/ 68 w 198"/>
                  <a:gd name="T23" fmla="*/ 374 h 380"/>
                  <a:gd name="T24" fmla="*/ 57 w 198"/>
                  <a:gd name="T25" fmla="*/ 380 h 380"/>
                  <a:gd name="T26" fmla="*/ 45 w 198"/>
                  <a:gd name="T27" fmla="*/ 380 h 380"/>
                  <a:gd name="T28" fmla="*/ 34 w 198"/>
                  <a:gd name="T29" fmla="*/ 374 h 380"/>
                  <a:gd name="T30" fmla="*/ 28 w 198"/>
                  <a:gd name="T31" fmla="*/ 369 h 380"/>
                  <a:gd name="T32" fmla="*/ 17 w 198"/>
                  <a:gd name="T33" fmla="*/ 369 h 380"/>
                  <a:gd name="T34" fmla="*/ 11 w 198"/>
                  <a:gd name="T35" fmla="*/ 369 h 380"/>
                  <a:gd name="T36" fmla="*/ 11 w 198"/>
                  <a:gd name="T37" fmla="*/ 363 h 380"/>
                  <a:gd name="T38" fmla="*/ 0 w 198"/>
                  <a:gd name="T39" fmla="*/ 363 h 380"/>
                  <a:gd name="T40" fmla="*/ 68 w 198"/>
                  <a:gd name="T41" fmla="*/ 165 h 380"/>
                  <a:gd name="T42" fmla="*/ 91 w 198"/>
                  <a:gd name="T43" fmla="*/ 57 h 380"/>
                  <a:gd name="T44" fmla="*/ 96 w 198"/>
                  <a:gd name="T45" fmla="*/ 40 h 380"/>
                  <a:gd name="T46" fmla="*/ 113 w 198"/>
                  <a:gd name="T47" fmla="*/ 17 h 380"/>
                  <a:gd name="T48" fmla="*/ 119 w 198"/>
                  <a:gd name="T49" fmla="*/ 6 h 380"/>
                  <a:gd name="T50" fmla="*/ 130 w 198"/>
                  <a:gd name="T51" fmla="*/ 0 h 380"/>
                  <a:gd name="T52" fmla="*/ 147 w 198"/>
                  <a:gd name="T53" fmla="*/ 6 h 380"/>
                  <a:gd name="T54" fmla="*/ 164 w 198"/>
                  <a:gd name="T55" fmla="*/ 17 h 380"/>
                  <a:gd name="T56" fmla="*/ 176 w 198"/>
                  <a:gd name="T57" fmla="*/ 29 h 380"/>
                  <a:gd name="T58" fmla="*/ 176 w 198"/>
                  <a:gd name="T59" fmla="*/ 46 h 380"/>
                  <a:gd name="T60" fmla="*/ 170 w 198"/>
                  <a:gd name="T61" fmla="*/ 57 h 380"/>
                  <a:gd name="T62" fmla="*/ 181 w 198"/>
                  <a:gd name="T63" fmla="*/ 57 h 380"/>
                  <a:gd name="T64" fmla="*/ 193 w 198"/>
                  <a:gd name="T65" fmla="*/ 63 h 380"/>
                  <a:gd name="T66" fmla="*/ 193 w 198"/>
                  <a:gd name="T67" fmla="*/ 68 h 380"/>
                  <a:gd name="T68" fmla="*/ 193 w 198"/>
                  <a:gd name="T69" fmla="*/ 80 h 380"/>
                  <a:gd name="T70" fmla="*/ 193 w 198"/>
                  <a:gd name="T71" fmla="*/ 85 h 380"/>
                  <a:gd name="T72" fmla="*/ 193 w 198"/>
                  <a:gd name="T73" fmla="*/ 91 h 380"/>
                  <a:gd name="T74" fmla="*/ 187 w 198"/>
                  <a:gd name="T75" fmla="*/ 233 h 380"/>
                  <a:gd name="T76" fmla="*/ 181 w 198"/>
                  <a:gd name="T77" fmla="*/ 238 h 380"/>
                  <a:gd name="T78" fmla="*/ 170 w 198"/>
                  <a:gd name="T79" fmla="*/ 244 h 380"/>
                  <a:gd name="T80" fmla="*/ 159 w 198"/>
                  <a:gd name="T81" fmla="*/ 250 h 380"/>
                  <a:gd name="T82" fmla="*/ 159 w 198"/>
                  <a:gd name="T83" fmla="*/ 261 h 380"/>
                  <a:gd name="T84" fmla="*/ 147 w 198"/>
                  <a:gd name="T85" fmla="*/ 267 h 380"/>
                  <a:gd name="T86" fmla="*/ 147 w 198"/>
                  <a:gd name="T87" fmla="*/ 272 h 380"/>
                  <a:gd name="T88" fmla="*/ 147 w 198"/>
                  <a:gd name="T89" fmla="*/ 284 h 380"/>
                  <a:gd name="T90" fmla="*/ 142 w 198"/>
                  <a:gd name="T91" fmla="*/ 301 h 380"/>
                  <a:gd name="T92" fmla="*/ 136 w 198"/>
                  <a:gd name="T93" fmla="*/ 306 h 380"/>
                  <a:gd name="T94" fmla="*/ 136 w 198"/>
                  <a:gd name="T95" fmla="*/ 3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380">
                    <a:moveTo>
                      <a:pt x="136" y="312"/>
                    </a:moveTo>
                    <a:lnTo>
                      <a:pt x="136" y="318"/>
                    </a:lnTo>
                    <a:lnTo>
                      <a:pt x="130" y="323"/>
                    </a:lnTo>
                    <a:lnTo>
                      <a:pt x="125" y="323"/>
                    </a:lnTo>
                    <a:lnTo>
                      <a:pt x="125" y="329"/>
                    </a:lnTo>
                    <a:lnTo>
                      <a:pt x="125" y="335"/>
                    </a:lnTo>
                    <a:lnTo>
                      <a:pt x="119" y="335"/>
                    </a:lnTo>
                    <a:lnTo>
                      <a:pt x="113" y="335"/>
                    </a:lnTo>
                    <a:lnTo>
                      <a:pt x="113" y="340"/>
                    </a:lnTo>
                    <a:lnTo>
                      <a:pt x="113" y="346"/>
                    </a:lnTo>
                    <a:lnTo>
                      <a:pt x="108" y="346"/>
                    </a:lnTo>
                    <a:lnTo>
                      <a:pt x="108" y="357"/>
                    </a:lnTo>
                    <a:lnTo>
                      <a:pt x="102" y="357"/>
                    </a:lnTo>
                    <a:lnTo>
                      <a:pt x="96" y="363"/>
                    </a:lnTo>
                    <a:lnTo>
                      <a:pt x="91" y="369"/>
                    </a:lnTo>
                    <a:lnTo>
                      <a:pt x="85" y="374"/>
                    </a:lnTo>
                    <a:lnTo>
                      <a:pt x="79" y="369"/>
                    </a:lnTo>
                    <a:lnTo>
                      <a:pt x="85" y="369"/>
                    </a:lnTo>
                    <a:lnTo>
                      <a:pt x="79" y="369"/>
                    </a:lnTo>
                    <a:lnTo>
                      <a:pt x="79" y="363"/>
                    </a:lnTo>
                    <a:lnTo>
                      <a:pt x="74" y="369"/>
                    </a:lnTo>
                    <a:lnTo>
                      <a:pt x="74" y="374"/>
                    </a:lnTo>
                    <a:lnTo>
                      <a:pt x="74" y="380"/>
                    </a:lnTo>
                    <a:lnTo>
                      <a:pt x="68" y="374"/>
                    </a:lnTo>
                    <a:lnTo>
                      <a:pt x="62" y="374"/>
                    </a:lnTo>
                    <a:lnTo>
                      <a:pt x="57" y="380"/>
                    </a:lnTo>
                    <a:lnTo>
                      <a:pt x="51" y="380"/>
                    </a:lnTo>
                    <a:lnTo>
                      <a:pt x="45" y="380"/>
                    </a:lnTo>
                    <a:lnTo>
                      <a:pt x="40" y="374"/>
                    </a:lnTo>
                    <a:lnTo>
                      <a:pt x="34" y="374"/>
                    </a:lnTo>
                    <a:lnTo>
                      <a:pt x="34" y="369"/>
                    </a:lnTo>
                    <a:lnTo>
                      <a:pt x="28" y="369"/>
                    </a:lnTo>
                    <a:lnTo>
                      <a:pt x="23" y="369"/>
                    </a:lnTo>
                    <a:lnTo>
                      <a:pt x="17" y="369"/>
                    </a:lnTo>
                    <a:lnTo>
                      <a:pt x="17" y="374"/>
                    </a:lnTo>
                    <a:lnTo>
                      <a:pt x="11" y="369"/>
                    </a:lnTo>
                    <a:lnTo>
                      <a:pt x="17" y="369"/>
                    </a:lnTo>
                    <a:lnTo>
                      <a:pt x="11" y="363"/>
                    </a:lnTo>
                    <a:lnTo>
                      <a:pt x="6" y="363"/>
                    </a:lnTo>
                    <a:lnTo>
                      <a:pt x="0" y="363"/>
                    </a:lnTo>
                    <a:lnTo>
                      <a:pt x="68" y="170"/>
                    </a:lnTo>
                    <a:lnTo>
                      <a:pt x="68" y="165"/>
                    </a:lnTo>
                    <a:lnTo>
                      <a:pt x="91" y="102"/>
                    </a:lnTo>
                    <a:lnTo>
                      <a:pt x="91" y="57"/>
                    </a:lnTo>
                    <a:lnTo>
                      <a:pt x="96" y="51"/>
                    </a:lnTo>
                    <a:lnTo>
                      <a:pt x="96" y="40"/>
                    </a:lnTo>
                    <a:lnTo>
                      <a:pt x="102" y="29"/>
                    </a:lnTo>
                    <a:lnTo>
                      <a:pt x="113" y="17"/>
                    </a:lnTo>
                    <a:lnTo>
                      <a:pt x="113" y="12"/>
                    </a:lnTo>
                    <a:lnTo>
                      <a:pt x="119" y="6"/>
                    </a:lnTo>
                    <a:lnTo>
                      <a:pt x="125" y="6"/>
                    </a:lnTo>
                    <a:lnTo>
                      <a:pt x="130" y="0"/>
                    </a:lnTo>
                    <a:lnTo>
                      <a:pt x="130" y="6"/>
                    </a:lnTo>
                    <a:lnTo>
                      <a:pt x="147" y="6"/>
                    </a:lnTo>
                    <a:lnTo>
                      <a:pt x="153" y="12"/>
                    </a:lnTo>
                    <a:lnTo>
                      <a:pt x="164" y="17"/>
                    </a:lnTo>
                    <a:lnTo>
                      <a:pt x="170" y="23"/>
                    </a:lnTo>
                    <a:lnTo>
                      <a:pt x="176" y="29"/>
                    </a:lnTo>
                    <a:lnTo>
                      <a:pt x="181" y="34"/>
                    </a:lnTo>
                    <a:lnTo>
                      <a:pt x="176" y="46"/>
                    </a:lnTo>
                    <a:lnTo>
                      <a:pt x="170" y="51"/>
                    </a:lnTo>
                    <a:lnTo>
                      <a:pt x="170" y="57"/>
                    </a:lnTo>
                    <a:lnTo>
                      <a:pt x="176" y="57"/>
                    </a:lnTo>
                    <a:lnTo>
                      <a:pt x="181" y="57"/>
                    </a:lnTo>
                    <a:lnTo>
                      <a:pt x="187" y="57"/>
                    </a:lnTo>
                    <a:lnTo>
                      <a:pt x="193" y="63"/>
                    </a:lnTo>
                    <a:lnTo>
                      <a:pt x="198" y="68"/>
                    </a:lnTo>
                    <a:lnTo>
                      <a:pt x="193" y="68"/>
                    </a:lnTo>
                    <a:lnTo>
                      <a:pt x="193" y="74"/>
                    </a:lnTo>
                    <a:lnTo>
                      <a:pt x="193" y="80"/>
                    </a:lnTo>
                    <a:lnTo>
                      <a:pt x="187" y="80"/>
                    </a:lnTo>
                    <a:lnTo>
                      <a:pt x="193" y="85"/>
                    </a:lnTo>
                    <a:lnTo>
                      <a:pt x="187" y="91"/>
                    </a:lnTo>
                    <a:lnTo>
                      <a:pt x="193" y="91"/>
                    </a:lnTo>
                    <a:lnTo>
                      <a:pt x="193" y="97"/>
                    </a:lnTo>
                    <a:lnTo>
                      <a:pt x="187" y="233"/>
                    </a:lnTo>
                    <a:lnTo>
                      <a:pt x="181" y="233"/>
                    </a:lnTo>
                    <a:lnTo>
                      <a:pt x="181" y="238"/>
                    </a:lnTo>
                    <a:lnTo>
                      <a:pt x="176" y="238"/>
                    </a:lnTo>
                    <a:lnTo>
                      <a:pt x="170" y="244"/>
                    </a:lnTo>
                    <a:lnTo>
                      <a:pt x="164" y="250"/>
                    </a:lnTo>
                    <a:lnTo>
                      <a:pt x="159" y="250"/>
                    </a:lnTo>
                    <a:lnTo>
                      <a:pt x="159" y="255"/>
                    </a:lnTo>
                    <a:lnTo>
                      <a:pt x="159" y="261"/>
                    </a:lnTo>
                    <a:lnTo>
                      <a:pt x="153" y="261"/>
                    </a:lnTo>
                    <a:lnTo>
                      <a:pt x="147" y="267"/>
                    </a:lnTo>
                    <a:lnTo>
                      <a:pt x="153" y="272"/>
                    </a:lnTo>
                    <a:lnTo>
                      <a:pt x="147" y="272"/>
                    </a:lnTo>
                    <a:lnTo>
                      <a:pt x="147" y="278"/>
                    </a:lnTo>
                    <a:lnTo>
                      <a:pt x="147" y="284"/>
                    </a:lnTo>
                    <a:lnTo>
                      <a:pt x="142" y="295"/>
                    </a:lnTo>
                    <a:lnTo>
                      <a:pt x="142" y="301"/>
                    </a:lnTo>
                    <a:lnTo>
                      <a:pt x="136" y="301"/>
                    </a:lnTo>
                    <a:lnTo>
                      <a:pt x="136" y="306"/>
                    </a:lnTo>
                    <a:lnTo>
                      <a:pt x="130" y="306"/>
                    </a:lnTo>
                    <a:lnTo>
                      <a:pt x="136" y="312"/>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8" name="Freeform 63">
                <a:extLst>
                  <a:ext uri="{FF2B5EF4-FFF2-40B4-BE49-F238E27FC236}">
                    <a16:creationId xmlns:a16="http://schemas.microsoft.com/office/drawing/2014/main" id="{1547F211-2AD1-A125-8890-86AF051D482D}"/>
                  </a:ext>
                </a:extLst>
              </p:cNvPr>
              <p:cNvSpPr>
                <a:spLocks/>
              </p:cNvSpPr>
              <p:nvPr>
                <p:custDataLst>
                  <p:tags r:id="rId64"/>
                </p:custDataLst>
              </p:nvPr>
            </p:nvSpPr>
            <p:spPr bwMode="auto">
              <a:xfrm rot="390307">
                <a:off x="6146447" y="3951835"/>
                <a:ext cx="404812" cy="387350"/>
              </a:xfrm>
              <a:custGeom>
                <a:avLst/>
                <a:gdLst>
                  <a:gd name="T0" fmla="*/ 91 w 255"/>
                  <a:gd name="T1" fmla="*/ 0 h 244"/>
                  <a:gd name="T2" fmla="*/ 108 w 255"/>
                  <a:gd name="T3" fmla="*/ 12 h 244"/>
                  <a:gd name="T4" fmla="*/ 142 w 255"/>
                  <a:gd name="T5" fmla="*/ 17 h 244"/>
                  <a:gd name="T6" fmla="*/ 159 w 255"/>
                  <a:gd name="T7" fmla="*/ 29 h 244"/>
                  <a:gd name="T8" fmla="*/ 164 w 255"/>
                  <a:gd name="T9" fmla="*/ 29 h 244"/>
                  <a:gd name="T10" fmla="*/ 164 w 255"/>
                  <a:gd name="T11" fmla="*/ 34 h 244"/>
                  <a:gd name="T12" fmla="*/ 176 w 255"/>
                  <a:gd name="T13" fmla="*/ 29 h 244"/>
                  <a:gd name="T14" fmla="*/ 193 w 255"/>
                  <a:gd name="T15" fmla="*/ 34 h 244"/>
                  <a:gd name="T16" fmla="*/ 255 w 255"/>
                  <a:gd name="T17" fmla="*/ 57 h 244"/>
                  <a:gd name="T18" fmla="*/ 227 w 255"/>
                  <a:gd name="T19" fmla="*/ 136 h 244"/>
                  <a:gd name="T20" fmla="*/ 215 w 255"/>
                  <a:gd name="T21" fmla="*/ 170 h 244"/>
                  <a:gd name="T22" fmla="*/ 215 w 255"/>
                  <a:gd name="T23" fmla="*/ 187 h 244"/>
                  <a:gd name="T24" fmla="*/ 215 w 255"/>
                  <a:gd name="T25" fmla="*/ 193 h 244"/>
                  <a:gd name="T26" fmla="*/ 215 w 255"/>
                  <a:gd name="T27" fmla="*/ 187 h 244"/>
                  <a:gd name="T28" fmla="*/ 210 w 255"/>
                  <a:gd name="T29" fmla="*/ 193 h 244"/>
                  <a:gd name="T30" fmla="*/ 204 w 255"/>
                  <a:gd name="T31" fmla="*/ 193 h 244"/>
                  <a:gd name="T32" fmla="*/ 198 w 255"/>
                  <a:gd name="T33" fmla="*/ 199 h 244"/>
                  <a:gd name="T34" fmla="*/ 198 w 255"/>
                  <a:gd name="T35" fmla="*/ 204 h 244"/>
                  <a:gd name="T36" fmla="*/ 187 w 255"/>
                  <a:gd name="T37" fmla="*/ 216 h 244"/>
                  <a:gd name="T38" fmla="*/ 181 w 255"/>
                  <a:gd name="T39" fmla="*/ 227 h 244"/>
                  <a:gd name="T40" fmla="*/ 181 w 255"/>
                  <a:gd name="T41" fmla="*/ 238 h 244"/>
                  <a:gd name="T42" fmla="*/ 176 w 255"/>
                  <a:gd name="T43" fmla="*/ 244 h 244"/>
                  <a:gd name="T44" fmla="*/ 170 w 255"/>
                  <a:gd name="T45" fmla="*/ 244 h 244"/>
                  <a:gd name="T46" fmla="*/ 159 w 255"/>
                  <a:gd name="T47" fmla="*/ 244 h 244"/>
                  <a:gd name="T48" fmla="*/ 153 w 255"/>
                  <a:gd name="T49" fmla="*/ 244 h 244"/>
                  <a:gd name="T50" fmla="*/ 147 w 255"/>
                  <a:gd name="T51" fmla="*/ 238 h 244"/>
                  <a:gd name="T52" fmla="*/ 142 w 255"/>
                  <a:gd name="T53" fmla="*/ 238 h 244"/>
                  <a:gd name="T54" fmla="*/ 130 w 255"/>
                  <a:gd name="T55" fmla="*/ 238 h 244"/>
                  <a:gd name="T56" fmla="*/ 119 w 255"/>
                  <a:gd name="T57" fmla="*/ 233 h 244"/>
                  <a:gd name="T58" fmla="*/ 108 w 255"/>
                  <a:gd name="T59" fmla="*/ 233 h 244"/>
                  <a:gd name="T60" fmla="*/ 102 w 255"/>
                  <a:gd name="T61" fmla="*/ 233 h 244"/>
                  <a:gd name="T62" fmla="*/ 96 w 255"/>
                  <a:gd name="T63" fmla="*/ 227 h 244"/>
                  <a:gd name="T64" fmla="*/ 91 w 255"/>
                  <a:gd name="T65" fmla="*/ 227 h 244"/>
                  <a:gd name="T66" fmla="*/ 85 w 255"/>
                  <a:gd name="T67" fmla="*/ 227 h 244"/>
                  <a:gd name="T68" fmla="*/ 79 w 255"/>
                  <a:gd name="T69" fmla="*/ 227 h 244"/>
                  <a:gd name="T70" fmla="*/ 74 w 255"/>
                  <a:gd name="T71" fmla="*/ 227 h 244"/>
                  <a:gd name="T72" fmla="*/ 68 w 255"/>
                  <a:gd name="T73" fmla="*/ 227 h 244"/>
                  <a:gd name="T74" fmla="*/ 62 w 255"/>
                  <a:gd name="T75" fmla="*/ 227 h 244"/>
                  <a:gd name="T76" fmla="*/ 57 w 255"/>
                  <a:gd name="T77" fmla="*/ 227 h 244"/>
                  <a:gd name="T78" fmla="*/ 45 w 255"/>
                  <a:gd name="T79" fmla="*/ 221 h 244"/>
                  <a:gd name="T80" fmla="*/ 40 w 255"/>
                  <a:gd name="T81" fmla="*/ 221 h 244"/>
                  <a:gd name="T82" fmla="*/ 34 w 255"/>
                  <a:gd name="T83" fmla="*/ 221 h 244"/>
                  <a:gd name="T84" fmla="*/ 34 w 255"/>
                  <a:gd name="T85" fmla="*/ 216 h 244"/>
                  <a:gd name="T86" fmla="*/ 28 w 255"/>
                  <a:gd name="T87" fmla="*/ 216 h 244"/>
                  <a:gd name="T88" fmla="*/ 23 w 255"/>
                  <a:gd name="T89" fmla="*/ 210 h 244"/>
                  <a:gd name="T90" fmla="*/ 11 w 255"/>
                  <a:gd name="T91" fmla="*/ 199 h 244"/>
                  <a:gd name="T92" fmla="*/ 6 w 255"/>
                  <a:gd name="T93" fmla="*/ 187 h 244"/>
                  <a:gd name="T94" fmla="*/ 0 w 255"/>
                  <a:gd name="T95" fmla="*/ 187 h 244"/>
                  <a:gd name="T96" fmla="*/ 11 w 255"/>
                  <a:gd name="T97" fmla="*/ 165 h 244"/>
                  <a:gd name="T98" fmla="*/ 34 w 255"/>
                  <a:gd name="T99" fmla="*/ 119 h 244"/>
                  <a:gd name="T100" fmla="*/ 62 w 255"/>
                  <a:gd name="T101" fmla="*/ 63 h 244"/>
                  <a:gd name="T102" fmla="*/ 91 w 255"/>
                  <a:gd name="T10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244">
                    <a:moveTo>
                      <a:pt x="91" y="0"/>
                    </a:moveTo>
                    <a:lnTo>
                      <a:pt x="108" y="12"/>
                    </a:lnTo>
                    <a:lnTo>
                      <a:pt x="142" y="17"/>
                    </a:lnTo>
                    <a:lnTo>
                      <a:pt x="159" y="29"/>
                    </a:lnTo>
                    <a:lnTo>
                      <a:pt x="164" y="29"/>
                    </a:lnTo>
                    <a:lnTo>
                      <a:pt x="164" y="34"/>
                    </a:lnTo>
                    <a:lnTo>
                      <a:pt x="176" y="29"/>
                    </a:lnTo>
                    <a:lnTo>
                      <a:pt x="193" y="34"/>
                    </a:lnTo>
                    <a:lnTo>
                      <a:pt x="255" y="57"/>
                    </a:lnTo>
                    <a:lnTo>
                      <a:pt x="227" y="136"/>
                    </a:lnTo>
                    <a:lnTo>
                      <a:pt x="215" y="170"/>
                    </a:lnTo>
                    <a:lnTo>
                      <a:pt x="215" y="187"/>
                    </a:lnTo>
                    <a:lnTo>
                      <a:pt x="215" y="193"/>
                    </a:lnTo>
                    <a:lnTo>
                      <a:pt x="215" y="187"/>
                    </a:lnTo>
                    <a:lnTo>
                      <a:pt x="210" y="193"/>
                    </a:lnTo>
                    <a:lnTo>
                      <a:pt x="204" y="193"/>
                    </a:lnTo>
                    <a:lnTo>
                      <a:pt x="198" y="199"/>
                    </a:lnTo>
                    <a:lnTo>
                      <a:pt x="198" y="204"/>
                    </a:lnTo>
                    <a:lnTo>
                      <a:pt x="187" y="216"/>
                    </a:lnTo>
                    <a:lnTo>
                      <a:pt x="181" y="227"/>
                    </a:lnTo>
                    <a:lnTo>
                      <a:pt x="181" y="238"/>
                    </a:lnTo>
                    <a:lnTo>
                      <a:pt x="176" y="244"/>
                    </a:lnTo>
                    <a:lnTo>
                      <a:pt x="170" y="244"/>
                    </a:lnTo>
                    <a:lnTo>
                      <a:pt x="159" y="244"/>
                    </a:lnTo>
                    <a:lnTo>
                      <a:pt x="153" y="244"/>
                    </a:lnTo>
                    <a:lnTo>
                      <a:pt x="147" y="238"/>
                    </a:lnTo>
                    <a:lnTo>
                      <a:pt x="142" y="238"/>
                    </a:lnTo>
                    <a:lnTo>
                      <a:pt x="130" y="238"/>
                    </a:lnTo>
                    <a:lnTo>
                      <a:pt x="119" y="233"/>
                    </a:lnTo>
                    <a:lnTo>
                      <a:pt x="108" y="233"/>
                    </a:lnTo>
                    <a:lnTo>
                      <a:pt x="102" y="233"/>
                    </a:lnTo>
                    <a:lnTo>
                      <a:pt x="96" y="227"/>
                    </a:lnTo>
                    <a:lnTo>
                      <a:pt x="91" y="227"/>
                    </a:lnTo>
                    <a:lnTo>
                      <a:pt x="85" y="227"/>
                    </a:lnTo>
                    <a:lnTo>
                      <a:pt x="79" y="227"/>
                    </a:lnTo>
                    <a:lnTo>
                      <a:pt x="74" y="227"/>
                    </a:lnTo>
                    <a:lnTo>
                      <a:pt x="68" y="227"/>
                    </a:lnTo>
                    <a:lnTo>
                      <a:pt x="62" y="227"/>
                    </a:lnTo>
                    <a:lnTo>
                      <a:pt x="57" y="227"/>
                    </a:lnTo>
                    <a:lnTo>
                      <a:pt x="45" y="221"/>
                    </a:lnTo>
                    <a:lnTo>
                      <a:pt x="40" y="221"/>
                    </a:lnTo>
                    <a:lnTo>
                      <a:pt x="34" y="221"/>
                    </a:lnTo>
                    <a:lnTo>
                      <a:pt x="34" y="216"/>
                    </a:lnTo>
                    <a:lnTo>
                      <a:pt x="28" y="216"/>
                    </a:lnTo>
                    <a:lnTo>
                      <a:pt x="23" y="210"/>
                    </a:lnTo>
                    <a:lnTo>
                      <a:pt x="11" y="199"/>
                    </a:lnTo>
                    <a:lnTo>
                      <a:pt x="6" y="187"/>
                    </a:lnTo>
                    <a:lnTo>
                      <a:pt x="0" y="187"/>
                    </a:lnTo>
                    <a:lnTo>
                      <a:pt x="11" y="165"/>
                    </a:lnTo>
                    <a:lnTo>
                      <a:pt x="34" y="119"/>
                    </a:lnTo>
                    <a:lnTo>
                      <a:pt x="62" y="63"/>
                    </a:lnTo>
                    <a:lnTo>
                      <a:pt x="91"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0" name="Freeform 64">
                <a:extLst>
                  <a:ext uri="{FF2B5EF4-FFF2-40B4-BE49-F238E27FC236}">
                    <a16:creationId xmlns:a16="http://schemas.microsoft.com/office/drawing/2014/main" id="{F17D3F5B-25A7-759B-AED7-653AAA43F0BB}"/>
                  </a:ext>
                </a:extLst>
              </p:cNvPr>
              <p:cNvSpPr>
                <a:spLocks/>
              </p:cNvSpPr>
              <p:nvPr>
                <p:custDataLst>
                  <p:tags r:id="rId65"/>
                </p:custDataLst>
              </p:nvPr>
            </p:nvSpPr>
            <p:spPr bwMode="auto">
              <a:xfrm rot="390307">
                <a:off x="5456728" y="3919471"/>
                <a:ext cx="557212" cy="647700"/>
              </a:xfrm>
              <a:custGeom>
                <a:avLst/>
                <a:gdLst>
                  <a:gd name="T0" fmla="*/ 215 w 351"/>
                  <a:gd name="T1" fmla="*/ 402 h 408"/>
                  <a:gd name="T2" fmla="*/ 158 w 351"/>
                  <a:gd name="T3" fmla="*/ 329 h 408"/>
                  <a:gd name="T4" fmla="*/ 147 w 351"/>
                  <a:gd name="T5" fmla="*/ 306 h 408"/>
                  <a:gd name="T6" fmla="*/ 136 w 351"/>
                  <a:gd name="T7" fmla="*/ 295 h 408"/>
                  <a:gd name="T8" fmla="*/ 119 w 351"/>
                  <a:gd name="T9" fmla="*/ 295 h 408"/>
                  <a:gd name="T10" fmla="*/ 90 w 351"/>
                  <a:gd name="T11" fmla="*/ 289 h 408"/>
                  <a:gd name="T12" fmla="*/ 79 w 351"/>
                  <a:gd name="T13" fmla="*/ 278 h 408"/>
                  <a:gd name="T14" fmla="*/ 73 w 351"/>
                  <a:gd name="T15" fmla="*/ 244 h 408"/>
                  <a:gd name="T16" fmla="*/ 56 w 351"/>
                  <a:gd name="T17" fmla="*/ 238 h 408"/>
                  <a:gd name="T18" fmla="*/ 39 w 351"/>
                  <a:gd name="T19" fmla="*/ 232 h 408"/>
                  <a:gd name="T20" fmla="*/ 28 w 351"/>
                  <a:gd name="T21" fmla="*/ 221 h 408"/>
                  <a:gd name="T22" fmla="*/ 5 w 351"/>
                  <a:gd name="T23" fmla="*/ 221 h 408"/>
                  <a:gd name="T24" fmla="*/ 5 w 351"/>
                  <a:gd name="T25" fmla="*/ 210 h 408"/>
                  <a:gd name="T26" fmla="*/ 11 w 351"/>
                  <a:gd name="T27" fmla="*/ 198 h 408"/>
                  <a:gd name="T28" fmla="*/ 5 w 351"/>
                  <a:gd name="T29" fmla="*/ 176 h 408"/>
                  <a:gd name="T30" fmla="*/ 5 w 351"/>
                  <a:gd name="T31" fmla="*/ 164 h 408"/>
                  <a:gd name="T32" fmla="*/ 17 w 351"/>
                  <a:gd name="T33" fmla="*/ 153 h 408"/>
                  <a:gd name="T34" fmla="*/ 34 w 351"/>
                  <a:gd name="T35" fmla="*/ 147 h 408"/>
                  <a:gd name="T36" fmla="*/ 45 w 351"/>
                  <a:gd name="T37" fmla="*/ 130 h 408"/>
                  <a:gd name="T38" fmla="*/ 68 w 351"/>
                  <a:gd name="T39" fmla="*/ 136 h 408"/>
                  <a:gd name="T40" fmla="*/ 85 w 351"/>
                  <a:gd name="T41" fmla="*/ 142 h 408"/>
                  <a:gd name="T42" fmla="*/ 107 w 351"/>
                  <a:gd name="T43" fmla="*/ 136 h 408"/>
                  <a:gd name="T44" fmla="*/ 119 w 351"/>
                  <a:gd name="T45" fmla="*/ 113 h 408"/>
                  <a:gd name="T46" fmla="*/ 136 w 351"/>
                  <a:gd name="T47" fmla="*/ 96 h 408"/>
                  <a:gd name="T48" fmla="*/ 153 w 351"/>
                  <a:gd name="T49" fmla="*/ 79 h 408"/>
                  <a:gd name="T50" fmla="*/ 141 w 351"/>
                  <a:gd name="T51" fmla="*/ 62 h 408"/>
                  <a:gd name="T52" fmla="*/ 153 w 351"/>
                  <a:gd name="T53" fmla="*/ 51 h 408"/>
                  <a:gd name="T54" fmla="*/ 158 w 351"/>
                  <a:gd name="T55" fmla="*/ 28 h 408"/>
                  <a:gd name="T56" fmla="*/ 170 w 351"/>
                  <a:gd name="T57" fmla="*/ 17 h 408"/>
                  <a:gd name="T58" fmla="*/ 266 w 351"/>
                  <a:gd name="T59" fmla="*/ 136 h 408"/>
                  <a:gd name="T60" fmla="*/ 306 w 351"/>
                  <a:gd name="T61" fmla="*/ 198 h 408"/>
                  <a:gd name="T62" fmla="*/ 323 w 351"/>
                  <a:gd name="T63" fmla="*/ 215 h 408"/>
                  <a:gd name="T64" fmla="*/ 317 w 351"/>
                  <a:gd name="T65" fmla="*/ 232 h 408"/>
                  <a:gd name="T66" fmla="*/ 334 w 351"/>
                  <a:gd name="T67" fmla="*/ 232 h 408"/>
                  <a:gd name="T68" fmla="*/ 340 w 351"/>
                  <a:gd name="T69" fmla="*/ 255 h 408"/>
                  <a:gd name="T70" fmla="*/ 351 w 351"/>
                  <a:gd name="T71" fmla="*/ 272 h 408"/>
                  <a:gd name="T72" fmla="*/ 334 w 351"/>
                  <a:gd name="T73" fmla="*/ 266 h 408"/>
                  <a:gd name="T74" fmla="*/ 317 w 351"/>
                  <a:gd name="T75" fmla="*/ 272 h 408"/>
                  <a:gd name="T76" fmla="*/ 306 w 351"/>
                  <a:gd name="T77" fmla="*/ 289 h 408"/>
                  <a:gd name="T78" fmla="*/ 312 w 351"/>
                  <a:gd name="T79" fmla="*/ 312 h 408"/>
                  <a:gd name="T80" fmla="*/ 294 w 351"/>
                  <a:gd name="T81" fmla="*/ 323 h 408"/>
                  <a:gd name="T82" fmla="*/ 272 w 351"/>
                  <a:gd name="T83" fmla="*/ 323 h 408"/>
                  <a:gd name="T84" fmla="*/ 249 w 351"/>
                  <a:gd name="T85" fmla="*/ 329 h 408"/>
                  <a:gd name="T86" fmla="*/ 249 w 351"/>
                  <a:gd name="T87" fmla="*/ 340 h 408"/>
                  <a:gd name="T88" fmla="*/ 243 w 351"/>
                  <a:gd name="T89" fmla="*/ 363 h 408"/>
                  <a:gd name="T90" fmla="*/ 260 w 351"/>
                  <a:gd name="T91" fmla="*/ 385 h 408"/>
                  <a:gd name="T92" fmla="*/ 255 w 351"/>
                  <a:gd name="T93" fmla="*/ 408 h 408"/>
                  <a:gd name="T94" fmla="*/ 226 w 351"/>
                  <a:gd name="T9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1" h="408">
                    <a:moveTo>
                      <a:pt x="226" y="408"/>
                    </a:moveTo>
                    <a:lnTo>
                      <a:pt x="226" y="402"/>
                    </a:lnTo>
                    <a:lnTo>
                      <a:pt x="221" y="402"/>
                    </a:lnTo>
                    <a:lnTo>
                      <a:pt x="215" y="402"/>
                    </a:lnTo>
                    <a:lnTo>
                      <a:pt x="215" y="408"/>
                    </a:lnTo>
                    <a:lnTo>
                      <a:pt x="209" y="408"/>
                    </a:lnTo>
                    <a:lnTo>
                      <a:pt x="175" y="357"/>
                    </a:lnTo>
                    <a:lnTo>
                      <a:pt x="158" y="329"/>
                    </a:lnTo>
                    <a:lnTo>
                      <a:pt x="153" y="317"/>
                    </a:lnTo>
                    <a:lnTo>
                      <a:pt x="147" y="317"/>
                    </a:lnTo>
                    <a:lnTo>
                      <a:pt x="147" y="312"/>
                    </a:lnTo>
                    <a:lnTo>
                      <a:pt x="147" y="306"/>
                    </a:lnTo>
                    <a:lnTo>
                      <a:pt x="141" y="312"/>
                    </a:lnTo>
                    <a:lnTo>
                      <a:pt x="136" y="306"/>
                    </a:lnTo>
                    <a:lnTo>
                      <a:pt x="136" y="300"/>
                    </a:lnTo>
                    <a:lnTo>
                      <a:pt x="136" y="295"/>
                    </a:lnTo>
                    <a:lnTo>
                      <a:pt x="130" y="295"/>
                    </a:lnTo>
                    <a:lnTo>
                      <a:pt x="124" y="295"/>
                    </a:lnTo>
                    <a:lnTo>
                      <a:pt x="119" y="300"/>
                    </a:lnTo>
                    <a:lnTo>
                      <a:pt x="119" y="295"/>
                    </a:lnTo>
                    <a:lnTo>
                      <a:pt x="113" y="295"/>
                    </a:lnTo>
                    <a:lnTo>
                      <a:pt x="107" y="295"/>
                    </a:lnTo>
                    <a:lnTo>
                      <a:pt x="102" y="295"/>
                    </a:lnTo>
                    <a:lnTo>
                      <a:pt x="90" y="289"/>
                    </a:lnTo>
                    <a:lnTo>
                      <a:pt x="85" y="289"/>
                    </a:lnTo>
                    <a:lnTo>
                      <a:pt x="79" y="289"/>
                    </a:lnTo>
                    <a:lnTo>
                      <a:pt x="79" y="283"/>
                    </a:lnTo>
                    <a:lnTo>
                      <a:pt x="79" y="278"/>
                    </a:lnTo>
                    <a:lnTo>
                      <a:pt x="79" y="261"/>
                    </a:lnTo>
                    <a:lnTo>
                      <a:pt x="73" y="255"/>
                    </a:lnTo>
                    <a:lnTo>
                      <a:pt x="73" y="249"/>
                    </a:lnTo>
                    <a:lnTo>
                      <a:pt x="73" y="244"/>
                    </a:lnTo>
                    <a:lnTo>
                      <a:pt x="68" y="238"/>
                    </a:lnTo>
                    <a:lnTo>
                      <a:pt x="62" y="238"/>
                    </a:lnTo>
                    <a:lnTo>
                      <a:pt x="56" y="232"/>
                    </a:lnTo>
                    <a:lnTo>
                      <a:pt x="56" y="238"/>
                    </a:lnTo>
                    <a:lnTo>
                      <a:pt x="51" y="238"/>
                    </a:lnTo>
                    <a:lnTo>
                      <a:pt x="45" y="238"/>
                    </a:lnTo>
                    <a:lnTo>
                      <a:pt x="39" y="238"/>
                    </a:lnTo>
                    <a:lnTo>
                      <a:pt x="39" y="232"/>
                    </a:lnTo>
                    <a:lnTo>
                      <a:pt x="39" y="227"/>
                    </a:lnTo>
                    <a:lnTo>
                      <a:pt x="34" y="227"/>
                    </a:lnTo>
                    <a:lnTo>
                      <a:pt x="28" y="227"/>
                    </a:lnTo>
                    <a:lnTo>
                      <a:pt x="28" y="221"/>
                    </a:lnTo>
                    <a:lnTo>
                      <a:pt x="22" y="221"/>
                    </a:lnTo>
                    <a:lnTo>
                      <a:pt x="5" y="232"/>
                    </a:lnTo>
                    <a:lnTo>
                      <a:pt x="5" y="227"/>
                    </a:lnTo>
                    <a:lnTo>
                      <a:pt x="5" y="221"/>
                    </a:lnTo>
                    <a:lnTo>
                      <a:pt x="11" y="221"/>
                    </a:lnTo>
                    <a:lnTo>
                      <a:pt x="11" y="215"/>
                    </a:lnTo>
                    <a:lnTo>
                      <a:pt x="11" y="210"/>
                    </a:lnTo>
                    <a:lnTo>
                      <a:pt x="5" y="210"/>
                    </a:lnTo>
                    <a:lnTo>
                      <a:pt x="11" y="210"/>
                    </a:lnTo>
                    <a:lnTo>
                      <a:pt x="11" y="204"/>
                    </a:lnTo>
                    <a:lnTo>
                      <a:pt x="5" y="198"/>
                    </a:lnTo>
                    <a:lnTo>
                      <a:pt x="11" y="198"/>
                    </a:lnTo>
                    <a:lnTo>
                      <a:pt x="11" y="193"/>
                    </a:lnTo>
                    <a:lnTo>
                      <a:pt x="11" y="187"/>
                    </a:lnTo>
                    <a:lnTo>
                      <a:pt x="17" y="181"/>
                    </a:lnTo>
                    <a:lnTo>
                      <a:pt x="5" y="176"/>
                    </a:lnTo>
                    <a:lnTo>
                      <a:pt x="11" y="176"/>
                    </a:lnTo>
                    <a:lnTo>
                      <a:pt x="11" y="170"/>
                    </a:lnTo>
                    <a:lnTo>
                      <a:pt x="5" y="170"/>
                    </a:lnTo>
                    <a:lnTo>
                      <a:pt x="5" y="164"/>
                    </a:lnTo>
                    <a:lnTo>
                      <a:pt x="0" y="159"/>
                    </a:lnTo>
                    <a:lnTo>
                      <a:pt x="5" y="159"/>
                    </a:lnTo>
                    <a:lnTo>
                      <a:pt x="11" y="159"/>
                    </a:lnTo>
                    <a:lnTo>
                      <a:pt x="17" y="153"/>
                    </a:lnTo>
                    <a:lnTo>
                      <a:pt x="22" y="153"/>
                    </a:lnTo>
                    <a:lnTo>
                      <a:pt x="22" y="147"/>
                    </a:lnTo>
                    <a:lnTo>
                      <a:pt x="28" y="142"/>
                    </a:lnTo>
                    <a:lnTo>
                      <a:pt x="34" y="147"/>
                    </a:lnTo>
                    <a:lnTo>
                      <a:pt x="34" y="142"/>
                    </a:lnTo>
                    <a:lnTo>
                      <a:pt x="39" y="136"/>
                    </a:lnTo>
                    <a:lnTo>
                      <a:pt x="45" y="136"/>
                    </a:lnTo>
                    <a:lnTo>
                      <a:pt x="45" y="130"/>
                    </a:lnTo>
                    <a:lnTo>
                      <a:pt x="51" y="130"/>
                    </a:lnTo>
                    <a:lnTo>
                      <a:pt x="56" y="130"/>
                    </a:lnTo>
                    <a:lnTo>
                      <a:pt x="62" y="130"/>
                    </a:lnTo>
                    <a:lnTo>
                      <a:pt x="68" y="136"/>
                    </a:lnTo>
                    <a:lnTo>
                      <a:pt x="68" y="142"/>
                    </a:lnTo>
                    <a:lnTo>
                      <a:pt x="73" y="147"/>
                    </a:lnTo>
                    <a:lnTo>
                      <a:pt x="79" y="147"/>
                    </a:lnTo>
                    <a:lnTo>
                      <a:pt x="85" y="142"/>
                    </a:lnTo>
                    <a:lnTo>
                      <a:pt x="90" y="142"/>
                    </a:lnTo>
                    <a:lnTo>
                      <a:pt x="90" y="147"/>
                    </a:lnTo>
                    <a:lnTo>
                      <a:pt x="96" y="153"/>
                    </a:lnTo>
                    <a:lnTo>
                      <a:pt x="107" y="136"/>
                    </a:lnTo>
                    <a:lnTo>
                      <a:pt x="107" y="130"/>
                    </a:lnTo>
                    <a:lnTo>
                      <a:pt x="113" y="125"/>
                    </a:lnTo>
                    <a:lnTo>
                      <a:pt x="124" y="119"/>
                    </a:lnTo>
                    <a:lnTo>
                      <a:pt x="119" y="113"/>
                    </a:lnTo>
                    <a:lnTo>
                      <a:pt x="119" y="108"/>
                    </a:lnTo>
                    <a:lnTo>
                      <a:pt x="124" y="108"/>
                    </a:lnTo>
                    <a:lnTo>
                      <a:pt x="130" y="96"/>
                    </a:lnTo>
                    <a:lnTo>
                      <a:pt x="136" y="96"/>
                    </a:lnTo>
                    <a:lnTo>
                      <a:pt x="141" y="91"/>
                    </a:lnTo>
                    <a:lnTo>
                      <a:pt x="147" y="91"/>
                    </a:lnTo>
                    <a:lnTo>
                      <a:pt x="153" y="85"/>
                    </a:lnTo>
                    <a:lnTo>
                      <a:pt x="153" y="79"/>
                    </a:lnTo>
                    <a:lnTo>
                      <a:pt x="153" y="74"/>
                    </a:lnTo>
                    <a:lnTo>
                      <a:pt x="153" y="62"/>
                    </a:lnTo>
                    <a:lnTo>
                      <a:pt x="147" y="68"/>
                    </a:lnTo>
                    <a:lnTo>
                      <a:pt x="141" y="62"/>
                    </a:lnTo>
                    <a:lnTo>
                      <a:pt x="147" y="57"/>
                    </a:lnTo>
                    <a:lnTo>
                      <a:pt x="141" y="57"/>
                    </a:lnTo>
                    <a:lnTo>
                      <a:pt x="147" y="51"/>
                    </a:lnTo>
                    <a:lnTo>
                      <a:pt x="153" y="51"/>
                    </a:lnTo>
                    <a:lnTo>
                      <a:pt x="153" y="45"/>
                    </a:lnTo>
                    <a:lnTo>
                      <a:pt x="158" y="40"/>
                    </a:lnTo>
                    <a:lnTo>
                      <a:pt x="153" y="28"/>
                    </a:lnTo>
                    <a:lnTo>
                      <a:pt x="158" y="28"/>
                    </a:lnTo>
                    <a:lnTo>
                      <a:pt x="158" y="23"/>
                    </a:lnTo>
                    <a:lnTo>
                      <a:pt x="158" y="17"/>
                    </a:lnTo>
                    <a:lnTo>
                      <a:pt x="158" y="23"/>
                    </a:lnTo>
                    <a:lnTo>
                      <a:pt x="170" y="17"/>
                    </a:lnTo>
                    <a:lnTo>
                      <a:pt x="170" y="11"/>
                    </a:lnTo>
                    <a:lnTo>
                      <a:pt x="175" y="0"/>
                    </a:lnTo>
                    <a:lnTo>
                      <a:pt x="243" y="102"/>
                    </a:lnTo>
                    <a:lnTo>
                      <a:pt x="266" y="136"/>
                    </a:lnTo>
                    <a:lnTo>
                      <a:pt x="306" y="187"/>
                    </a:lnTo>
                    <a:lnTo>
                      <a:pt x="306" y="193"/>
                    </a:lnTo>
                    <a:lnTo>
                      <a:pt x="312" y="198"/>
                    </a:lnTo>
                    <a:lnTo>
                      <a:pt x="306" y="198"/>
                    </a:lnTo>
                    <a:lnTo>
                      <a:pt x="306" y="204"/>
                    </a:lnTo>
                    <a:lnTo>
                      <a:pt x="312" y="204"/>
                    </a:lnTo>
                    <a:lnTo>
                      <a:pt x="317" y="210"/>
                    </a:lnTo>
                    <a:lnTo>
                      <a:pt x="323" y="215"/>
                    </a:lnTo>
                    <a:lnTo>
                      <a:pt x="317" y="215"/>
                    </a:lnTo>
                    <a:lnTo>
                      <a:pt x="312" y="215"/>
                    </a:lnTo>
                    <a:lnTo>
                      <a:pt x="317" y="221"/>
                    </a:lnTo>
                    <a:lnTo>
                      <a:pt x="317" y="232"/>
                    </a:lnTo>
                    <a:lnTo>
                      <a:pt x="329" y="238"/>
                    </a:lnTo>
                    <a:lnTo>
                      <a:pt x="334" y="244"/>
                    </a:lnTo>
                    <a:lnTo>
                      <a:pt x="334" y="238"/>
                    </a:lnTo>
                    <a:lnTo>
                      <a:pt x="334" y="232"/>
                    </a:lnTo>
                    <a:lnTo>
                      <a:pt x="340" y="232"/>
                    </a:lnTo>
                    <a:lnTo>
                      <a:pt x="340" y="238"/>
                    </a:lnTo>
                    <a:lnTo>
                      <a:pt x="340" y="244"/>
                    </a:lnTo>
                    <a:lnTo>
                      <a:pt x="340" y="255"/>
                    </a:lnTo>
                    <a:lnTo>
                      <a:pt x="340" y="261"/>
                    </a:lnTo>
                    <a:lnTo>
                      <a:pt x="346" y="261"/>
                    </a:lnTo>
                    <a:lnTo>
                      <a:pt x="351" y="266"/>
                    </a:lnTo>
                    <a:lnTo>
                      <a:pt x="351" y="272"/>
                    </a:lnTo>
                    <a:lnTo>
                      <a:pt x="346" y="278"/>
                    </a:lnTo>
                    <a:lnTo>
                      <a:pt x="340" y="278"/>
                    </a:lnTo>
                    <a:lnTo>
                      <a:pt x="334" y="278"/>
                    </a:lnTo>
                    <a:lnTo>
                      <a:pt x="334" y="266"/>
                    </a:lnTo>
                    <a:lnTo>
                      <a:pt x="329" y="266"/>
                    </a:lnTo>
                    <a:lnTo>
                      <a:pt x="323" y="261"/>
                    </a:lnTo>
                    <a:lnTo>
                      <a:pt x="317" y="266"/>
                    </a:lnTo>
                    <a:lnTo>
                      <a:pt x="317" y="272"/>
                    </a:lnTo>
                    <a:lnTo>
                      <a:pt x="323" y="278"/>
                    </a:lnTo>
                    <a:lnTo>
                      <a:pt x="317" y="283"/>
                    </a:lnTo>
                    <a:lnTo>
                      <a:pt x="312" y="289"/>
                    </a:lnTo>
                    <a:lnTo>
                      <a:pt x="306" y="289"/>
                    </a:lnTo>
                    <a:lnTo>
                      <a:pt x="306" y="295"/>
                    </a:lnTo>
                    <a:lnTo>
                      <a:pt x="306" y="306"/>
                    </a:lnTo>
                    <a:lnTo>
                      <a:pt x="312" y="306"/>
                    </a:lnTo>
                    <a:lnTo>
                      <a:pt x="312" y="312"/>
                    </a:lnTo>
                    <a:lnTo>
                      <a:pt x="312" y="317"/>
                    </a:lnTo>
                    <a:lnTo>
                      <a:pt x="306" y="317"/>
                    </a:lnTo>
                    <a:lnTo>
                      <a:pt x="300" y="317"/>
                    </a:lnTo>
                    <a:lnTo>
                      <a:pt x="294" y="323"/>
                    </a:lnTo>
                    <a:lnTo>
                      <a:pt x="289" y="323"/>
                    </a:lnTo>
                    <a:lnTo>
                      <a:pt x="277" y="323"/>
                    </a:lnTo>
                    <a:lnTo>
                      <a:pt x="277" y="317"/>
                    </a:lnTo>
                    <a:lnTo>
                      <a:pt x="272" y="323"/>
                    </a:lnTo>
                    <a:lnTo>
                      <a:pt x="266" y="317"/>
                    </a:lnTo>
                    <a:lnTo>
                      <a:pt x="260" y="317"/>
                    </a:lnTo>
                    <a:lnTo>
                      <a:pt x="255" y="323"/>
                    </a:lnTo>
                    <a:lnTo>
                      <a:pt x="249" y="329"/>
                    </a:lnTo>
                    <a:lnTo>
                      <a:pt x="243" y="329"/>
                    </a:lnTo>
                    <a:lnTo>
                      <a:pt x="243" y="334"/>
                    </a:lnTo>
                    <a:lnTo>
                      <a:pt x="243" y="340"/>
                    </a:lnTo>
                    <a:lnTo>
                      <a:pt x="249" y="340"/>
                    </a:lnTo>
                    <a:lnTo>
                      <a:pt x="255" y="346"/>
                    </a:lnTo>
                    <a:lnTo>
                      <a:pt x="255" y="351"/>
                    </a:lnTo>
                    <a:lnTo>
                      <a:pt x="255" y="357"/>
                    </a:lnTo>
                    <a:lnTo>
                      <a:pt x="243" y="363"/>
                    </a:lnTo>
                    <a:lnTo>
                      <a:pt x="249" y="374"/>
                    </a:lnTo>
                    <a:lnTo>
                      <a:pt x="255" y="380"/>
                    </a:lnTo>
                    <a:lnTo>
                      <a:pt x="260" y="380"/>
                    </a:lnTo>
                    <a:lnTo>
                      <a:pt x="260" y="385"/>
                    </a:lnTo>
                    <a:lnTo>
                      <a:pt x="255" y="391"/>
                    </a:lnTo>
                    <a:lnTo>
                      <a:pt x="255" y="397"/>
                    </a:lnTo>
                    <a:lnTo>
                      <a:pt x="255" y="402"/>
                    </a:lnTo>
                    <a:lnTo>
                      <a:pt x="255" y="408"/>
                    </a:lnTo>
                    <a:lnTo>
                      <a:pt x="249" y="408"/>
                    </a:lnTo>
                    <a:lnTo>
                      <a:pt x="243" y="408"/>
                    </a:lnTo>
                    <a:lnTo>
                      <a:pt x="232" y="402"/>
                    </a:lnTo>
                    <a:lnTo>
                      <a:pt x="226" y="40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1" name="Freeform 65">
                <a:extLst>
                  <a:ext uri="{FF2B5EF4-FFF2-40B4-BE49-F238E27FC236}">
                    <a16:creationId xmlns:a16="http://schemas.microsoft.com/office/drawing/2014/main" id="{E33B91B4-C5ED-DC27-CE78-734C342C32B7}"/>
                  </a:ext>
                </a:extLst>
              </p:cNvPr>
              <p:cNvSpPr>
                <a:spLocks/>
              </p:cNvSpPr>
              <p:nvPr>
                <p:custDataLst>
                  <p:tags r:id="rId66"/>
                </p:custDataLst>
              </p:nvPr>
            </p:nvSpPr>
            <p:spPr bwMode="auto">
              <a:xfrm rot="390307">
                <a:off x="5992416" y="4735245"/>
                <a:ext cx="468312" cy="404813"/>
              </a:xfrm>
              <a:custGeom>
                <a:avLst/>
                <a:gdLst>
                  <a:gd name="T0" fmla="*/ 295 w 295"/>
                  <a:gd name="T1" fmla="*/ 199 h 255"/>
                  <a:gd name="T2" fmla="*/ 278 w 295"/>
                  <a:gd name="T3" fmla="*/ 216 h 255"/>
                  <a:gd name="T4" fmla="*/ 261 w 295"/>
                  <a:gd name="T5" fmla="*/ 221 h 255"/>
                  <a:gd name="T6" fmla="*/ 250 w 295"/>
                  <a:gd name="T7" fmla="*/ 227 h 255"/>
                  <a:gd name="T8" fmla="*/ 238 w 295"/>
                  <a:gd name="T9" fmla="*/ 227 h 255"/>
                  <a:gd name="T10" fmla="*/ 221 w 295"/>
                  <a:gd name="T11" fmla="*/ 227 h 255"/>
                  <a:gd name="T12" fmla="*/ 210 w 295"/>
                  <a:gd name="T13" fmla="*/ 238 h 255"/>
                  <a:gd name="T14" fmla="*/ 193 w 295"/>
                  <a:gd name="T15" fmla="*/ 244 h 255"/>
                  <a:gd name="T16" fmla="*/ 165 w 295"/>
                  <a:gd name="T17" fmla="*/ 250 h 255"/>
                  <a:gd name="T18" fmla="*/ 142 w 295"/>
                  <a:gd name="T19" fmla="*/ 250 h 255"/>
                  <a:gd name="T20" fmla="*/ 131 w 295"/>
                  <a:gd name="T21" fmla="*/ 233 h 255"/>
                  <a:gd name="T22" fmla="*/ 114 w 295"/>
                  <a:gd name="T23" fmla="*/ 216 h 255"/>
                  <a:gd name="T24" fmla="*/ 97 w 295"/>
                  <a:gd name="T25" fmla="*/ 210 h 255"/>
                  <a:gd name="T26" fmla="*/ 80 w 295"/>
                  <a:gd name="T27" fmla="*/ 216 h 255"/>
                  <a:gd name="T28" fmla="*/ 68 w 295"/>
                  <a:gd name="T29" fmla="*/ 221 h 255"/>
                  <a:gd name="T30" fmla="*/ 57 w 295"/>
                  <a:gd name="T31" fmla="*/ 216 h 255"/>
                  <a:gd name="T32" fmla="*/ 40 w 295"/>
                  <a:gd name="T33" fmla="*/ 204 h 255"/>
                  <a:gd name="T34" fmla="*/ 29 w 295"/>
                  <a:gd name="T35" fmla="*/ 187 h 255"/>
                  <a:gd name="T36" fmla="*/ 6 w 295"/>
                  <a:gd name="T37" fmla="*/ 187 h 255"/>
                  <a:gd name="T38" fmla="*/ 0 w 295"/>
                  <a:gd name="T39" fmla="*/ 170 h 255"/>
                  <a:gd name="T40" fmla="*/ 0 w 295"/>
                  <a:gd name="T41" fmla="*/ 142 h 255"/>
                  <a:gd name="T42" fmla="*/ 6 w 295"/>
                  <a:gd name="T43" fmla="*/ 119 h 255"/>
                  <a:gd name="T44" fmla="*/ 17 w 295"/>
                  <a:gd name="T45" fmla="*/ 102 h 255"/>
                  <a:gd name="T46" fmla="*/ 23 w 295"/>
                  <a:gd name="T47" fmla="*/ 79 h 255"/>
                  <a:gd name="T48" fmla="*/ 34 w 295"/>
                  <a:gd name="T49" fmla="*/ 68 h 255"/>
                  <a:gd name="T50" fmla="*/ 40 w 295"/>
                  <a:gd name="T51" fmla="*/ 57 h 255"/>
                  <a:gd name="T52" fmla="*/ 40 w 295"/>
                  <a:gd name="T53" fmla="*/ 17 h 255"/>
                  <a:gd name="T54" fmla="*/ 40 w 295"/>
                  <a:gd name="T55" fmla="*/ 28 h 255"/>
                  <a:gd name="T56" fmla="*/ 51 w 295"/>
                  <a:gd name="T57" fmla="*/ 40 h 255"/>
                  <a:gd name="T58" fmla="*/ 57 w 295"/>
                  <a:gd name="T59" fmla="*/ 40 h 255"/>
                  <a:gd name="T60" fmla="*/ 57 w 295"/>
                  <a:gd name="T61" fmla="*/ 40 h 255"/>
                  <a:gd name="T62" fmla="*/ 63 w 295"/>
                  <a:gd name="T63" fmla="*/ 45 h 255"/>
                  <a:gd name="T64" fmla="*/ 68 w 295"/>
                  <a:gd name="T65" fmla="*/ 51 h 255"/>
                  <a:gd name="T66" fmla="*/ 91 w 295"/>
                  <a:gd name="T67" fmla="*/ 51 h 255"/>
                  <a:gd name="T68" fmla="*/ 85 w 295"/>
                  <a:gd name="T69" fmla="*/ 57 h 255"/>
                  <a:gd name="T70" fmla="*/ 102 w 295"/>
                  <a:gd name="T71" fmla="*/ 57 h 255"/>
                  <a:gd name="T72" fmla="*/ 108 w 295"/>
                  <a:gd name="T73" fmla="*/ 51 h 255"/>
                  <a:gd name="T74" fmla="*/ 119 w 295"/>
                  <a:gd name="T75" fmla="*/ 51 h 255"/>
                  <a:gd name="T76" fmla="*/ 136 w 295"/>
                  <a:gd name="T77" fmla="*/ 51 h 255"/>
                  <a:gd name="T78" fmla="*/ 142 w 295"/>
                  <a:gd name="T79" fmla="*/ 62 h 255"/>
                  <a:gd name="T80" fmla="*/ 153 w 295"/>
                  <a:gd name="T81" fmla="*/ 57 h 255"/>
                  <a:gd name="T82" fmla="*/ 165 w 295"/>
                  <a:gd name="T83" fmla="*/ 62 h 255"/>
                  <a:gd name="T84" fmla="*/ 182 w 295"/>
                  <a:gd name="T85" fmla="*/ 68 h 255"/>
                  <a:gd name="T86" fmla="*/ 199 w 295"/>
                  <a:gd name="T87" fmla="*/ 68 h 255"/>
                  <a:gd name="T88" fmla="*/ 204 w 295"/>
                  <a:gd name="T89" fmla="*/ 51 h 255"/>
                  <a:gd name="T90" fmla="*/ 204 w 295"/>
                  <a:gd name="T91" fmla="*/ 57 h 255"/>
                  <a:gd name="T92" fmla="*/ 221 w 295"/>
                  <a:gd name="T93" fmla="*/ 51 h 255"/>
                  <a:gd name="T94" fmla="*/ 233 w 295"/>
                  <a:gd name="T95" fmla="*/ 34 h 255"/>
                  <a:gd name="T96" fmla="*/ 238 w 295"/>
                  <a:gd name="T97" fmla="*/ 23 h 255"/>
                  <a:gd name="T98" fmla="*/ 250 w 295"/>
                  <a:gd name="T99" fmla="*/ 17 h 255"/>
                  <a:gd name="T100" fmla="*/ 261 w 295"/>
                  <a:gd name="T101" fmla="*/ 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 h="255">
                    <a:moveTo>
                      <a:pt x="272" y="57"/>
                    </a:moveTo>
                    <a:lnTo>
                      <a:pt x="284" y="142"/>
                    </a:lnTo>
                    <a:lnTo>
                      <a:pt x="295" y="199"/>
                    </a:lnTo>
                    <a:lnTo>
                      <a:pt x="289" y="204"/>
                    </a:lnTo>
                    <a:lnTo>
                      <a:pt x="278" y="210"/>
                    </a:lnTo>
                    <a:lnTo>
                      <a:pt x="278" y="216"/>
                    </a:lnTo>
                    <a:lnTo>
                      <a:pt x="272" y="221"/>
                    </a:lnTo>
                    <a:lnTo>
                      <a:pt x="267" y="221"/>
                    </a:lnTo>
                    <a:lnTo>
                      <a:pt x="261" y="221"/>
                    </a:lnTo>
                    <a:lnTo>
                      <a:pt x="255" y="221"/>
                    </a:lnTo>
                    <a:lnTo>
                      <a:pt x="255" y="227"/>
                    </a:lnTo>
                    <a:lnTo>
                      <a:pt x="250" y="227"/>
                    </a:lnTo>
                    <a:lnTo>
                      <a:pt x="250" y="221"/>
                    </a:lnTo>
                    <a:lnTo>
                      <a:pt x="244" y="221"/>
                    </a:lnTo>
                    <a:lnTo>
                      <a:pt x="238" y="227"/>
                    </a:lnTo>
                    <a:lnTo>
                      <a:pt x="233" y="227"/>
                    </a:lnTo>
                    <a:lnTo>
                      <a:pt x="227" y="227"/>
                    </a:lnTo>
                    <a:lnTo>
                      <a:pt x="221" y="227"/>
                    </a:lnTo>
                    <a:lnTo>
                      <a:pt x="216" y="227"/>
                    </a:lnTo>
                    <a:lnTo>
                      <a:pt x="216" y="233"/>
                    </a:lnTo>
                    <a:lnTo>
                      <a:pt x="210" y="238"/>
                    </a:lnTo>
                    <a:lnTo>
                      <a:pt x="204" y="244"/>
                    </a:lnTo>
                    <a:lnTo>
                      <a:pt x="199" y="244"/>
                    </a:lnTo>
                    <a:lnTo>
                      <a:pt x="193" y="244"/>
                    </a:lnTo>
                    <a:lnTo>
                      <a:pt x="187" y="250"/>
                    </a:lnTo>
                    <a:lnTo>
                      <a:pt x="170" y="255"/>
                    </a:lnTo>
                    <a:lnTo>
                      <a:pt x="165" y="250"/>
                    </a:lnTo>
                    <a:lnTo>
                      <a:pt x="153" y="255"/>
                    </a:lnTo>
                    <a:lnTo>
                      <a:pt x="148" y="255"/>
                    </a:lnTo>
                    <a:lnTo>
                      <a:pt x="142" y="250"/>
                    </a:lnTo>
                    <a:lnTo>
                      <a:pt x="136" y="244"/>
                    </a:lnTo>
                    <a:lnTo>
                      <a:pt x="131" y="238"/>
                    </a:lnTo>
                    <a:lnTo>
                      <a:pt x="131" y="233"/>
                    </a:lnTo>
                    <a:lnTo>
                      <a:pt x="125" y="221"/>
                    </a:lnTo>
                    <a:lnTo>
                      <a:pt x="119" y="221"/>
                    </a:lnTo>
                    <a:lnTo>
                      <a:pt x="114" y="216"/>
                    </a:lnTo>
                    <a:lnTo>
                      <a:pt x="108" y="216"/>
                    </a:lnTo>
                    <a:lnTo>
                      <a:pt x="102" y="216"/>
                    </a:lnTo>
                    <a:lnTo>
                      <a:pt x="97" y="210"/>
                    </a:lnTo>
                    <a:lnTo>
                      <a:pt x="91" y="210"/>
                    </a:lnTo>
                    <a:lnTo>
                      <a:pt x="85" y="216"/>
                    </a:lnTo>
                    <a:lnTo>
                      <a:pt x="80" y="216"/>
                    </a:lnTo>
                    <a:lnTo>
                      <a:pt x="80" y="221"/>
                    </a:lnTo>
                    <a:lnTo>
                      <a:pt x="74" y="221"/>
                    </a:lnTo>
                    <a:lnTo>
                      <a:pt x="68" y="221"/>
                    </a:lnTo>
                    <a:lnTo>
                      <a:pt x="68" y="216"/>
                    </a:lnTo>
                    <a:lnTo>
                      <a:pt x="63" y="216"/>
                    </a:lnTo>
                    <a:lnTo>
                      <a:pt x="57" y="216"/>
                    </a:lnTo>
                    <a:lnTo>
                      <a:pt x="51" y="210"/>
                    </a:lnTo>
                    <a:lnTo>
                      <a:pt x="46" y="204"/>
                    </a:lnTo>
                    <a:lnTo>
                      <a:pt x="40" y="204"/>
                    </a:lnTo>
                    <a:lnTo>
                      <a:pt x="34" y="193"/>
                    </a:lnTo>
                    <a:lnTo>
                      <a:pt x="34" y="187"/>
                    </a:lnTo>
                    <a:lnTo>
                      <a:pt x="29" y="187"/>
                    </a:lnTo>
                    <a:lnTo>
                      <a:pt x="23" y="187"/>
                    </a:lnTo>
                    <a:lnTo>
                      <a:pt x="17" y="187"/>
                    </a:lnTo>
                    <a:lnTo>
                      <a:pt x="6" y="187"/>
                    </a:lnTo>
                    <a:lnTo>
                      <a:pt x="0" y="181"/>
                    </a:lnTo>
                    <a:lnTo>
                      <a:pt x="0" y="176"/>
                    </a:lnTo>
                    <a:lnTo>
                      <a:pt x="0" y="170"/>
                    </a:lnTo>
                    <a:lnTo>
                      <a:pt x="0" y="159"/>
                    </a:lnTo>
                    <a:lnTo>
                      <a:pt x="0" y="147"/>
                    </a:lnTo>
                    <a:lnTo>
                      <a:pt x="0" y="142"/>
                    </a:lnTo>
                    <a:lnTo>
                      <a:pt x="0" y="136"/>
                    </a:lnTo>
                    <a:lnTo>
                      <a:pt x="0" y="130"/>
                    </a:lnTo>
                    <a:lnTo>
                      <a:pt x="6" y="119"/>
                    </a:lnTo>
                    <a:lnTo>
                      <a:pt x="12" y="108"/>
                    </a:lnTo>
                    <a:lnTo>
                      <a:pt x="17" y="108"/>
                    </a:lnTo>
                    <a:lnTo>
                      <a:pt x="17" y="102"/>
                    </a:lnTo>
                    <a:lnTo>
                      <a:pt x="17" y="96"/>
                    </a:lnTo>
                    <a:lnTo>
                      <a:pt x="23" y="85"/>
                    </a:lnTo>
                    <a:lnTo>
                      <a:pt x="23" y="79"/>
                    </a:lnTo>
                    <a:lnTo>
                      <a:pt x="29" y="74"/>
                    </a:lnTo>
                    <a:lnTo>
                      <a:pt x="34" y="74"/>
                    </a:lnTo>
                    <a:lnTo>
                      <a:pt x="34" y="68"/>
                    </a:lnTo>
                    <a:lnTo>
                      <a:pt x="40" y="68"/>
                    </a:lnTo>
                    <a:lnTo>
                      <a:pt x="40" y="62"/>
                    </a:lnTo>
                    <a:lnTo>
                      <a:pt x="40" y="57"/>
                    </a:lnTo>
                    <a:lnTo>
                      <a:pt x="34" y="57"/>
                    </a:lnTo>
                    <a:lnTo>
                      <a:pt x="34" y="17"/>
                    </a:lnTo>
                    <a:lnTo>
                      <a:pt x="40" y="17"/>
                    </a:lnTo>
                    <a:lnTo>
                      <a:pt x="46" y="23"/>
                    </a:lnTo>
                    <a:lnTo>
                      <a:pt x="40" y="23"/>
                    </a:lnTo>
                    <a:lnTo>
                      <a:pt x="40" y="28"/>
                    </a:lnTo>
                    <a:lnTo>
                      <a:pt x="40" y="34"/>
                    </a:lnTo>
                    <a:lnTo>
                      <a:pt x="46" y="34"/>
                    </a:lnTo>
                    <a:lnTo>
                      <a:pt x="51" y="40"/>
                    </a:lnTo>
                    <a:lnTo>
                      <a:pt x="46" y="40"/>
                    </a:lnTo>
                    <a:lnTo>
                      <a:pt x="51" y="40"/>
                    </a:lnTo>
                    <a:lnTo>
                      <a:pt x="57" y="40"/>
                    </a:lnTo>
                    <a:lnTo>
                      <a:pt x="51" y="34"/>
                    </a:lnTo>
                    <a:lnTo>
                      <a:pt x="57" y="34"/>
                    </a:lnTo>
                    <a:lnTo>
                      <a:pt x="57" y="40"/>
                    </a:lnTo>
                    <a:lnTo>
                      <a:pt x="63" y="40"/>
                    </a:lnTo>
                    <a:lnTo>
                      <a:pt x="57" y="45"/>
                    </a:lnTo>
                    <a:lnTo>
                      <a:pt x="63" y="45"/>
                    </a:lnTo>
                    <a:lnTo>
                      <a:pt x="63" y="51"/>
                    </a:lnTo>
                    <a:lnTo>
                      <a:pt x="68" y="45"/>
                    </a:lnTo>
                    <a:lnTo>
                      <a:pt x="68" y="51"/>
                    </a:lnTo>
                    <a:lnTo>
                      <a:pt x="74" y="51"/>
                    </a:lnTo>
                    <a:lnTo>
                      <a:pt x="85" y="51"/>
                    </a:lnTo>
                    <a:lnTo>
                      <a:pt x="91" y="51"/>
                    </a:lnTo>
                    <a:lnTo>
                      <a:pt x="91" y="57"/>
                    </a:lnTo>
                    <a:lnTo>
                      <a:pt x="85" y="51"/>
                    </a:lnTo>
                    <a:lnTo>
                      <a:pt x="85" y="57"/>
                    </a:lnTo>
                    <a:lnTo>
                      <a:pt x="91" y="57"/>
                    </a:lnTo>
                    <a:lnTo>
                      <a:pt x="97" y="62"/>
                    </a:lnTo>
                    <a:lnTo>
                      <a:pt x="102" y="57"/>
                    </a:lnTo>
                    <a:lnTo>
                      <a:pt x="108" y="62"/>
                    </a:lnTo>
                    <a:lnTo>
                      <a:pt x="108" y="57"/>
                    </a:lnTo>
                    <a:lnTo>
                      <a:pt x="108" y="51"/>
                    </a:lnTo>
                    <a:lnTo>
                      <a:pt x="114" y="57"/>
                    </a:lnTo>
                    <a:lnTo>
                      <a:pt x="119" y="57"/>
                    </a:lnTo>
                    <a:lnTo>
                      <a:pt x="119" y="51"/>
                    </a:lnTo>
                    <a:lnTo>
                      <a:pt x="125" y="51"/>
                    </a:lnTo>
                    <a:lnTo>
                      <a:pt x="131" y="51"/>
                    </a:lnTo>
                    <a:lnTo>
                      <a:pt x="136" y="51"/>
                    </a:lnTo>
                    <a:lnTo>
                      <a:pt x="142" y="57"/>
                    </a:lnTo>
                    <a:lnTo>
                      <a:pt x="136" y="57"/>
                    </a:lnTo>
                    <a:lnTo>
                      <a:pt x="142" y="62"/>
                    </a:lnTo>
                    <a:lnTo>
                      <a:pt x="142" y="57"/>
                    </a:lnTo>
                    <a:lnTo>
                      <a:pt x="148" y="57"/>
                    </a:lnTo>
                    <a:lnTo>
                      <a:pt x="153" y="57"/>
                    </a:lnTo>
                    <a:lnTo>
                      <a:pt x="159" y="57"/>
                    </a:lnTo>
                    <a:lnTo>
                      <a:pt x="159" y="62"/>
                    </a:lnTo>
                    <a:lnTo>
                      <a:pt x="165" y="62"/>
                    </a:lnTo>
                    <a:lnTo>
                      <a:pt x="170" y="68"/>
                    </a:lnTo>
                    <a:lnTo>
                      <a:pt x="176" y="68"/>
                    </a:lnTo>
                    <a:lnTo>
                      <a:pt x="182" y="68"/>
                    </a:lnTo>
                    <a:lnTo>
                      <a:pt x="187" y="62"/>
                    </a:lnTo>
                    <a:lnTo>
                      <a:pt x="193" y="62"/>
                    </a:lnTo>
                    <a:lnTo>
                      <a:pt x="199" y="68"/>
                    </a:lnTo>
                    <a:lnTo>
                      <a:pt x="199" y="62"/>
                    </a:lnTo>
                    <a:lnTo>
                      <a:pt x="199" y="57"/>
                    </a:lnTo>
                    <a:lnTo>
                      <a:pt x="204" y="51"/>
                    </a:lnTo>
                    <a:lnTo>
                      <a:pt x="204" y="57"/>
                    </a:lnTo>
                    <a:lnTo>
                      <a:pt x="210" y="57"/>
                    </a:lnTo>
                    <a:lnTo>
                      <a:pt x="204" y="57"/>
                    </a:lnTo>
                    <a:lnTo>
                      <a:pt x="210" y="62"/>
                    </a:lnTo>
                    <a:lnTo>
                      <a:pt x="216" y="57"/>
                    </a:lnTo>
                    <a:lnTo>
                      <a:pt x="221" y="51"/>
                    </a:lnTo>
                    <a:lnTo>
                      <a:pt x="227" y="45"/>
                    </a:lnTo>
                    <a:lnTo>
                      <a:pt x="233" y="45"/>
                    </a:lnTo>
                    <a:lnTo>
                      <a:pt x="233" y="34"/>
                    </a:lnTo>
                    <a:lnTo>
                      <a:pt x="238" y="34"/>
                    </a:lnTo>
                    <a:lnTo>
                      <a:pt x="238" y="28"/>
                    </a:lnTo>
                    <a:lnTo>
                      <a:pt x="238" y="23"/>
                    </a:lnTo>
                    <a:lnTo>
                      <a:pt x="244" y="23"/>
                    </a:lnTo>
                    <a:lnTo>
                      <a:pt x="250" y="23"/>
                    </a:lnTo>
                    <a:lnTo>
                      <a:pt x="250" y="17"/>
                    </a:lnTo>
                    <a:lnTo>
                      <a:pt x="250" y="11"/>
                    </a:lnTo>
                    <a:lnTo>
                      <a:pt x="255" y="11"/>
                    </a:lnTo>
                    <a:lnTo>
                      <a:pt x="261" y="6"/>
                    </a:lnTo>
                    <a:lnTo>
                      <a:pt x="261" y="0"/>
                    </a:lnTo>
                    <a:lnTo>
                      <a:pt x="272" y="5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2" name="Freeform 66">
                <a:extLst>
                  <a:ext uri="{FF2B5EF4-FFF2-40B4-BE49-F238E27FC236}">
                    <a16:creationId xmlns:a16="http://schemas.microsoft.com/office/drawing/2014/main" id="{E58AA7ED-6E17-D711-9269-880B190CCB22}"/>
                  </a:ext>
                </a:extLst>
              </p:cNvPr>
              <p:cNvSpPr>
                <a:spLocks/>
              </p:cNvSpPr>
              <p:nvPr>
                <p:custDataLst>
                  <p:tags r:id="rId67"/>
                </p:custDataLst>
              </p:nvPr>
            </p:nvSpPr>
            <p:spPr bwMode="auto">
              <a:xfrm rot="390307">
                <a:off x="5252307" y="4309845"/>
                <a:ext cx="53975" cy="88900"/>
              </a:xfrm>
              <a:custGeom>
                <a:avLst/>
                <a:gdLst>
                  <a:gd name="T0" fmla="*/ 0 w 34"/>
                  <a:gd name="T1" fmla="*/ 22 h 56"/>
                  <a:gd name="T2" fmla="*/ 5 w 34"/>
                  <a:gd name="T3" fmla="*/ 17 h 56"/>
                  <a:gd name="T4" fmla="*/ 11 w 34"/>
                  <a:gd name="T5" fmla="*/ 17 h 56"/>
                  <a:gd name="T6" fmla="*/ 11 w 34"/>
                  <a:gd name="T7" fmla="*/ 11 h 56"/>
                  <a:gd name="T8" fmla="*/ 17 w 34"/>
                  <a:gd name="T9" fmla="*/ 11 h 56"/>
                  <a:gd name="T10" fmla="*/ 22 w 34"/>
                  <a:gd name="T11" fmla="*/ 5 h 56"/>
                  <a:gd name="T12" fmla="*/ 28 w 34"/>
                  <a:gd name="T13" fmla="*/ 5 h 56"/>
                  <a:gd name="T14" fmla="*/ 28 w 34"/>
                  <a:gd name="T15" fmla="*/ 0 h 56"/>
                  <a:gd name="T16" fmla="*/ 28 w 34"/>
                  <a:gd name="T17" fmla="*/ 5 h 56"/>
                  <a:gd name="T18" fmla="*/ 34 w 34"/>
                  <a:gd name="T19" fmla="*/ 17 h 56"/>
                  <a:gd name="T20" fmla="*/ 28 w 34"/>
                  <a:gd name="T21" fmla="*/ 17 h 56"/>
                  <a:gd name="T22" fmla="*/ 34 w 34"/>
                  <a:gd name="T23" fmla="*/ 22 h 56"/>
                  <a:gd name="T24" fmla="*/ 28 w 34"/>
                  <a:gd name="T25" fmla="*/ 22 h 56"/>
                  <a:gd name="T26" fmla="*/ 28 w 34"/>
                  <a:gd name="T27" fmla="*/ 28 h 56"/>
                  <a:gd name="T28" fmla="*/ 34 w 34"/>
                  <a:gd name="T29" fmla="*/ 28 h 56"/>
                  <a:gd name="T30" fmla="*/ 28 w 34"/>
                  <a:gd name="T31" fmla="*/ 28 h 56"/>
                  <a:gd name="T32" fmla="*/ 22 w 34"/>
                  <a:gd name="T33" fmla="*/ 39 h 56"/>
                  <a:gd name="T34" fmla="*/ 22 w 34"/>
                  <a:gd name="T35" fmla="*/ 45 h 56"/>
                  <a:gd name="T36" fmla="*/ 28 w 34"/>
                  <a:gd name="T37" fmla="*/ 51 h 56"/>
                  <a:gd name="T38" fmla="*/ 22 w 34"/>
                  <a:gd name="T39" fmla="*/ 45 h 56"/>
                  <a:gd name="T40" fmla="*/ 22 w 34"/>
                  <a:gd name="T41" fmla="*/ 51 h 56"/>
                  <a:gd name="T42" fmla="*/ 17 w 34"/>
                  <a:gd name="T43" fmla="*/ 51 h 56"/>
                  <a:gd name="T44" fmla="*/ 11 w 34"/>
                  <a:gd name="T45" fmla="*/ 56 h 56"/>
                  <a:gd name="T46" fmla="*/ 5 w 34"/>
                  <a:gd name="T47" fmla="*/ 51 h 56"/>
                  <a:gd name="T48" fmla="*/ 5 w 34"/>
                  <a:gd name="T49" fmla="*/ 45 h 56"/>
                  <a:gd name="T50" fmla="*/ 5 w 34"/>
                  <a:gd name="T51" fmla="*/ 39 h 56"/>
                  <a:gd name="T52" fmla="*/ 11 w 34"/>
                  <a:gd name="T53" fmla="*/ 34 h 56"/>
                  <a:gd name="T54" fmla="*/ 5 w 34"/>
                  <a:gd name="T55" fmla="*/ 34 h 56"/>
                  <a:gd name="T56" fmla="*/ 5 w 34"/>
                  <a:gd name="T57" fmla="*/ 28 h 56"/>
                  <a:gd name="T58" fmla="*/ 5 w 34"/>
                  <a:gd name="T59" fmla="*/ 22 h 56"/>
                  <a:gd name="T60" fmla="*/ 0 w 34"/>
                  <a:gd name="T6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56">
                    <a:moveTo>
                      <a:pt x="0" y="22"/>
                    </a:moveTo>
                    <a:lnTo>
                      <a:pt x="5" y="17"/>
                    </a:lnTo>
                    <a:lnTo>
                      <a:pt x="11" y="17"/>
                    </a:lnTo>
                    <a:lnTo>
                      <a:pt x="11" y="11"/>
                    </a:lnTo>
                    <a:lnTo>
                      <a:pt x="17" y="11"/>
                    </a:lnTo>
                    <a:lnTo>
                      <a:pt x="22" y="5"/>
                    </a:lnTo>
                    <a:lnTo>
                      <a:pt x="28" y="5"/>
                    </a:lnTo>
                    <a:lnTo>
                      <a:pt x="28" y="0"/>
                    </a:lnTo>
                    <a:lnTo>
                      <a:pt x="28" y="5"/>
                    </a:lnTo>
                    <a:lnTo>
                      <a:pt x="34" y="17"/>
                    </a:lnTo>
                    <a:lnTo>
                      <a:pt x="28" y="17"/>
                    </a:lnTo>
                    <a:lnTo>
                      <a:pt x="34" y="22"/>
                    </a:lnTo>
                    <a:lnTo>
                      <a:pt x="28" y="22"/>
                    </a:lnTo>
                    <a:lnTo>
                      <a:pt x="28" y="28"/>
                    </a:lnTo>
                    <a:lnTo>
                      <a:pt x="34" y="28"/>
                    </a:lnTo>
                    <a:lnTo>
                      <a:pt x="28" y="28"/>
                    </a:lnTo>
                    <a:lnTo>
                      <a:pt x="22" y="39"/>
                    </a:lnTo>
                    <a:lnTo>
                      <a:pt x="22" y="45"/>
                    </a:lnTo>
                    <a:lnTo>
                      <a:pt x="28" y="51"/>
                    </a:lnTo>
                    <a:lnTo>
                      <a:pt x="22" y="45"/>
                    </a:lnTo>
                    <a:lnTo>
                      <a:pt x="22" y="51"/>
                    </a:lnTo>
                    <a:lnTo>
                      <a:pt x="17" y="51"/>
                    </a:lnTo>
                    <a:lnTo>
                      <a:pt x="11" y="56"/>
                    </a:lnTo>
                    <a:lnTo>
                      <a:pt x="5" y="51"/>
                    </a:lnTo>
                    <a:lnTo>
                      <a:pt x="5" y="45"/>
                    </a:lnTo>
                    <a:lnTo>
                      <a:pt x="5" y="39"/>
                    </a:lnTo>
                    <a:lnTo>
                      <a:pt x="11" y="34"/>
                    </a:lnTo>
                    <a:lnTo>
                      <a:pt x="5" y="34"/>
                    </a:lnTo>
                    <a:lnTo>
                      <a:pt x="5" y="28"/>
                    </a:lnTo>
                    <a:lnTo>
                      <a:pt x="5" y="22"/>
                    </a:lnTo>
                    <a:lnTo>
                      <a:pt x="0" y="22"/>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3" name="Freeform 67">
                <a:extLst>
                  <a:ext uri="{FF2B5EF4-FFF2-40B4-BE49-F238E27FC236}">
                    <a16:creationId xmlns:a16="http://schemas.microsoft.com/office/drawing/2014/main" id="{A3D1E101-3008-C287-1105-A1CD8A2BB329}"/>
                  </a:ext>
                </a:extLst>
              </p:cNvPr>
              <p:cNvSpPr>
                <a:spLocks/>
              </p:cNvSpPr>
              <p:nvPr>
                <p:custDataLst>
                  <p:tags r:id="rId68"/>
                </p:custDataLst>
              </p:nvPr>
            </p:nvSpPr>
            <p:spPr bwMode="auto">
              <a:xfrm rot="390307">
                <a:off x="5167559" y="4280295"/>
                <a:ext cx="44450" cy="36513"/>
              </a:xfrm>
              <a:custGeom>
                <a:avLst/>
                <a:gdLst>
                  <a:gd name="T0" fmla="*/ 0 w 28"/>
                  <a:gd name="T1" fmla="*/ 12 h 23"/>
                  <a:gd name="T2" fmla="*/ 0 w 28"/>
                  <a:gd name="T3" fmla="*/ 6 h 23"/>
                  <a:gd name="T4" fmla="*/ 6 w 28"/>
                  <a:gd name="T5" fmla="*/ 0 h 23"/>
                  <a:gd name="T6" fmla="*/ 11 w 28"/>
                  <a:gd name="T7" fmla="*/ 0 h 23"/>
                  <a:gd name="T8" fmla="*/ 17 w 28"/>
                  <a:gd name="T9" fmla="*/ 0 h 23"/>
                  <a:gd name="T10" fmla="*/ 28 w 28"/>
                  <a:gd name="T11" fmla="*/ 0 h 23"/>
                  <a:gd name="T12" fmla="*/ 23 w 28"/>
                  <a:gd name="T13" fmla="*/ 0 h 23"/>
                  <a:gd name="T14" fmla="*/ 23 w 28"/>
                  <a:gd name="T15" fmla="*/ 6 h 23"/>
                  <a:gd name="T16" fmla="*/ 28 w 28"/>
                  <a:gd name="T17" fmla="*/ 6 h 23"/>
                  <a:gd name="T18" fmla="*/ 23 w 28"/>
                  <a:gd name="T19" fmla="*/ 6 h 23"/>
                  <a:gd name="T20" fmla="*/ 23 w 28"/>
                  <a:gd name="T21" fmla="*/ 12 h 23"/>
                  <a:gd name="T22" fmla="*/ 17 w 28"/>
                  <a:gd name="T23" fmla="*/ 12 h 23"/>
                  <a:gd name="T24" fmla="*/ 11 w 28"/>
                  <a:gd name="T25" fmla="*/ 17 h 23"/>
                  <a:gd name="T26" fmla="*/ 11 w 28"/>
                  <a:gd name="T27" fmla="*/ 23 h 23"/>
                  <a:gd name="T28" fmla="*/ 6 w 28"/>
                  <a:gd name="T29" fmla="*/ 23 h 23"/>
                  <a:gd name="T30" fmla="*/ 6 w 28"/>
                  <a:gd name="T31" fmla="*/ 17 h 23"/>
                  <a:gd name="T32" fmla="*/ 6 w 28"/>
                  <a:gd name="T33" fmla="*/ 12 h 23"/>
                  <a:gd name="T34" fmla="*/ 0 w 28"/>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3">
                    <a:moveTo>
                      <a:pt x="0" y="12"/>
                    </a:moveTo>
                    <a:lnTo>
                      <a:pt x="0" y="6"/>
                    </a:lnTo>
                    <a:lnTo>
                      <a:pt x="6" y="0"/>
                    </a:lnTo>
                    <a:lnTo>
                      <a:pt x="11" y="0"/>
                    </a:lnTo>
                    <a:lnTo>
                      <a:pt x="17" y="0"/>
                    </a:lnTo>
                    <a:lnTo>
                      <a:pt x="28" y="0"/>
                    </a:lnTo>
                    <a:lnTo>
                      <a:pt x="23" y="0"/>
                    </a:lnTo>
                    <a:lnTo>
                      <a:pt x="23" y="6"/>
                    </a:lnTo>
                    <a:lnTo>
                      <a:pt x="28" y="6"/>
                    </a:lnTo>
                    <a:lnTo>
                      <a:pt x="23" y="6"/>
                    </a:lnTo>
                    <a:lnTo>
                      <a:pt x="23" y="12"/>
                    </a:lnTo>
                    <a:lnTo>
                      <a:pt x="17" y="12"/>
                    </a:lnTo>
                    <a:lnTo>
                      <a:pt x="11" y="17"/>
                    </a:lnTo>
                    <a:lnTo>
                      <a:pt x="11" y="23"/>
                    </a:lnTo>
                    <a:lnTo>
                      <a:pt x="6" y="23"/>
                    </a:lnTo>
                    <a:lnTo>
                      <a:pt x="6" y="17"/>
                    </a:lnTo>
                    <a:lnTo>
                      <a:pt x="6" y="12"/>
                    </a:lnTo>
                    <a:lnTo>
                      <a:pt x="0" y="12"/>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4" name="Freeform 68">
                <a:extLst>
                  <a:ext uri="{FF2B5EF4-FFF2-40B4-BE49-F238E27FC236}">
                    <a16:creationId xmlns:a16="http://schemas.microsoft.com/office/drawing/2014/main" id="{D76F0C80-C9E4-D767-C766-9FC6BD67FDF4}"/>
                  </a:ext>
                </a:extLst>
              </p:cNvPr>
              <p:cNvSpPr>
                <a:spLocks/>
              </p:cNvSpPr>
              <p:nvPr>
                <p:custDataLst>
                  <p:tags r:id="rId69"/>
                </p:custDataLst>
              </p:nvPr>
            </p:nvSpPr>
            <p:spPr bwMode="auto">
              <a:xfrm rot="390307">
                <a:off x="8744986" y="3660773"/>
                <a:ext cx="558800" cy="828675"/>
              </a:xfrm>
              <a:custGeom>
                <a:avLst/>
                <a:gdLst>
                  <a:gd name="T0" fmla="*/ 0 w 352"/>
                  <a:gd name="T1" fmla="*/ 437 h 522"/>
                  <a:gd name="T2" fmla="*/ 6 w 352"/>
                  <a:gd name="T3" fmla="*/ 414 h 522"/>
                  <a:gd name="T4" fmla="*/ 17 w 352"/>
                  <a:gd name="T5" fmla="*/ 374 h 522"/>
                  <a:gd name="T6" fmla="*/ 28 w 352"/>
                  <a:gd name="T7" fmla="*/ 357 h 522"/>
                  <a:gd name="T8" fmla="*/ 40 w 352"/>
                  <a:gd name="T9" fmla="*/ 323 h 522"/>
                  <a:gd name="T10" fmla="*/ 51 w 352"/>
                  <a:gd name="T11" fmla="*/ 278 h 522"/>
                  <a:gd name="T12" fmla="*/ 40 w 352"/>
                  <a:gd name="T13" fmla="*/ 255 h 522"/>
                  <a:gd name="T14" fmla="*/ 63 w 352"/>
                  <a:gd name="T15" fmla="*/ 238 h 522"/>
                  <a:gd name="T16" fmla="*/ 91 w 352"/>
                  <a:gd name="T17" fmla="*/ 250 h 522"/>
                  <a:gd name="T18" fmla="*/ 91 w 352"/>
                  <a:gd name="T19" fmla="*/ 221 h 522"/>
                  <a:gd name="T20" fmla="*/ 97 w 352"/>
                  <a:gd name="T21" fmla="*/ 193 h 522"/>
                  <a:gd name="T22" fmla="*/ 108 w 352"/>
                  <a:gd name="T23" fmla="*/ 176 h 522"/>
                  <a:gd name="T24" fmla="*/ 85 w 352"/>
                  <a:gd name="T25" fmla="*/ 165 h 522"/>
                  <a:gd name="T26" fmla="*/ 63 w 352"/>
                  <a:gd name="T27" fmla="*/ 148 h 522"/>
                  <a:gd name="T28" fmla="*/ 63 w 352"/>
                  <a:gd name="T29" fmla="*/ 125 h 522"/>
                  <a:gd name="T30" fmla="*/ 80 w 352"/>
                  <a:gd name="T31" fmla="*/ 113 h 522"/>
                  <a:gd name="T32" fmla="*/ 97 w 352"/>
                  <a:gd name="T33" fmla="*/ 113 h 522"/>
                  <a:gd name="T34" fmla="*/ 114 w 352"/>
                  <a:gd name="T35" fmla="*/ 113 h 522"/>
                  <a:gd name="T36" fmla="*/ 114 w 352"/>
                  <a:gd name="T37" fmla="*/ 102 h 522"/>
                  <a:gd name="T38" fmla="*/ 114 w 352"/>
                  <a:gd name="T39" fmla="*/ 85 h 522"/>
                  <a:gd name="T40" fmla="*/ 119 w 352"/>
                  <a:gd name="T41" fmla="*/ 85 h 522"/>
                  <a:gd name="T42" fmla="*/ 125 w 352"/>
                  <a:gd name="T43" fmla="*/ 74 h 522"/>
                  <a:gd name="T44" fmla="*/ 142 w 352"/>
                  <a:gd name="T45" fmla="*/ 68 h 522"/>
                  <a:gd name="T46" fmla="*/ 159 w 352"/>
                  <a:gd name="T47" fmla="*/ 62 h 522"/>
                  <a:gd name="T48" fmla="*/ 176 w 352"/>
                  <a:gd name="T49" fmla="*/ 57 h 522"/>
                  <a:gd name="T50" fmla="*/ 193 w 352"/>
                  <a:gd name="T51" fmla="*/ 51 h 522"/>
                  <a:gd name="T52" fmla="*/ 204 w 352"/>
                  <a:gd name="T53" fmla="*/ 45 h 522"/>
                  <a:gd name="T54" fmla="*/ 216 w 352"/>
                  <a:gd name="T55" fmla="*/ 40 h 522"/>
                  <a:gd name="T56" fmla="*/ 233 w 352"/>
                  <a:gd name="T57" fmla="*/ 34 h 522"/>
                  <a:gd name="T58" fmla="*/ 250 w 352"/>
                  <a:gd name="T59" fmla="*/ 34 h 522"/>
                  <a:gd name="T60" fmla="*/ 261 w 352"/>
                  <a:gd name="T61" fmla="*/ 28 h 522"/>
                  <a:gd name="T62" fmla="*/ 272 w 352"/>
                  <a:gd name="T63" fmla="*/ 23 h 522"/>
                  <a:gd name="T64" fmla="*/ 335 w 352"/>
                  <a:gd name="T65" fmla="*/ 6 h 522"/>
                  <a:gd name="T66" fmla="*/ 352 w 352"/>
                  <a:gd name="T67" fmla="*/ 0 h 522"/>
                  <a:gd name="T68" fmla="*/ 318 w 352"/>
                  <a:gd name="T69" fmla="*/ 113 h 522"/>
                  <a:gd name="T70" fmla="*/ 301 w 352"/>
                  <a:gd name="T71" fmla="*/ 148 h 522"/>
                  <a:gd name="T72" fmla="*/ 284 w 352"/>
                  <a:gd name="T73" fmla="*/ 142 h 522"/>
                  <a:gd name="T74" fmla="*/ 272 w 352"/>
                  <a:gd name="T75" fmla="*/ 136 h 522"/>
                  <a:gd name="T76" fmla="*/ 255 w 352"/>
                  <a:gd name="T77" fmla="*/ 148 h 522"/>
                  <a:gd name="T78" fmla="*/ 244 w 352"/>
                  <a:gd name="T79" fmla="*/ 159 h 522"/>
                  <a:gd name="T80" fmla="*/ 227 w 352"/>
                  <a:gd name="T81" fmla="*/ 199 h 522"/>
                  <a:gd name="T82" fmla="*/ 216 w 352"/>
                  <a:gd name="T83" fmla="*/ 244 h 522"/>
                  <a:gd name="T84" fmla="*/ 210 w 352"/>
                  <a:gd name="T85" fmla="*/ 278 h 522"/>
                  <a:gd name="T86" fmla="*/ 204 w 352"/>
                  <a:gd name="T87" fmla="*/ 306 h 522"/>
                  <a:gd name="T88" fmla="*/ 204 w 352"/>
                  <a:gd name="T89" fmla="*/ 329 h 522"/>
                  <a:gd name="T90" fmla="*/ 199 w 352"/>
                  <a:gd name="T91" fmla="*/ 374 h 522"/>
                  <a:gd name="T92" fmla="*/ 199 w 352"/>
                  <a:gd name="T93" fmla="*/ 403 h 522"/>
                  <a:gd name="T94" fmla="*/ 210 w 352"/>
                  <a:gd name="T95" fmla="*/ 408 h 522"/>
                  <a:gd name="T96" fmla="*/ 187 w 352"/>
                  <a:gd name="T97" fmla="*/ 471 h 522"/>
                  <a:gd name="T98" fmla="*/ 187 w 352"/>
                  <a:gd name="T99" fmla="*/ 493 h 522"/>
                  <a:gd name="T100" fmla="*/ 176 w 352"/>
                  <a:gd name="T101" fmla="*/ 505 h 522"/>
                  <a:gd name="T102" fmla="*/ 153 w 352"/>
                  <a:gd name="T103" fmla="*/ 510 h 522"/>
                  <a:gd name="T104" fmla="*/ 119 w 352"/>
                  <a:gd name="T105" fmla="*/ 522 h 522"/>
                  <a:gd name="T106" fmla="*/ 102 w 352"/>
                  <a:gd name="T107" fmla="*/ 516 h 522"/>
                  <a:gd name="T108" fmla="*/ 91 w 352"/>
                  <a:gd name="T109" fmla="*/ 505 h 522"/>
                  <a:gd name="T110" fmla="*/ 102 w 352"/>
                  <a:gd name="T111" fmla="*/ 493 h 522"/>
                  <a:gd name="T112" fmla="*/ 97 w 352"/>
                  <a:gd name="T113" fmla="*/ 482 h 522"/>
                  <a:gd name="T114" fmla="*/ 97 w 352"/>
                  <a:gd name="T115" fmla="*/ 476 h 522"/>
                  <a:gd name="T116" fmla="*/ 97 w 352"/>
                  <a:gd name="T117" fmla="*/ 465 h 522"/>
                  <a:gd name="T118" fmla="*/ 51 w 352"/>
                  <a:gd name="T119" fmla="*/ 448 h 522"/>
                  <a:gd name="T120" fmla="*/ 34 w 352"/>
                  <a:gd name="T121" fmla="*/ 459 h 522"/>
                  <a:gd name="T122" fmla="*/ 23 w 352"/>
                  <a:gd name="T123" fmla="*/ 454 h 522"/>
                  <a:gd name="T124" fmla="*/ 6 w 352"/>
                  <a:gd name="T125" fmla="*/ 46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 h="522">
                    <a:moveTo>
                      <a:pt x="0" y="465"/>
                    </a:moveTo>
                    <a:lnTo>
                      <a:pt x="0" y="454"/>
                    </a:lnTo>
                    <a:lnTo>
                      <a:pt x="0" y="437"/>
                    </a:lnTo>
                    <a:lnTo>
                      <a:pt x="0" y="425"/>
                    </a:lnTo>
                    <a:lnTo>
                      <a:pt x="0" y="420"/>
                    </a:lnTo>
                    <a:lnTo>
                      <a:pt x="6" y="414"/>
                    </a:lnTo>
                    <a:lnTo>
                      <a:pt x="11" y="397"/>
                    </a:lnTo>
                    <a:lnTo>
                      <a:pt x="17" y="380"/>
                    </a:lnTo>
                    <a:lnTo>
                      <a:pt x="17" y="374"/>
                    </a:lnTo>
                    <a:lnTo>
                      <a:pt x="17" y="369"/>
                    </a:lnTo>
                    <a:lnTo>
                      <a:pt x="28" y="363"/>
                    </a:lnTo>
                    <a:lnTo>
                      <a:pt x="28" y="357"/>
                    </a:lnTo>
                    <a:lnTo>
                      <a:pt x="34" y="352"/>
                    </a:lnTo>
                    <a:lnTo>
                      <a:pt x="34" y="340"/>
                    </a:lnTo>
                    <a:lnTo>
                      <a:pt x="40" y="323"/>
                    </a:lnTo>
                    <a:lnTo>
                      <a:pt x="40" y="301"/>
                    </a:lnTo>
                    <a:lnTo>
                      <a:pt x="51" y="284"/>
                    </a:lnTo>
                    <a:lnTo>
                      <a:pt x="51" y="278"/>
                    </a:lnTo>
                    <a:lnTo>
                      <a:pt x="40" y="267"/>
                    </a:lnTo>
                    <a:lnTo>
                      <a:pt x="34" y="255"/>
                    </a:lnTo>
                    <a:lnTo>
                      <a:pt x="40" y="255"/>
                    </a:lnTo>
                    <a:lnTo>
                      <a:pt x="51" y="244"/>
                    </a:lnTo>
                    <a:lnTo>
                      <a:pt x="57" y="238"/>
                    </a:lnTo>
                    <a:lnTo>
                      <a:pt x="63" y="238"/>
                    </a:lnTo>
                    <a:lnTo>
                      <a:pt x="80" y="250"/>
                    </a:lnTo>
                    <a:lnTo>
                      <a:pt x="85" y="250"/>
                    </a:lnTo>
                    <a:lnTo>
                      <a:pt x="91" y="250"/>
                    </a:lnTo>
                    <a:lnTo>
                      <a:pt x="91" y="244"/>
                    </a:lnTo>
                    <a:lnTo>
                      <a:pt x="91" y="238"/>
                    </a:lnTo>
                    <a:lnTo>
                      <a:pt x="91" y="221"/>
                    </a:lnTo>
                    <a:lnTo>
                      <a:pt x="91" y="216"/>
                    </a:lnTo>
                    <a:lnTo>
                      <a:pt x="91" y="204"/>
                    </a:lnTo>
                    <a:lnTo>
                      <a:pt x="97" y="193"/>
                    </a:lnTo>
                    <a:lnTo>
                      <a:pt x="102" y="193"/>
                    </a:lnTo>
                    <a:lnTo>
                      <a:pt x="102" y="182"/>
                    </a:lnTo>
                    <a:lnTo>
                      <a:pt x="108" y="176"/>
                    </a:lnTo>
                    <a:lnTo>
                      <a:pt x="108" y="170"/>
                    </a:lnTo>
                    <a:lnTo>
                      <a:pt x="102" y="165"/>
                    </a:lnTo>
                    <a:lnTo>
                      <a:pt x="85" y="165"/>
                    </a:lnTo>
                    <a:lnTo>
                      <a:pt x="57" y="165"/>
                    </a:lnTo>
                    <a:lnTo>
                      <a:pt x="57" y="159"/>
                    </a:lnTo>
                    <a:lnTo>
                      <a:pt x="63" y="148"/>
                    </a:lnTo>
                    <a:lnTo>
                      <a:pt x="63" y="136"/>
                    </a:lnTo>
                    <a:lnTo>
                      <a:pt x="57" y="125"/>
                    </a:lnTo>
                    <a:lnTo>
                      <a:pt x="63" y="125"/>
                    </a:lnTo>
                    <a:lnTo>
                      <a:pt x="68" y="119"/>
                    </a:lnTo>
                    <a:lnTo>
                      <a:pt x="74" y="119"/>
                    </a:lnTo>
                    <a:lnTo>
                      <a:pt x="80" y="113"/>
                    </a:lnTo>
                    <a:lnTo>
                      <a:pt x="85" y="113"/>
                    </a:lnTo>
                    <a:lnTo>
                      <a:pt x="91" y="113"/>
                    </a:lnTo>
                    <a:lnTo>
                      <a:pt x="97" y="113"/>
                    </a:lnTo>
                    <a:lnTo>
                      <a:pt x="102" y="113"/>
                    </a:lnTo>
                    <a:lnTo>
                      <a:pt x="108" y="113"/>
                    </a:lnTo>
                    <a:lnTo>
                      <a:pt x="114" y="113"/>
                    </a:lnTo>
                    <a:lnTo>
                      <a:pt x="119" y="113"/>
                    </a:lnTo>
                    <a:lnTo>
                      <a:pt x="114" y="108"/>
                    </a:lnTo>
                    <a:lnTo>
                      <a:pt x="114" y="102"/>
                    </a:lnTo>
                    <a:lnTo>
                      <a:pt x="114" y="96"/>
                    </a:lnTo>
                    <a:lnTo>
                      <a:pt x="114" y="91"/>
                    </a:lnTo>
                    <a:lnTo>
                      <a:pt x="114" y="85"/>
                    </a:lnTo>
                    <a:lnTo>
                      <a:pt x="119" y="85"/>
                    </a:lnTo>
                    <a:lnTo>
                      <a:pt x="125" y="85"/>
                    </a:lnTo>
                    <a:lnTo>
                      <a:pt x="119" y="85"/>
                    </a:lnTo>
                    <a:lnTo>
                      <a:pt x="119" y="79"/>
                    </a:lnTo>
                    <a:lnTo>
                      <a:pt x="125" y="79"/>
                    </a:lnTo>
                    <a:lnTo>
                      <a:pt x="125" y="74"/>
                    </a:lnTo>
                    <a:lnTo>
                      <a:pt x="131" y="68"/>
                    </a:lnTo>
                    <a:lnTo>
                      <a:pt x="136" y="68"/>
                    </a:lnTo>
                    <a:lnTo>
                      <a:pt x="142" y="68"/>
                    </a:lnTo>
                    <a:lnTo>
                      <a:pt x="148" y="62"/>
                    </a:lnTo>
                    <a:lnTo>
                      <a:pt x="153" y="62"/>
                    </a:lnTo>
                    <a:lnTo>
                      <a:pt x="159" y="62"/>
                    </a:lnTo>
                    <a:lnTo>
                      <a:pt x="165" y="57"/>
                    </a:lnTo>
                    <a:lnTo>
                      <a:pt x="170" y="57"/>
                    </a:lnTo>
                    <a:lnTo>
                      <a:pt x="176" y="57"/>
                    </a:lnTo>
                    <a:lnTo>
                      <a:pt x="182" y="51"/>
                    </a:lnTo>
                    <a:lnTo>
                      <a:pt x="187" y="51"/>
                    </a:lnTo>
                    <a:lnTo>
                      <a:pt x="193" y="51"/>
                    </a:lnTo>
                    <a:lnTo>
                      <a:pt x="199" y="51"/>
                    </a:lnTo>
                    <a:lnTo>
                      <a:pt x="199" y="45"/>
                    </a:lnTo>
                    <a:lnTo>
                      <a:pt x="204" y="45"/>
                    </a:lnTo>
                    <a:lnTo>
                      <a:pt x="210" y="45"/>
                    </a:lnTo>
                    <a:lnTo>
                      <a:pt x="216" y="45"/>
                    </a:lnTo>
                    <a:lnTo>
                      <a:pt x="216" y="40"/>
                    </a:lnTo>
                    <a:lnTo>
                      <a:pt x="221" y="40"/>
                    </a:lnTo>
                    <a:lnTo>
                      <a:pt x="227" y="40"/>
                    </a:lnTo>
                    <a:lnTo>
                      <a:pt x="233" y="34"/>
                    </a:lnTo>
                    <a:lnTo>
                      <a:pt x="238" y="34"/>
                    </a:lnTo>
                    <a:lnTo>
                      <a:pt x="244" y="34"/>
                    </a:lnTo>
                    <a:lnTo>
                      <a:pt x="250" y="34"/>
                    </a:lnTo>
                    <a:lnTo>
                      <a:pt x="250" y="28"/>
                    </a:lnTo>
                    <a:lnTo>
                      <a:pt x="255" y="28"/>
                    </a:lnTo>
                    <a:lnTo>
                      <a:pt x="261" y="28"/>
                    </a:lnTo>
                    <a:lnTo>
                      <a:pt x="267" y="28"/>
                    </a:lnTo>
                    <a:lnTo>
                      <a:pt x="267" y="23"/>
                    </a:lnTo>
                    <a:lnTo>
                      <a:pt x="272" y="23"/>
                    </a:lnTo>
                    <a:lnTo>
                      <a:pt x="306" y="11"/>
                    </a:lnTo>
                    <a:lnTo>
                      <a:pt x="329" y="6"/>
                    </a:lnTo>
                    <a:lnTo>
                      <a:pt x="335" y="6"/>
                    </a:lnTo>
                    <a:lnTo>
                      <a:pt x="340" y="0"/>
                    </a:lnTo>
                    <a:lnTo>
                      <a:pt x="346" y="0"/>
                    </a:lnTo>
                    <a:lnTo>
                      <a:pt x="352" y="0"/>
                    </a:lnTo>
                    <a:lnTo>
                      <a:pt x="329" y="57"/>
                    </a:lnTo>
                    <a:lnTo>
                      <a:pt x="329" y="62"/>
                    </a:lnTo>
                    <a:lnTo>
                      <a:pt x="318" y="113"/>
                    </a:lnTo>
                    <a:lnTo>
                      <a:pt x="312" y="136"/>
                    </a:lnTo>
                    <a:lnTo>
                      <a:pt x="306" y="142"/>
                    </a:lnTo>
                    <a:lnTo>
                      <a:pt x="301" y="148"/>
                    </a:lnTo>
                    <a:lnTo>
                      <a:pt x="295" y="148"/>
                    </a:lnTo>
                    <a:lnTo>
                      <a:pt x="289" y="142"/>
                    </a:lnTo>
                    <a:lnTo>
                      <a:pt x="284" y="142"/>
                    </a:lnTo>
                    <a:lnTo>
                      <a:pt x="278" y="136"/>
                    </a:lnTo>
                    <a:lnTo>
                      <a:pt x="284" y="136"/>
                    </a:lnTo>
                    <a:lnTo>
                      <a:pt x="272" y="136"/>
                    </a:lnTo>
                    <a:lnTo>
                      <a:pt x="267" y="136"/>
                    </a:lnTo>
                    <a:lnTo>
                      <a:pt x="261" y="142"/>
                    </a:lnTo>
                    <a:lnTo>
                      <a:pt x="255" y="148"/>
                    </a:lnTo>
                    <a:lnTo>
                      <a:pt x="250" y="153"/>
                    </a:lnTo>
                    <a:lnTo>
                      <a:pt x="250" y="159"/>
                    </a:lnTo>
                    <a:lnTo>
                      <a:pt x="244" y="159"/>
                    </a:lnTo>
                    <a:lnTo>
                      <a:pt x="244" y="165"/>
                    </a:lnTo>
                    <a:lnTo>
                      <a:pt x="233" y="182"/>
                    </a:lnTo>
                    <a:lnTo>
                      <a:pt x="227" y="199"/>
                    </a:lnTo>
                    <a:lnTo>
                      <a:pt x="221" y="216"/>
                    </a:lnTo>
                    <a:lnTo>
                      <a:pt x="221" y="233"/>
                    </a:lnTo>
                    <a:lnTo>
                      <a:pt x="216" y="244"/>
                    </a:lnTo>
                    <a:lnTo>
                      <a:pt x="216" y="250"/>
                    </a:lnTo>
                    <a:lnTo>
                      <a:pt x="210" y="261"/>
                    </a:lnTo>
                    <a:lnTo>
                      <a:pt x="210" y="278"/>
                    </a:lnTo>
                    <a:lnTo>
                      <a:pt x="204" y="289"/>
                    </a:lnTo>
                    <a:lnTo>
                      <a:pt x="204" y="295"/>
                    </a:lnTo>
                    <a:lnTo>
                      <a:pt x="204" y="306"/>
                    </a:lnTo>
                    <a:lnTo>
                      <a:pt x="199" y="312"/>
                    </a:lnTo>
                    <a:lnTo>
                      <a:pt x="204" y="323"/>
                    </a:lnTo>
                    <a:lnTo>
                      <a:pt x="204" y="329"/>
                    </a:lnTo>
                    <a:lnTo>
                      <a:pt x="199" y="340"/>
                    </a:lnTo>
                    <a:lnTo>
                      <a:pt x="199" y="352"/>
                    </a:lnTo>
                    <a:lnTo>
                      <a:pt x="199" y="374"/>
                    </a:lnTo>
                    <a:lnTo>
                      <a:pt x="193" y="380"/>
                    </a:lnTo>
                    <a:lnTo>
                      <a:pt x="199" y="397"/>
                    </a:lnTo>
                    <a:lnTo>
                      <a:pt x="199" y="403"/>
                    </a:lnTo>
                    <a:lnTo>
                      <a:pt x="204" y="403"/>
                    </a:lnTo>
                    <a:lnTo>
                      <a:pt x="210" y="403"/>
                    </a:lnTo>
                    <a:lnTo>
                      <a:pt x="210" y="408"/>
                    </a:lnTo>
                    <a:lnTo>
                      <a:pt x="204" y="414"/>
                    </a:lnTo>
                    <a:lnTo>
                      <a:pt x="193" y="448"/>
                    </a:lnTo>
                    <a:lnTo>
                      <a:pt x="187" y="471"/>
                    </a:lnTo>
                    <a:lnTo>
                      <a:pt x="182" y="488"/>
                    </a:lnTo>
                    <a:lnTo>
                      <a:pt x="182" y="493"/>
                    </a:lnTo>
                    <a:lnTo>
                      <a:pt x="187" y="493"/>
                    </a:lnTo>
                    <a:lnTo>
                      <a:pt x="182" y="493"/>
                    </a:lnTo>
                    <a:lnTo>
                      <a:pt x="176" y="499"/>
                    </a:lnTo>
                    <a:lnTo>
                      <a:pt x="176" y="505"/>
                    </a:lnTo>
                    <a:lnTo>
                      <a:pt x="176" y="510"/>
                    </a:lnTo>
                    <a:lnTo>
                      <a:pt x="159" y="516"/>
                    </a:lnTo>
                    <a:lnTo>
                      <a:pt x="153" y="510"/>
                    </a:lnTo>
                    <a:lnTo>
                      <a:pt x="142" y="510"/>
                    </a:lnTo>
                    <a:lnTo>
                      <a:pt x="125" y="510"/>
                    </a:lnTo>
                    <a:lnTo>
                      <a:pt x="119" y="522"/>
                    </a:lnTo>
                    <a:lnTo>
                      <a:pt x="114" y="516"/>
                    </a:lnTo>
                    <a:lnTo>
                      <a:pt x="108" y="510"/>
                    </a:lnTo>
                    <a:lnTo>
                      <a:pt x="102" y="516"/>
                    </a:lnTo>
                    <a:lnTo>
                      <a:pt x="97" y="516"/>
                    </a:lnTo>
                    <a:lnTo>
                      <a:pt x="91" y="510"/>
                    </a:lnTo>
                    <a:lnTo>
                      <a:pt x="91" y="505"/>
                    </a:lnTo>
                    <a:lnTo>
                      <a:pt x="97" y="505"/>
                    </a:lnTo>
                    <a:lnTo>
                      <a:pt x="97" y="499"/>
                    </a:lnTo>
                    <a:lnTo>
                      <a:pt x="102" y="493"/>
                    </a:lnTo>
                    <a:lnTo>
                      <a:pt x="97" y="488"/>
                    </a:lnTo>
                    <a:lnTo>
                      <a:pt x="102" y="482"/>
                    </a:lnTo>
                    <a:lnTo>
                      <a:pt x="97" y="482"/>
                    </a:lnTo>
                    <a:lnTo>
                      <a:pt x="91" y="482"/>
                    </a:lnTo>
                    <a:lnTo>
                      <a:pt x="91" y="476"/>
                    </a:lnTo>
                    <a:lnTo>
                      <a:pt x="97" y="476"/>
                    </a:lnTo>
                    <a:lnTo>
                      <a:pt x="91" y="471"/>
                    </a:lnTo>
                    <a:lnTo>
                      <a:pt x="97" y="471"/>
                    </a:lnTo>
                    <a:lnTo>
                      <a:pt x="97" y="465"/>
                    </a:lnTo>
                    <a:lnTo>
                      <a:pt x="63" y="448"/>
                    </a:lnTo>
                    <a:lnTo>
                      <a:pt x="57" y="454"/>
                    </a:lnTo>
                    <a:lnTo>
                      <a:pt x="51" y="448"/>
                    </a:lnTo>
                    <a:lnTo>
                      <a:pt x="51" y="454"/>
                    </a:lnTo>
                    <a:lnTo>
                      <a:pt x="40" y="454"/>
                    </a:lnTo>
                    <a:lnTo>
                      <a:pt x="34" y="459"/>
                    </a:lnTo>
                    <a:lnTo>
                      <a:pt x="28" y="459"/>
                    </a:lnTo>
                    <a:lnTo>
                      <a:pt x="28" y="454"/>
                    </a:lnTo>
                    <a:lnTo>
                      <a:pt x="23" y="454"/>
                    </a:lnTo>
                    <a:lnTo>
                      <a:pt x="17" y="459"/>
                    </a:lnTo>
                    <a:lnTo>
                      <a:pt x="6" y="459"/>
                    </a:lnTo>
                    <a:lnTo>
                      <a:pt x="6" y="465"/>
                    </a:lnTo>
                    <a:lnTo>
                      <a:pt x="0" y="46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5" name="Freeform 69">
                <a:extLst>
                  <a:ext uri="{FF2B5EF4-FFF2-40B4-BE49-F238E27FC236}">
                    <a16:creationId xmlns:a16="http://schemas.microsoft.com/office/drawing/2014/main" id="{BDDE0785-0406-21E7-FA03-016185925A11}"/>
                  </a:ext>
                </a:extLst>
              </p:cNvPr>
              <p:cNvSpPr>
                <a:spLocks/>
              </p:cNvSpPr>
              <p:nvPr>
                <p:custDataLst>
                  <p:tags r:id="rId70"/>
                </p:custDataLst>
              </p:nvPr>
            </p:nvSpPr>
            <p:spPr bwMode="auto">
              <a:xfrm rot="390307">
                <a:off x="6419671" y="4592753"/>
                <a:ext cx="620712" cy="350838"/>
              </a:xfrm>
              <a:custGeom>
                <a:avLst/>
                <a:gdLst>
                  <a:gd name="T0" fmla="*/ 227 w 391"/>
                  <a:gd name="T1" fmla="*/ 46 h 221"/>
                  <a:gd name="T2" fmla="*/ 227 w 391"/>
                  <a:gd name="T3" fmla="*/ 63 h 221"/>
                  <a:gd name="T4" fmla="*/ 227 w 391"/>
                  <a:gd name="T5" fmla="*/ 74 h 221"/>
                  <a:gd name="T6" fmla="*/ 244 w 391"/>
                  <a:gd name="T7" fmla="*/ 91 h 221"/>
                  <a:gd name="T8" fmla="*/ 261 w 391"/>
                  <a:gd name="T9" fmla="*/ 108 h 221"/>
                  <a:gd name="T10" fmla="*/ 284 w 391"/>
                  <a:gd name="T11" fmla="*/ 114 h 221"/>
                  <a:gd name="T12" fmla="*/ 284 w 391"/>
                  <a:gd name="T13" fmla="*/ 119 h 221"/>
                  <a:gd name="T14" fmla="*/ 295 w 391"/>
                  <a:gd name="T15" fmla="*/ 131 h 221"/>
                  <a:gd name="T16" fmla="*/ 312 w 391"/>
                  <a:gd name="T17" fmla="*/ 142 h 221"/>
                  <a:gd name="T18" fmla="*/ 329 w 391"/>
                  <a:gd name="T19" fmla="*/ 153 h 221"/>
                  <a:gd name="T20" fmla="*/ 329 w 391"/>
                  <a:gd name="T21" fmla="*/ 136 h 221"/>
                  <a:gd name="T22" fmla="*/ 340 w 391"/>
                  <a:gd name="T23" fmla="*/ 131 h 221"/>
                  <a:gd name="T24" fmla="*/ 352 w 391"/>
                  <a:gd name="T25" fmla="*/ 125 h 221"/>
                  <a:gd name="T26" fmla="*/ 363 w 391"/>
                  <a:gd name="T27" fmla="*/ 136 h 221"/>
                  <a:gd name="T28" fmla="*/ 374 w 391"/>
                  <a:gd name="T29" fmla="*/ 125 h 221"/>
                  <a:gd name="T30" fmla="*/ 386 w 391"/>
                  <a:gd name="T31" fmla="*/ 142 h 221"/>
                  <a:gd name="T32" fmla="*/ 386 w 391"/>
                  <a:gd name="T33" fmla="*/ 153 h 221"/>
                  <a:gd name="T34" fmla="*/ 374 w 391"/>
                  <a:gd name="T35" fmla="*/ 165 h 221"/>
                  <a:gd name="T36" fmla="*/ 369 w 391"/>
                  <a:gd name="T37" fmla="*/ 176 h 221"/>
                  <a:gd name="T38" fmla="*/ 363 w 391"/>
                  <a:gd name="T39" fmla="*/ 182 h 221"/>
                  <a:gd name="T40" fmla="*/ 352 w 391"/>
                  <a:gd name="T41" fmla="*/ 199 h 221"/>
                  <a:gd name="T42" fmla="*/ 340 w 391"/>
                  <a:gd name="T43" fmla="*/ 204 h 221"/>
                  <a:gd name="T44" fmla="*/ 323 w 391"/>
                  <a:gd name="T45" fmla="*/ 216 h 221"/>
                  <a:gd name="T46" fmla="*/ 306 w 391"/>
                  <a:gd name="T47" fmla="*/ 221 h 221"/>
                  <a:gd name="T48" fmla="*/ 210 w 391"/>
                  <a:gd name="T49" fmla="*/ 204 h 221"/>
                  <a:gd name="T50" fmla="*/ 6 w 391"/>
                  <a:gd name="T51" fmla="*/ 125 h 221"/>
                  <a:gd name="T52" fmla="*/ 6 w 391"/>
                  <a:gd name="T53" fmla="*/ 114 h 221"/>
                  <a:gd name="T54" fmla="*/ 17 w 391"/>
                  <a:gd name="T55" fmla="*/ 97 h 221"/>
                  <a:gd name="T56" fmla="*/ 23 w 391"/>
                  <a:gd name="T57" fmla="*/ 85 h 221"/>
                  <a:gd name="T58" fmla="*/ 29 w 391"/>
                  <a:gd name="T59" fmla="*/ 74 h 221"/>
                  <a:gd name="T60" fmla="*/ 34 w 391"/>
                  <a:gd name="T61" fmla="*/ 63 h 221"/>
                  <a:gd name="T62" fmla="*/ 51 w 391"/>
                  <a:gd name="T63" fmla="*/ 51 h 221"/>
                  <a:gd name="T64" fmla="*/ 63 w 391"/>
                  <a:gd name="T65" fmla="*/ 46 h 221"/>
                  <a:gd name="T66" fmla="*/ 80 w 391"/>
                  <a:gd name="T67" fmla="*/ 51 h 221"/>
                  <a:gd name="T68" fmla="*/ 85 w 391"/>
                  <a:gd name="T69" fmla="*/ 40 h 221"/>
                  <a:gd name="T70" fmla="*/ 102 w 391"/>
                  <a:gd name="T71" fmla="*/ 34 h 221"/>
                  <a:gd name="T72" fmla="*/ 114 w 391"/>
                  <a:gd name="T73" fmla="*/ 23 h 221"/>
                  <a:gd name="T74" fmla="*/ 125 w 391"/>
                  <a:gd name="T75" fmla="*/ 23 h 221"/>
                  <a:gd name="T76" fmla="*/ 131 w 391"/>
                  <a:gd name="T77" fmla="*/ 6 h 221"/>
                  <a:gd name="T78" fmla="*/ 131 w 391"/>
                  <a:gd name="T79" fmla="*/ 0 h 221"/>
                  <a:gd name="T80" fmla="*/ 159 w 391"/>
                  <a:gd name="T81" fmla="*/ 6 h 221"/>
                  <a:gd name="T82" fmla="*/ 176 w 391"/>
                  <a:gd name="T83" fmla="*/ 6 h 221"/>
                  <a:gd name="T84" fmla="*/ 187 w 391"/>
                  <a:gd name="T85" fmla="*/ 0 h 221"/>
                  <a:gd name="T86" fmla="*/ 204 w 391"/>
                  <a:gd name="T87" fmla="*/ 6 h 221"/>
                  <a:gd name="T88" fmla="*/ 210 w 391"/>
                  <a:gd name="T89" fmla="*/ 23 h 221"/>
                  <a:gd name="T90" fmla="*/ 227 w 391"/>
                  <a:gd name="T91" fmla="*/ 17 h 221"/>
                  <a:gd name="T92" fmla="*/ 233 w 391"/>
                  <a:gd name="T93" fmla="*/ 3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221">
                    <a:moveTo>
                      <a:pt x="238" y="46"/>
                    </a:moveTo>
                    <a:lnTo>
                      <a:pt x="238" y="51"/>
                    </a:lnTo>
                    <a:lnTo>
                      <a:pt x="227" y="46"/>
                    </a:lnTo>
                    <a:lnTo>
                      <a:pt x="227" y="51"/>
                    </a:lnTo>
                    <a:lnTo>
                      <a:pt x="227" y="57"/>
                    </a:lnTo>
                    <a:lnTo>
                      <a:pt x="227" y="63"/>
                    </a:lnTo>
                    <a:lnTo>
                      <a:pt x="233" y="68"/>
                    </a:lnTo>
                    <a:lnTo>
                      <a:pt x="227" y="68"/>
                    </a:lnTo>
                    <a:lnTo>
                      <a:pt x="227" y="74"/>
                    </a:lnTo>
                    <a:lnTo>
                      <a:pt x="227" y="80"/>
                    </a:lnTo>
                    <a:lnTo>
                      <a:pt x="233" y="91"/>
                    </a:lnTo>
                    <a:lnTo>
                      <a:pt x="244" y="91"/>
                    </a:lnTo>
                    <a:lnTo>
                      <a:pt x="250" y="97"/>
                    </a:lnTo>
                    <a:lnTo>
                      <a:pt x="250" y="102"/>
                    </a:lnTo>
                    <a:lnTo>
                      <a:pt x="261" y="108"/>
                    </a:lnTo>
                    <a:lnTo>
                      <a:pt x="272" y="108"/>
                    </a:lnTo>
                    <a:lnTo>
                      <a:pt x="284" y="108"/>
                    </a:lnTo>
                    <a:lnTo>
                      <a:pt x="284" y="114"/>
                    </a:lnTo>
                    <a:lnTo>
                      <a:pt x="289" y="114"/>
                    </a:lnTo>
                    <a:lnTo>
                      <a:pt x="284" y="114"/>
                    </a:lnTo>
                    <a:lnTo>
                      <a:pt x="284" y="119"/>
                    </a:lnTo>
                    <a:lnTo>
                      <a:pt x="284" y="131"/>
                    </a:lnTo>
                    <a:lnTo>
                      <a:pt x="289" y="136"/>
                    </a:lnTo>
                    <a:lnTo>
                      <a:pt x="295" y="131"/>
                    </a:lnTo>
                    <a:lnTo>
                      <a:pt x="295" y="136"/>
                    </a:lnTo>
                    <a:lnTo>
                      <a:pt x="306" y="142"/>
                    </a:lnTo>
                    <a:lnTo>
                      <a:pt x="312" y="142"/>
                    </a:lnTo>
                    <a:lnTo>
                      <a:pt x="312" y="148"/>
                    </a:lnTo>
                    <a:lnTo>
                      <a:pt x="318" y="153"/>
                    </a:lnTo>
                    <a:lnTo>
                      <a:pt x="329" y="153"/>
                    </a:lnTo>
                    <a:lnTo>
                      <a:pt x="329" y="148"/>
                    </a:lnTo>
                    <a:lnTo>
                      <a:pt x="329" y="142"/>
                    </a:lnTo>
                    <a:lnTo>
                      <a:pt x="329" y="136"/>
                    </a:lnTo>
                    <a:lnTo>
                      <a:pt x="335" y="136"/>
                    </a:lnTo>
                    <a:lnTo>
                      <a:pt x="340" y="136"/>
                    </a:lnTo>
                    <a:lnTo>
                      <a:pt x="340" y="131"/>
                    </a:lnTo>
                    <a:lnTo>
                      <a:pt x="340" y="125"/>
                    </a:lnTo>
                    <a:lnTo>
                      <a:pt x="346" y="125"/>
                    </a:lnTo>
                    <a:lnTo>
                      <a:pt x="352" y="125"/>
                    </a:lnTo>
                    <a:lnTo>
                      <a:pt x="352" y="131"/>
                    </a:lnTo>
                    <a:lnTo>
                      <a:pt x="357" y="136"/>
                    </a:lnTo>
                    <a:lnTo>
                      <a:pt x="363" y="136"/>
                    </a:lnTo>
                    <a:lnTo>
                      <a:pt x="363" y="125"/>
                    </a:lnTo>
                    <a:lnTo>
                      <a:pt x="369" y="125"/>
                    </a:lnTo>
                    <a:lnTo>
                      <a:pt x="374" y="125"/>
                    </a:lnTo>
                    <a:lnTo>
                      <a:pt x="380" y="136"/>
                    </a:lnTo>
                    <a:lnTo>
                      <a:pt x="380" y="142"/>
                    </a:lnTo>
                    <a:lnTo>
                      <a:pt x="386" y="142"/>
                    </a:lnTo>
                    <a:lnTo>
                      <a:pt x="386" y="148"/>
                    </a:lnTo>
                    <a:lnTo>
                      <a:pt x="391" y="153"/>
                    </a:lnTo>
                    <a:lnTo>
                      <a:pt x="386" y="153"/>
                    </a:lnTo>
                    <a:lnTo>
                      <a:pt x="386" y="159"/>
                    </a:lnTo>
                    <a:lnTo>
                      <a:pt x="386" y="165"/>
                    </a:lnTo>
                    <a:lnTo>
                      <a:pt x="374" y="165"/>
                    </a:lnTo>
                    <a:lnTo>
                      <a:pt x="374" y="170"/>
                    </a:lnTo>
                    <a:lnTo>
                      <a:pt x="369" y="170"/>
                    </a:lnTo>
                    <a:lnTo>
                      <a:pt x="369" y="176"/>
                    </a:lnTo>
                    <a:lnTo>
                      <a:pt x="374" y="176"/>
                    </a:lnTo>
                    <a:lnTo>
                      <a:pt x="369" y="182"/>
                    </a:lnTo>
                    <a:lnTo>
                      <a:pt x="363" y="182"/>
                    </a:lnTo>
                    <a:lnTo>
                      <a:pt x="357" y="187"/>
                    </a:lnTo>
                    <a:lnTo>
                      <a:pt x="352" y="193"/>
                    </a:lnTo>
                    <a:lnTo>
                      <a:pt x="352" y="199"/>
                    </a:lnTo>
                    <a:lnTo>
                      <a:pt x="346" y="199"/>
                    </a:lnTo>
                    <a:lnTo>
                      <a:pt x="346" y="204"/>
                    </a:lnTo>
                    <a:lnTo>
                      <a:pt x="340" y="204"/>
                    </a:lnTo>
                    <a:lnTo>
                      <a:pt x="335" y="216"/>
                    </a:lnTo>
                    <a:lnTo>
                      <a:pt x="329" y="216"/>
                    </a:lnTo>
                    <a:lnTo>
                      <a:pt x="323" y="216"/>
                    </a:lnTo>
                    <a:lnTo>
                      <a:pt x="312" y="216"/>
                    </a:lnTo>
                    <a:lnTo>
                      <a:pt x="306" y="216"/>
                    </a:lnTo>
                    <a:lnTo>
                      <a:pt x="306" y="221"/>
                    </a:lnTo>
                    <a:lnTo>
                      <a:pt x="289" y="216"/>
                    </a:lnTo>
                    <a:lnTo>
                      <a:pt x="267" y="210"/>
                    </a:lnTo>
                    <a:lnTo>
                      <a:pt x="210" y="204"/>
                    </a:lnTo>
                    <a:lnTo>
                      <a:pt x="91" y="193"/>
                    </a:lnTo>
                    <a:lnTo>
                      <a:pt x="17" y="182"/>
                    </a:lnTo>
                    <a:lnTo>
                      <a:pt x="6" y="125"/>
                    </a:lnTo>
                    <a:lnTo>
                      <a:pt x="0" y="119"/>
                    </a:lnTo>
                    <a:lnTo>
                      <a:pt x="6" y="119"/>
                    </a:lnTo>
                    <a:lnTo>
                      <a:pt x="6" y="114"/>
                    </a:lnTo>
                    <a:lnTo>
                      <a:pt x="12" y="114"/>
                    </a:lnTo>
                    <a:lnTo>
                      <a:pt x="12" y="108"/>
                    </a:lnTo>
                    <a:lnTo>
                      <a:pt x="17" y="97"/>
                    </a:lnTo>
                    <a:lnTo>
                      <a:pt x="17" y="91"/>
                    </a:lnTo>
                    <a:lnTo>
                      <a:pt x="17" y="85"/>
                    </a:lnTo>
                    <a:lnTo>
                      <a:pt x="23" y="85"/>
                    </a:lnTo>
                    <a:lnTo>
                      <a:pt x="17" y="80"/>
                    </a:lnTo>
                    <a:lnTo>
                      <a:pt x="23" y="74"/>
                    </a:lnTo>
                    <a:lnTo>
                      <a:pt x="29" y="74"/>
                    </a:lnTo>
                    <a:lnTo>
                      <a:pt x="29" y="68"/>
                    </a:lnTo>
                    <a:lnTo>
                      <a:pt x="29" y="63"/>
                    </a:lnTo>
                    <a:lnTo>
                      <a:pt x="34" y="63"/>
                    </a:lnTo>
                    <a:lnTo>
                      <a:pt x="40" y="57"/>
                    </a:lnTo>
                    <a:lnTo>
                      <a:pt x="46" y="51"/>
                    </a:lnTo>
                    <a:lnTo>
                      <a:pt x="51" y="51"/>
                    </a:lnTo>
                    <a:lnTo>
                      <a:pt x="51" y="46"/>
                    </a:lnTo>
                    <a:lnTo>
                      <a:pt x="57" y="46"/>
                    </a:lnTo>
                    <a:lnTo>
                      <a:pt x="63" y="46"/>
                    </a:lnTo>
                    <a:lnTo>
                      <a:pt x="63" y="51"/>
                    </a:lnTo>
                    <a:lnTo>
                      <a:pt x="68" y="51"/>
                    </a:lnTo>
                    <a:lnTo>
                      <a:pt x="80" y="51"/>
                    </a:lnTo>
                    <a:lnTo>
                      <a:pt x="80" y="57"/>
                    </a:lnTo>
                    <a:lnTo>
                      <a:pt x="85" y="51"/>
                    </a:lnTo>
                    <a:lnTo>
                      <a:pt x="85" y="40"/>
                    </a:lnTo>
                    <a:lnTo>
                      <a:pt x="97" y="40"/>
                    </a:lnTo>
                    <a:lnTo>
                      <a:pt x="102" y="40"/>
                    </a:lnTo>
                    <a:lnTo>
                      <a:pt x="102" y="34"/>
                    </a:lnTo>
                    <a:lnTo>
                      <a:pt x="108" y="29"/>
                    </a:lnTo>
                    <a:lnTo>
                      <a:pt x="108" y="23"/>
                    </a:lnTo>
                    <a:lnTo>
                      <a:pt x="114" y="23"/>
                    </a:lnTo>
                    <a:lnTo>
                      <a:pt x="119" y="23"/>
                    </a:lnTo>
                    <a:lnTo>
                      <a:pt x="125" y="17"/>
                    </a:lnTo>
                    <a:lnTo>
                      <a:pt x="125" y="23"/>
                    </a:lnTo>
                    <a:lnTo>
                      <a:pt x="131" y="23"/>
                    </a:lnTo>
                    <a:lnTo>
                      <a:pt x="125" y="12"/>
                    </a:lnTo>
                    <a:lnTo>
                      <a:pt x="131" y="6"/>
                    </a:lnTo>
                    <a:lnTo>
                      <a:pt x="125" y="6"/>
                    </a:lnTo>
                    <a:lnTo>
                      <a:pt x="131" y="6"/>
                    </a:lnTo>
                    <a:lnTo>
                      <a:pt x="131" y="0"/>
                    </a:lnTo>
                    <a:lnTo>
                      <a:pt x="136" y="0"/>
                    </a:lnTo>
                    <a:lnTo>
                      <a:pt x="148" y="6"/>
                    </a:lnTo>
                    <a:lnTo>
                      <a:pt x="159" y="6"/>
                    </a:lnTo>
                    <a:lnTo>
                      <a:pt x="165" y="6"/>
                    </a:lnTo>
                    <a:lnTo>
                      <a:pt x="170" y="6"/>
                    </a:lnTo>
                    <a:lnTo>
                      <a:pt x="176" y="6"/>
                    </a:lnTo>
                    <a:lnTo>
                      <a:pt x="176" y="12"/>
                    </a:lnTo>
                    <a:lnTo>
                      <a:pt x="182" y="6"/>
                    </a:lnTo>
                    <a:lnTo>
                      <a:pt x="187" y="0"/>
                    </a:lnTo>
                    <a:lnTo>
                      <a:pt x="193" y="6"/>
                    </a:lnTo>
                    <a:lnTo>
                      <a:pt x="199" y="6"/>
                    </a:lnTo>
                    <a:lnTo>
                      <a:pt x="204" y="6"/>
                    </a:lnTo>
                    <a:lnTo>
                      <a:pt x="204" y="12"/>
                    </a:lnTo>
                    <a:lnTo>
                      <a:pt x="204" y="17"/>
                    </a:lnTo>
                    <a:lnTo>
                      <a:pt x="210" y="23"/>
                    </a:lnTo>
                    <a:lnTo>
                      <a:pt x="216" y="23"/>
                    </a:lnTo>
                    <a:lnTo>
                      <a:pt x="221" y="17"/>
                    </a:lnTo>
                    <a:lnTo>
                      <a:pt x="227" y="17"/>
                    </a:lnTo>
                    <a:lnTo>
                      <a:pt x="227" y="23"/>
                    </a:lnTo>
                    <a:lnTo>
                      <a:pt x="227" y="29"/>
                    </a:lnTo>
                    <a:lnTo>
                      <a:pt x="233" y="34"/>
                    </a:lnTo>
                    <a:lnTo>
                      <a:pt x="233" y="46"/>
                    </a:lnTo>
                    <a:lnTo>
                      <a:pt x="238" y="46"/>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6" name="Freeform 70">
                <a:extLst>
                  <a:ext uri="{FF2B5EF4-FFF2-40B4-BE49-F238E27FC236}">
                    <a16:creationId xmlns:a16="http://schemas.microsoft.com/office/drawing/2014/main" id="{3FDA75ED-C0A6-954D-56A8-4CE6EBD1CE31}"/>
                  </a:ext>
                </a:extLst>
              </p:cNvPr>
              <p:cNvSpPr>
                <a:spLocks/>
              </p:cNvSpPr>
              <p:nvPr>
                <p:custDataLst>
                  <p:tags r:id="rId71"/>
                </p:custDataLst>
              </p:nvPr>
            </p:nvSpPr>
            <p:spPr bwMode="auto">
              <a:xfrm rot="390307">
                <a:off x="6781099" y="4846604"/>
                <a:ext cx="530225" cy="504825"/>
              </a:xfrm>
              <a:custGeom>
                <a:avLst/>
                <a:gdLst>
                  <a:gd name="T0" fmla="*/ 62 w 334"/>
                  <a:gd name="T1" fmla="*/ 80 h 318"/>
                  <a:gd name="T2" fmla="*/ 85 w 334"/>
                  <a:gd name="T3" fmla="*/ 80 h 318"/>
                  <a:gd name="T4" fmla="*/ 96 w 334"/>
                  <a:gd name="T5" fmla="*/ 63 h 318"/>
                  <a:gd name="T6" fmla="*/ 107 w 334"/>
                  <a:gd name="T7" fmla="*/ 51 h 318"/>
                  <a:gd name="T8" fmla="*/ 124 w 334"/>
                  <a:gd name="T9" fmla="*/ 40 h 318"/>
                  <a:gd name="T10" fmla="*/ 124 w 334"/>
                  <a:gd name="T11" fmla="*/ 34 h 318"/>
                  <a:gd name="T12" fmla="*/ 136 w 334"/>
                  <a:gd name="T13" fmla="*/ 23 h 318"/>
                  <a:gd name="T14" fmla="*/ 136 w 334"/>
                  <a:gd name="T15" fmla="*/ 12 h 318"/>
                  <a:gd name="T16" fmla="*/ 147 w 334"/>
                  <a:gd name="T17" fmla="*/ 6 h 318"/>
                  <a:gd name="T18" fmla="*/ 158 w 334"/>
                  <a:gd name="T19" fmla="*/ 6 h 318"/>
                  <a:gd name="T20" fmla="*/ 170 w 334"/>
                  <a:gd name="T21" fmla="*/ 12 h 318"/>
                  <a:gd name="T22" fmla="*/ 181 w 334"/>
                  <a:gd name="T23" fmla="*/ 17 h 318"/>
                  <a:gd name="T24" fmla="*/ 192 w 334"/>
                  <a:gd name="T25" fmla="*/ 17 h 318"/>
                  <a:gd name="T26" fmla="*/ 198 w 334"/>
                  <a:gd name="T27" fmla="*/ 29 h 318"/>
                  <a:gd name="T28" fmla="*/ 221 w 334"/>
                  <a:gd name="T29" fmla="*/ 29 h 318"/>
                  <a:gd name="T30" fmla="*/ 232 w 334"/>
                  <a:gd name="T31" fmla="*/ 29 h 318"/>
                  <a:gd name="T32" fmla="*/ 249 w 334"/>
                  <a:gd name="T33" fmla="*/ 23 h 318"/>
                  <a:gd name="T34" fmla="*/ 272 w 334"/>
                  <a:gd name="T35" fmla="*/ 17 h 318"/>
                  <a:gd name="T36" fmla="*/ 272 w 334"/>
                  <a:gd name="T37" fmla="*/ 34 h 318"/>
                  <a:gd name="T38" fmla="*/ 277 w 334"/>
                  <a:gd name="T39" fmla="*/ 46 h 318"/>
                  <a:gd name="T40" fmla="*/ 294 w 334"/>
                  <a:gd name="T41" fmla="*/ 51 h 318"/>
                  <a:gd name="T42" fmla="*/ 300 w 334"/>
                  <a:gd name="T43" fmla="*/ 63 h 318"/>
                  <a:gd name="T44" fmla="*/ 317 w 334"/>
                  <a:gd name="T45" fmla="*/ 102 h 318"/>
                  <a:gd name="T46" fmla="*/ 334 w 334"/>
                  <a:gd name="T47" fmla="*/ 199 h 318"/>
                  <a:gd name="T48" fmla="*/ 209 w 334"/>
                  <a:gd name="T49" fmla="*/ 312 h 318"/>
                  <a:gd name="T50" fmla="*/ 198 w 334"/>
                  <a:gd name="T51" fmla="*/ 312 h 318"/>
                  <a:gd name="T52" fmla="*/ 198 w 334"/>
                  <a:gd name="T53" fmla="*/ 318 h 318"/>
                  <a:gd name="T54" fmla="*/ 192 w 334"/>
                  <a:gd name="T55" fmla="*/ 301 h 318"/>
                  <a:gd name="T56" fmla="*/ 181 w 334"/>
                  <a:gd name="T57" fmla="*/ 307 h 318"/>
                  <a:gd name="T58" fmla="*/ 164 w 334"/>
                  <a:gd name="T59" fmla="*/ 301 h 318"/>
                  <a:gd name="T60" fmla="*/ 147 w 334"/>
                  <a:gd name="T61" fmla="*/ 295 h 318"/>
                  <a:gd name="T62" fmla="*/ 141 w 334"/>
                  <a:gd name="T63" fmla="*/ 284 h 318"/>
                  <a:gd name="T64" fmla="*/ 130 w 334"/>
                  <a:gd name="T65" fmla="*/ 267 h 318"/>
                  <a:gd name="T66" fmla="*/ 119 w 334"/>
                  <a:gd name="T67" fmla="*/ 267 h 318"/>
                  <a:gd name="T68" fmla="*/ 102 w 334"/>
                  <a:gd name="T69" fmla="*/ 250 h 318"/>
                  <a:gd name="T70" fmla="*/ 96 w 334"/>
                  <a:gd name="T71" fmla="*/ 250 h 318"/>
                  <a:gd name="T72" fmla="*/ 73 w 334"/>
                  <a:gd name="T73" fmla="*/ 250 h 318"/>
                  <a:gd name="T74" fmla="*/ 68 w 334"/>
                  <a:gd name="T75" fmla="*/ 250 h 318"/>
                  <a:gd name="T76" fmla="*/ 56 w 334"/>
                  <a:gd name="T77" fmla="*/ 244 h 318"/>
                  <a:gd name="T78" fmla="*/ 45 w 334"/>
                  <a:gd name="T79" fmla="*/ 256 h 318"/>
                  <a:gd name="T80" fmla="*/ 34 w 334"/>
                  <a:gd name="T81" fmla="*/ 250 h 318"/>
                  <a:gd name="T82" fmla="*/ 0 w 334"/>
                  <a:gd name="T83" fmla="*/ 131 h 318"/>
                  <a:gd name="T84" fmla="*/ 22 w 334"/>
                  <a:gd name="T85" fmla="*/ 114 h 318"/>
                  <a:gd name="T86" fmla="*/ 39 w 334"/>
                  <a:gd name="T87" fmla="*/ 102 h 318"/>
                  <a:gd name="T88" fmla="*/ 51 w 334"/>
                  <a:gd name="T89" fmla="*/ 97 h 318"/>
                  <a:gd name="T90" fmla="*/ 56 w 334"/>
                  <a:gd name="T91" fmla="*/ 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4" h="318">
                    <a:moveTo>
                      <a:pt x="56" y="85"/>
                    </a:moveTo>
                    <a:lnTo>
                      <a:pt x="56" y="80"/>
                    </a:lnTo>
                    <a:lnTo>
                      <a:pt x="62" y="80"/>
                    </a:lnTo>
                    <a:lnTo>
                      <a:pt x="73" y="80"/>
                    </a:lnTo>
                    <a:lnTo>
                      <a:pt x="79" y="80"/>
                    </a:lnTo>
                    <a:lnTo>
                      <a:pt x="85" y="80"/>
                    </a:lnTo>
                    <a:lnTo>
                      <a:pt x="90" y="68"/>
                    </a:lnTo>
                    <a:lnTo>
                      <a:pt x="96" y="68"/>
                    </a:lnTo>
                    <a:lnTo>
                      <a:pt x="96" y="63"/>
                    </a:lnTo>
                    <a:lnTo>
                      <a:pt x="102" y="63"/>
                    </a:lnTo>
                    <a:lnTo>
                      <a:pt x="102" y="57"/>
                    </a:lnTo>
                    <a:lnTo>
                      <a:pt x="107" y="51"/>
                    </a:lnTo>
                    <a:lnTo>
                      <a:pt x="113" y="46"/>
                    </a:lnTo>
                    <a:lnTo>
                      <a:pt x="119" y="46"/>
                    </a:lnTo>
                    <a:lnTo>
                      <a:pt x="124" y="40"/>
                    </a:lnTo>
                    <a:lnTo>
                      <a:pt x="119" y="40"/>
                    </a:lnTo>
                    <a:lnTo>
                      <a:pt x="119" y="34"/>
                    </a:lnTo>
                    <a:lnTo>
                      <a:pt x="124" y="34"/>
                    </a:lnTo>
                    <a:lnTo>
                      <a:pt x="124" y="29"/>
                    </a:lnTo>
                    <a:lnTo>
                      <a:pt x="136" y="29"/>
                    </a:lnTo>
                    <a:lnTo>
                      <a:pt x="136" y="23"/>
                    </a:lnTo>
                    <a:lnTo>
                      <a:pt x="136" y="17"/>
                    </a:lnTo>
                    <a:lnTo>
                      <a:pt x="141" y="17"/>
                    </a:lnTo>
                    <a:lnTo>
                      <a:pt x="136" y="12"/>
                    </a:lnTo>
                    <a:lnTo>
                      <a:pt x="136" y="6"/>
                    </a:lnTo>
                    <a:lnTo>
                      <a:pt x="141" y="6"/>
                    </a:lnTo>
                    <a:lnTo>
                      <a:pt x="147" y="6"/>
                    </a:lnTo>
                    <a:lnTo>
                      <a:pt x="147" y="0"/>
                    </a:lnTo>
                    <a:lnTo>
                      <a:pt x="153" y="6"/>
                    </a:lnTo>
                    <a:lnTo>
                      <a:pt x="158" y="6"/>
                    </a:lnTo>
                    <a:lnTo>
                      <a:pt x="158" y="0"/>
                    </a:lnTo>
                    <a:lnTo>
                      <a:pt x="164" y="6"/>
                    </a:lnTo>
                    <a:lnTo>
                      <a:pt x="170" y="12"/>
                    </a:lnTo>
                    <a:lnTo>
                      <a:pt x="175" y="12"/>
                    </a:lnTo>
                    <a:lnTo>
                      <a:pt x="175" y="17"/>
                    </a:lnTo>
                    <a:lnTo>
                      <a:pt x="181" y="17"/>
                    </a:lnTo>
                    <a:lnTo>
                      <a:pt x="187" y="17"/>
                    </a:lnTo>
                    <a:lnTo>
                      <a:pt x="187" y="23"/>
                    </a:lnTo>
                    <a:lnTo>
                      <a:pt x="192" y="17"/>
                    </a:lnTo>
                    <a:lnTo>
                      <a:pt x="192" y="23"/>
                    </a:lnTo>
                    <a:lnTo>
                      <a:pt x="198" y="23"/>
                    </a:lnTo>
                    <a:lnTo>
                      <a:pt x="198" y="29"/>
                    </a:lnTo>
                    <a:lnTo>
                      <a:pt x="209" y="29"/>
                    </a:lnTo>
                    <a:lnTo>
                      <a:pt x="215" y="29"/>
                    </a:lnTo>
                    <a:lnTo>
                      <a:pt x="221" y="29"/>
                    </a:lnTo>
                    <a:lnTo>
                      <a:pt x="221" y="34"/>
                    </a:lnTo>
                    <a:lnTo>
                      <a:pt x="226" y="34"/>
                    </a:lnTo>
                    <a:lnTo>
                      <a:pt x="232" y="29"/>
                    </a:lnTo>
                    <a:lnTo>
                      <a:pt x="238" y="29"/>
                    </a:lnTo>
                    <a:lnTo>
                      <a:pt x="243" y="23"/>
                    </a:lnTo>
                    <a:lnTo>
                      <a:pt x="249" y="23"/>
                    </a:lnTo>
                    <a:lnTo>
                      <a:pt x="255" y="17"/>
                    </a:lnTo>
                    <a:lnTo>
                      <a:pt x="260" y="17"/>
                    </a:lnTo>
                    <a:lnTo>
                      <a:pt x="272" y="17"/>
                    </a:lnTo>
                    <a:lnTo>
                      <a:pt x="272" y="23"/>
                    </a:lnTo>
                    <a:lnTo>
                      <a:pt x="277" y="29"/>
                    </a:lnTo>
                    <a:lnTo>
                      <a:pt x="272" y="34"/>
                    </a:lnTo>
                    <a:lnTo>
                      <a:pt x="277" y="40"/>
                    </a:lnTo>
                    <a:lnTo>
                      <a:pt x="272" y="46"/>
                    </a:lnTo>
                    <a:lnTo>
                      <a:pt x="277" y="46"/>
                    </a:lnTo>
                    <a:lnTo>
                      <a:pt x="289" y="46"/>
                    </a:lnTo>
                    <a:lnTo>
                      <a:pt x="289" y="51"/>
                    </a:lnTo>
                    <a:lnTo>
                      <a:pt x="294" y="51"/>
                    </a:lnTo>
                    <a:lnTo>
                      <a:pt x="294" y="57"/>
                    </a:lnTo>
                    <a:lnTo>
                      <a:pt x="294" y="63"/>
                    </a:lnTo>
                    <a:lnTo>
                      <a:pt x="300" y="63"/>
                    </a:lnTo>
                    <a:lnTo>
                      <a:pt x="306" y="57"/>
                    </a:lnTo>
                    <a:lnTo>
                      <a:pt x="312" y="68"/>
                    </a:lnTo>
                    <a:lnTo>
                      <a:pt x="317" y="102"/>
                    </a:lnTo>
                    <a:lnTo>
                      <a:pt x="329" y="142"/>
                    </a:lnTo>
                    <a:lnTo>
                      <a:pt x="329" y="165"/>
                    </a:lnTo>
                    <a:lnTo>
                      <a:pt x="334" y="199"/>
                    </a:lnTo>
                    <a:lnTo>
                      <a:pt x="306" y="222"/>
                    </a:lnTo>
                    <a:lnTo>
                      <a:pt x="215" y="312"/>
                    </a:lnTo>
                    <a:lnTo>
                      <a:pt x="209" y="312"/>
                    </a:lnTo>
                    <a:lnTo>
                      <a:pt x="204" y="307"/>
                    </a:lnTo>
                    <a:lnTo>
                      <a:pt x="198" y="307"/>
                    </a:lnTo>
                    <a:lnTo>
                      <a:pt x="198" y="312"/>
                    </a:lnTo>
                    <a:lnTo>
                      <a:pt x="204" y="312"/>
                    </a:lnTo>
                    <a:lnTo>
                      <a:pt x="204" y="318"/>
                    </a:lnTo>
                    <a:lnTo>
                      <a:pt x="198" y="318"/>
                    </a:lnTo>
                    <a:lnTo>
                      <a:pt x="192" y="312"/>
                    </a:lnTo>
                    <a:lnTo>
                      <a:pt x="192" y="307"/>
                    </a:lnTo>
                    <a:lnTo>
                      <a:pt x="192" y="301"/>
                    </a:lnTo>
                    <a:lnTo>
                      <a:pt x="187" y="301"/>
                    </a:lnTo>
                    <a:lnTo>
                      <a:pt x="187" y="307"/>
                    </a:lnTo>
                    <a:lnTo>
                      <a:pt x="181" y="307"/>
                    </a:lnTo>
                    <a:lnTo>
                      <a:pt x="175" y="301"/>
                    </a:lnTo>
                    <a:lnTo>
                      <a:pt x="170" y="301"/>
                    </a:lnTo>
                    <a:lnTo>
                      <a:pt x="164" y="301"/>
                    </a:lnTo>
                    <a:lnTo>
                      <a:pt x="158" y="290"/>
                    </a:lnTo>
                    <a:lnTo>
                      <a:pt x="153" y="290"/>
                    </a:lnTo>
                    <a:lnTo>
                      <a:pt x="147" y="295"/>
                    </a:lnTo>
                    <a:lnTo>
                      <a:pt x="147" y="290"/>
                    </a:lnTo>
                    <a:lnTo>
                      <a:pt x="147" y="284"/>
                    </a:lnTo>
                    <a:lnTo>
                      <a:pt x="141" y="284"/>
                    </a:lnTo>
                    <a:lnTo>
                      <a:pt x="136" y="273"/>
                    </a:lnTo>
                    <a:lnTo>
                      <a:pt x="130" y="273"/>
                    </a:lnTo>
                    <a:lnTo>
                      <a:pt x="130" y="267"/>
                    </a:lnTo>
                    <a:lnTo>
                      <a:pt x="124" y="267"/>
                    </a:lnTo>
                    <a:lnTo>
                      <a:pt x="124" y="261"/>
                    </a:lnTo>
                    <a:lnTo>
                      <a:pt x="119" y="267"/>
                    </a:lnTo>
                    <a:lnTo>
                      <a:pt x="113" y="261"/>
                    </a:lnTo>
                    <a:lnTo>
                      <a:pt x="107" y="256"/>
                    </a:lnTo>
                    <a:lnTo>
                      <a:pt x="102" y="250"/>
                    </a:lnTo>
                    <a:lnTo>
                      <a:pt x="102" y="256"/>
                    </a:lnTo>
                    <a:lnTo>
                      <a:pt x="96" y="256"/>
                    </a:lnTo>
                    <a:lnTo>
                      <a:pt x="96" y="250"/>
                    </a:lnTo>
                    <a:lnTo>
                      <a:pt x="90" y="250"/>
                    </a:lnTo>
                    <a:lnTo>
                      <a:pt x="79" y="250"/>
                    </a:lnTo>
                    <a:lnTo>
                      <a:pt x="73" y="250"/>
                    </a:lnTo>
                    <a:lnTo>
                      <a:pt x="73" y="244"/>
                    </a:lnTo>
                    <a:lnTo>
                      <a:pt x="68" y="244"/>
                    </a:lnTo>
                    <a:lnTo>
                      <a:pt x="68" y="250"/>
                    </a:lnTo>
                    <a:lnTo>
                      <a:pt x="62" y="250"/>
                    </a:lnTo>
                    <a:lnTo>
                      <a:pt x="62" y="244"/>
                    </a:lnTo>
                    <a:lnTo>
                      <a:pt x="56" y="244"/>
                    </a:lnTo>
                    <a:lnTo>
                      <a:pt x="51" y="250"/>
                    </a:lnTo>
                    <a:lnTo>
                      <a:pt x="45" y="250"/>
                    </a:lnTo>
                    <a:lnTo>
                      <a:pt x="45" y="256"/>
                    </a:lnTo>
                    <a:lnTo>
                      <a:pt x="39" y="250"/>
                    </a:lnTo>
                    <a:lnTo>
                      <a:pt x="34" y="256"/>
                    </a:lnTo>
                    <a:lnTo>
                      <a:pt x="34" y="250"/>
                    </a:lnTo>
                    <a:lnTo>
                      <a:pt x="28" y="256"/>
                    </a:lnTo>
                    <a:lnTo>
                      <a:pt x="11" y="188"/>
                    </a:lnTo>
                    <a:lnTo>
                      <a:pt x="0" y="131"/>
                    </a:lnTo>
                    <a:lnTo>
                      <a:pt x="5" y="131"/>
                    </a:lnTo>
                    <a:lnTo>
                      <a:pt x="17" y="125"/>
                    </a:lnTo>
                    <a:lnTo>
                      <a:pt x="22" y="114"/>
                    </a:lnTo>
                    <a:lnTo>
                      <a:pt x="28" y="108"/>
                    </a:lnTo>
                    <a:lnTo>
                      <a:pt x="34" y="108"/>
                    </a:lnTo>
                    <a:lnTo>
                      <a:pt x="39" y="102"/>
                    </a:lnTo>
                    <a:lnTo>
                      <a:pt x="45" y="108"/>
                    </a:lnTo>
                    <a:lnTo>
                      <a:pt x="45" y="102"/>
                    </a:lnTo>
                    <a:lnTo>
                      <a:pt x="51" y="97"/>
                    </a:lnTo>
                    <a:lnTo>
                      <a:pt x="51" y="91"/>
                    </a:lnTo>
                    <a:lnTo>
                      <a:pt x="56" y="91"/>
                    </a:lnTo>
                    <a:lnTo>
                      <a:pt x="56" y="85"/>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7" name="Freeform 71">
                <a:extLst>
                  <a:ext uri="{FF2B5EF4-FFF2-40B4-BE49-F238E27FC236}">
                    <a16:creationId xmlns:a16="http://schemas.microsoft.com/office/drawing/2014/main" id="{DC29ACD3-FAC4-CBF5-69CE-A3F96EC4A4B7}"/>
                  </a:ext>
                </a:extLst>
              </p:cNvPr>
              <p:cNvSpPr>
                <a:spLocks/>
              </p:cNvSpPr>
              <p:nvPr>
                <p:custDataLst>
                  <p:tags r:id="rId72"/>
                </p:custDataLst>
              </p:nvPr>
            </p:nvSpPr>
            <p:spPr bwMode="auto">
              <a:xfrm rot="390307">
                <a:off x="7952385" y="4373121"/>
                <a:ext cx="368300" cy="431800"/>
              </a:xfrm>
              <a:custGeom>
                <a:avLst/>
                <a:gdLst>
                  <a:gd name="T0" fmla="*/ 17 w 232"/>
                  <a:gd name="T1" fmla="*/ 0 h 272"/>
                  <a:gd name="T2" fmla="*/ 28 w 232"/>
                  <a:gd name="T3" fmla="*/ 6 h 272"/>
                  <a:gd name="T4" fmla="*/ 40 w 232"/>
                  <a:gd name="T5" fmla="*/ 6 h 272"/>
                  <a:gd name="T6" fmla="*/ 40 w 232"/>
                  <a:gd name="T7" fmla="*/ 12 h 272"/>
                  <a:gd name="T8" fmla="*/ 45 w 232"/>
                  <a:gd name="T9" fmla="*/ 6 h 272"/>
                  <a:gd name="T10" fmla="*/ 51 w 232"/>
                  <a:gd name="T11" fmla="*/ 12 h 272"/>
                  <a:gd name="T12" fmla="*/ 62 w 232"/>
                  <a:gd name="T13" fmla="*/ 12 h 272"/>
                  <a:gd name="T14" fmla="*/ 68 w 232"/>
                  <a:gd name="T15" fmla="*/ 23 h 272"/>
                  <a:gd name="T16" fmla="*/ 79 w 232"/>
                  <a:gd name="T17" fmla="*/ 23 h 272"/>
                  <a:gd name="T18" fmla="*/ 79 w 232"/>
                  <a:gd name="T19" fmla="*/ 12 h 272"/>
                  <a:gd name="T20" fmla="*/ 85 w 232"/>
                  <a:gd name="T21" fmla="*/ 17 h 272"/>
                  <a:gd name="T22" fmla="*/ 96 w 232"/>
                  <a:gd name="T23" fmla="*/ 23 h 272"/>
                  <a:gd name="T24" fmla="*/ 108 w 232"/>
                  <a:gd name="T25" fmla="*/ 23 h 272"/>
                  <a:gd name="T26" fmla="*/ 113 w 232"/>
                  <a:gd name="T27" fmla="*/ 34 h 272"/>
                  <a:gd name="T28" fmla="*/ 130 w 232"/>
                  <a:gd name="T29" fmla="*/ 34 h 272"/>
                  <a:gd name="T30" fmla="*/ 142 w 232"/>
                  <a:gd name="T31" fmla="*/ 34 h 272"/>
                  <a:gd name="T32" fmla="*/ 153 w 232"/>
                  <a:gd name="T33" fmla="*/ 40 h 272"/>
                  <a:gd name="T34" fmla="*/ 159 w 232"/>
                  <a:gd name="T35" fmla="*/ 51 h 272"/>
                  <a:gd name="T36" fmla="*/ 153 w 232"/>
                  <a:gd name="T37" fmla="*/ 68 h 272"/>
                  <a:gd name="T38" fmla="*/ 159 w 232"/>
                  <a:gd name="T39" fmla="*/ 80 h 272"/>
                  <a:gd name="T40" fmla="*/ 164 w 232"/>
                  <a:gd name="T41" fmla="*/ 85 h 272"/>
                  <a:gd name="T42" fmla="*/ 159 w 232"/>
                  <a:gd name="T43" fmla="*/ 97 h 272"/>
                  <a:gd name="T44" fmla="*/ 164 w 232"/>
                  <a:gd name="T45" fmla="*/ 102 h 272"/>
                  <a:gd name="T46" fmla="*/ 164 w 232"/>
                  <a:gd name="T47" fmla="*/ 119 h 272"/>
                  <a:gd name="T48" fmla="*/ 193 w 232"/>
                  <a:gd name="T49" fmla="*/ 119 h 272"/>
                  <a:gd name="T50" fmla="*/ 198 w 232"/>
                  <a:gd name="T51" fmla="*/ 142 h 272"/>
                  <a:gd name="T52" fmla="*/ 198 w 232"/>
                  <a:gd name="T53" fmla="*/ 153 h 272"/>
                  <a:gd name="T54" fmla="*/ 215 w 232"/>
                  <a:gd name="T55" fmla="*/ 193 h 272"/>
                  <a:gd name="T56" fmla="*/ 227 w 232"/>
                  <a:gd name="T57" fmla="*/ 216 h 272"/>
                  <a:gd name="T58" fmla="*/ 227 w 232"/>
                  <a:gd name="T59" fmla="*/ 238 h 272"/>
                  <a:gd name="T60" fmla="*/ 221 w 232"/>
                  <a:gd name="T61" fmla="*/ 255 h 272"/>
                  <a:gd name="T62" fmla="*/ 193 w 232"/>
                  <a:gd name="T63" fmla="*/ 267 h 272"/>
                  <a:gd name="T64" fmla="*/ 170 w 232"/>
                  <a:gd name="T65" fmla="*/ 267 h 272"/>
                  <a:gd name="T66" fmla="*/ 147 w 232"/>
                  <a:gd name="T67" fmla="*/ 261 h 272"/>
                  <a:gd name="T68" fmla="*/ 125 w 232"/>
                  <a:gd name="T69" fmla="*/ 244 h 272"/>
                  <a:gd name="T70" fmla="*/ 102 w 232"/>
                  <a:gd name="T71" fmla="*/ 233 h 272"/>
                  <a:gd name="T72" fmla="*/ 79 w 232"/>
                  <a:gd name="T73" fmla="*/ 216 h 272"/>
                  <a:gd name="T74" fmla="*/ 68 w 232"/>
                  <a:gd name="T75" fmla="*/ 204 h 272"/>
                  <a:gd name="T76" fmla="*/ 45 w 232"/>
                  <a:gd name="T77" fmla="*/ 182 h 272"/>
                  <a:gd name="T78" fmla="*/ 28 w 232"/>
                  <a:gd name="T79" fmla="*/ 165 h 272"/>
                  <a:gd name="T80" fmla="*/ 6 w 232"/>
                  <a:gd name="T81" fmla="*/ 136 h 272"/>
                  <a:gd name="T82" fmla="*/ 0 w 232"/>
                  <a:gd name="T83" fmla="*/ 125 h 272"/>
                  <a:gd name="T84" fmla="*/ 11 w 232"/>
                  <a:gd name="T85" fmla="*/ 125 h 272"/>
                  <a:gd name="T86" fmla="*/ 17 w 232"/>
                  <a:gd name="T87" fmla="*/ 114 h 272"/>
                  <a:gd name="T88" fmla="*/ 23 w 232"/>
                  <a:gd name="T89" fmla="*/ 119 h 272"/>
                  <a:gd name="T90" fmla="*/ 28 w 232"/>
                  <a:gd name="T91" fmla="*/ 102 h 272"/>
                  <a:gd name="T92" fmla="*/ 34 w 232"/>
                  <a:gd name="T93" fmla="*/ 97 h 272"/>
                  <a:gd name="T94" fmla="*/ 34 w 232"/>
                  <a:gd name="T95" fmla="*/ 97 h 272"/>
                  <a:gd name="T96" fmla="*/ 28 w 232"/>
                  <a:gd name="T97" fmla="*/ 91 h 272"/>
                  <a:gd name="T98" fmla="*/ 28 w 232"/>
                  <a:gd name="T99" fmla="*/ 85 h 272"/>
                  <a:gd name="T100" fmla="*/ 23 w 232"/>
                  <a:gd name="T101" fmla="*/ 74 h 272"/>
                  <a:gd name="T102" fmla="*/ 11 w 232"/>
                  <a:gd name="T103" fmla="*/ 57 h 272"/>
                  <a:gd name="T104" fmla="*/ 11 w 232"/>
                  <a:gd name="T105" fmla="*/ 34 h 272"/>
                  <a:gd name="T106" fmla="*/ 11 w 232"/>
                  <a:gd name="T10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72">
                    <a:moveTo>
                      <a:pt x="11" y="0"/>
                    </a:moveTo>
                    <a:lnTo>
                      <a:pt x="17" y="0"/>
                    </a:lnTo>
                    <a:lnTo>
                      <a:pt x="23" y="6"/>
                    </a:lnTo>
                    <a:lnTo>
                      <a:pt x="28" y="6"/>
                    </a:lnTo>
                    <a:lnTo>
                      <a:pt x="34" y="6"/>
                    </a:lnTo>
                    <a:lnTo>
                      <a:pt x="40" y="6"/>
                    </a:lnTo>
                    <a:lnTo>
                      <a:pt x="34" y="6"/>
                    </a:lnTo>
                    <a:lnTo>
                      <a:pt x="40" y="12"/>
                    </a:lnTo>
                    <a:lnTo>
                      <a:pt x="40" y="6"/>
                    </a:lnTo>
                    <a:lnTo>
                      <a:pt x="45" y="6"/>
                    </a:lnTo>
                    <a:lnTo>
                      <a:pt x="51" y="6"/>
                    </a:lnTo>
                    <a:lnTo>
                      <a:pt x="51" y="12"/>
                    </a:lnTo>
                    <a:lnTo>
                      <a:pt x="57" y="12"/>
                    </a:lnTo>
                    <a:lnTo>
                      <a:pt x="62" y="12"/>
                    </a:lnTo>
                    <a:lnTo>
                      <a:pt x="62" y="17"/>
                    </a:lnTo>
                    <a:lnTo>
                      <a:pt x="68" y="23"/>
                    </a:lnTo>
                    <a:lnTo>
                      <a:pt x="74" y="23"/>
                    </a:lnTo>
                    <a:lnTo>
                      <a:pt x="79" y="23"/>
                    </a:lnTo>
                    <a:lnTo>
                      <a:pt x="79" y="17"/>
                    </a:lnTo>
                    <a:lnTo>
                      <a:pt x="79" y="12"/>
                    </a:lnTo>
                    <a:lnTo>
                      <a:pt x="79" y="17"/>
                    </a:lnTo>
                    <a:lnTo>
                      <a:pt x="85" y="17"/>
                    </a:lnTo>
                    <a:lnTo>
                      <a:pt x="91" y="17"/>
                    </a:lnTo>
                    <a:lnTo>
                      <a:pt x="96" y="23"/>
                    </a:lnTo>
                    <a:lnTo>
                      <a:pt x="96" y="29"/>
                    </a:lnTo>
                    <a:lnTo>
                      <a:pt x="108" y="23"/>
                    </a:lnTo>
                    <a:lnTo>
                      <a:pt x="113" y="29"/>
                    </a:lnTo>
                    <a:lnTo>
                      <a:pt x="113" y="34"/>
                    </a:lnTo>
                    <a:lnTo>
                      <a:pt x="125" y="29"/>
                    </a:lnTo>
                    <a:lnTo>
                      <a:pt x="130" y="34"/>
                    </a:lnTo>
                    <a:lnTo>
                      <a:pt x="136" y="34"/>
                    </a:lnTo>
                    <a:lnTo>
                      <a:pt x="142" y="34"/>
                    </a:lnTo>
                    <a:lnTo>
                      <a:pt x="142" y="40"/>
                    </a:lnTo>
                    <a:lnTo>
                      <a:pt x="153" y="40"/>
                    </a:lnTo>
                    <a:lnTo>
                      <a:pt x="159" y="46"/>
                    </a:lnTo>
                    <a:lnTo>
                      <a:pt x="159" y="51"/>
                    </a:lnTo>
                    <a:lnTo>
                      <a:pt x="153" y="63"/>
                    </a:lnTo>
                    <a:lnTo>
                      <a:pt x="153" y="68"/>
                    </a:lnTo>
                    <a:lnTo>
                      <a:pt x="153" y="74"/>
                    </a:lnTo>
                    <a:lnTo>
                      <a:pt x="159" y="80"/>
                    </a:lnTo>
                    <a:lnTo>
                      <a:pt x="159" y="85"/>
                    </a:lnTo>
                    <a:lnTo>
                      <a:pt x="164" y="85"/>
                    </a:lnTo>
                    <a:lnTo>
                      <a:pt x="164" y="91"/>
                    </a:lnTo>
                    <a:lnTo>
                      <a:pt x="159" y="97"/>
                    </a:lnTo>
                    <a:lnTo>
                      <a:pt x="164" y="97"/>
                    </a:lnTo>
                    <a:lnTo>
                      <a:pt x="164" y="102"/>
                    </a:lnTo>
                    <a:lnTo>
                      <a:pt x="164" y="108"/>
                    </a:lnTo>
                    <a:lnTo>
                      <a:pt x="164" y="119"/>
                    </a:lnTo>
                    <a:lnTo>
                      <a:pt x="170" y="119"/>
                    </a:lnTo>
                    <a:lnTo>
                      <a:pt x="193" y="119"/>
                    </a:lnTo>
                    <a:lnTo>
                      <a:pt x="193" y="131"/>
                    </a:lnTo>
                    <a:lnTo>
                      <a:pt x="198" y="142"/>
                    </a:lnTo>
                    <a:lnTo>
                      <a:pt x="204" y="148"/>
                    </a:lnTo>
                    <a:lnTo>
                      <a:pt x="198" y="153"/>
                    </a:lnTo>
                    <a:lnTo>
                      <a:pt x="198" y="165"/>
                    </a:lnTo>
                    <a:lnTo>
                      <a:pt x="215" y="193"/>
                    </a:lnTo>
                    <a:lnTo>
                      <a:pt x="215" y="199"/>
                    </a:lnTo>
                    <a:lnTo>
                      <a:pt x="227" y="216"/>
                    </a:lnTo>
                    <a:lnTo>
                      <a:pt x="227" y="227"/>
                    </a:lnTo>
                    <a:lnTo>
                      <a:pt x="227" y="238"/>
                    </a:lnTo>
                    <a:lnTo>
                      <a:pt x="232" y="250"/>
                    </a:lnTo>
                    <a:lnTo>
                      <a:pt x="221" y="255"/>
                    </a:lnTo>
                    <a:lnTo>
                      <a:pt x="215" y="255"/>
                    </a:lnTo>
                    <a:lnTo>
                      <a:pt x="193" y="267"/>
                    </a:lnTo>
                    <a:lnTo>
                      <a:pt x="181" y="272"/>
                    </a:lnTo>
                    <a:lnTo>
                      <a:pt x="170" y="267"/>
                    </a:lnTo>
                    <a:lnTo>
                      <a:pt x="159" y="267"/>
                    </a:lnTo>
                    <a:lnTo>
                      <a:pt x="147" y="261"/>
                    </a:lnTo>
                    <a:lnTo>
                      <a:pt x="136" y="250"/>
                    </a:lnTo>
                    <a:lnTo>
                      <a:pt x="125" y="244"/>
                    </a:lnTo>
                    <a:lnTo>
                      <a:pt x="113" y="238"/>
                    </a:lnTo>
                    <a:lnTo>
                      <a:pt x="102" y="233"/>
                    </a:lnTo>
                    <a:lnTo>
                      <a:pt x="91" y="221"/>
                    </a:lnTo>
                    <a:lnTo>
                      <a:pt x="79" y="216"/>
                    </a:lnTo>
                    <a:lnTo>
                      <a:pt x="74" y="210"/>
                    </a:lnTo>
                    <a:lnTo>
                      <a:pt x="68" y="204"/>
                    </a:lnTo>
                    <a:lnTo>
                      <a:pt x="57" y="193"/>
                    </a:lnTo>
                    <a:lnTo>
                      <a:pt x="45" y="182"/>
                    </a:lnTo>
                    <a:lnTo>
                      <a:pt x="40" y="176"/>
                    </a:lnTo>
                    <a:lnTo>
                      <a:pt x="28" y="165"/>
                    </a:lnTo>
                    <a:lnTo>
                      <a:pt x="0" y="142"/>
                    </a:lnTo>
                    <a:lnTo>
                      <a:pt x="6" y="136"/>
                    </a:lnTo>
                    <a:lnTo>
                      <a:pt x="6" y="131"/>
                    </a:lnTo>
                    <a:lnTo>
                      <a:pt x="0" y="125"/>
                    </a:lnTo>
                    <a:lnTo>
                      <a:pt x="6" y="125"/>
                    </a:lnTo>
                    <a:lnTo>
                      <a:pt x="11" y="125"/>
                    </a:lnTo>
                    <a:lnTo>
                      <a:pt x="11" y="119"/>
                    </a:lnTo>
                    <a:lnTo>
                      <a:pt x="17" y="114"/>
                    </a:lnTo>
                    <a:lnTo>
                      <a:pt x="23" y="114"/>
                    </a:lnTo>
                    <a:lnTo>
                      <a:pt x="23" y="119"/>
                    </a:lnTo>
                    <a:lnTo>
                      <a:pt x="28" y="114"/>
                    </a:lnTo>
                    <a:lnTo>
                      <a:pt x="28" y="102"/>
                    </a:lnTo>
                    <a:lnTo>
                      <a:pt x="28" y="97"/>
                    </a:lnTo>
                    <a:lnTo>
                      <a:pt x="34" y="97"/>
                    </a:lnTo>
                    <a:lnTo>
                      <a:pt x="28" y="97"/>
                    </a:lnTo>
                    <a:lnTo>
                      <a:pt x="34" y="97"/>
                    </a:lnTo>
                    <a:lnTo>
                      <a:pt x="34" y="91"/>
                    </a:lnTo>
                    <a:lnTo>
                      <a:pt x="28" y="91"/>
                    </a:lnTo>
                    <a:lnTo>
                      <a:pt x="34" y="91"/>
                    </a:lnTo>
                    <a:lnTo>
                      <a:pt x="28" y="85"/>
                    </a:lnTo>
                    <a:lnTo>
                      <a:pt x="28" y="80"/>
                    </a:lnTo>
                    <a:lnTo>
                      <a:pt x="23" y="74"/>
                    </a:lnTo>
                    <a:lnTo>
                      <a:pt x="11" y="68"/>
                    </a:lnTo>
                    <a:lnTo>
                      <a:pt x="11" y="57"/>
                    </a:lnTo>
                    <a:lnTo>
                      <a:pt x="11" y="51"/>
                    </a:lnTo>
                    <a:lnTo>
                      <a:pt x="11" y="34"/>
                    </a:lnTo>
                    <a:lnTo>
                      <a:pt x="11" y="29"/>
                    </a:lnTo>
                    <a:lnTo>
                      <a:pt x="11"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8" name="Freeform 72">
                <a:extLst>
                  <a:ext uri="{FF2B5EF4-FFF2-40B4-BE49-F238E27FC236}">
                    <a16:creationId xmlns:a16="http://schemas.microsoft.com/office/drawing/2014/main" id="{A1524A18-1534-59D7-BF24-A5ADD1368703}"/>
                  </a:ext>
                </a:extLst>
              </p:cNvPr>
              <p:cNvSpPr>
                <a:spLocks/>
              </p:cNvSpPr>
              <p:nvPr>
                <p:custDataLst>
                  <p:tags r:id="rId73"/>
                </p:custDataLst>
              </p:nvPr>
            </p:nvSpPr>
            <p:spPr bwMode="auto">
              <a:xfrm rot="390307">
                <a:off x="6476287" y="4090207"/>
                <a:ext cx="576262" cy="360363"/>
              </a:xfrm>
              <a:custGeom>
                <a:avLst/>
                <a:gdLst>
                  <a:gd name="T0" fmla="*/ 340 w 363"/>
                  <a:gd name="T1" fmla="*/ 221 h 227"/>
                  <a:gd name="T2" fmla="*/ 306 w 363"/>
                  <a:gd name="T3" fmla="*/ 210 h 227"/>
                  <a:gd name="T4" fmla="*/ 289 w 363"/>
                  <a:gd name="T5" fmla="*/ 210 h 227"/>
                  <a:gd name="T6" fmla="*/ 267 w 363"/>
                  <a:gd name="T7" fmla="*/ 198 h 227"/>
                  <a:gd name="T8" fmla="*/ 244 w 363"/>
                  <a:gd name="T9" fmla="*/ 204 h 227"/>
                  <a:gd name="T10" fmla="*/ 233 w 363"/>
                  <a:gd name="T11" fmla="*/ 210 h 227"/>
                  <a:gd name="T12" fmla="*/ 227 w 363"/>
                  <a:gd name="T13" fmla="*/ 204 h 227"/>
                  <a:gd name="T14" fmla="*/ 227 w 363"/>
                  <a:gd name="T15" fmla="*/ 193 h 227"/>
                  <a:gd name="T16" fmla="*/ 216 w 363"/>
                  <a:gd name="T17" fmla="*/ 187 h 227"/>
                  <a:gd name="T18" fmla="*/ 204 w 363"/>
                  <a:gd name="T19" fmla="*/ 181 h 227"/>
                  <a:gd name="T20" fmla="*/ 176 w 363"/>
                  <a:gd name="T21" fmla="*/ 170 h 227"/>
                  <a:gd name="T22" fmla="*/ 165 w 363"/>
                  <a:gd name="T23" fmla="*/ 153 h 227"/>
                  <a:gd name="T24" fmla="*/ 153 w 363"/>
                  <a:gd name="T25" fmla="*/ 153 h 227"/>
                  <a:gd name="T26" fmla="*/ 142 w 363"/>
                  <a:gd name="T27" fmla="*/ 176 h 227"/>
                  <a:gd name="T28" fmla="*/ 142 w 363"/>
                  <a:gd name="T29" fmla="*/ 187 h 227"/>
                  <a:gd name="T30" fmla="*/ 148 w 363"/>
                  <a:gd name="T31" fmla="*/ 198 h 227"/>
                  <a:gd name="T32" fmla="*/ 142 w 363"/>
                  <a:gd name="T33" fmla="*/ 210 h 227"/>
                  <a:gd name="T34" fmla="*/ 125 w 363"/>
                  <a:gd name="T35" fmla="*/ 210 h 227"/>
                  <a:gd name="T36" fmla="*/ 108 w 363"/>
                  <a:gd name="T37" fmla="*/ 204 h 227"/>
                  <a:gd name="T38" fmla="*/ 97 w 363"/>
                  <a:gd name="T39" fmla="*/ 204 h 227"/>
                  <a:gd name="T40" fmla="*/ 74 w 363"/>
                  <a:gd name="T41" fmla="*/ 204 h 227"/>
                  <a:gd name="T42" fmla="*/ 63 w 363"/>
                  <a:gd name="T43" fmla="*/ 193 h 227"/>
                  <a:gd name="T44" fmla="*/ 51 w 363"/>
                  <a:gd name="T45" fmla="*/ 187 h 227"/>
                  <a:gd name="T46" fmla="*/ 40 w 363"/>
                  <a:gd name="T47" fmla="*/ 187 h 227"/>
                  <a:gd name="T48" fmla="*/ 46 w 363"/>
                  <a:gd name="T49" fmla="*/ 176 h 227"/>
                  <a:gd name="T50" fmla="*/ 46 w 363"/>
                  <a:gd name="T51" fmla="*/ 159 h 227"/>
                  <a:gd name="T52" fmla="*/ 34 w 363"/>
                  <a:gd name="T53" fmla="*/ 147 h 227"/>
                  <a:gd name="T54" fmla="*/ 17 w 363"/>
                  <a:gd name="T55" fmla="*/ 136 h 227"/>
                  <a:gd name="T56" fmla="*/ 0 w 363"/>
                  <a:gd name="T57" fmla="*/ 130 h 227"/>
                  <a:gd name="T58" fmla="*/ 12 w 363"/>
                  <a:gd name="T59" fmla="*/ 79 h 227"/>
                  <a:gd name="T60" fmla="*/ 68 w 363"/>
                  <a:gd name="T61" fmla="*/ 6 h 227"/>
                  <a:gd name="T62" fmla="*/ 91 w 363"/>
                  <a:gd name="T63" fmla="*/ 28 h 227"/>
                  <a:gd name="T64" fmla="*/ 131 w 363"/>
                  <a:gd name="T65" fmla="*/ 51 h 227"/>
                  <a:gd name="T66" fmla="*/ 142 w 363"/>
                  <a:gd name="T67" fmla="*/ 62 h 227"/>
                  <a:gd name="T68" fmla="*/ 165 w 363"/>
                  <a:gd name="T69" fmla="*/ 96 h 227"/>
                  <a:gd name="T70" fmla="*/ 204 w 363"/>
                  <a:gd name="T71" fmla="*/ 91 h 227"/>
                  <a:gd name="T72" fmla="*/ 238 w 363"/>
                  <a:gd name="T73" fmla="*/ 113 h 227"/>
                  <a:gd name="T74" fmla="*/ 261 w 363"/>
                  <a:gd name="T75" fmla="*/ 113 h 227"/>
                  <a:gd name="T76" fmla="*/ 295 w 363"/>
                  <a:gd name="T77" fmla="*/ 113 h 227"/>
                  <a:gd name="T78" fmla="*/ 312 w 363"/>
                  <a:gd name="T79" fmla="*/ 113 h 227"/>
                  <a:gd name="T80" fmla="*/ 335 w 363"/>
                  <a:gd name="T81" fmla="*/ 108 h 227"/>
                  <a:gd name="T82" fmla="*/ 329 w 363"/>
                  <a:gd name="T83" fmla="*/ 147 h 227"/>
                  <a:gd name="T84" fmla="*/ 329 w 363"/>
                  <a:gd name="T85" fmla="*/ 159 h 227"/>
                  <a:gd name="T86" fmla="*/ 335 w 363"/>
                  <a:gd name="T87" fmla="*/ 176 h 227"/>
                  <a:gd name="T88" fmla="*/ 340 w 363"/>
                  <a:gd name="T89" fmla="*/ 181 h 227"/>
                  <a:gd name="T90" fmla="*/ 346 w 363"/>
                  <a:gd name="T91" fmla="*/ 193 h 227"/>
                  <a:gd name="T92" fmla="*/ 352 w 363"/>
                  <a:gd name="T93" fmla="*/ 198 h 227"/>
                  <a:gd name="T94" fmla="*/ 357 w 363"/>
                  <a:gd name="T95" fmla="*/ 204 h 227"/>
                  <a:gd name="T96" fmla="*/ 357 w 363"/>
                  <a:gd name="T97" fmla="*/ 210 h 227"/>
                  <a:gd name="T98" fmla="*/ 352 w 363"/>
                  <a:gd name="T99" fmla="*/ 215 h 227"/>
                  <a:gd name="T100" fmla="*/ 346 w 363"/>
                  <a:gd name="T101" fmla="*/ 221 h 227"/>
                  <a:gd name="T102" fmla="*/ 340 w 363"/>
                  <a:gd name="T10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227">
                    <a:moveTo>
                      <a:pt x="340" y="227"/>
                    </a:moveTo>
                    <a:lnTo>
                      <a:pt x="340" y="221"/>
                    </a:lnTo>
                    <a:lnTo>
                      <a:pt x="318" y="215"/>
                    </a:lnTo>
                    <a:lnTo>
                      <a:pt x="306" y="210"/>
                    </a:lnTo>
                    <a:lnTo>
                      <a:pt x="295" y="215"/>
                    </a:lnTo>
                    <a:lnTo>
                      <a:pt x="289" y="210"/>
                    </a:lnTo>
                    <a:lnTo>
                      <a:pt x="272" y="204"/>
                    </a:lnTo>
                    <a:lnTo>
                      <a:pt x="267" y="198"/>
                    </a:lnTo>
                    <a:lnTo>
                      <a:pt x="250" y="198"/>
                    </a:lnTo>
                    <a:lnTo>
                      <a:pt x="244" y="204"/>
                    </a:lnTo>
                    <a:lnTo>
                      <a:pt x="238" y="204"/>
                    </a:lnTo>
                    <a:lnTo>
                      <a:pt x="233" y="210"/>
                    </a:lnTo>
                    <a:lnTo>
                      <a:pt x="233" y="204"/>
                    </a:lnTo>
                    <a:lnTo>
                      <a:pt x="227" y="204"/>
                    </a:lnTo>
                    <a:lnTo>
                      <a:pt x="227" y="198"/>
                    </a:lnTo>
                    <a:lnTo>
                      <a:pt x="227" y="193"/>
                    </a:lnTo>
                    <a:lnTo>
                      <a:pt x="221" y="193"/>
                    </a:lnTo>
                    <a:lnTo>
                      <a:pt x="216" y="187"/>
                    </a:lnTo>
                    <a:lnTo>
                      <a:pt x="210" y="181"/>
                    </a:lnTo>
                    <a:lnTo>
                      <a:pt x="204" y="181"/>
                    </a:lnTo>
                    <a:lnTo>
                      <a:pt x="193" y="176"/>
                    </a:lnTo>
                    <a:lnTo>
                      <a:pt x="176" y="170"/>
                    </a:lnTo>
                    <a:lnTo>
                      <a:pt x="170" y="164"/>
                    </a:lnTo>
                    <a:lnTo>
                      <a:pt x="165" y="153"/>
                    </a:lnTo>
                    <a:lnTo>
                      <a:pt x="159" y="153"/>
                    </a:lnTo>
                    <a:lnTo>
                      <a:pt x="153" y="153"/>
                    </a:lnTo>
                    <a:lnTo>
                      <a:pt x="142" y="164"/>
                    </a:lnTo>
                    <a:lnTo>
                      <a:pt x="142" y="176"/>
                    </a:lnTo>
                    <a:lnTo>
                      <a:pt x="142" y="181"/>
                    </a:lnTo>
                    <a:lnTo>
                      <a:pt x="142" y="187"/>
                    </a:lnTo>
                    <a:lnTo>
                      <a:pt x="148" y="193"/>
                    </a:lnTo>
                    <a:lnTo>
                      <a:pt x="148" y="198"/>
                    </a:lnTo>
                    <a:lnTo>
                      <a:pt x="148" y="204"/>
                    </a:lnTo>
                    <a:lnTo>
                      <a:pt x="142" y="210"/>
                    </a:lnTo>
                    <a:lnTo>
                      <a:pt x="131" y="210"/>
                    </a:lnTo>
                    <a:lnTo>
                      <a:pt x="125" y="210"/>
                    </a:lnTo>
                    <a:lnTo>
                      <a:pt x="114" y="210"/>
                    </a:lnTo>
                    <a:lnTo>
                      <a:pt x="108" y="204"/>
                    </a:lnTo>
                    <a:lnTo>
                      <a:pt x="102" y="204"/>
                    </a:lnTo>
                    <a:lnTo>
                      <a:pt x="97" y="204"/>
                    </a:lnTo>
                    <a:lnTo>
                      <a:pt x="85" y="204"/>
                    </a:lnTo>
                    <a:lnTo>
                      <a:pt x="74" y="204"/>
                    </a:lnTo>
                    <a:lnTo>
                      <a:pt x="68" y="198"/>
                    </a:lnTo>
                    <a:lnTo>
                      <a:pt x="63" y="193"/>
                    </a:lnTo>
                    <a:lnTo>
                      <a:pt x="57" y="187"/>
                    </a:lnTo>
                    <a:lnTo>
                      <a:pt x="51" y="187"/>
                    </a:lnTo>
                    <a:lnTo>
                      <a:pt x="46" y="187"/>
                    </a:lnTo>
                    <a:lnTo>
                      <a:pt x="40" y="187"/>
                    </a:lnTo>
                    <a:lnTo>
                      <a:pt x="40" y="181"/>
                    </a:lnTo>
                    <a:lnTo>
                      <a:pt x="46" y="176"/>
                    </a:lnTo>
                    <a:lnTo>
                      <a:pt x="51" y="164"/>
                    </a:lnTo>
                    <a:lnTo>
                      <a:pt x="46" y="159"/>
                    </a:lnTo>
                    <a:lnTo>
                      <a:pt x="40" y="153"/>
                    </a:lnTo>
                    <a:lnTo>
                      <a:pt x="34" y="147"/>
                    </a:lnTo>
                    <a:lnTo>
                      <a:pt x="23" y="142"/>
                    </a:lnTo>
                    <a:lnTo>
                      <a:pt x="17" y="136"/>
                    </a:lnTo>
                    <a:lnTo>
                      <a:pt x="0" y="136"/>
                    </a:lnTo>
                    <a:lnTo>
                      <a:pt x="0" y="130"/>
                    </a:lnTo>
                    <a:lnTo>
                      <a:pt x="0" y="113"/>
                    </a:lnTo>
                    <a:lnTo>
                      <a:pt x="12" y="79"/>
                    </a:lnTo>
                    <a:lnTo>
                      <a:pt x="40" y="0"/>
                    </a:lnTo>
                    <a:lnTo>
                      <a:pt x="68" y="6"/>
                    </a:lnTo>
                    <a:lnTo>
                      <a:pt x="85" y="23"/>
                    </a:lnTo>
                    <a:lnTo>
                      <a:pt x="91" y="28"/>
                    </a:lnTo>
                    <a:lnTo>
                      <a:pt x="119" y="34"/>
                    </a:lnTo>
                    <a:lnTo>
                      <a:pt x="131" y="51"/>
                    </a:lnTo>
                    <a:lnTo>
                      <a:pt x="136" y="57"/>
                    </a:lnTo>
                    <a:lnTo>
                      <a:pt x="142" y="62"/>
                    </a:lnTo>
                    <a:lnTo>
                      <a:pt x="159" y="91"/>
                    </a:lnTo>
                    <a:lnTo>
                      <a:pt x="165" y="96"/>
                    </a:lnTo>
                    <a:lnTo>
                      <a:pt x="176" y="96"/>
                    </a:lnTo>
                    <a:lnTo>
                      <a:pt x="204" y="91"/>
                    </a:lnTo>
                    <a:lnTo>
                      <a:pt x="227" y="108"/>
                    </a:lnTo>
                    <a:lnTo>
                      <a:pt x="238" y="113"/>
                    </a:lnTo>
                    <a:lnTo>
                      <a:pt x="244" y="113"/>
                    </a:lnTo>
                    <a:lnTo>
                      <a:pt x="261" y="113"/>
                    </a:lnTo>
                    <a:lnTo>
                      <a:pt x="284" y="119"/>
                    </a:lnTo>
                    <a:lnTo>
                      <a:pt x="295" y="113"/>
                    </a:lnTo>
                    <a:lnTo>
                      <a:pt x="301" y="113"/>
                    </a:lnTo>
                    <a:lnTo>
                      <a:pt x="312" y="113"/>
                    </a:lnTo>
                    <a:lnTo>
                      <a:pt x="318" y="108"/>
                    </a:lnTo>
                    <a:lnTo>
                      <a:pt x="335" y="108"/>
                    </a:lnTo>
                    <a:lnTo>
                      <a:pt x="329" y="142"/>
                    </a:lnTo>
                    <a:lnTo>
                      <a:pt x="329" y="147"/>
                    </a:lnTo>
                    <a:lnTo>
                      <a:pt x="329" y="153"/>
                    </a:lnTo>
                    <a:lnTo>
                      <a:pt x="329" y="159"/>
                    </a:lnTo>
                    <a:lnTo>
                      <a:pt x="329" y="164"/>
                    </a:lnTo>
                    <a:lnTo>
                      <a:pt x="335" y="176"/>
                    </a:lnTo>
                    <a:lnTo>
                      <a:pt x="335" y="181"/>
                    </a:lnTo>
                    <a:lnTo>
                      <a:pt x="340" y="181"/>
                    </a:lnTo>
                    <a:lnTo>
                      <a:pt x="340" y="187"/>
                    </a:lnTo>
                    <a:lnTo>
                      <a:pt x="346" y="193"/>
                    </a:lnTo>
                    <a:lnTo>
                      <a:pt x="352" y="193"/>
                    </a:lnTo>
                    <a:lnTo>
                      <a:pt x="352" y="198"/>
                    </a:lnTo>
                    <a:lnTo>
                      <a:pt x="357" y="198"/>
                    </a:lnTo>
                    <a:lnTo>
                      <a:pt x="357" y="204"/>
                    </a:lnTo>
                    <a:lnTo>
                      <a:pt x="363" y="210"/>
                    </a:lnTo>
                    <a:lnTo>
                      <a:pt x="357" y="210"/>
                    </a:lnTo>
                    <a:lnTo>
                      <a:pt x="352" y="210"/>
                    </a:lnTo>
                    <a:lnTo>
                      <a:pt x="352" y="215"/>
                    </a:lnTo>
                    <a:lnTo>
                      <a:pt x="352" y="221"/>
                    </a:lnTo>
                    <a:lnTo>
                      <a:pt x="346" y="221"/>
                    </a:lnTo>
                    <a:lnTo>
                      <a:pt x="340" y="221"/>
                    </a:lnTo>
                    <a:lnTo>
                      <a:pt x="340" y="227"/>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9" name="Freeform 73">
                <a:extLst>
                  <a:ext uri="{FF2B5EF4-FFF2-40B4-BE49-F238E27FC236}">
                    <a16:creationId xmlns:a16="http://schemas.microsoft.com/office/drawing/2014/main" id="{3AEA378F-0F95-C8D0-1699-CC63A2989D00}"/>
                  </a:ext>
                </a:extLst>
              </p:cNvPr>
              <p:cNvSpPr>
                <a:spLocks/>
              </p:cNvSpPr>
              <p:nvPr>
                <p:custDataLst>
                  <p:tags r:id="rId74"/>
                </p:custDataLst>
              </p:nvPr>
            </p:nvSpPr>
            <p:spPr bwMode="auto">
              <a:xfrm rot="390307">
                <a:off x="6847800" y="3940037"/>
                <a:ext cx="693737" cy="512763"/>
              </a:xfrm>
              <a:custGeom>
                <a:avLst/>
                <a:gdLst>
                  <a:gd name="T0" fmla="*/ 68 w 437"/>
                  <a:gd name="T1" fmla="*/ 29 h 323"/>
                  <a:gd name="T2" fmla="*/ 79 w 437"/>
                  <a:gd name="T3" fmla="*/ 40 h 323"/>
                  <a:gd name="T4" fmla="*/ 96 w 437"/>
                  <a:gd name="T5" fmla="*/ 34 h 323"/>
                  <a:gd name="T6" fmla="*/ 113 w 437"/>
                  <a:gd name="T7" fmla="*/ 34 h 323"/>
                  <a:gd name="T8" fmla="*/ 130 w 437"/>
                  <a:gd name="T9" fmla="*/ 46 h 323"/>
                  <a:gd name="T10" fmla="*/ 130 w 437"/>
                  <a:gd name="T11" fmla="*/ 57 h 323"/>
                  <a:gd name="T12" fmla="*/ 147 w 437"/>
                  <a:gd name="T13" fmla="*/ 63 h 323"/>
                  <a:gd name="T14" fmla="*/ 164 w 437"/>
                  <a:gd name="T15" fmla="*/ 74 h 323"/>
                  <a:gd name="T16" fmla="*/ 187 w 437"/>
                  <a:gd name="T17" fmla="*/ 68 h 323"/>
                  <a:gd name="T18" fmla="*/ 204 w 437"/>
                  <a:gd name="T19" fmla="*/ 74 h 323"/>
                  <a:gd name="T20" fmla="*/ 215 w 437"/>
                  <a:gd name="T21" fmla="*/ 85 h 323"/>
                  <a:gd name="T22" fmla="*/ 215 w 437"/>
                  <a:gd name="T23" fmla="*/ 97 h 323"/>
                  <a:gd name="T24" fmla="*/ 221 w 437"/>
                  <a:gd name="T25" fmla="*/ 114 h 323"/>
                  <a:gd name="T26" fmla="*/ 221 w 437"/>
                  <a:gd name="T27" fmla="*/ 125 h 323"/>
                  <a:gd name="T28" fmla="*/ 232 w 437"/>
                  <a:gd name="T29" fmla="*/ 131 h 323"/>
                  <a:gd name="T30" fmla="*/ 238 w 437"/>
                  <a:gd name="T31" fmla="*/ 142 h 323"/>
                  <a:gd name="T32" fmla="*/ 255 w 437"/>
                  <a:gd name="T33" fmla="*/ 148 h 323"/>
                  <a:gd name="T34" fmla="*/ 261 w 437"/>
                  <a:gd name="T35" fmla="*/ 131 h 323"/>
                  <a:gd name="T36" fmla="*/ 283 w 437"/>
                  <a:gd name="T37" fmla="*/ 136 h 323"/>
                  <a:gd name="T38" fmla="*/ 283 w 437"/>
                  <a:gd name="T39" fmla="*/ 159 h 323"/>
                  <a:gd name="T40" fmla="*/ 306 w 437"/>
                  <a:gd name="T41" fmla="*/ 165 h 323"/>
                  <a:gd name="T42" fmla="*/ 295 w 437"/>
                  <a:gd name="T43" fmla="*/ 176 h 323"/>
                  <a:gd name="T44" fmla="*/ 312 w 437"/>
                  <a:gd name="T45" fmla="*/ 176 h 323"/>
                  <a:gd name="T46" fmla="*/ 323 w 437"/>
                  <a:gd name="T47" fmla="*/ 187 h 323"/>
                  <a:gd name="T48" fmla="*/ 335 w 437"/>
                  <a:gd name="T49" fmla="*/ 182 h 323"/>
                  <a:gd name="T50" fmla="*/ 346 w 437"/>
                  <a:gd name="T51" fmla="*/ 182 h 323"/>
                  <a:gd name="T52" fmla="*/ 340 w 437"/>
                  <a:gd name="T53" fmla="*/ 176 h 323"/>
                  <a:gd name="T54" fmla="*/ 352 w 437"/>
                  <a:gd name="T55" fmla="*/ 170 h 323"/>
                  <a:gd name="T56" fmla="*/ 352 w 437"/>
                  <a:gd name="T57" fmla="*/ 182 h 323"/>
                  <a:gd name="T58" fmla="*/ 352 w 437"/>
                  <a:gd name="T59" fmla="*/ 204 h 323"/>
                  <a:gd name="T60" fmla="*/ 374 w 437"/>
                  <a:gd name="T61" fmla="*/ 204 h 323"/>
                  <a:gd name="T62" fmla="*/ 380 w 437"/>
                  <a:gd name="T63" fmla="*/ 204 h 323"/>
                  <a:gd name="T64" fmla="*/ 391 w 437"/>
                  <a:gd name="T65" fmla="*/ 199 h 323"/>
                  <a:gd name="T66" fmla="*/ 386 w 437"/>
                  <a:gd name="T67" fmla="*/ 216 h 323"/>
                  <a:gd name="T68" fmla="*/ 403 w 437"/>
                  <a:gd name="T69" fmla="*/ 210 h 323"/>
                  <a:gd name="T70" fmla="*/ 420 w 437"/>
                  <a:gd name="T71" fmla="*/ 210 h 323"/>
                  <a:gd name="T72" fmla="*/ 437 w 437"/>
                  <a:gd name="T73" fmla="*/ 216 h 323"/>
                  <a:gd name="T74" fmla="*/ 437 w 437"/>
                  <a:gd name="T75" fmla="*/ 238 h 323"/>
                  <a:gd name="T76" fmla="*/ 425 w 437"/>
                  <a:gd name="T77" fmla="*/ 250 h 323"/>
                  <a:gd name="T78" fmla="*/ 425 w 437"/>
                  <a:gd name="T79" fmla="*/ 267 h 323"/>
                  <a:gd name="T80" fmla="*/ 408 w 437"/>
                  <a:gd name="T81" fmla="*/ 267 h 323"/>
                  <a:gd name="T82" fmla="*/ 380 w 437"/>
                  <a:gd name="T83" fmla="*/ 318 h 323"/>
                  <a:gd name="T84" fmla="*/ 363 w 437"/>
                  <a:gd name="T85" fmla="*/ 318 h 323"/>
                  <a:gd name="T86" fmla="*/ 340 w 437"/>
                  <a:gd name="T87" fmla="*/ 312 h 323"/>
                  <a:gd name="T88" fmla="*/ 317 w 437"/>
                  <a:gd name="T89" fmla="*/ 306 h 323"/>
                  <a:gd name="T90" fmla="*/ 295 w 437"/>
                  <a:gd name="T91" fmla="*/ 301 h 323"/>
                  <a:gd name="T92" fmla="*/ 272 w 437"/>
                  <a:gd name="T93" fmla="*/ 289 h 323"/>
                  <a:gd name="T94" fmla="*/ 249 w 437"/>
                  <a:gd name="T95" fmla="*/ 267 h 323"/>
                  <a:gd name="T96" fmla="*/ 238 w 437"/>
                  <a:gd name="T97" fmla="*/ 250 h 323"/>
                  <a:gd name="T98" fmla="*/ 221 w 437"/>
                  <a:gd name="T99" fmla="*/ 233 h 323"/>
                  <a:gd name="T100" fmla="*/ 210 w 437"/>
                  <a:gd name="T101" fmla="*/ 233 h 323"/>
                  <a:gd name="T102" fmla="*/ 198 w 437"/>
                  <a:gd name="T103" fmla="*/ 227 h 323"/>
                  <a:gd name="T104" fmla="*/ 187 w 437"/>
                  <a:gd name="T105" fmla="*/ 221 h 323"/>
                  <a:gd name="T106" fmla="*/ 176 w 437"/>
                  <a:gd name="T107" fmla="*/ 227 h 323"/>
                  <a:gd name="T108" fmla="*/ 159 w 437"/>
                  <a:gd name="T109" fmla="*/ 238 h 323"/>
                  <a:gd name="T110" fmla="*/ 147 w 437"/>
                  <a:gd name="T111" fmla="*/ 238 h 323"/>
                  <a:gd name="T112" fmla="*/ 130 w 437"/>
                  <a:gd name="T113" fmla="*/ 233 h 323"/>
                  <a:gd name="T114" fmla="*/ 91 w 437"/>
                  <a:gd name="T115" fmla="*/ 233 h 323"/>
                  <a:gd name="T116" fmla="*/ 57 w 437"/>
                  <a:gd name="T117" fmla="*/ 244 h 323"/>
                  <a:gd name="T118" fmla="*/ 0 w 437"/>
                  <a:gd name="T119" fmla="*/ 233 h 323"/>
                  <a:gd name="T120" fmla="*/ 28 w 437"/>
                  <a:gd name="T121" fmla="*/ 0 h 323"/>
                  <a:gd name="T122" fmla="*/ 45 w 437"/>
                  <a:gd name="T123"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 h="323">
                    <a:moveTo>
                      <a:pt x="57" y="6"/>
                    </a:moveTo>
                    <a:lnTo>
                      <a:pt x="62" y="17"/>
                    </a:lnTo>
                    <a:lnTo>
                      <a:pt x="68" y="23"/>
                    </a:lnTo>
                    <a:lnTo>
                      <a:pt x="68" y="29"/>
                    </a:lnTo>
                    <a:lnTo>
                      <a:pt x="74" y="29"/>
                    </a:lnTo>
                    <a:lnTo>
                      <a:pt x="74" y="23"/>
                    </a:lnTo>
                    <a:lnTo>
                      <a:pt x="79" y="29"/>
                    </a:lnTo>
                    <a:lnTo>
                      <a:pt x="79" y="40"/>
                    </a:lnTo>
                    <a:lnTo>
                      <a:pt x="85" y="40"/>
                    </a:lnTo>
                    <a:lnTo>
                      <a:pt x="85" y="34"/>
                    </a:lnTo>
                    <a:lnTo>
                      <a:pt x="91" y="34"/>
                    </a:lnTo>
                    <a:lnTo>
                      <a:pt x="96" y="34"/>
                    </a:lnTo>
                    <a:lnTo>
                      <a:pt x="102" y="34"/>
                    </a:lnTo>
                    <a:lnTo>
                      <a:pt x="102" y="29"/>
                    </a:lnTo>
                    <a:lnTo>
                      <a:pt x="108" y="29"/>
                    </a:lnTo>
                    <a:lnTo>
                      <a:pt x="113" y="34"/>
                    </a:lnTo>
                    <a:lnTo>
                      <a:pt x="113" y="40"/>
                    </a:lnTo>
                    <a:lnTo>
                      <a:pt x="119" y="40"/>
                    </a:lnTo>
                    <a:lnTo>
                      <a:pt x="125" y="46"/>
                    </a:lnTo>
                    <a:lnTo>
                      <a:pt x="130" y="46"/>
                    </a:lnTo>
                    <a:lnTo>
                      <a:pt x="125" y="51"/>
                    </a:lnTo>
                    <a:lnTo>
                      <a:pt x="119" y="51"/>
                    </a:lnTo>
                    <a:lnTo>
                      <a:pt x="125" y="57"/>
                    </a:lnTo>
                    <a:lnTo>
                      <a:pt x="130" y="57"/>
                    </a:lnTo>
                    <a:lnTo>
                      <a:pt x="130" y="51"/>
                    </a:lnTo>
                    <a:lnTo>
                      <a:pt x="136" y="51"/>
                    </a:lnTo>
                    <a:lnTo>
                      <a:pt x="142" y="51"/>
                    </a:lnTo>
                    <a:lnTo>
                      <a:pt x="147" y="63"/>
                    </a:lnTo>
                    <a:lnTo>
                      <a:pt x="153" y="63"/>
                    </a:lnTo>
                    <a:lnTo>
                      <a:pt x="159" y="63"/>
                    </a:lnTo>
                    <a:lnTo>
                      <a:pt x="164" y="68"/>
                    </a:lnTo>
                    <a:lnTo>
                      <a:pt x="164" y="74"/>
                    </a:lnTo>
                    <a:lnTo>
                      <a:pt x="170" y="74"/>
                    </a:lnTo>
                    <a:lnTo>
                      <a:pt x="176" y="74"/>
                    </a:lnTo>
                    <a:lnTo>
                      <a:pt x="181" y="68"/>
                    </a:lnTo>
                    <a:lnTo>
                      <a:pt x="187" y="68"/>
                    </a:lnTo>
                    <a:lnTo>
                      <a:pt x="193" y="63"/>
                    </a:lnTo>
                    <a:lnTo>
                      <a:pt x="198" y="68"/>
                    </a:lnTo>
                    <a:lnTo>
                      <a:pt x="204" y="68"/>
                    </a:lnTo>
                    <a:lnTo>
                      <a:pt x="204" y="74"/>
                    </a:lnTo>
                    <a:lnTo>
                      <a:pt x="210" y="80"/>
                    </a:lnTo>
                    <a:lnTo>
                      <a:pt x="215" y="85"/>
                    </a:lnTo>
                    <a:lnTo>
                      <a:pt x="215" y="91"/>
                    </a:lnTo>
                    <a:lnTo>
                      <a:pt x="215" y="85"/>
                    </a:lnTo>
                    <a:lnTo>
                      <a:pt x="210" y="91"/>
                    </a:lnTo>
                    <a:lnTo>
                      <a:pt x="215" y="91"/>
                    </a:lnTo>
                    <a:lnTo>
                      <a:pt x="210" y="97"/>
                    </a:lnTo>
                    <a:lnTo>
                      <a:pt x="215" y="97"/>
                    </a:lnTo>
                    <a:lnTo>
                      <a:pt x="215" y="102"/>
                    </a:lnTo>
                    <a:lnTo>
                      <a:pt x="215" y="108"/>
                    </a:lnTo>
                    <a:lnTo>
                      <a:pt x="215" y="114"/>
                    </a:lnTo>
                    <a:lnTo>
                      <a:pt x="221" y="114"/>
                    </a:lnTo>
                    <a:lnTo>
                      <a:pt x="227" y="114"/>
                    </a:lnTo>
                    <a:lnTo>
                      <a:pt x="227" y="119"/>
                    </a:lnTo>
                    <a:lnTo>
                      <a:pt x="221" y="119"/>
                    </a:lnTo>
                    <a:lnTo>
                      <a:pt x="221" y="125"/>
                    </a:lnTo>
                    <a:lnTo>
                      <a:pt x="221" y="131"/>
                    </a:lnTo>
                    <a:lnTo>
                      <a:pt x="227" y="125"/>
                    </a:lnTo>
                    <a:lnTo>
                      <a:pt x="227" y="131"/>
                    </a:lnTo>
                    <a:lnTo>
                      <a:pt x="232" y="131"/>
                    </a:lnTo>
                    <a:lnTo>
                      <a:pt x="238" y="131"/>
                    </a:lnTo>
                    <a:lnTo>
                      <a:pt x="238" y="142"/>
                    </a:lnTo>
                    <a:lnTo>
                      <a:pt x="244" y="142"/>
                    </a:lnTo>
                    <a:lnTo>
                      <a:pt x="238" y="142"/>
                    </a:lnTo>
                    <a:lnTo>
                      <a:pt x="238" y="148"/>
                    </a:lnTo>
                    <a:lnTo>
                      <a:pt x="244" y="148"/>
                    </a:lnTo>
                    <a:lnTo>
                      <a:pt x="249" y="148"/>
                    </a:lnTo>
                    <a:lnTo>
                      <a:pt x="255" y="148"/>
                    </a:lnTo>
                    <a:lnTo>
                      <a:pt x="255" y="142"/>
                    </a:lnTo>
                    <a:lnTo>
                      <a:pt x="255" y="136"/>
                    </a:lnTo>
                    <a:lnTo>
                      <a:pt x="261" y="136"/>
                    </a:lnTo>
                    <a:lnTo>
                      <a:pt x="261" y="131"/>
                    </a:lnTo>
                    <a:lnTo>
                      <a:pt x="266" y="131"/>
                    </a:lnTo>
                    <a:lnTo>
                      <a:pt x="272" y="136"/>
                    </a:lnTo>
                    <a:lnTo>
                      <a:pt x="278" y="131"/>
                    </a:lnTo>
                    <a:lnTo>
                      <a:pt x="283" y="136"/>
                    </a:lnTo>
                    <a:lnTo>
                      <a:pt x="283" y="142"/>
                    </a:lnTo>
                    <a:lnTo>
                      <a:pt x="289" y="148"/>
                    </a:lnTo>
                    <a:lnTo>
                      <a:pt x="283" y="153"/>
                    </a:lnTo>
                    <a:lnTo>
                      <a:pt x="283" y="159"/>
                    </a:lnTo>
                    <a:lnTo>
                      <a:pt x="289" y="165"/>
                    </a:lnTo>
                    <a:lnTo>
                      <a:pt x="295" y="159"/>
                    </a:lnTo>
                    <a:lnTo>
                      <a:pt x="306" y="159"/>
                    </a:lnTo>
                    <a:lnTo>
                      <a:pt x="306" y="165"/>
                    </a:lnTo>
                    <a:lnTo>
                      <a:pt x="300" y="170"/>
                    </a:lnTo>
                    <a:lnTo>
                      <a:pt x="300" y="165"/>
                    </a:lnTo>
                    <a:lnTo>
                      <a:pt x="295" y="170"/>
                    </a:lnTo>
                    <a:lnTo>
                      <a:pt x="295" y="176"/>
                    </a:lnTo>
                    <a:lnTo>
                      <a:pt x="306" y="176"/>
                    </a:lnTo>
                    <a:lnTo>
                      <a:pt x="306" y="170"/>
                    </a:lnTo>
                    <a:lnTo>
                      <a:pt x="312" y="170"/>
                    </a:lnTo>
                    <a:lnTo>
                      <a:pt x="312" y="176"/>
                    </a:lnTo>
                    <a:lnTo>
                      <a:pt x="312" y="182"/>
                    </a:lnTo>
                    <a:lnTo>
                      <a:pt x="317" y="182"/>
                    </a:lnTo>
                    <a:lnTo>
                      <a:pt x="317" y="187"/>
                    </a:lnTo>
                    <a:lnTo>
                      <a:pt x="323" y="187"/>
                    </a:lnTo>
                    <a:lnTo>
                      <a:pt x="329" y="187"/>
                    </a:lnTo>
                    <a:lnTo>
                      <a:pt x="329" y="182"/>
                    </a:lnTo>
                    <a:lnTo>
                      <a:pt x="329" y="176"/>
                    </a:lnTo>
                    <a:lnTo>
                      <a:pt x="335" y="182"/>
                    </a:lnTo>
                    <a:lnTo>
                      <a:pt x="335" y="187"/>
                    </a:lnTo>
                    <a:lnTo>
                      <a:pt x="340" y="187"/>
                    </a:lnTo>
                    <a:lnTo>
                      <a:pt x="346" y="187"/>
                    </a:lnTo>
                    <a:lnTo>
                      <a:pt x="346" y="182"/>
                    </a:lnTo>
                    <a:lnTo>
                      <a:pt x="340" y="182"/>
                    </a:lnTo>
                    <a:lnTo>
                      <a:pt x="346" y="182"/>
                    </a:lnTo>
                    <a:lnTo>
                      <a:pt x="346" y="176"/>
                    </a:lnTo>
                    <a:lnTo>
                      <a:pt x="340" y="176"/>
                    </a:lnTo>
                    <a:lnTo>
                      <a:pt x="340" y="170"/>
                    </a:lnTo>
                    <a:lnTo>
                      <a:pt x="346" y="170"/>
                    </a:lnTo>
                    <a:lnTo>
                      <a:pt x="346" y="176"/>
                    </a:lnTo>
                    <a:lnTo>
                      <a:pt x="352" y="170"/>
                    </a:lnTo>
                    <a:lnTo>
                      <a:pt x="352" y="176"/>
                    </a:lnTo>
                    <a:lnTo>
                      <a:pt x="352" y="182"/>
                    </a:lnTo>
                    <a:lnTo>
                      <a:pt x="357" y="182"/>
                    </a:lnTo>
                    <a:lnTo>
                      <a:pt x="352" y="182"/>
                    </a:lnTo>
                    <a:lnTo>
                      <a:pt x="352" y="187"/>
                    </a:lnTo>
                    <a:lnTo>
                      <a:pt x="352" y="193"/>
                    </a:lnTo>
                    <a:lnTo>
                      <a:pt x="357" y="199"/>
                    </a:lnTo>
                    <a:lnTo>
                      <a:pt x="352" y="204"/>
                    </a:lnTo>
                    <a:lnTo>
                      <a:pt x="357" y="204"/>
                    </a:lnTo>
                    <a:lnTo>
                      <a:pt x="369" y="199"/>
                    </a:lnTo>
                    <a:lnTo>
                      <a:pt x="374" y="199"/>
                    </a:lnTo>
                    <a:lnTo>
                      <a:pt x="374" y="204"/>
                    </a:lnTo>
                    <a:lnTo>
                      <a:pt x="369" y="204"/>
                    </a:lnTo>
                    <a:lnTo>
                      <a:pt x="369" y="210"/>
                    </a:lnTo>
                    <a:lnTo>
                      <a:pt x="374" y="210"/>
                    </a:lnTo>
                    <a:lnTo>
                      <a:pt x="380" y="204"/>
                    </a:lnTo>
                    <a:lnTo>
                      <a:pt x="374" y="199"/>
                    </a:lnTo>
                    <a:lnTo>
                      <a:pt x="380" y="199"/>
                    </a:lnTo>
                    <a:lnTo>
                      <a:pt x="386" y="199"/>
                    </a:lnTo>
                    <a:lnTo>
                      <a:pt x="391" y="199"/>
                    </a:lnTo>
                    <a:lnTo>
                      <a:pt x="391" y="204"/>
                    </a:lnTo>
                    <a:lnTo>
                      <a:pt x="391" y="210"/>
                    </a:lnTo>
                    <a:lnTo>
                      <a:pt x="391" y="216"/>
                    </a:lnTo>
                    <a:lnTo>
                      <a:pt x="386" y="216"/>
                    </a:lnTo>
                    <a:lnTo>
                      <a:pt x="391" y="221"/>
                    </a:lnTo>
                    <a:lnTo>
                      <a:pt x="397" y="221"/>
                    </a:lnTo>
                    <a:lnTo>
                      <a:pt x="403" y="216"/>
                    </a:lnTo>
                    <a:lnTo>
                      <a:pt x="403" y="210"/>
                    </a:lnTo>
                    <a:lnTo>
                      <a:pt x="408" y="210"/>
                    </a:lnTo>
                    <a:lnTo>
                      <a:pt x="414" y="210"/>
                    </a:lnTo>
                    <a:lnTo>
                      <a:pt x="414" y="204"/>
                    </a:lnTo>
                    <a:lnTo>
                      <a:pt x="420" y="210"/>
                    </a:lnTo>
                    <a:lnTo>
                      <a:pt x="425" y="210"/>
                    </a:lnTo>
                    <a:lnTo>
                      <a:pt x="431" y="210"/>
                    </a:lnTo>
                    <a:lnTo>
                      <a:pt x="437" y="210"/>
                    </a:lnTo>
                    <a:lnTo>
                      <a:pt x="437" y="216"/>
                    </a:lnTo>
                    <a:lnTo>
                      <a:pt x="437" y="227"/>
                    </a:lnTo>
                    <a:lnTo>
                      <a:pt x="437" y="233"/>
                    </a:lnTo>
                    <a:lnTo>
                      <a:pt x="431" y="233"/>
                    </a:lnTo>
                    <a:lnTo>
                      <a:pt x="437" y="238"/>
                    </a:lnTo>
                    <a:lnTo>
                      <a:pt x="431" y="238"/>
                    </a:lnTo>
                    <a:lnTo>
                      <a:pt x="425" y="244"/>
                    </a:lnTo>
                    <a:lnTo>
                      <a:pt x="431" y="244"/>
                    </a:lnTo>
                    <a:lnTo>
                      <a:pt x="425" y="250"/>
                    </a:lnTo>
                    <a:lnTo>
                      <a:pt x="431" y="255"/>
                    </a:lnTo>
                    <a:lnTo>
                      <a:pt x="431" y="261"/>
                    </a:lnTo>
                    <a:lnTo>
                      <a:pt x="431" y="267"/>
                    </a:lnTo>
                    <a:lnTo>
                      <a:pt x="425" y="267"/>
                    </a:lnTo>
                    <a:lnTo>
                      <a:pt x="425" y="272"/>
                    </a:lnTo>
                    <a:lnTo>
                      <a:pt x="420" y="267"/>
                    </a:lnTo>
                    <a:lnTo>
                      <a:pt x="414" y="267"/>
                    </a:lnTo>
                    <a:lnTo>
                      <a:pt x="408" y="267"/>
                    </a:lnTo>
                    <a:lnTo>
                      <a:pt x="391" y="301"/>
                    </a:lnTo>
                    <a:lnTo>
                      <a:pt x="386" y="312"/>
                    </a:lnTo>
                    <a:lnTo>
                      <a:pt x="380" y="312"/>
                    </a:lnTo>
                    <a:lnTo>
                      <a:pt x="380" y="318"/>
                    </a:lnTo>
                    <a:lnTo>
                      <a:pt x="386" y="323"/>
                    </a:lnTo>
                    <a:lnTo>
                      <a:pt x="380" y="323"/>
                    </a:lnTo>
                    <a:lnTo>
                      <a:pt x="374" y="323"/>
                    </a:lnTo>
                    <a:lnTo>
                      <a:pt x="363" y="318"/>
                    </a:lnTo>
                    <a:lnTo>
                      <a:pt x="357" y="312"/>
                    </a:lnTo>
                    <a:lnTo>
                      <a:pt x="352" y="318"/>
                    </a:lnTo>
                    <a:lnTo>
                      <a:pt x="346" y="312"/>
                    </a:lnTo>
                    <a:lnTo>
                      <a:pt x="340" y="312"/>
                    </a:lnTo>
                    <a:lnTo>
                      <a:pt x="335" y="312"/>
                    </a:lnTo>
                    <a:lnTo>
                      <a:pt x="329" y="312"/>
                    </a:lnTo>
                    <a:lnTo>
                      <a:pt x="323" y="306"/>
                    </a:lnTo>
                    <a:lnTo>
                      <a:pt x="317" y="306"/>
                    </a:lnTo>
                    <a:lnTo>
                      <a:pt x="312" y="301"/>
                    </a:lnTo>
                    <a:lnTo>
                      <a:pt x="306" y="301"/>
                    </a:lnTo>
                    <a:lnTo>
                      <a:pt x="300" y="301"/>
                    </a:lnTo>
                    <a:lnTo>
                      <a:pt x="295" y="301"/>
                    </a:lnTo>
                    <a:lnTo>
                      <a:pt x="295" y="295"/>
                    </a:lnTo>
                    <a:lnTo>
                      <a:pt x="289" y="295"/>
                    </a:lnTo>
                    <a:lnTo>
                      <a:pt x="278" y="295"/>
                    </a:lnTo>
                    <a:lnTo>
                      <a:pt x="272" y="289"/>
                    </a:lnTo>
                    <a:lnTo>
                      <a:pt x="266" y="289"/>
                    </a:lnTo>
                    <a:lnTo>
                      <a:pt x="261" y="284"/>
                    </a:lnTo>
                    <a:lnTo>
                      <a:pt x="261" y="272"/>
                    </a:lnTo>
                    <a:lnTo>
                      <a:pt x="249" y="267"/>
                    </a:lnTo>
                    <a:lnTo>
                      <a:pt x="249" y="261"/>
                    </a:lnTo>
                    <a:lnTo>
                      <a:pt x="244" y="255"/>
                    </a:lnTo>
                    <a:lnTo>
                      <a:pt x="238" y="255"/>
                    </a:lnTo>
                    <a:lnTo>
                      <a:pt x="238" y="250"/>
                    </a:lnTo>
                    <a:lnTo>
                      <a:pt x="232" y="244"/>
                    </a:lnTo>
                    <a:lnTo>
                      <a:pt x="232" y="233"/>
                    </a:lnTo>
                    <a:lnTo>
                      <a:pt x="227" y="233"/>
                    </a:lnTo>
                    <a:lnTo>
                      <a:pt x="221" y="233"/>
                    </a:lnTo>
                    <a:lnTo>
                      <a:pt x="221" y="238"/>
                    </a:lnTo>
                    <a:lnTo>
                      <a:pt x="215" y="238"/>
                    </a:lnTo>
                    <a:lnTo>
                      <a:pt x="215" y="233"/>
                    </a:lnTo>
                    <a:lnTo>
                      <a:pt x="210" y="233"/>
                    </a:lnTo>
                    <a:lnTo>
                      <a:pt x="210" y="238"/>
                    </a:lnTo>
                    <a:lnTo>
                      <a:pt x="204" y="238"/>
                    </a:lnTo>
                    <a:lnTo>
                      <a:pt x="198" y="233"/>
                    </a:lnTo>
                    <a:lnTo>
                      <a:pt x="198" y="227"/>
                    </a:lnTo>
                    <a:lnTo>
                      <a:pt x="193" y="227"/>
                    </a:lnTo>
                    <a:lnTo>
                      <a:pt x="193" y="221"/>
                    </a:lnTo>
                    <a:lnTo>
                      <a:pt x="187" y="227"/>
                    </a:lnTo>
                    <a:lnTo>
                      <a:pt x="187" y="221"/>
                    </a:lnTo>
                    <a:lnTo>
                      <a:pt x="181" y="227"/>
                    </a:lnTo>
                    <a:lnTo>
                      <a:pt x="181" y="221"/>
                    </a:lnTo>
                    <a:lnTo>
                      <a:pt x="181" y="227"/>
                    </a:lnTo>
                    <a:lnTo>
                      <a:pt x="176" y="227"/>
                    </a:lnTo>
                    <a:lnTo>
                      <a:pt x="176" y="233"/>
                    </a:lnTo>
                    <a:lnTo>
                      <a:pt x="170" y="233"/>
                    </a:lnTo>
                    <a:lnTo>
                      <a:pt x="164" y="238"/>
                    </a:lnTo>
                    <a:lnTo>
                      <a:pt x="159" y="238"/>
                    </a:lnTo>
                    <a:lnTo>
                      <a:pt x="164" y="244"/>
                    </a:lnTo>
                    <a:lnTo>
                      <a:pt x="159" y="244"/>
                    </a:lnTo>
                    <a:lnTo>
                      <a:pt x="153" y="244"/>
                    </a:lnTo>
                    <a:lnTo>
                      <a:pt x="147" y="238"/>
                    </a:lnTo>
                    <a:lnTo>
                      <a:pt x="142" y="244"/>
                    </a:lnTo>
                    <a:lnTo>
                      <a:pt x="136" y="238"/>
                    </a:lnTo>
                    <a:lnTo>
                      <a:pt x="130" y="238"/>
                    </a:lnTo>
                    <a:lnTo>
                      <a:pt x="130" y="233"/>
                    </a:lnTo>
                    <a:lnTo>
                      <a:pt x="119" y="227"/>
                    </a:lnTo>
                    <a:lnTo>
                      <a:pt x="113" y="233"/>
                    </a:lnTo>
                    <a:lnTo>
                      <a:pt x="108" y="233"/>
                    </a:lnTo>
                    <a:lnTo>
                      <a:pt x="91" y="233"/>
                    </a:lnTo>
                    <a:lnTo>
                      <a:pt x="85" y="238"/>
                    </a:lnTo>
                    <a:lnTo>
                      <a:pt x="74" y="238"/>
                    </a:lnTo>
                    <a:lnTo>
                      <a:pt x="68" y="238"/>
                    </a:lnTo>
                    <a:lnTo>
                      <a:pt x="57" y="244"/>
                    </a:lnTo>
                    <a:lnTo>
                      <a:pt x="34" y="238"/>
                    </a:lnTo>
                    <a:lnTo>
                      <a:pt x="17" y="238"/>
                    </a:lnTo>
                    <a:lnTo>
                      <a:pt x="11" y="238"/>
                    </a:lnTo>
                    <a:lnTo>
                      <a:pt x="0" y="233"/>
                    </a:lnTo>
                    <a:lnTo>
                      <a:pt x="6" y="210"/>
                    </a:lnTo>
                    <a:lnTo>
                      <a:pt x="17" y="114"/>
                    </a:lnTo>
                    <a:lnTo>
                      <a:pt x="23" y="74"/>
                    </a:lnTo>
                    <a:lnTo>
                      <a:pt x="28" y="0"/>
                    </a:lnTo>
                    <a:lnTo>
                      <a:pt x="34" y="0"/>
                    </a:lnTo>
                    <a:lnTo>
                      <a:pt x="40" y="0"/>
                    </a:lnTo>
                    <a:lnTo>
                      <a:pt x="40" y="6"/>
                    </a:lnTo>
                    <a:lnTo>
                      <a:pt x="45" y="6"/>
                    </a:lnTo>
                    <a:lnTo>
                      <a:pt x="51" y="12"/>
                    </a:lnTo>
                    <a:lnTo>
                      <a:pt x="57" y="6"/>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0" name="Freeform 74">
                <a:extLst>
                  <a:ext uri="{FF2B5EF4-FFF2-40B4-BE49-F238E27FC236}">
                    <a16:creationId xmlns:a16="http://schemas.microsoft.com/office/drawing/2014/main" id="{B5CC117E-66E4-D566-F441-8536002F1592}"/>
                  </a:ext>
                </a:extLst>
              </p:cNvPr>
              <p:cNvSpPr>
                <a:spLocks/>
              </p:cNvSpPr>
              <p:nvPr>
                <p:custDataLst>
                  <p:tags r:id="rId75"/>
                </p:custDataLst>
              </p:nvPr>
            </p:nvSpPr>
            <p:spPr bwMode="auto">
              <a:xfrm rot="390307">
                <a:off x="6975658" y="4296607"/>
                <a:ext cx="504825" cy="404813"/>
              </a:xfrm>
              <a:custGeom>
                <a:avLst/>
                <a:gdLst>
                  <a:gd name="T0" fmla="*/ 28 w 318"/>
                  <a:gd name="T1" fmla="*/ 12 h 255"/>
                  <a:gd name="T2" fmla="*/ 45 w 318"/>
                  <a:gd name="T3" fmla="*/ 17 h 255"/>
                  <a:gd name="T4" fmla="*/ 57 w 318"/>
                  <a:gd name="T5" fmla="*/ 17 h 255"/>
                  <a:gd name="T6" fmla="*/ 74 w 318"/>
                  <a:gd name="T7" fmla="*/ 6 h 255"/>
                  <a:gd name="T8" fmla="*/ 85 w 318"/>
                  <a:gd name="T9" fmla="*/ 0 h 255"/>
                  <a:gd name="T10" fmla="*/ 96 w 318"/>
                  <a:gd name="T11" fmla="*/ 6 h 255"/>
                  <a:gd name="T12" fmla="*/ 108 w 318"/>
                  <a:gd name="T13" fmla="*/ 12 h 255"/>
                  <a:gd name="T14" fmla="*/ 119 w 318"/>
                  <a:gd name="T15" fmla="*/ 12 h 255"/>
                  <a:gd name="T16" fmla="*/ 136 w 318"/>
                  <a:gd name="T17" fmla="*/ 29 h 255"/>
                  <a:gd name="T18" fmla="*/ 147 w 318"/>
                  <a:gd name="T19" fmla="*/ 46 h 255"/>
                  <a:gd name="T20" fmla="*/ 170 w 318"/>
                  <a:gd name="T21" fmla="*/ 68 h 255"/>
                  <a:gd name="T22" fmla="*/ 193 w 318"/>
                  <a:gd name="T23" fmla="*/ 80 h 255"/>
                  <a:gd name="T24" fmla="*/ 215 w 318"/>
                  <a:gd name="T25" fmla="*/ 85 h 255"/>
                  <a:gd name="T26" fmla="*/ 238 w 318"/>
                  <a:gd name="T27" fmla="*/ 91 h 255"/>
                  <a:gd name="T28" fmla="*/ 261 w 318"/>
                  <a:gd name="T29" fmla="*/ 97 h 255"/>
                  <a:gd name="T30" fmla="*/ 289 w 318"/>
                  <a:gd name="T31" fmla="*/ 108 h 255"/>
                  <a:gd name="T32" fmla="*/ 318 w 318"/>
                  <a:gd name="T33" fmla="*/ 131 h 255"/>
                  <a:gd name="T34" fmla="*/ 312 w 318"/>
                  <a:gd name="T35" fmla="*/ 216 h 255"/>
                  <a:gd name="T36" fmla="*/ 301 w 318"/>
                  <a:gd name="T37" fmla="*/ 227 h 255"/>
                  <a:gd name="T38" fmla="*/ 289 w 318"/>
                  <a:gd name="T39" fmla="*/ 216 h 255"/>
                  <a:gd name="T40" fmla="*/ 289 w 318"/>
                  <a:gd name="T41" fmla="*/ 227 h 255"/>
                  <a:gd name="T42" fmla="*/ 278 w 318"/>
                  <a:gd name="T43" fmla="*/ 250 h 255"/>
                  <a:gd name="T44" fmla="*/ 255 w 318"/>
                  <a:gd name="T45" fmla="*/ 244 h 255"/>
                  <a:gd name="T46" fmla="*/ 250 w 318"/>
                  <a:gd name="T47" fmla="*/ 216 h 255"/>
                  <a:gd name="T48" fmla="*/ 227 w 318"/>
                  <a:gd name="T49" fmla="*/ 238 h 255"/>
                  <a:gd name="T50" fmla="*/ 215 w 318"/>
                  <a:gd name="T51" fmla="*/ 233 h 255"/>
                  <a:gd name="T52" fmla="*/ 204 w 318"/>
                  <a:gd name="T53" fmla="*/ 233 h 255"/>
                  <a:gd name="T54" fmla="*/ 181 w 318"/>
                  <a:gd name="T55" fmla="*/ 216 h 255"/>
                  <a:gd name="T56" fmla="*/ 176 w 318"/>
                  <a:gd name="T57" fmla="*/ 193 h 255"/>
                  <a:gd name="T58" fmla="*/ 170 w 318"/>
                  <a:gd name="T59" fmla="*/ 148 h 255"/>
                  <a:gd name="T60" fmla="*/ 176 w 318"/>
                  <a:gd name="T61" fmla="*/ 142 h 255"/>
                  <a:gd name="T62" fmla="*/ 181 w 318"/>
                  <a:gd name="T63" fmla="*/ 131 h 255"/>
                  <a:gd name="T64" fmla="*/ 176 w 318"/>
                  <a:gd name="T65" fmla="*/ 114 h 255"/>
                  <a:gd name="T66" fmla="*/ 159 w 318"/>
                  <a:gd name="T67" fmla="*/ 102 h 255"/>
                  <a:gd name="T68" fmla="*/ 153 w 318"/>
                  <a:gd name="T69" fmla="*/ 85 h 255"/>
                  <a:gd name="T70" fmla="*/ 142 w 318"/>
                  <a:gd name="T71" fmla="*/ 74 h 255"/>
                  <a:gd name="T72" fmla="*/ 125 w 318"/>
                  <a:gd name="T73" fmla="*/ 80 h 255"/>
                  <a:gd name="T74" fmla="*/ 119 w 318"/>
                  <a:gd name="T75" fmla="*/ 102 h 255"/>
                  <a:gd name="T76" fmla="*/ 96 w 318"/>
                  <a:gd name="T77" fmla="*/ 97 h 255"/>
                  <a:gd name="T78" fmla="*/ 85 w 318"/>
                  <a:gd name="T79" fmla="*/ 97 h 255"/>
                  <a:gd name="T80" fmla="*/ 85 w 318"/>
                  <a:gd name="T81" fmla="*/ 114 h 255"/>
                  <a:gd name="T82" fmla="*/ 79 w 318"/>
                  <a:gd name="T83" fmla="*/ 119 h 255"/>
                  <a:gd name="T84" fmla="*/ 51 w 318"/>
                  <a:gd name="T85" fmla="*/ 131 h 255"/>
                  <a:gd name="T86" fmla="*/ 11 w 318"/>
                  <a:gd name="T87" fmla="*/ 131 h 255"/>
                  <a:gd name="T88" fmla="*/ 23 w 318"/>
                  <a:gd name="T89" fmla="*/ 119 h 255"/>
                  <a:gd name="T90" fmla="*/ 28 w 318"/>
                  <a:gd name="T91" fmla="*/ 108 h 255"/>
                  <a:gd name="T92" fmla="*/ 17 w 318"/>
                  <a:gd name="T93" fmla="*/ 97 h 255"/>
                  <a:gd name="T94" fmla="*/ 6 w 318"/>
                  <a:gd name="T95" fmla="*/ 80 h 255"/>
                  <a:gd name="T96" fmla="*/ 0 w 318"/>
                  <a:gd name="T97" fmla="*/ 5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255">
                    <a:moveTo>
                      <a:pt x="6" y="12"/>
                    </a:moveTo>
                    <a:lnTo>
                      <a:pt x="11" y="12"/>
                    </a:lnTo>
                    <a:lnTo>
                      <a:pt x="17" y="6"/>
                    </a:lnTo>
                    <a:lnTo>
                      <a:pt x="28" y="12"/>
                    </a:lnTo>
                    <a:lnTo>
                      <a:pt x="28" y="17"/>
                    </a:lnTo>
                    <a:lnTo>
                      <a:pt x="34" y="17"/>
                    </a:lnTo>
                    <a:lnTo>
                      <a:pt x="40" y="23"/>
                    </a:lnTo>
                    <a:lnTo>
                      <a:pt x="45" y="17"/>
                    </a:lnTo>
                    <a:lnTo>
                      <a:pt x="51" y="23"/>
                    </a:lnTo>
                    <a:lnTo>
                      <a:pt x="57" y="23"/>
                    </a:lnTo>
                    <a:lnTo>
                      <a:pt x="62" y="23"/>
                    </a:lnTo>
                    <a:lnTo>
                      <a:pt x="57" y="17"/>
                    </a:lnTo>
                    <a:lnTo>
                      <a:pt x="62" y="17"/>
                    </a:lnTo>
                    <a:lnTo>
                      <a:pt x="68" y="12"/>
                    </a:lnTo>
                    <a:lnTo>
                      <a:pt x="74" y="12"/>
                    </a:lnTo>
                    <a:lnTo>
                      <a:pt x="74" y="6"/>
                    </a:lnTo>
                    <a:lnTo>
                      <a:pt x="79" y="6"/>
                    </a:lnTo>
                    <a:lnTo>
                      <a:pt x="79" y="0"/>
                    </a:lnTo>
                    <a:lnTo>
                      <a:pt x="79" y="6"/>
                    </a:lnTo>
                    <a:lnTo>
                      <a:pt x="85" y="0"/>
                    </a:lnTo>
                    <a:lnTo>
                      <a:pt x="85" y="6"/>
                    </a:lnTo>
                    <a:lnTo>
                      <a:pt x="91" y="0"/>
                    </a:lnTo>
                    <a:lnTo>
                      <a:pt x="91" y="6"/>
                    </a:lnTo>
                    <a:lnTo>
                      <a:pt x="96" y="6"/>
                    </a:lnTo>
                    <a:lnTo>
                      <a:pt x="96" y="12"/>
                    </a:lnTo>
                    <a:lnTo>
                      <a:pt x="102" y="17"/>
                    </a:lnTo>
                    <a:lnTo>
                      <a:pt x="108" y="17"/>
                    </a:lnTo>
                    <a:lnTo>
                      <a:pt x="108" y="12"/>
                    </a:lnTo>
                    <a:lnTo>
                      <a:pt x="113" y="12"/>
                    </a:lnTo>
                    <a:lnTo>
                      <a:pt x="113" y="17"/>
                    </a:lnTo>
                    <a:lnTo>
                      <a:pt x="119" y="17"/>
                    </a:lnTo>
                    <a:lnTo>
                      <a:pt x="119" y="12"/>
                    </a:lnTo>
                    <a:lnTo>
                      <a:pt x="125" y="12"/>
                    </a:lnTo>
                    <a:lnTo>
                      <a:pt x="130" y="12"/>
                    </a:lnTo>
                    <a:lnTo>
                      <a:pt x="130" y="23"/>
                    </a:lnTo>
                    <a:lnTo>
                      <a:pt x="136" y="29"/>
                    </a:lnTo>
                    <a:lnTo>
                      <a:pt x="136" y="34"/>
                    </a:lnTo>
                    <a:lnTo>
                      <a:pt x="142" y="34"/>
                    </a:lnTo>
                    <a:lnTo>
                      <a:pt x="147" y="40"/>
                    </a:lnTo>
                    <a:lnTo>
                      <a:pt x="147" y="46"/>
                    </a:lnTo>
                    <a:lnTo>
                      <a:pt x="159" y="51"/>
                    </a:lnTo>
                    <a:lnTo>
                      <a:pt x="159" y="63"/>
                    </a:lnTo>
                    <a:lnTo>
                      <a:pt x="164" y="68"/>
                    </a:lnTo>
                    <a:lnTo>
                      <a:pt x="170" y="68"/>
                    </a:lnTo>
                    <a:lnTo>
                      <a:pt x="176" y="74"/>
                    </a:lnTo>
                    <a:lnTo>
                      <a:pt x="187" y="74"/>
                    </a:lnTo>
                    <a:lnTo>
                      <a:pt x="193" y="74"/>
                    </a:lnTo>
                    <a:lnTo>
                      <a:pt x="193" y="80"/>
                    </a:lnTo>
                    <a:lnTo>
                      <a:pt x="198" y="80"/>
                    </a:lnTo>
                    <a:lnTo>
                      <a:pt x="204" y="80"/>
                    </a:lnTo>
                    <a:lnTo>
                      <a:pt x="210" y="80"/>
                    </a:lnTo>
                    <a:lnTo>
                      <a:pt x="215" y="85"/>
                    </a:lnTo>
                    <a:lnTo>
                      <a:pt x="221" y="85"/>
                    </a:lnTo>
                    <a:lnTo>
                      <a:pt x="227" y="91"/>
                    </a:lnTo>
                    <a:lnTo>
                      <a:pt x="233" y="91"/>
                    </a:lnTo>
                    <a:lnTo>
                      <a:pt x="238" y="91"/>
                    </a:lnTo>
                    <a:lnTo>
                      <a:pt x="244" y="91"/>
                    </a:lnTo>
                    <a:lnTo>
                      <a:pt x="250" y="97"/>
                    </a:lnTo>
                    <a:lnTo>
                      <a:pt x="255" y="91"/>
                    </a:lnTo>
                    <a:lnTo>
                      <a:pt x="261" y="97"/>
                    </a:lnTo>
                    <a:lnTo>
                      <a:pt x="272" y="102"/>
                    </a:lnTo>
                    <a:lnTo>
                      <a:pt x="278" y="102"/>
                    </a:lnTo>
                    <a:lnTo>
                      <a:pt x="284" y="102"/>
                    </a:lnTo>
                    <a:lnTo>
                      <a:pt x="289" y="108"/>
                    </a:lnTo>
                    <a:lnTo>
                      <a:pt x="295" y="114"/>
                    </a:lnTo>
                    <a:lnTo>
                      <a:pt x="306" y="119"/>
                    </a:lnTo>
                    <a:lnTo>
                      <a:pt x="312" y="125"/>
                    </a:lnTo>
                    <a:lnTo>
                      <a:pt x="318" y="131"/>
                    </a:lnTo>
                    <a:lnTo>
                      <a:pt x="306" y="204"/>
                    </a:lnTo>
                    <a:lnTo>
                      <a:pt x="301" y="204"/>
                    </a:lnTo>
                    <a:lnTo>
                      <a:pt x="306" y="210"/>
                    </a:lnTo>
                    <a:lnTo>
                      <a:pt x="312" y="216"/>
                    </a:lnTo>
                    <a:lnTo>
                      <a:pt x="312" y="221"/>
                    </a:lnTo>
                    <a:lnTo>
                      <a:pt x="306" y="221"/>
                    </a:lnTo>
                    <a:lnTo>
                      <a:pt x="306" y="227"/>
                    </a:lnTo>
                    <a:lnTo>
                      <a:pt x="301" y="227"/>
                    </a:lnTo>
                    <a:lnTo>
                      <a:pt x="301" y="221"/>
                    </a:lnTo>
                    <a:lnTo>
                      <a:pt x="295" y="221"/>
                    </a:lnTo>
                    <a:lnTo>
                      <a:pt x="289" y="221"/>
                    </a:lnTo>
                    <a:lnTo>
                      <a:pt x="289" y="216"/>
                    </a:lnTo>
                    <a:lnTo>
                      <a:pt x="295" y="216"/>
                    </a:lnTo>
                    <a:lnTo>
                      <a:pt x="289" y="216"/>
                    </a:lnTo>
                    <a:lnTo>
                      <a:pt x="289" y="221"/>
                    </a:lnTo>
                    <a:lnTo>
                      <a:pt x="289" y="227"/>
                    </a:lnTo>
                    <a:lnTo>
                      <a:pt x="284" y="227"/>
                    </a:lnTo>
                    <a:lnTo>
                      <a:pt x="278" y="233"/>
                    </a:lnTo>
                    <a:lnTo>
                      <a:pt x="284" y="244"/>
                    </a:lnTo>
                    <a:lnTo>
                      <a:pt x="278" y="250"/>
                    </a:lnTo>
                    <a:lnTo>
                      <a:pt x="278" y="255"/>
                    </a:lnTo>
                    <a:lnTo>
                      <a:pt x="267" y="255"/>
                    </a:lnTo>
                    <a:lnTo>
                      <a:pt x="261" y="250"/>
                    </a:lnTo>
                    <a:lnTo>
                      <a:pt x="255" y="244"/>
                    </a:lnTo>
                    <a:lnTo>
                      <a:pt x="261" y="221"/>
                    </a:lnTo>
                    <a:lnTo>
                      <a:pt x="261" y="216"/>
                    </a:lnTo>
                    <a:lnTo>
                      <a:pt x="255" y="216"/>
                    </a:lnTo>
                    <a:lnTo>
                      <a:pt x="250" y="216"/>
                    </a:lnTo>
                    <a:lnTo>
                      <a:pt x="250" y="227"/>
                    </a:lnTo>
                    <a:lnTo>
                      <a:pt x="250" y="233"/>
                    </a:lnTo>
                    <a:lnTo>
                      <a:pt x="244" y="238"/>
                    </a:lnTo>
                    <a:lnTo>
                      <a:pt x="227" y="238"/>
                    </a:lnTo>
                    <a:lnTo>
                      <a:pt x="221" y="244"/>
                    </a:lnTo>
                    <a:lnTo>
                      <a:pt x="221" y="238"/>
                    </a:lnTo>
                    <a:lnTo>
                      <a:pt x="221" y="233"/>
                    </a:lnTo>
                    <a:lnTo>
                      <a:pt x="215" y="233"/>
                    </a:lnTo>
                    <a:lnTo>
                      <a:pt x="210" y="238"/>
                    </a:lnTo>
                    <a:lnTo>
                      <a:pt x="210" y="244"/>
                    </a:lnTo>
                    <a:lnTo>
                      <a:pt x="204" y="238"/>
                    </a:lnTo>
                    <a:lnTo>
                      <a:pt x="204" y="233"/>
                    </a:lnTo>
                    <a:lnTo>
                      <a:pt x="198" y="227"/>
                    </a:lnTo>
                    <a:lnTo>
                      <a:pt x="193" y="216"/>
                    </a:lnTo>
                    <a:lnTo>
                      <a:pt x="187" y="210"/>
                    </a:lnTo>
                    <a:lnTo>
                      <a:pt x="181" y="216"/>
                    </a:lnTo>
                    <a:lnTo>
                      <a:pt x="176" y="216"/>
                    </a:lnTo>
                    <a:lnTo>
                      <a:pt x="176" y="210"/>
                    </a:lnTo>
                    <a:lnTo>
                      <a:pt x="170" y="204"/>
                    </a:lnTo>
                    <a:lnTo>
                      <a:pt x="176" y="193"/>
                    </a:lnTo>
                    <a:lnTo>
                      <a:pt x="176" y="187"/>
                    </a:lnTo>
                    <a:lnTo>
                      <a:pt x="170" y="176"/>
                    </a:lnTo>
                    <a:lnTo>
                      <a:pt x="164" y="153"/>
                    </a:lnTo>
                    <a:lnTo>
                      <a:pt x="170" y="148"/>
                    </a:lnTo>
                    <a:lnTo>
                      <a:pt x="164" y="136"/>
                    </a:lnTo>
                    <a:lnTo>
                      <a:pt x="170" y="136"/>
                    </a:lnTo>
                    <a:lnTo>
                      <a:pt x="170" y="142"/>
                    </a:lnTo>
                    <a:lnTo>
                      <a:pt x="176" y="142"/>
                    </a:lnTo>
                    <a:lnTo>
                      <a:pt x="181" y="148"/>
                    </a:lnTo>
                    <a:lnTo>
                      <a:pt x="181" y="136"/>
                    </a:lnTo>
                    <a:lnTo>
                      <a:pt x="187" y="136"/>
                    </a:lnTo>
                    <a:lnTo>
                      <a:pt x="181" y="131"/>
                    </a:lnTo>
                    <a:lnTo>
                      <a:pt x="181" y="125"/>
                    </a:lnTo>
                    <a:lnTo>
                      <a:pt x="181" y="119"/>
                    </a:lnTo>
                    <a:lnTo>
                      <a:pt x="176" y="119"/>
                    </a:lnTo>
                    <a:lnTo>
                      <a:pt x="176" y="114"/>
                    </a:lnTo>
                    <a:lnTo>
                      <a:pt x="176" y="108"/>
                    </a:lnTo>
                    <a:lnTo>
                      <a:pt x="164" y="108"/>
                    </a:lnTo>
                    <a:lnTo>
                      <a:pt x="164" y="102"/>
                    </a:lnTo>
                    <a:lnTo>
                      <a:pt x="159" y="102"/>
                    </a:lnTo>
                    <a:lnTo>
                      <a:pt x="164" y="97"/>
                    </a:lnTo>
                    <a:lnTo>
                      <a:pt x="159" y="91"/>
                    </a:lnTo>
                    <a:lnTo>
                      <a:pt x="159" y="85"/>
                    </a:lnTo>
                    <a:lnTo>
                      <a:pt x="153" y="85"/>
                    </a:lnTo>
                    <a:lnTo>
                      <a:pt x="147" y="91"/>
                    </a:lnTo>
                    <a:lnTo>
                      <a:pt x="142" y="85"/>
                    </a:lnTo>
                    <a:lnTo>
                      <a:pt x="142" y="80"/>
                    </a:lnTo>
                    <a:lnTo>
                      <a:pt x="142" y="74"/>
                    </a:lnTo>
                    <a:lnTo>
                      <a:pt x="136" y="74"/>
                    </a:lnTo>
                    <a:lnTo>
                      <a:pt x="130" y="74"/>
                    </a:lnTo>
                    <a:lnTo>
                      <a:pt x="130" y="80"/>
                    </a:lnTo>
                    <a:lnTo>
                      <a:pt x="125" y="80"/>
                    </a:lnTo>
                    <a:lnTo>
                      <a:pt x="119" y="80"/>
                    </a:lnTo>
                    <a:lnTo>
                      <a:pt x="119" y="91"/>
                    </a:lnTo>
                    <a:lnTo>
                      <a:pt x="125" y="97"/>
                    </a:lnTo>
                    <a:lnTo>
                      <a:pt x="119" y="102"/>
                    </a:lnTo>
                    <a:lnTo>
                      <a:pt x="113" y="97"/>
                    </a:lnTo>
                    <a:lnTo>
                      <a:pt x="108" y="97"/>
                    </a:lnTo>
                    <a:lnTo>
                      <a:pt x="108" y="102"/>
                    </a:lnTo>
                    <a:lnTo>
                      <a:pt x="96" y="97"/>
                    </a:lnTo>
                    <a:lnTo>
                      <a:pt x="85" y="91"/>
                    </a:lnTo>
                    <a:lnTo>
                      <a:pt x="85" y="97"/>
                    </a:lnTo>
                    <a:lnTo>
                      <a:pt x="85" y="102"/>
                    </a:lnTo>
                    <a:lnTo>
                      <a:pt x="85" y="97"/>
                    </a:lnTo>
                    <a:lnTo>
                      <a:pt x="79" y="102"/>
                    </a:lnTo>
                    <a:lnTo>
                      <a:pt x="79" y="108"/>
                    </a:lnTo>
                    <a:lnTo>
                      <a:pt x="85" y="108"/>
                    </a:lnTo>
                    <a:lnTo>
                      <a:pt x="85" y="114"/>
                    </a:lnTo>
                    <a:lnTo>
                      <a:pt x="91" y="108"/>
                    </a:lnTo>
                    <a:lnTo>
                      <a:pt x="91" y="119"/>
                    </a:lnTo>
                    <a:lnTo>
                      <a:pt x="85" y="119"/>
                    </a:lnTo>
                    <a:lnTo>
                      <a:pt x="79" y="119"/>
                    </a:lnTo>
                    <a:lnTo>
                      <a:pt x="74" y="119"/>
                    </a:lnTo>
                    <a:lnTo>
                      <a:pt x="74" y="125"/>
                    </a:lnTo>
                    <a:lnTo>
                      <a:pt x="62" y="125"/>
                    </a:lnTo>
                    <a:lnTo>
                      <a:pt x="51" y="131"/>
                    </a:lnTo>
                    <a:lnTo>
                      <a:pt x="28" y="131"/>
                    </a:lnTo>
                    <a:lnTo>
                      <a:pt x="23" y="131"/>
                    </a:lnTo>
                    <a:lnTo>
                      <a:pt x="17" y="131"/>
                    </a:lnTo>
                    <a:lnTo>
                      <a:pt x="11" y="131"/>
                    </a:lnTo>
                    <a:lnTo>
                      <a:pt x="11" y="125"/>
                    </a:lnTo>
                    <a:lnTo>
                      <a:pt x="17" y="125"/>
                    </a:lnTo>
                    <a:lnTo>
                      <a:pt x="23" y="125"/>
                    </a:lnTo>
                    <a:lnTo>
                      <a:pt x="23" y="119"/>
                    </a:lnTo>
                    <a:lnTo>
                      <a:pt x="23" y="114"/>
                    </a:lnTo>
                    <a:lnTo>
                      <a:pt x="28" y="114"/>
                    </a:lnTo>
                    <a:lnTo>
                      <a:pt x="34" y="114"/>
                    </a:lnTo>
                    <a:lnTo>
                      <a:pt x="28" y="108"/>
                    </a:lnTo>
                    <a:lnTo>
                      <a:pt x="28" y="102"/>
                    </a:lnTo>
                    <a:lnTo>
                      <a:pt x="23" y="102"/>
                    </a:lnTo>
                    <a:lnTo>
                      <a:pt x="23" y="97"/>
                    </a:lnTo>
                    <a:lnTo>
                      <a:pt x="17" y="97"/>
                    </a:lnTo>
                    <a:lnTo>
                      <a:pt x="11" y="91"/>
                    </a:lnTo>
                    <a:lnTo>
                      <a:pt x="11" y="85"/>
                    </a:lnTo>
                    <a:lnTo>
                      <a:pt x="6" y="85"/>
                    </a:lnTo>
                    <a:lnTo>
                      <a:pt x="6" y="80"/>
                    </a:lnTo>
                    <a:lnTo>
                      <a:pt x="0" y="68"/>
                    </a:lnTo>
                    <a:lnTo>
                      <a:pt x="0" y="63"/>
                    </a:lnTo>
                    <a:lnTo>
                      <a:pt x="0" y="57"/>
                    </a:lnTo>
                    <a:lnTo>
                      <a:pt x="0" y="51"/>
                    </a:lnTo>
                    <a:lnTo>
                      <a:pt x="0" y="46"/>
                    </a:lnTo>
                    <a:lnTo>
                      <a:pt x="6" y="12"/>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1" name="Freeform 75">
                <a:extLst>
                  <a:ext uri="{FF2B5EF4-FFF2-40B4-BE49-F238E27FC236}">
                    <a16:creationId xmlns:a16="http://schemas.microsoft.com/office/drawing/2014/main" id="{4BE18858-2D39-4C73-3519-887E8646FC59}"/>
                  </a:ext>
                </a:extLst>
              </p:cNvPr>
              <p:cNvSpPr>
                <a:spLocks/>
              </p:cNvSpPr>
              <p:nvPr>
                <p:custDataLst>
                  <p:tags r:id="rId76"/>
                </p:custDataLst>
              </p:nvPr>
            </p:nvSpPr>
            <p:spPr bwMode="auto">
              <a:xfrm rot="390307">
                <a:off x="7830023" y="4924967"/>
                <a:ext cx="412750" cy="692150"/>
              </a:xfrm>
              <a:custGeom>
                <a:avLst/>
                <a:gdLst>
                  <a:gd name="T0" fmla="*/ 238 w 260"/>
                  <a:gd name="T1" fmla="*/ 175 h 436"/>
                  <a:gd name="T2" fmla="*/ 226 w 260"/>
                  <a:gd name="T3" fmla="*/ 181 h 436"/>
                  <a:gd name="T4" fmla="*/ 221 w 260"/>
                  <a:gd name="T5" fmla="*/ 181 h 436"/>
                  <a:gd name="T6" fmla="*/ 113 w 260"/>
                  <a:gd name="T7" fmla="*/ 329 h 436"/>
                  <a:gd name="T8" fmla="*/ 62 w 260"/>
                  <a:gd name="T9" fmla="*/ 402 h 436"/>
                  <a:gd name="T10" fmla="*/ 22 w 260"/>
                  <a:gd name="T11" fmla="*/ 436 h 436"/>
                  <a:gd name="T12" fmla="*/ 17 w 260"/>
                  <a:gd name="T13" fmla="*/ 425 h 436"/>
                  <a:gd name="T14" fmla="*/ 11 w 260"/>
                  <a:gd name="T15" fmla="*/ 419 h 436"/>
                  <a:gd name="T16" fmla="*/ 5 w 260"/>
                  <a:gd name="T17" fmla="*/ 408 h 436"/>
                  <a:gd name="T18" fmla="*/ 11 w 260"/>
                  <a:gd name="T19" fmla="*/ 402 h 436"/>
                  <a:gd name="T20" fmla="*/ 5 w 260"/>
                  <a:gd name="T21" fmla="*/ 397 h 436"/>
                  <a:gd name="T22" fmla="*/ 5 w 260"/>
                  <a:gd name="T23" fmla="*/ 385 h 436"/>
                  <a:gd name="T24" fmla="*/ 5 w 260"/>
                  <a:gd name="T25" fmla="*/ 380 h 436"/>
                  <a:gd name="T26" fmla="*/ 11 w 260"/>
                  <a:gd name="T27" fmla="*/ 374 h 436"/>
                  <a:gd name="T28" fmla="*/ 5 w 260"/>
                  <a:gd name="T29" fmla="*/ 368 h 436"/>
                  <a:gd name="T30" fmla="*/ 17 w 260"/>
                  <a:gd name="T31" fmla="*/ 357 h 436"/>
                  <a:gd name="T32" fmla="*/ 17 w 260"/>
                  <a:gd name="T33" fmla="*/ 346 h 436"/>
                  <a:gd name="T34" fmla="*/ 17 w 260"/>
                  <a:gd name="T35" fmla="*/ 329 h 436"/>
                  <a:gd name="T36" fmla="*/ 28 w 260"/>
                  <a:gd name="T37" fmla="*/ 312 h 436"/>
                  <a:gd name="T38" fmla="*/ 28 w 260"/>
                  <a:gd name="T39" fmla="*/ 300 h 436"/>
                  <a:gd name="T40" fmla="*/ 28 w 260"/>
                  <a:gd name="T41" fmla="*/ 283 h 436"/>
                  <a:gd name="T42" fmla="*/ 34 w 260"/>
                  <a:gd name="T43" fmla="*/ 272 h 436"/>
                  <a:gd name="T44" fmla="*/ 34 w 260"/>
                  <a:gd name="T45" fmla="*/ 266 h 436"/>
                  <a:gd name="T46" fmla="*/ 39 w 260"/>
                  <a:gd name="T47" fmla="*/ 255 h 436"/>
                  <a:gd name="T48" fmla="*/ 39 w 260"/>
                  <a:gd name="T49" fmla="*/ 249 h 436"/>
                  <a:gd name="T50" fmla="*/ 45 w 260"/>
                  <a:gd name="T51" fmla="*/ 238 h 436"/>
                  <a:gd name="T52" fmla="*/ 45 w 260"/>
                  <a:gd name="T53" fmla="*/ 232 h 436"/>
                  <a:gd name="T54" fmla="*/ 39 w 260"/>
                  <a:gd name="T55" fmla="*/ 221 h 436"/>
                  <a:gd name="T56" fmla="*/ 39 w 260"/>
                  <a:gd name="T57" fmla="*/ 210 h 436"/>
                  <a:gd name="T58" fmla="*/ 34 w 260"/>
                  <a:gd name="T59" fmla="*/ 215 h 436"/>
                  <a:gd name="T60" fmla="*/ 28 w 260"/>
                  <a:gd name="T61" fmla="*/ 204 h 436"/>
                  <a:gd name="T62" fmla="*/ 17 w 260"/>
                  <a:gd name="T63" fmla="*/ 198 h 436"/>
                  <a:gd name="T64" fmla="*/ 5 w 260"/>
                  <a:gd name="T65" fmla="*/ 181 h 436"/>
                  <a:gd name="T66" fmla="*/ 11 w 260"/>
                  <a:gd name="T67" fmla="*/ 170 h 436"/>
                  <a:gd name="T68" fmla="*/ 11 w 260"/>
                  <a:gd name="T69" fmla="*/ 153 h 436"/>
                  <a:gd name="T70" fmla="*/ 90 w 260"/>
                  <a:gd name="T71" fmla="*/ 90 h 436"/>
                  <a:gd name="T72" fmla="*/ 90 w 260"/>
                  <a:gd name="T73" fmla="*/ 79 h 436"/>
                  <a:gd name="T74" fmla="*/ 90 w 260"/>
                  <a:gd name="T75" fmla="*/ 62 h 436"/>
                  <a:gd name="T76" fmla="*/ 96 w 260"/>
                  <a:gd name="T77" fmla="*/ 51 h 436"/>
                  <a:gd name="T78" fmla="*/ 96 w 260"/>
                  <a:gd name="T79" fmla="*/ 39 h 436"/>
                  <a:gd name="T80" fmla="*/ 96 w 260"/>
                  <a:gd name="T81" fmla="*/ 22 h 436"/>
                  <a:gd name="T82" fmla="*/ 119 w 260"/>
                  <a:gd name="T83" fmla="*/ 28 h 436"/>
                  <a:gd name="T84" fmla="*/ 198 w 260"/>
                  <a:gd name="T85" fmla="*/ 90 h 436"/>
                  <a:gd name="T86" fmla="*/ 249 w 260"/>
                  <a:gd name="T87" fmla="*/ 124 h 436"/>
                  <a:gd name="T88" fmla="*/ 260 w 260"/>
                  <a:gd name="T89" fmla="*/ 1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436">
                    <a:moveTo>
                      <a:pt x="249" y="164"/>
                    </a:moveTo>
                    <a:lnTo>
                      <a:pt x="243" y="164"/>
                    </a:lnTo>
                    <a:lnTo>
                      <a:pt x="238" y="175"/>
                    </a:lnTo>
                    <a:lnTo>
                      <a:pt x="232" y="181"/>
                    </a:lnTo>
                    <a:lnTo>
                      <a:pt x="226" y="187"/>
                    </a:lnTo>
                    <a:lnTo>
                      <a:pt x="226" y="181"/>
                    </a:lnTo>
                    <a:lnTo>
                      <a:pt x="221" y="181"/>
                    </a:lnTo>
                    <a:lnTo>
                      <a:pt x="221" y="175"/>
                    </a:lnTo>
                    <a:lnTo>
                      <a:pt x="221" y="181"/>
                    </a:lnTo>
                    <a:lnTo>
                      <a:pt x="215" y="181"/>
                    </a:lnTo>
                    <a:lnTo>
                      <a:pt x="170" y="249"/>
                    </a:lnTo>
                    <a:lnTo>
                      <a:pt x="113" y="329"/>
                    </a:lnTo>
                    <a:lnTo>
                      <a:pt x="85" y="368"/>
                    </a:lnTo>
                    <a:lnTo>
                      <a:pt x="73" y="380"/>
                    </a:lnTo>
                    <a:lnTo>
                      <a:pt x="62" y="402"/>
                    </a:lnTo>
                    <a:lnTo>
                      <a:pt x="34" y="436"/>
                    </a:lnTo>
                    <a:lnTo>
                      <a:pt x="28" y="436"/>
                    </a:lnTo>
                    <a:lnTo>
                      <a:pt x="22" y="436"/>
                    </a:lnTo>
                    <a:lnTo>
                      <a:pt x="22" y="431"/>
                    </a:lnTo>
                    <a:lnTo>
                      <a:pt x="17" y="431"/>
                    </a:lnTo>
                    <a:lnTo>
                      <a:pt x="17" y="425"/>
                    </a:lnTo>
                    <a:lnTo>
                      <a:pt x="17" y="419"/>
                    </a:lnTo>
                    <a:lnTo>
                      <a:pt x="17" y="414"/>
                    </a:lnTo>
                    <a:lnTo>
                      <a:pt x="11" y="419"/>
                    </a:lnTo>
                    <a:lnTo>
                      <a:pt x="17" y="414"/>
                    </a:lnTo>
                    <a:lnTo>
                      <a:pt x="11" y="414"/>
                    </a:lnTo>
                    <a:lnTo>
                      <a:pt x="5" y="408"/>
                    </a:lnTo>
                    <a:lnTo>
                      <a:pt x="11" y="414"/>
                    </a:lnTo>
                    <a:lnTo>
                      <a:pt x="11" y="408"/>
                    </a:lnTo>
                    <a:lnTo>
                      <a:pt x="11" y="402"/>
                    </a:lnTo>
                    <a:lnTo>
                      <a:pt x="17" y="397"/>
                    </a:lnTo>
                    <a:lnTo>
                      <a:pt x="11" y="397"/>
                    </a:lnTo>
                    <a:lnTo>
                      <a:pt x="5" y="397"/>
                    </a:lnTo>
                    <a:lnTo>
                      <a:pt x="0" y="391"/>
                    </a:lnTo>
                    <a:lnTo>
                      <a:pt x="5" y="391"/>
                    </a:lnTo>
                    <a:lnTo>
                      <a:pt x="5" y="385"/>
                    </a:lnTo>
                    <a:lnTo>
                      <a:pt x="5" y="380"/>
                    </a:lnTo>
                    <a:lnTo>
                      <a:pt x="11" y="380"/>
                    </a:lnTo>
                    <a:lnTo>
                      <a:pt x="5" y="380"/>
                    </a:lnTo>
                    <a:lnTo>
                      <a:pt x="11" y="380"/>
                    </a:lnTo>
                    <a:lnTo>
                      <a:pt x="5" y="380"/>
                    </a:lnTo>
                    <a:lnTo>
                      <a:pt x="11" y="374"/>
                    </a:lnTo>
                    <a:lnTo>
                      <a:pt x="5" y="374"/>
                    </a:lnTo>
                    <a:lnTo>
                      <a:pt x="11" y="374"/>
                    </a:lnTo>
                    <a:lnTo>
                      <a:pt x="5" y="368"/>
                    </a:lnTo>
                    <a:lnTo>
                      <a:pt x="11" y="363"/>
                    </a:lnTo>
                    <a:lnTo>
                      <a:pt x="17" y="363"/>
                    </a:lnTo>
                    <a:lnTo>
                      <a:pt x="17" y="357"/>
                    </a:lnTo>
                    <a:lnTo>
                      <a:pt x="11" y="351"/>
                    </a:lnTo>
                    <a:lnTo>
                      <a:pt x="11" y="346"/>
                    </a:lnTo>
                    <a:lnTo>
                      <a:pt x="17" y="346"/>
                    </a:lnTo>
                    <a:lnTo>
                      <a:pt x="22" y="340"/>
                    </a:lnTo>
                    <a:lnTo>
                      <a:pt x="17" y="334"/>
                    </a:lnTo>
                    <a:lnTo>
                      <a:pt x="17" y="329"/>
                    </a:lnTo>
                    <a:lnTo>
                      <a:pt x="28" y="323"/>
                    </a:lnTo>
                    <a:lnTo>
                      <a:pt x="28" y="317"/>
                    </a:lnTo>
                    <a:lnTo>
                      <a:pt x="28" y="312"/>
                    </a:lnTo>
                    <a:lnTo>
                      <a:pt x="28" y="306"/>
                    </a:lnTo>
                    <a:lnTo>
                      <a:pt x="22" y="306"/>
                    </a:lnTo>
                    <a:lnTo>
                      <a:pt x="28" y="300"/>
                    </a:lnTo>
                    <a:lnTo>
                      <a:pt x="28" y="295"/>
                    </a:lnTo>
                    <a:lnTo>
                      <a:pt x="28" y="289"/>
                    </a:lnTo>
                    <a:lnTo>
                      <a:pt x="28" y="283"/>
                    </a:lnTo>
                    <a:lnTo>
                      <a:pt x="28" y="278"/>
                    </a:lnTo>
                    <a:lnTo>
                      <a:pt x="28" y="272"/>
                    </a:lnTo>
                    <a:lnTo>
                      <a:pt x="34" y="272"/>
                    </a:lnTo>
                    <a:lnTo>
                      <a:pt x="34" y="266"/>
                    </a:lnTo>
                    <a:lnTo>
                      <a:pt x="28" y="266"/>
                    </a:lnTo>
                    <a:lnTo>
                      <a:pt x="34" y="266"/>
                    </a:lnTo>
                    <a:lnTo>
                      <a:pt x="34" y="261"/>
                    </a:lnTo>
                    <a:lnTo>
                      <a:pt x="39" y="261"/>
                    </a:lnTo>
                    <a:lnTo>
                      <a:pt x="39" y="255"/>
                    </a:lnTo>
                    <a:lnTo>
                      <a:pt x="34" y="255"/>
                    </a:lnTo>
                    <a:lnTo>
                      <a:pt x="39" y="255"/>
                    </a:lnTo>
                    <a:lnTo>
                      <a:pt x="39" y="249"/>
                    </a:lnTo>
                    <a:lnTo>
                      <a:pt x="39" y="244"/>
                    </a:lnTo>
                    <a:lnTo>
                      <a:pt x="45" y="244"/>
                    </a:lnTo>
                    <a:lnTo>
                      <a:pt x="45" y="238"/>
                    </a:lnTo>
                    <a:lnTo>
                      <a:pt x="39" y="238"/>
                    </a:lnTo>
                    <a:lnTo>
                      <a:pt x="39" y="232"/>
                    </a:lnTo>
                    <a:lnTo>
                      <a:pt x="45" y="232"/>
                    </a:lnTo>
                    <a:lnTo>
                      <a:pt x="45" y="227"/>
                    </a:lnTo>
                    <a:lnTo>
                      <a:pt x="45" y="221"/>
                    </a:lnTo>
                    <a:lnTo>
                      <a:pt x="39" y="221"/>
                    </a:lnTo>
                    <a:lnTo>
                      <a:pt x="45" y="215"/>
                    </a:lnTo>
                    <a:lnTo>
                      <a:pt x="39" y="215"/>
                    </a:lnTo>
                    <a:lnTo>
                      <a:pt x="39" y="210"/>
                    </a:lnTo>
                    <a:lnTo>
                      <a:pt x="39" y="215"/>
                    </a:lnTo>
                    <a:lnTo>
                      <a:pt x="34" y="210"/>
                    </a:lnTo>
                    <a:lnTo>
                      <a:pt x="34" y="215"/>
                    </a:lnTo>
                    <a:lnTo>
                      <a:pt x="28" y="215"/>
                    </a:lnTo>
                    <a:lnTo>
                      <a:pt x="28" y="210"/>
                    </a:lnTo>
                    <a:lnTo>
                      <a:pt x="28" y="204"/>
                    </a:lnTo>
                    <a:lnTo>
                      <a:pt x="22" y="204"/>
                    </a:lnTo>
                    <a:lnTo>
                      <a:pt x="22" y="198"/>
                    </a:lnTo>
                    <a:lnTo>
                      <a:pt x="17" y="198"/>
                    </a:lnTo>
                    <a:lnTo>
                      <a:pt x="17" y="192"/>
                    </a:lnTo>
                    <a:lnTo>
                      <a:pt x="11" y="187"/>
                    </a:lnTo>
                    <a:lnTo>
                      <a:pt x="5" y="181"/>
                    </a:lnTo>
                    <a:lnTo>
                      <a:pt x="11" y="181"/>
                    </a:lnTo>
                    <a:lnTo>
                      <a:pt x="11" y="175"/>
                    </a:lnTo>
                    <a:lnTo>
                      <a:pt x="11" y="170"/>
                    </a:lnTo>
                    <a:lnTo>
                      <a:pt x="5" y="164"/>
                    </a:lnTo>
                    <a:lnTo>
                      <a:pt x="11" y="158"/>
                    </a:lnTo>
                    <a:lnTo>
                      <a:pt x="11" y="153"/>
                    </a:lnTo>
                    <a:lnTo>
                      <a:pt x="51" y="113"/>
                    </a:lnTo>
                    <a:lnTo>
                      <a:pt x="85" y="90"/>
                    </a:lnTo>
                    <a:lnTo>
                      <a:pt x="90" y="90"/>
                    </a:lnTo>
                    <a:lnTo>
                      <a:pt x="90" y="85"/>
                    </a:lnTo>
                    <a:lnTo>
                      <a:pt x="96" y="85"/>
                    </a:lnTo>
                    <a:lnTo>
                      <a:pt x="90" y="79"/>
                    </a:lnTo>
                    <a:lnTo>
                      <a:pt x="96" y="73"/>
                    </a:lnTo>
                    <a:lnTo>
                      <a:pt x="90" y="68"/>
                    </a:lnTo>
                    <a:lnTo>
                      <a:pt x="90" y="62"/>
                    </a:lnTo>
                    <a:lnTo>
                      <a:pt x="96" y="62"/>
                    </a:lnTo>
                    <a:lnTo>
                      <a:pt x="96" y="56"/>
                    </a:lnTo>
                    <a:lnTo>
                      <a:pt x="96" y="51"/>
                    </a:lnTo>
                    <a:lnTo>
                      <a:pt x="96" y="45"/>
                    </a:lnTo>
                    <a:lnTo>
                      <a:pt x="102" y="45"/>
                    </a:lnTo>
                    <a:lnTo>
                      <a:pt x="96" y="39"/>
                    </a:lnTo>
                    <a:lnTo>
                      <a:pt x="96" y="34"/>
                    </a:lnTo>
                    <a:lnTo>
                      <a:pt x="96" y="28"/>
                    </a:lnTo>
                    <a:lnTo>
                      <a:pt x="96" y="22"/>
                    </a:lnTo>
                    <a:lnTo>
                      <a:pt x="96" y="17"/>
                    </a:lnTo>
                    <a:lnTo>
                      <a:pt x="113" y="0"/>
                    </a:lnTo>
                    <a:lnTo>
                      <a:pt x="119" y="28"/>
                    </a:lnTo>
                    <a:lnTo>
                      <a:pt x="130" y="51"/>
                    </a:lnTo>
                    <a:lnTo>
                      <a:pt x="153" y="68"/>
                    </a:lnTo>
                    <a:lnTo>
                      <a:pt x="198" y="90"/>
                    </a:lnTo>
                    <a:lnTo>
                      <a:pt x="232" y="113"/>
                    </a:lnTo>
                    <a:lnTo>
                      <a:pt x="238" y="113"/>
                    </a:lnTo>
                    <a:lnTo>
                      <a:pt x="249" y="124"/>
                    </a:lnTo>
                    <a:lnTo>
                      <a:pt x="255" y="124"/>
                    </a:lnTo>
                    <a:lnTo>
                      <a:pt x="255" y="130"/>
                    </a:lnTo>
                    <a:lnTo>
                      <a:pt x="260" y="136"/>
                    </a:lnTo>
                    <a:lnTo>
                      <a:pt x="243" y="147"/>
                    </a:lnTo>
                    <a:lnTo>
                      <a:pt x="249" y="164"/>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2" name="Freeform 76">
                <a:extLst>
                  <a:ext uri="{FF2B5EF4-FFF2-40B4-BE49-F238E27FC236}">
                    <a16:creationId xmlns:a16="http://schemas.microsoft.com/office/drawing/2014/main" id="{6C09A124-3E78-E56C-7BB3-832EB8BF092B}"/>
                  </a:ext>
                </a:extLst>
              </p:cNvPr>
              <p:cNvSpPr>
                <a:spLocks/>
              </p:cNvSpPr>
              <p:nvPr>
                <p:custDataLst>
                  <p:tags r:id="rId77"/>
                </p:custDataLst>
              </p:nvPr>
            </p:nvSpPr>
            <p:spPr bwMode="auto">
              <a:xfrm rot="390307">
                <a:off x="7756257" y="4540693"/>
                <a:ext cx="368300" cy="369888"/>
              </a:xfrm>
              <a:custGeom>
                <a:avLst/>
                <a:gdLst>
                  <a:gd name="T0" fmla="*/ 192 w 232"/>
                  <a:gd name="T1" fmla="*/ 204 h 233"/>
                  <a:gd name="T2" fmla="*/ 164 w 232"/>
                  <a:gd name="T3" fmla="*/ 193 h 233"/>
                  <a:gd name="T4" fmla="*/ 147 w 232"/>
                  <a:gd name="T5" fmla="*/ 204 h 233"/>
                  <a:gd name="T6" fmla="*/ 136 w 232"/>
                  <a:gd name="T7" fmla="*/ 233 h 233"/>
                  <a:gd name="T8" fmla="*/ 113 w 232"/>
                  <a:gd name="T9" fmla="*/ 221 h 233"/>
                  <a:gd name="T10" fmla="*/ 73 w 232"/>
                  <a:gd name="T11" fmla="*/ 199 h 233"/>
                  <a:gd name="T12" fmla="*/ 34 w 232"/>
                  <a:gd name="T13" fmla="*/ 187 h 233"/>
                  <a:gd name="T14" fmla="*/ 28 w 232"/>
                  <a:gd name="T15" fmla="*/ 165 h 233"/>
                  <a:gd name="T16" fmla="*/ 34 w 232"/>
                  <a:gd name="T17" fmla="*/ 148 h 233"/>
                  <a:gd name="T18" fmla="*/ 28 w 232"/>
                  <a:gd name="T19" fmla="*/ 119 h 233"/>
                  <a:gd name="T20" fmla="*/ 22 w 232"/>
                  <a:gd name="T21" fmla="*/ 97 h 233"/>
                  <a:gd name="T22" fmla="*/ 11 w 232"/>
                  <a:gd name="T23" fmla="*/ 97 h 233"/>
                  <a:gd name="T24" fmla="*/ 0 w 232"/>
                  <a:gd name="T25" fmla="*/ 114 h 233"/>
                  <a:gd name="T26" fmla="*/ 0 w 232"/>
                  <a:gd name="T27" fmla="*/ 97 h 233"/>
                  <a:gd name="T28" fmla="*/ 0 w 232"/>
                  <a:gd name="T29" fmla="*/ 91 h 233"/>
                  <a:gd name="T30" fmla="*/ 5 w 232"/>
                  <a:gd name="T31" fmla="*/ 80 h 233"/>
                  <a:gd name="T32" fmla="*/ 5 w 232"/>
                  <a:gd name="T33" fmla="*/ 74 h 233"/>
                  <a:gd name="T34" fmla="*/ 5 w 232"/>
                  <a:gd name="T35" fmla="*/ 63 h 233"/>
                  <a:gd name="T36" fmla="*/ 5 w 232"/>
                  <a:gd name="T37" fmla="*/ 57 h 233"/>
                  <a:gd name="T38" fmla="*/ 0 w 232"/>
                  <a:gd name="T39" fmla="*/ 46 h 233"/>
                  <a:gd name="T40" fmla="*/ 17 w 232"/>
                  <a:gd name="T41" fmla="*/ 34 h 233"/>
                  <a:gd name="T42" fmla="*/ 28 w 232"/>
                  <a:gd name="T43" fmla="*/ 23 h 233"/>
                  <a:gd name="T44" fmla="*/ 56 w 232"/>
                  <a:gd name="T45" fmla="*/ 29 h 233"/>
                  <a:gd name="T46" fmla="*/ 73 w 232"/>
                  <a:gd name="T47" fmla="*/ 29 h 233"/>
                  <a:gd name="T48" fmla="*/ 79 w 232"/>
                  <a:gd name="T49" fmla="*/ 23 h 233"/>
                  <a:gd name="T50" fmla="*/ 73 w 232"/>
                  <a:gd name="T51" fmla="*/ 12 h 233"/>
                  <a:gd name="T52" fmla="*/ 90 w 232"/>
                  <a:gd name="T53" fmla="*/ 0 h 233"/>
                  <a:gd name="T54" fmla="*/ 113 w 232"/>
                  <a:gd name="T55" fmla="*/ 23 h 233"/>
                  <a:gd name="T56" fmla="*/ 147 w 232"/>
                  <a:gd name="T57" fmla="*/ 68 h 233"/>
                  <a:gd name="T58" fmla="*/ 136 w 232"/>
                  <a:gd name="T59" fmla="*/ 74 h 233"/>
                  <a:gd name="T60" fmla="*/ 130 w 232"/>
                  <a:gd name="T61" fmla="*/ 74 h 233"/>
                  <a:gd name="T62" fmla="*/ 113 w 232"/>
                  <a:gd name="T63" fmla="*/ 74 h 233"/>
                  <a:gd name="T64" fmla="*/ 102 w 232"/>
                  <a:gd name="T65" fmla="*/ 80 h 233"/>
                  <a:gd name="T66" fmla="*/ 102 w 232"/>
                  <a:gd name="T67" fmla="*/ 102 h 233"/>
                  <a:gd name="T68" fmla="*/ 119 w 232"/>
                  <a:gd name="T69" fmla="*/ 114 h 233"/>
                  <a:gd name="T70" fmla="*/ 119 w 232"/>
                  <a:gd name="T71" fmla="*/ 125 h 233"/>
                  <a:gd name="T72" fmla="*/ 113 w 232"/>
                  <a:gd name="T73" fmla="*/ 125 h 233"/>
                  <a:gd name="T74" fmla="*/ 124 w 232"/>
                  <a:gd name="T75" fmla="*/ 131 h 233"/>
                  <a:gd name="T76" fmla="*/ 119 w 232"/>
                  <a:gd name="T77" fmla="*/ 142 h 233"/>
                  <a:gd name="T78" fmla="*/ 119 w 232"/>
                  <a:gd name="T79" fmla="*/ 148 h 233"/>
                  <a:gd name="T80" fmla="*/ 124 w 232"/>
                  <a:gd name="T81" fmla="*/ 165 h 233"/>
                  <a:gd name="T82" fmla="*/ 136 w 232"/>
                  <a:gd name="T83" fmla="*/ 170 h 233"/>
                  <a:gd name="T84" fmla="*/ 164 w 232"/>
                  <a:gd name="T85" fmla="*/ 165 h 233"/>
                  <a:gd name="T86" fmla="*/ 164 w 232"/>
                  <a:gd name="T87" fmla="*/ 153 h 233"/>
                  <a:gd name="T88" fmla="*/ 170 w 232"/>
                  <a:gd name="T89" fmla="*/ 148 h 233"/>
                  <a:gd name="T90" fmla="*/ 175 w 232"/>
                  <a:gd name="T91" fmla="*/ 165 h 233"/>
                  <a:gd name="T92" fmla="*/ 198 w 232"/>
                  <a:gd name="T93" fmla="*/ 170 h 233"/>
                  <a:gd name="T94" fmla="*/ 215 w 232"/>
                  <a:gd name="T95" fmla="*/ 170 h 233"/>
                  <a:gd name="T96" fmla="*/ 221 w 232"/>
                  <a:gd name="T97" fmla="*/ 187 h 233"/>
                  <a:gd name="T98" fmla="*/ 232 w 232"/>
                  <a:gd name="T99" fmla="*/ 199 h 233"/>
                  <a:gd name="T100" fmla="*/ 226 w 232"/>
                  <a:gd name="T101" fmla="*/ 204 h 233"/>
                  <a:gd name="T102" fmla="*/ 221 w 232"/>
                  <a:gd name="T103" fmla="*/ 2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33">
                    <a:moveTo>
                      <a:pt x="198" y="233"/>
                    </a:moveTo>
                    <a:lnTo>
                      <a:pt x="192" y="210"/>
                    </a:lnTo>
                    <a:lnTo>
                      <a:pt x="192" y="204"/>
                    </a:lnTo>
                    <a:lnTo>
                      <a:pt x="181" y="199"/>
                    </a:lnTo>
                    <a:lnTo>
                      <a:pt x="170" y="193"/>
                    </a:lnTo>
                    <a:lnTo>
                      <a:pt x="164" y="193"/>
                    </a:lnTo>
                    <a:lnTo>
                      <a:pt x="158" y="193"/>
                    </a:lnTo>
                    <a:lnTo>
                      <a:pt x="153" y="199"/>
                    </a:lnTo>
                    <a:lnTo>
                      <a:pt x="147" y="204"/>
                    </a:lnTo>
                    <a:lnTo>
                      <a:pt x="147" y="210"/>
                    </a:lnTo>
                    <a:lnTo>
                      <a:pt x="141" y="227"/>
                    </a:lnTo>
                    <a:lnTo>
                      <a:pt x="136" y="233"/>
                    </a:lnTo>
                    <a:lnTo>
                      <a:pt x="130" y="233"/>
                    </a:lnTo>
                    <a:lnTo>
                      <a:pt x="124" y="233"/>
                    </a:lnTo>
                    <a:lnTo>
                      <a:pt x="113" y="221"/>
                    </a:lnTo>
                    <a:lnTo>
                      <a:pt x="90" y="204"/>
                    </a:lnTo>
                    <a:lnTo>
                      <a:pt x="85" y="199"/>
                    </a:lnTo>
                    <a:lnTo>
                      <a:pt x="73" y="199"/>
                    </a:lnTo>
                    <a:lnTo>
                      <a:pt x="39" y="210"/>
                    </a:lnTo>
                    <a:lnTo>
                      <a:pt x="34" y="193"/>
                    </a:lnTo>
                    <a:lnTo>
                      <a:pt x="34" y="187"/>
                    </a:lnTo>
                    <a:lnTo>
                      <a:pt x="39" y="182"/>
                    </a:lnTo>
                    <a:lnTo>
                      <a:pt x="34" y="170"/>
                    </a:lnTo>
                    <a:lnTo>
                      <a:pt x="28" y="165"/>
                    </a:lnTo>
                    <a:lnTo>
                      <a:pt x="28" y="159"/>
                    </a:lnTo>
                    <a:lnTo>
                      <a:pt x="34" y="153"/>
                    </a:lnTo>
                    <a:lnTo>
                      <a:pt x="34" y="148"/>
                    </a:lnTo>
                    <a:lnTo>
                      <a:pt x="28" y="142"/>
                    </a:lnTo>
                    <a:lnTo>
                      <a:pt x="28" y="131"/>
                    </a:lnTo>
                    <a:lnTo>
                      <a:pt x="28" y="119"/>
                    </a:lnTo>
                    <a:lnTo>
                      <a:pt x="28" y="114"/>
                    </a:lnTo>
                    <a:lnTo>
                      <a:pt x="22" y="108"/>
                    </a:lnTo>
                    <a:lnTo>
                      <a:pt x="22" y="97"/>
                    </a:lnTo>
                    <a:lnTo>
                      <a:pt x="22" y="91"/>
                    </a:lnTo>
                    <a:lnTo>
                      <a:pt x="17" y="91"/>
                    </a:lnTo>
                    <a:lnTo>
                      <a:pt x="11" y="97"/>
                    </a:lnTo>
                    <a:lnTo>
                      <a:pt x="5" y="102"/>
                    </a:lnTo>
                    <a:lnTo>
                      <a:pt x="5" y="108"/>
                    </a:lnTo>
                    <a:lnTo>
                      <a:pt x="0" y="114"/>
                    </a:lnTo>
                    <a:lnTo>
                      <a:pt x="0" y="108"/>
                    </a:lnTo>
                    <a:lnTo>
                      <a:pt x="0" y="102"/>
                    </a:lnTo>
                    <a:lnTo>
                      <a:pt x="0" y="97"/>
                    </a:lnTo>
                    <a:lnTo>
                      <a:pt x="5" y="97"/>
                    </a:lnTo>
                    <a:lnTo>
                      <a:pt x="5" y="91"/>
                    </a:lnTo>
                    <a:lnTo>
                      <a:pt x="0" y="91"/>
                    </a:lnTo>
                    <a:lnTo>
                      <a:pt x="5" y="80"/>
                    </a:lnTo>
                    <a:lnTo>
                      <a:pt x="5" y="85"/>
                    </a:lnTo>
                    <a:lnTo>
                      <a:pt x="5" y="80"/>
                    </a:lnTo>
                    <a:lnTo>
                      <a:pt x="5" y="74"/>
                    </a:lnTo>
                    <a:lnTo>
                      <a:pt x="0" y="74"/>
                    </a:lnTo>
                    <a:lnTo>
                      <a:pt x="5" y="74"/>
                    </a:lnTo>
                    <a:lnTo>
                      <a:pt x="0" y="68"/>
                    </a:lnTo>
                    <a:lnTo>
                      <a:pt x="5" y="68"/>
                    </a:lnTo>
                    <a:lnTo>
                      <a:pt x="5" y="63"/>
                    </a:lnTo>
                    <a:lnTo>
                      <a:pt x="5" y="57"/>
                    </a:lnTo>
                    <a:lnTo>
                      <a:pt x="0" y="57"/>
                    </a:lnTo>
                    <a:lnTo>
                      <a:pt x="5" y="57"/>
                    </a:lnTo>
                    <a:lnTo>
                      <a:pt x="0" y="51"/>
                    </a:lnTo>
                    <a:lnTo>
                      <a:pt x="5" y="51"/>
                    </a:lnTo>
                    <a:lnTo>
                      <a:pt x="0" y="46"/>
                    </a:lnTo>
                    <a:lnTo>
                      <a:pt x="5" y="40"/>
                    </a:lnTo>
                    <a:lnTo>
                      <a:pt x="11" y="34"/>
                    </a:lnTo>
                    <a:lnTo>
                      <a:pt x="17" y="34"/>
                    </a:lnTo>
                    <a:lnTo>
                      <a:pt x="17" y="29"/>
                    </a:lnTo>
                    <a:lnTo>
                      <a:pt x="22" y="29"/>
                    </a:lnTo>
                    <a:lnTo>
                      <a:pt x="28" y="23"/>
                    </a:lnTo>
                    <a:lnTo>
                      <a:pt x="39" y="23"/>
                    </a:lnTo>
                    <a:lnTo>
                      <a:pt x="51" y="23"/>
                    </a:lnTo>
                    <a:lnTo>
                      <a:pt x="56" y="29"/>
                    </a:lnTo>
                    <a:lnTo>
                      <a:pt x="62" y="29"/>
                    </a:lnTo>
                    <a:lnTo>
                      <a:pt x="68" y="29"/>
                    </a:lnTo>
                    <a:lnTo>
                      <a:pt x="73" y="29"/>
                    </a:lnTo>
                    <a:lnTo>
                      <a:pt x="73" y="23"/>
                    </a:lnTo>
                    <a:lnTo>
                      <a:pt x="73" y="29"/>
                    </a:lnTo>
                    <a:lnTo>
                      <a:pt x="79" y="23"/>
                    </a:lnTo>
                    <a:lnTo>
                      <a:pt x="79" y="17"/>
                    </a:lnTo>
                    <a:lnTo>
                      <a:pt x="79" y="12"/>
                    </a:lnTo>
                    <a:lnTo>
                      <a:pt x="73" y="12"/>
                    </a:lnTo>
                    <a:lnTo>
                      <a:pt x="79" y="12"/>
                    </a:lnTo>
                    <a:lnTo>
                      <a:pt x="79" y="6"/>
                    </a:lnTo>
                    <a:lnTo>
                      <a:pt x="90" y="0"/>
                    </a:lnTo>
                    <a:lnTo>
                      <a:pt x="96" y="12"/>
                    </a:lnTo>
                    <a:lnTo>
                      <a:pt x="102" y="17"/>
                    </a:lnTo>
                    <a:lnTo>
                      <a:pt x="113" y="23"/>
                    </a:lnTo>
                    <a:lnTo>
                      <a:pt x="141" y="46"/>
                    </a:lnTo>
                    <a:lnTo>
                      <a:pt x="153" y="57"/>
                    </a:lnTo>
                    <a:lnTo>
                      <a:pt x="147" y="68"/>
                    </a:lnTo>
                    <a:lnTo>
                      <a:pt x="141" y="68"/>
                    </a:lnTo>
                    <a:lnTo>
                      <a:pt x="136" y="68"/>
                    </a:lnTo>
                    <a:lnTo>
                      <a:pt x="136" y="74"/>
                    </a:lnTo>
                    <a:lnTo>
                      <a:pt x="136" y="68"/>
                    </a:lnTo>
                    <a:lnTo>
                      <a:pt x="136" y="74"/>
                    </a:lnTo>
                    <a:lnTo>
                      <a:pt x="130" y="74"/>
                    </a:lnTo>
                    <a:lnTo>
                      <a:pt x="124" y="74"/>
                    </a:lnTo>
                    <a:lnTo>
                      <a:pt x="119" y="74"/>
                    </a:lnTo>
                    <a:lnTo>
                      <a:pt x="113" y="74"/>
                    </a:lnTo>
                    <a:lnTo>
                      <a:pt x="107" y="74"/>
                    </a:lnTo>
                    <a:lnTo>
                      <a:pt x="102" y="74"/>
                    </a:lnTo>
                    <a:lnTo>
                      <a:pt x="102" y="80"/>
                    </a:lnTo>
                    <a:lnTo>
                      <a:pt x="96" y="91"/>
                    </a:lnTo>
                    <a:lnTo>
                      <a:pt x="102" y="97"/>
                    </a:lnTo>
                    <a:lnTo>
                      <a:pt x="102" y="102"/>
                    </a:lnTo>
                    <a:lnTo>
                      <a:pt x="113" y="102"/>
                    </a:lnTo>
                    <a:lnTo>
                      <a:pt x="113" y="114"/>
                    </a:lnTo>
                    <a:lnTo>
                      <a:pt x="119" y="114"/>
                    </a:lnTo>
                    <a:lnTo>
                      <a:pt x="119" y="119"/>
                    </a:lnTo>
                    <a:lnTo>
                      <a:pt x="124" y="125"/>
                    </a:lnTo>
                    <a:lnTo>
                      <a:pt x="119" y="125"/>
                    </a:lnTo>
                    <a:lnTo>
                      <a:pt x="119" y="119"/>
                    </a:lnTo>
                    <a:lnTo>
                      <a:pt x="119" y="125"/>
                    </a:lnTo>
                    <a:lnTo>
                      <a:pt x="113" y="125"/>
                    </a:lnTo>
                    <a:lnTo>
                      <a:pt x="113" y="131"/>
                    </a:lnTo>
                    <a:lnTo>
                      <a:pt x="119" y="131"/>
                    </a:lnTo>
                    <a:lnTo>
                      <a:pt x="124" y="131"/>
                    </a:lnTo>
                    <a:lnTo>
                      <a:pt x="124" y="136"/>
                    </a:lnTo>
                    <a:lnTo>
                      <a:pt x="119" y="136"/>
                    </a:lnTo>
                    <a:lnTo>
                      <a:pt x="119" y="142"/>
                    </a:lnTo>
                    <a:lnTo>
                      <a:pt x="124" y="142"/>
                    </a:lnTo>
                    <a:lnTo>
                      <a:pt x="124" y="148"/>
                    </a:lnTo>
                    <a:lnTo>
                      <a:pt x="119" y="148"/>
                    </a:lnTo>
                    <a:lnTo>
                      <a:pt x="119" y="153"/>
                    </a:lnTo>
                    <a:lnTo>
                      <a:pt x="119" y="159"/>
                    </a:lnTo>
                    <a:lnTo>
                      <a:pt x="124" y="165"/>
                    </a:lnTo>
                    <a:lnTo>
                      <a:pt x="130" y="165"/>
                    </a:lnTo>
                    <a:lnTo>
                      <a:pt x="130" y="170"/>
                    </a:lnTo>
                    <a:lnTo>
                      <a:pt x="136" y="170"/>
                    </a:lnTo>
                    <a:lnTo>
                      <a:pt x="147" y="165"/>
                    </a:lnTo>
                    <a:lnTo>
                      <a:pt x="158" y="165"/>
                    </a:lnTo>
                    <a:lnTo>
                      <a:pt x="164" y="165"/>
                    </a:lnTo>
                    <a:lnTo>
                      <a:pt x="170" y="159"/>
                    </a:lnTo>
                    <a:lnTo>
                      <a:pt x="164" y="159"/>
                    </a:lnTo>
                    <a:lnTo>
                      <a:pt x="164" y="153"/>
                    </a:lnTo>
                    <a:lnTo>
                      <a:pt x="158" y="153"/>
                    </a:lnTo>
                    <a:lnTo>
                      <a:pt x="164" y="148"/>
                    </a:lnTo>
                    <a:lnTo>
                      <a:pt x="170" y="148"/>
                    </a:lnTo>
                    <a:lnTo>
                      <a:pt x="170" y="159"/>
                    </a:lnTo>
                    <a:lnTo>
                      <a:pt x="175" y="159"/>
                    </a:lnTo>
                    <a:lnTo>
                      <a:pt x="175" y="165"/>
                    </a:lnTo>
                    <a:lnTo>
                      <a:pt x="181" y="170"/>
                    </a:lnTo>
                    <a:lnTo>
                      <a:pt x="192" y="170"/>
                    </a:lnTo>
                    <a:lnTo>
                      <a:pt x="198" y="170"/>
                    </a:lnTo>
                    <a:lnTo>
                      <a:pt x="209" y="165"/>
                    </a:lnTo>
                    <a:lnTo>
                      <a:pt x="215" y="165"/>
                    </a:lnTo>
                    <a:lnTo>
                      <a:pt x="215" y="170"/>
                    </a:lnTo>
                    <a:lnTo>
                      <a:pt x="221" y="176"/>
                    </a:lnTo>
                    <a:lnTo>
                      <a:pt x="221" y="182"/>
                    </a:lnTo>
                    <a:lnTo>
                      <a:pt x="221" y="187"/>
                    </a:lnTo>
                    <a:lnTo>
                      <a:pt x="226" y="193"/>
                    </a:lnTo>
                    <a:lnTo>
                      <a:pt x="232" y="193"/>
                    </a:lnTo>
                    <a:lnTo>
                      <a:pt x="232" y="199"/>
                    </a:lnTo>
                    <a:lnTo>
                      <a:pt x="232" y="204"/>
                    </a:lnTo>
                    <a:lnTo>
                      <a:pt x="232" y="210"/>
                    </a:lnTo>
                    <a:lnTo>
                      <a:pt x="226" y="204"/>
                    </a:lnTo>
                    <a:lnTo>
                      <a:pt x="226" y="210"/>
                    </a:lnTo>
                    <a:lnTo>
                      <a:pt x="221" y="210"/>
                    </a:lnTo>
                    <a:lnTo>
                      <a:pt x="221" y="216"/>
                    </a:lnTo>
                    <a:lnTo>
                      <a:pt x="221" y="221"/>
                    </a:lnTo>
                    <a:lnTo>
                      <a:pt x="198" y="233"/>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3" name="Freeform 77">
                <a:extLst>
                  <a:ext uri="{FF2B5EF4-FFF2-40B4-BE49-F238E27FC236}">
                    <a16:creationId xmlns:a16="http://schemas.microsoft.com/office/drawing/2014/main" id="{83A65705-E4FE-CB7F-CF40-9A43A43453E8}"/>
                  </a:ext>
                </a:extLst>
              </p:cNvPr>
              <p:cNvSpPr>
                <a:spLocks/>
              </p:cNvSpPr>
              <p:nvPr>
                <p:custDataLst>
                  <p:tags r:id="rId78"/>
                </p:custDataLst>
              </p:nvPr>
            </p:nvSpPr>
            <p:spPr bwMode="auto">
              <a:xfrm rot="390307">
                <a:off x="6308680" y="3764551"/>
                <a:ext cx="601662" cy="477838"/>
              </a:xfrm>
              <a:custGeom>
                <a:avLst/>
                <a:gdLst>
                  <a:gd name="T0" fmla="*/ 328 w 379"/>
                  <a:gd name="T1" fmla="*/ 284 h 301"/>
                  <a:gd name="T2" fmla="*/ 289 w 379"/>
                  <a:gd name="T3" fmla="*/ 289 h 301"/>
                  <a:gd name="T4" fmla="*/ 266 w 379"/>
                  <a:gd name="T5" fmla="*/ 255 h 301"/>
                  <a:gd name="T6" fmla="*/ 255 w 379"/>
                  <a:gd name="T7" fmla="*/ 244 h 301"/>
                  <a:gd name="T8" fmla="*/ 215 w 379"/>
                  <a:gd name="T9" fmla="*/ 221 h 301"/>
                  <a:gd name="T10" fmla="*/ 192 w 379"/>
                  <a:gd name="T11" fmla="*/ 199 h 301"/>
                  <a:gd name="T12" fmla="*/ 102 w 379"/>
                  <a:gd name="T13" fmla="*/ 170 h 301"/>
                  <a:gd name="T14" fmla="*/ 73 w 379"/>
                  <a:gd name="T15" fmla="*/ 170 h 301"/>
                  <a:gd name="T16" fmla="*/ 68 w 379"/>
                  <a:gd name="T17" fmla="*/ 165 h 301"/>
                  <a:gd name="T18" fmla="*/ 17 w 379"/>
                  <a:gd name="T19" fmla="*/ 148 h 301"/>
                  <a:gd name="T20" fmla="*/ 22 w 379"/>
                  <a:gd name="T21" fmla="*/ 85 h 301"/>
                  <a:gd name="T22" fmla="*/ 51 w 379"/>
                  <a:gd name="T23" fmla="*/ 29 h 301"/>
                  <a:gd name="T24" fmla="*/ 62 w 379"/>
                  <a:gd name="T25" fmla="*/ 23 h 301"/>
                  <a:gd name="T26" fmla="*/ 73 w 379"/>
                  <a:gd name="T27" fmla="*/ 17 h 301"/>
                  <a:gd name="T28" fmla="*/ 79 w 379"/>
                  <a:gd name="T29" fmla="*/ 12 h 301"/>
                  <a:gd name="T30" fmla="*/ 96 w 379"/>
                  <a:gd name="T31" fmla="*/ 12 h 301"/>
                  <a:gd name="T32" fmla="*/ 102 w 379"/>
                  <a:gd name="T33" fmla="*/ 0 h 301"/>
                  <a:gd name="T34" fmla="*/ 113 w 379"/>
                  <a:gd name="T35" fmla="*/ 0 h 301"/>
                  <a:gd name="T36" fmla="*/ 119 w 379"/>
                  <a:gd name="T37" fmla="*/ 6 h 301"/>
                  <a:gd name="T38" fmla="*/ 130 w 379"/>
                  <a:gd name="T39" fmla="*/ 6 h 301"/>
                  <a:gd name="T40" fmla="*/ 141 w 379"/>
                  <a:gd name="T41" fmla="*/ 6 h 301"/>
                  <a:gd name="T42" fmla="*/ 147 w 379"/>
                  <a:gd name="T43" fmla="*/ 0 h 301"/>
                  <a:gd name="T44" fmla="*/ 158 w 379"/>
                  <a:gd name="T45" fmla="*/ 0 h 301"/>
                  <a:gd name="T46" fmla="*/ 170 w 379"/>
                  <a:gd name="T47" fmla="*/ 0 h 301"/>
                  <a:gd name="T48" fmla="*/ 181 w 379"/>
                  <a:gd name="T49" fmla="*/ 12 h 301"/>
                  <a:gd name="T50" fmla="*/ 187 w 379"/>
                  <a:gd name="T51" fmla="*/ 6 h 301"/>
                  <a:gd name="T52" fmla="*/ 198 w 379"/>
                  <a:gd name="T53" fmla="*/ 12 h 301"/>
                  <a:gd name="T54" fmla="*/ 204 w 379"/>
                  <a:gd name="T55" fmla="*/ 6 h 301"/>
                  <a:gd name="T56" fmla="*/ 209 w 379"/>
                  <a:gd name="T57" fmla="*/ 12 h 301"/>
                  <a:gd name="T58" fmla="*/ 221 w 379"/>
                  <a:gd name="T59" fmla="*/ 6 h 301"/>
                  <a:gd name="T60" fmla="*/ 226 w 379"/>
                  <a:gd name="T61" fmla="*/ 12 h 301"/>
                  <a:gd name="T62" fmla="*/ 232 w 379"/>
                  <a:gd name="T63" fmla="*/ 6 h 301"/>
                  <a:gd name="T64" fmla="*/ 238 w 379"/>
                  <a:gd name="T65" fmla="*/ 6 h 301"/>
                  <a:gd name="T66" fmla="*/ 249 w 379"/>
                  <a:gd name="T67" fmla="*/ 12 h 301"/>
                  <a:gd name="T68" fmla="*/ 266 w 379"/>
                  <a:gd name="T69" fmla="*/ 12 h 301"/>
                  <a:gd name="T70" fmla="*/ 266 w 379"/>
                  <a:gd name="T71" fmla="*/ 6 h 301"/>
                  <a:gd name="T72" fmla="*/ 272 w 379"/>
                  <a:gd name="T73" fmla="*/ 12 h 301"/>
                  <a:gd name="T74" fmla="*/ 283 w 379"/>
                  <a:gd name="T75" fmla="*/ 12 h 301"/>
                  <a:gd name="T76" fmla="*/ 289 w 379"/>
                  <a:gd name="T77" fmla="*/ 23 h 301"/>
                  <a:gd name="T78" fmla="*/ 294 w 379"/>
                  <a:gd name="T79" fmla="*/ 23 h 301"/>
                  <a:gd name="T80" fmla="*/ 311 w 379"/>
                  <a:gd name="T81" fmla="*/ 29 h 301"/>
                  <a:gd name="T82" fmla="*/ 317 w 379"/>
                  <a:gd name="T83" fmla="*/ 40 h 301"/>
                  <a:gd name="T84" fmla="*/ 328 w 379"/>
                  <a:gd name="T85" fmla="*/ 40 h 301"/>
                  <a:gd name="T86" fmla="*/ 334 w 379"/>
                  <a:gd name="T87" fmla="*/ 40 h 301"/>
                  <a:gd name="T88" fmla="*/ 334 w 379"/>
                  <a:gd name="T89" fmla="*/ 40 h 301"/>
                  <a:gd name="T90" fmla="*/ 340 w 379"/>
                  <a:gd name="T91" fmla="*/ 51 h 301"/>
                  <a:gd name="T92" fmla="*/ 345 w 379"/>
                  <a:gd name="T93" fmla="*/ 51 h 301"/>
                  <a:gd name="T94" fmla="*/ 351 w 379"/>
                  <a:gd name="T95" fmla="*/ 57 h 301"/>
                  <a:gd name="T96" fmla="*/ 357 w 379"/>
                  <a:gd name="T97" fmla="*/ 57 h 301"/>
                  <a:gd name="T98" fmla="*/ 362 w 379"/>
                  <a:gd name="T99" fmla="*/ 63 h 301"/>
                  <a:gd name="T100" fmla="*/ 368 w 379"/>
                  <a:gd name="T101" fmla="*/ 63 h 301"/>
                  <a:gd name="T102" fmla="*/ 379 w 379"/>
                  <a:gd name="T103" fmla="*/ 68 h 301"/>
                  <a:gd name="T104" fmla="*/ 368 w 379"/>
                  <a:gd name="T105" fmla="*/ 182 h 301"/>
                  <a:gd name="T106" fmla="*/ 351 w 379"/>
                  <a:gd name="T10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9" h="301">
                    <a:moveTo>
                      <a:pt x="351" y="301"/>
                    </a:moveTo>
                    <a:lnTo>
                      <a:pt x="328" y="284"/>
                    </a:lnTo>
                    <a:lnTo>
                      <a:pt x="300" y="289"/>
                    </a:lnTo>
                    <a:lnTo>
                      <a:pt x="289" y="289"/>
                    </a:lnTo>
                    <a:lnTo>
                      <a:pt x="283" y="284"/>
                    </a:lnTo>
                    <a:lnTo>
                      <a:pt x="266" y="255"/>
                    </a:lnTo>
                    <a:lnTo>
                      <a:pt x="260" y="250"/>
                    </a:lnTo>
                    <a:lnTo>
                      <a:pt x="255" y="244"/>
                    </a:lnTo>
                    <a:lnTo>
                      <a:pt x="243" y="227"/>
                    </a:lnTo>
                    <a:lnTo>
                      <a:pt x="215" y="221"/>
                    </a:lnTo>
                    <a:lnTo>
                      <a:pt x="209" y="216"/>
                    </a:lnTo>
                    <a:lnTo>
                      <a:pt x="192" y="199"/>
                    </a:lnTo>
                    <a:lnTo>
                      <a:pt x="164" y="193"/>
                    </a:lnTo>
                    <a:lnTo>
                      <a:pt x="102" y="170"/>
                    </a:lnTo>
                    <a:lnTo>
                      <a:pt x="85" y="165"/>
                    </a:lnTo>
                    <a:lnTo>
                      <a:pt x="73" y="170"/>
                    </a:lnTo>
                    <a:lnTo>
                      <a:pt x="73" y="165"/>
                    </a:lnTo>
                    <a:lnTo>
                      <a:pt x="68" y="165"/>
                    </a:lnTo>
                    <a:lnTo>
                      <a:pt x="51" y="153"/>
                    </a:lnTo>
                    <a:lnTo>
                      <a:pt x="17" y="148"/>
                    </a:lnTo>
                    <a:lnTo>
                      <a:pt x="0" y="136"/>
                    </a:lnTo>
                    <a:lnTo>
                      <a:pt x="22" y="85"/>
                    </a:lnTo>
                    <a:lnTo>
                      <a:pt x="39" y="23"/>
                    </a:lnTo>
                    <a:lnTo>
                      <a:pt x="51" y="29"/>
                    </a:lnTo>
                    <a:lnTo>
                      <a:pt x="56" y="23"/>
                    </a:lnTo>
                    <a:lnTo>
                      <a:pt x="62" y="23"/>
                    </a:lnTo>
                    <a:lnTo>
                      <a:pt x="68" y="17"/>
                    </a:lnTo>
                    <a:lnTo>
                      <a:pt x="73" y="17"/>
                    </a:lnTo>
                    <a:lnTo>
                      <a:pt x="73" y="12"/>
                    </a:lnTo>
                    <a:lnTo>
                      <a:pt x="79" y="12"/>
                    </a:lnTo>
                    <a:lnTo>
                      <a:pt x="85" y="12"/>
                    </a:lnTo>
                    <a:lnTo>
                      <a:pt x="96" y="12"/>
                    </a:lnTo>
                    <a:lnTo>
                      <a:pt x="96" y="6"/>
                    </a:lnTo>
                    <a:lnTo>
                      <a:pt x="102" y="0"/>
                    </a:lnTo>
                    <a:lnTo>
                      <a:pt x="107" y="0"/>
                    </a:lnTo>
                    <a:lnTo>
                      <a:pt x="113" y="0"/>
                    </a:lnTo>
                    <a:lnTo>
                      <a:pt x="119" y="0"/>
                    </a:lnTo>
                    <a:lnTo>
                      <a:pt x="119" y="6"/>
                    </a:lnTo>
                    <a:lnTo>
                      <a:pt x="124" y="0"/>
                    </a:lnTo>
                    <a:lnTo>
                      <a:pt x="130" y="6"/>
                    </a:lnTo>
                    <a:lnTo>
                      <a:pt x="136" y="6"/>
                    </a:lnTo>
                    <a:lnTo>
                      <a:pt x="141" y="6"/>
                    </a:lnTo>
                    <a:lnTo>
                      <a:pt x="147" y="6"/>
                    </a:lnTo>
                    <a:lnTo>
                      <a:pt x="147" y="0"/>
                    </a:lnTo>
                    <a:lnTo>
                      <a:pt x="153" y="0"/>
                    </a:lnTo>
                    <a:lnTo>
                      <a:pt x="158" y="0"/>
                    </a:lnTo>
                    <a:lnTo>
                      <a:pt x="164" y="0"/>
                    </a:lnTo>
                    <a:lnTo>
                      <a:pt x="170" y="0"/>
                    </a:lnTo>
                    <a:lnTo>
                      <a:pt x="175" y="6"/>
                    </a:lnTo>
                    <a:lnTo>
                      <a:pt x="181" y="12"/>
                    </a:lnTo>
                    <a:lnTo>
                      <a:pt x="187" y="12"/>
                    </a:lnTo>
                    <a:lnTo>
                      <a:pt x="187" y="6"/>
                    </a:lnTo>
                    <a:lnTo>
                      <a:pt x="192" y="12"/>
                    </a:lnTo>
                    <a:lnTo>
                      <a:pt x="198" y="12"/>
                    </a:lnTo>
                    <a:lnTo>
                      <a:pt x="204" y="12"/>
                    </a:lnTo>
                    <a:lnTo>
                      <a:pt x="204" y="6"/>
                    </a:lnTo>
                    <a:lnTo>
                      <a:pt x="209" y="6"/>
                    </a:lnTo>
                    <a:lnTo>
                      <a:pt x="209" y="12"/>
                    </a:lnTo>
                    <a:lnTo>
                      <a:pt x="221" y="12"/>
                    </a:lnTo>
                    <a:lnTo>
                      <a:pt x="221" y="6"/>
                    </a:lnTo>
                    <a:lnTo>
                      <a:pt x="226" y="6"/>
                    </a:lnTo>
                    <a:lnTo>
                      <a:pt x="226" y="12"/>
                    </a:lnTo>
                    <a:lnTo>
                      <a:pt x="232" y="12"/>
                    </a:lnTo>
                    <a:lnTo>
                      <a:pt x="232" y="6"/>
                    </a:lnTo>
                    <a:lnTo>
                      <a:pt x="238" y="12"/>
                    </a:lnTo>
                    <a:lnTo>
                      <a:pt x="238" y="6"/>
                    </a:lnTo>
                    <a:lnTo>
                      <a:pt x="243" y="12"/>
                    </a:lnTo>
                    <a:lnTo>
                      <a:pt x="249" y="12"/>
                    </a:lnTo>
                    <a:lnTo>
                      <a:pt x="260" y="12"/>
                    </a:lnTo>
                    <a:lnTo>
                      <a:pt x="266" y="12"/>
                    </a:lnTo>
                    <a:lnTo>
                      <a:pt x="272" y="12"/>
                    </a:lnTo>
                    <a:lnTo>
                      <a:pt x="266" y="6"/>
                    </a:lnTo>
                    <a:lnTo>
                      <a:pt x="272" y="6"/>
                    </a:lnTo>
                    <a:lnTo>
                      <a:pt x="272" y="12"/>
                    </a:lnTo>
                    <a:lnTo>
                      <a:pt x="277" y="12"/>
                    </a:lnTo>
                    <a:lnTo>
                      <a:pt x="283" y="12"/>
                    </a:lnTo>
                    <a:lnTo>
                      <a:pt x="283" y="17"/>
                    </a:lnTo>
                    <a:lnTo>
                      <a:pt x="289" y="23"/>
                    </a:lnTo>
                    <a:lnTo>
                      <a:pt x="289" y="17"/>
                    </a:lnTo>
                    <a:lnTo>
                      <a:pt x="294" y="23"/>
                    </a:lnTo>
                    <a:lnTo>
                      <a:pt x="306" y="23"/>
                    </a:lnTo>
                    <a:lnTo>
                      <a:pt x="311" y="29"/>
                    </a:lnTo>
                    <a:lnTo>
                      <a:pt x="311" y="34"/>
                    </a:lnTo>
                    <a:lnTo>
                      <a:pt x="317" y="40"/>
                    </a:lnTo>
                    <a:lnTo>
                      <a:pt x="323" y="40"/>
                    </a:lnTo>
                    <a:lnTo>
                      <a:pt x="328" y="40"/>
                    </a:lnTo>
                    <a:lnTo>
                      <a:pt x="334" y="46"/>
                    </a:lnTo>
                    <a:lnTo>
                      <a:pt x="334" y="40"/>
                    </a:lnTo>
                    <a:lnTo>
                      <a:pt x="340" y="40"/>
                    </a:lnTo>
                    <a:lnTo>
                      <a:pt x="334" y="40"/>
                    </a:lnTo>
                    <a:lnTo>
                      <a:pt x="340" y="46"/>
                    </a:lnTo>
                    <a:lnTo>
                      <a:pt x="340" y="51"/>
                    </a:lnTo>
                    <a:lnTo>
                      <a:pt x="340" y="63"/>
                    </a:lnTo>
                    <a:lnTo>
                      <a:pt x="345" y="51"/>
                    </a:lnTo>
                    <a:lnTo>
                      <a:pt x="351" y="51"/>
                    </a:lnTo>
                    <a:lnTo>
                      <a:pt x="351" y="57"/>
                    </a:lnTo>
                    <a:lnTo>
                      <a:pt x="351" y="63"/>
                    </a:lnTo>
                    <a:lnTo>
                      <a:pt x="357" y="57"/>
                    </a:lnTo>
                    <a:lnTo>
                      <a:pt x="357" y="63"/>
                    </a:lnTo>
                    <a:lnTo>
                      <a:pt x="362" y="63"/>
                    </a:lnTo>
                    <a:lnTo>
                      <a:pt x="362" y="68"/>
                    </a:lnTo>
                    <a:lnTo>
                      <a:pt x="368" y="63"/>
                    </a:lnTo>
                    <a:lnTo>
                      <a:pt x="374" y="68"/>
                    </a:lnTo>
                    <a:lnTo>
                      <a:pt x="379" y="68"/>
                    </a:lnTo>
                    <a:lnTo>
                      <a:pt x="374" y="142"/>
                    </a:lnTo>
                    <a:lnTo>
                      <a:pt x="368" y="182"/>
                    </a:lnTo>
                    <a:lnTo>
                      <a:pt x="357" y="278"/>
                    </a:lnTo>
                    <a:lnTo>
                      <a:pt x="351" y="301"/>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4" name="Freeform 78">
                <a:extLst>
                  <a:ext uri="{FF2B5EF4-FFF2-40B4-BE49-F238E27FC236}">
                    <a16:creationId xmlns:a16="http://schemas.microsoft.com/office/drawing/2014/main" id="{206ACED8-119C-8F04-7C55-256EB0579703}"/>
                  </a:ext>
                </a:extLst>
              </p:cNvPr>
              <p:cNvSpPr>
                <a:spLocks/>
              </p:cNvSpPr>
              <p:nvPr>
                <p:custDataLst>
                  <p:tags r:id="rId79"/>
                </p:custDataLst>
              </p:nvPr>
            </p:nvSpPr>
            <p:spPr bwMode="auto">
              <a:xfrm rot="390307">
                <a:off x="6216795" y="5080237"/>
                <a:ext cx="493712" cy="404813"/>
              </a:xfrm>
              <a:custGeom>
                <a:avLst/>
                <a:gdLst>
                  <a:gd name="T0" fmla="*/ 311 w 311"/>
                  <a:gd name="T1" fmla="*/ 243 h 255"/>
                  <a:gd name="T2" fmla="*/ 300 w 311"/>
                  <a:gd name="T3" fmla="*/ 249 h 255"/>
                  <a:gd name="T4" fmla="*/ 289 w 311"/>
                  <a:gd name="T5" fmla="*/ 255 h 255"/>
                  <a:gd name="T6" fmla="*/ 272 w 311"/>
                  <a:gd name="T7" fmla="*/ 243 h 255"/>
                  <a:gd name="T8" fmla="*/ 260 w 311"/>
                  <a:gd name="T9" fmla="*/ 249 h 255"/>
                  <a:gd name="T10" fmla="*/ 226 w 311"/>
                  <a:gd name="T11" fmla="*/ 249 h 255"/>
                  <a:gd name="T12" fmla="*/ 209 w 311"/>
                  <a:gd name="T13" fmla="*/ 249 h 255"/>
                  <a:gd name="T14" fmla="*/ 187 w 311"/>
                  <a:gd name="T15" fmla="*/ 249 h 255"/>
                  <a:gd name="T16" fmla="*/ 170 w 311"/>
                  <a:gd name="T17" fmla="*/ 249 h 255"/>
                  <a:gd name="T18" fmla="*/ 158 w 311"/>
                  <a:gd name="T19" fmla="*/ 243 h 255"/>
                  <a:gd name="T20" fmla="*/ 141 w 311"/>
                  <a:gd name="T21" fmla="*/ 243 h 255"/>
                  <a:gd name="T22" fmla="*/ 130 w 311"/>
                  <a:gd name="T23" fmla="*/ 232 h 255"/>
                  <a:gd name="T24" fmla="*/ 119 w 311"/>
                  <a:gd name="T25" fmla="*/ 226 h 255"/>
                  <a:gd name="T26" fmla="*/ 107 w 311"/>
                  <a:gd name="T27" fmla="*/ 221 h 255"/>
                  <a:gd name="T28" fmla="*/ 102 w 311"/>
                  <a:gd name="T29" fmla="*/ 226 h 255"/>
                  <a:gd name="T30" fmla="*/ 107 w 311"/>
                  <a:gd name="T31" fmla="*/ 226 h 255"/>
                  <a:gd name="T32" fmla="*/ 96 w 311"/>
                  <a:gd name="T33" fmla="*/ 232 h 255"/>
                  <a:gd name="T34" fmla="*/ 90 w 311"/>
                  <a:gd name="T35" fmla="*/ 221 h 255"/>
                  <a:gd name="T36" fmla="*/ 79 w 311"/>
                  <a:gd name="T37" fmla="*/ 226 h 255"/>
                  <a:gd name="T38" fmla="*/ 73 w 311"/>
                  <a:gd name="T39" fmla="*/ 226 h 255"/>
                  <a:gd name="T40" fmla="*/ 68 w 311"/>
                  <a:gd name="T41" fmla="*/ 226 h 255"/>
                  <a:gd name="T42" fmla="*/ 56 w 311"/>
                  <a:gd name="T43" fmla="*/ 232 h 255"/>
                  <a:gd name="T44" fmla="*/ 51 w 311"/>
                  <a:gd name="T45" fmla="*/ 226 h 255"/>
                  <a:gd name="T46" fmla="*/ 39 w 311"/>
                  <a:gd name="T47" fmla="*/ 221 h 255"/>
                  <a:gd name="T48" fmla="*/ 34 w 311"/>
                  <a:gd name="T49" fmla="*/ 221 h 255"/>
                  <a:gd name="T50" fmla="*/ 17 w 311"/>
                  <a:gd name="T51" fmla="*/ 221 h 255"/>
                  <a:gd name="T52" fmla="*/ 0 w 311"/>
                  <a:gd name="T53" fmla="*/ 209 h 255"/>
                  <a:gd name="T54" fmla="*/ 22 w 311"/>
                  <a:gd name="T55" fmla="*/ 51 h 255"/>
                  <a:gd name="T56" fmla="*/ 39 w 311"/>
                  <a:gd name="T57" fmla="*/ 45 h 255"/>
                  <a:gd name="T58" fmla="*/ 51 w 311"/>
                  <a:gd name="T59" fmla="*/ 28 h 255"/>
                  <a:gd name="T60" fmla="*/ 68 w 311"/>
                  <a:gd name="T61" fmla="*/ 28 h 255"/>
                  <a:gd name="T62" fmla="*/ 85 w 311"/>
                  <a:gd name="T63" fmla="*/ 22 h 255"/>
                  <a:gd name="T64" fmla="*/ 90 w 311"/>
                  <a:gd name="T65" fmla="*/ 22 h 255"/>
                  <a:gd name="T66" fmla="*/ 107 w 311"/>
                  <a:gd name="T67" fmla="*/ 22 h 255"/>
                  <a:gd name="T68" fmla="*/ 124 w 311"/>
                  <a:gd name="T69" fmla="*/ 5 h 255"/>
                  <a:gd name="T70" fmla="*/ 136 w 311"/>
                  <a:gd name="T71" fmla="*/ 5 h 255"/>
                  <a:gd name="T72" fmla="*/ 141 w 311"/>
                  <a:gd name="T73" fmla="*/ 17 h 255"/>
                  <a:gd name="T74" fmla="*/ 153 w 311"/>
                  <a:gd name="T75" fmla="*/ 28 h 255"/>
                  <a:gd name="T76" fmla="*/ 164 w 311"/>
                  <a:gd name="T77" fmla="*/ 34 h 255"/>
                  <a:gd name="T78" fmla="*/ 175 w 311"/>
                  <a:gd name="T79" fmla="*/ 28 h 255"/>
                  <a:gd name="T80" fmla="*/ 175 w 311"/>
                  <a:gd name="T81" fmla="*/ 34 h 255"/>
                  <a:gd name="T82" fmla="*/ 181 w 311"/>
                  <a:gd name="T83" fmla="*/ 45 h 255"/>
                  <a:gd name="T84" fmla="*/ 187 w 311"/>
                  <a:gd name="T85" fmla="*/ 51 h 255"/>
                  <a:gd name="T86" fmla="*/ 204 w 311"/>
                  <a:gd name="T87" fmla="*/ 51 h 255"/>
                  <a:gd name="T88" fmla="*/ 221 w 311"/>
                  <a:gd name="T89" fmla="*/ 56 h 255"/>
                  <a:gd name="T90" fmla="*/ 232 w 311"/>
                  <a:gd name="T91" fmla="*/ 62 h 255"/>
                  <a:gd name="T92" fmla="*/ 243 w 311"/>
                  <a:gd name="T93" fmla="*/ 68 h 255"/>
                  <a:gd name="T94" fmla="*/ 255 w 311"/>
                  <a:gd name="T95" fmla="*/ 68 h 255"/>
                  <a:gd name="T96" fmla="*/ 266 w 311"/>
                  <a:gd name="T97" fmla="*/ 62 h 255"/>
                  <a:gd name="T98" fmla="*/ 277 w 311"/>
                  <a:gd name="T99" fmla="*/ 56 h 255"/>
                  <a:gd name="T100" fmla="*/ 289 w 311"/>
                  <a:gd name="T101" fmla="*/ 5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255">
                    <a:moveTo>
                      <a:pt x="289" y="51"/>
                    </a:moveTo>
                    <a:lnTo>
                      <a:pt x="294" y="85"/>
                    </a:lnTo>
                    <a:lnTo>
                      <a:pt x="311" y="243"/>
                    </a:lnTo>
                    <a:lnTo>
                      <a:pt x="311" y="249"/>
                    </a:lnTo>
                    <a:lnTo>
                      <a:pt x="306" y="249"/>
                    </a:lnTo>
                    <a:lnTo>
                      <a:pt x="300" y="249"/>
                    </a:lnTo>
                    <a:lnTo>
                      <a:pt x="294" y="249"/>
                    </a:lnTo>
                    <a:lnTo>
                      <a:pt x="294" y="255"/>
                    </a:lnTo>
                    <a:lnTo>
                      <a:pt x="289" y="255"/>
                    </a:lnTo>
                    <a:lnTo>
                      <a:pt x="289" y="249"/>
                    </a:lnTo>
                    <a:lnTo>
                      <a:pt x="277" y="249"/>
                    </a:lnTo>
                    <a:lnTo>
                      <a:pt x="272" y="243"/>
                    </a:lnTo>
                    <a:lnTo>
                      <a:pt x="260" y="243"/>
                    </a:lnTo>
                    <a:lnTo>
                      <a:pt x="255" y="243"/>
                    </a:lnTo>
                    <a:lnTo>
                      <a:pt x="260" y="249"/>
                    </a:lnTo>
                    <a:lnTo>
                      <a:pt x="249" y="255"/>
                    </a:lnTo>
                    <a:lnTo>
                      <a:pt x="238" y="249"/>
                    </a:lnTo>
                    <a:lnTo>
                      <a:pt x="226" y="249"/>
                    </a:lnTo>
                    <a:lnTo>
                      <a:pt x="221" y="249"/>
                    </a:lnTo>
                    <a:lnTo>
                      <a:pt x="215" y="249"/>
                    </a:lnTo>
                    <a:lnTo>
                      <a:pt x="209" y="249"/>
                    </a:lnTo>
                    <a:lnTo>
                      <a:pt x="204" y="249"/>
                    </a:lnTo>
                    <a:lnTo>
                      <a:pt x="192" y="249"/>
                    </a:lnTo>
                    <a:lnTo>
                      <a:pt x="187" y="249"/>
                    </a:lnTo>
                    <a:lnTo>
                      <a:pt x="181" y="249"/>
                    </a:lnTo>
                    <a:lnTo>
                      <a:pt x="175" y="249"/>
                    </a:lnTo>
                    <a:lnTo>
                      <a:pt x="170" y="249"/>
                    </a:lnTo>
                    <a:lnTo>
                      <a:pt x="170" y="243"/>
                    </a:lnTo>
                    <a:lnTo>
                      <a:pt x="164" y="249"/>
                    </a:lnTo>
                    <a:lnTo>
                      <a:pt x="158" y="243"/>
                    </a:lnTo>
                    <a:lnTo>
                      <a:pt x="153" y="243"/>
                    </a:lnTo>
                    <a:lnTo>
                      <a:pt x="147" y="243"/>
                    </a:lnTo>
                    <a:lnTo>
                      <a:pt x="141" y="243"/>
                    </a:lnTo>
                    <a:lnTo>
                      <a:pt x="136" y="238"/>
                    </a:lnTo>
                    <a:lnTo>
                      <a:pt x="136" y="232"/>
                    </a:lnTo>
                    <a:lnTo>
                      <a:pt x="130" y="232"/>
                    </a:lnTo>
                    <a:lnTo>
                      <a:pt x="124" y="232"/>
                    </a:lnTo>
                    <a:lnTo>
                      <a:pt x="124" y="226"/>
                    </a:lnTo>
                    <a:lnTo>
                      <a:pt x="119" y="226"/>
                    </a:lnTo>
                    <a:lnTo>
                      <a:pt x="113" y="226"/>
                    </a:lnTo>
                    <a:lnTo>
                      <a:pt x="113" y="221"/>
                    </a:lnTo>
                    <a:lnTo>
                      <a:pt x="107" y="221"/>
                    </a:lnTo>
                    <a:lnTo>
                      <a:pt x="113" y="226"/>
                    </a:lnTo>
                    <a:lnTo>
                      <a:pt x="107" y="226"/>
                    </a:lnTo>
                    <a:lnTo>
                      <a:pt x="102" y="226"/>
                    </a:lnTo>
                    <a:lnTo>
                      <a:pt x="107" y="226"/>
                    </a:lnTo>
                    <a:lnTo>
                      <a:pt x="102" y="226"/>
                    </a:lnTo>
                    <a:lnTo>
                      <a:pt x="107" y="226"/>
                    </a:lnTo>
                    <a:lnTo>
                      <a:pt x="107" y="232"/>
                    </a:lnTo>
                    <a:lnTo>
                      <a:pt x="102" y="232"/>
                    </a:lnTo>
                    <a:lnTo>
                      <a:pt x="96" y="232"/>
                    </a:lnTo>
                    <a:lnTo>
                      <a:pt x="96" y="226"/>
                    </a:lnTo>
                    <a:lnTo>
                      <a:pt x="90" y="226"/>
                    </a:lnTo>
                    <a:lnTo>
                      <a:pt x="90" y="221"/>
                    </a:lnTo>
                    <a:lnTo>
                      <a:pt x="85" y="221"/>
                    </a:lnTo>
                    <a:lnTo>
                      <a:pt x="85" y="226"/>
                    </a:lnTo>
                    <a:lnTo>
                      <a:pt x="79" y="226"/>
                    </a:lnTo>
                    <a:lnTo>
                      <a:pt x="79" y="221"/>
                    </a:lnTo>
                    <a:lnTo>
                      <a:pt x="73" y="221"/>
                    </a:lnTo>
                    <a:lnTo>
                      <a:pt x="73" y="226"/>
                    </a:lnTo>
                    <a:lnTo>
                      <a:pt x="68" y="226"/>
                    </a:lnTo>
                    <a:lnTo>
                      <a:pt x="68" y="221"/>
                    </a:lnTo>
                    <a:lnTo>
                      <a:pt x="68" y="226"/>
                    </a:lnTo>
                    <a:lnTo>
                      <a:pt x="62" y="226"/>
                    </a:lnTo>
                    <a:lnTo>
                      <a:pt x="62" y="232"/>
                    </a:lnTo>
                    <a:lnTo>
                      <a:pt x="56" y="232"/>
                    </a:lnTo>
                    <a:lnTo>
                      <a:pt x="51" y="238"/>
                    </a:lnTo>
                    <a:lnTo>
                      <a:pt x="51" y="232"/>
                    </a:lnTo>
                    <a:lnTo>
                      <a:pt x="51" y="226"/>
                    </a:lnTo>
                    <a:lnTo>
                      <a:pt x="45" y="226"/>
                    </a:lnTo>
                    <a:lnTo>
                      <a:pt x="45" y="221"/>
                    </a:lnTo>
                    <a:lnTo>
                      <a:pt x="39" y="221"/>
                    </a:lnTo>
                    <a:lnTo>
                      <a:pt x="39" y="226"/>
                    </a:lnTo>
                    <a:lnTo>
                      <a:pt x="34" y="226"/>
                    </a:lnTo>
                    <a:lnTo>
                      <a:pt x="34" y="221"/>
                    </a:lnTo>
                    <a:lnTo>
                      <a:pt x="28" y="221"/>
                    </a:lnTo>
                    <a:lnTo>
                      <a:pt x="22" y="221"/>
                    </a:lnTo>
                    <a:lnTo>
                      <a:pt x="17" y="221"/>
                    </a:lnTo>
                    <a:lnTo>
                      <a:pt x="17" y="215"/>
                    </a:lnTo>
                    <a:lnTo>
                      <a:pt x="11" y="215"/>
                    </a:lnTo>
                    <a:lnTo>
                      <a:pt x="0" y="209"/>
                    </a:lnTo>
                    <a:lnTo>
                      <a:pt x="5" y="164"/>
                    </a:lnTo>
                    <a:lnTo>
                      <a:pt x="5" y="56"/>
                    </a:lnTo>
                    <a:lnTo>
                      <a:pt x="22" y="51"/>
                    </a:lnTo>
                    <a:lnTo>
                      <a:pt x="28" y="45"/>
                    </a:lnTo>
                    <a:lnTo>
                      <a:pt x="34" y="45"/>
                    </a:lnTo>
                    <a:lnTo>
                      <a:pt x="39" y="45"/>
                    </a:lnTo>
                    <a:lnTo>
                      <a:pt x="45" y="39"/>
                    </a:lnTo>
                    <a:lnTo>
                      <a:pt x="51" y="34"/>
                    </a:lnTo>
                    <a:lnTo>
                      <a:pt x="51" y="28"/>
                    </a:lnTo>
                    <a:lnTo>
                      <a:pt x="56" y="28"/>
                    </a:lnTo>
                    <a:lnTo>
                      <a:pt x="62" y="28"/>
                    </a:lnTo>
                    <a:lnTo>
                      <a:pt x="68" y="28"/>
                    </a:lnTo>
                    <a:lnTo>
                      <a:pt x="73" y="28"/>
                    </a:lnTo>
                    <a:lnTo>
                      <a:pt x="79" y="22"/>
                    </a:lnTo>
                    <a:lnTo>
                      <a:pt x="85" y="22"/>
                    </a:lnTo>
                    <a:lnTo>
                      <a:pt x="85" y="28"/>
                    </a:lnTo>
                    <a:lnTo>
                      <a:pt x="90" y="28"/>
                    </a:lnTo>
                    <a:lnTo>
                      <a:pt x="90" y="22"/>
                    </a:lnTo>
                    <a:lnTo>
                      <a:pt x="96" y="22"/>
                    </a:lnTo>
                    <a:lnTo>
                      <a:pt x="102" y="22"/>
                    </a:lnTo>
                    <a:lnTo>
                      <a:pt x="107" y="22"/>
                    </a:lnTo>
                    <a:lnTo>
                      <a:pt x="113" y="17"/>
                    </a:lnTo>
                    <a:lnTo>
                      <a:pt x="113" y="11"/>
                    </a:lnTo>
                    <a:lnTo>
                      <a:pt x="124" y="5"/>
                    </a:lnTo>
                    <a:lnTo>
                      <a:pt x="130" y="0"/>
                    </a:lnTo>
                    <a:lnTo>
                      <a:pt x="130" y="5"/>
                    </a:lnTo>
                    <a:lnTo>
                      <a:pt x="136" y="5"/>
                    </a:lnTo>
                    <a:lnTo>
                      <a:pt x="141" y="11"/>
                    </a:lnTo>
                    <a:lnTo>
                      <a:pt x="136" y="17"/>
                    </a:lnTo>
                    <a:lnTo>
                      <a:pt x="141" y="17"/>
                    </a:lnTo>
                    <a:lnTo>
                      <a:pt x="141" y="22"/>
                    </a:lnTo>
                    <a:lnTo>
                      <a:pt x="147" y="22"/>
                    </a:lnTo>
                    <a:lnTo>
                      <a:pt x="153" y="28"/>
                    </a:lnTo>
                    <a:lnTo>
                      <a:pt x="158" y="28"/>
                    </a:lnTo>
                    <a:lnTo>
                      <a:pt x="164" y="28"/>
                    </a:lnTo>
                    <a:lnTo>
                      <a:pt x="164" y="34"/>
                    </a:lnTo>
                    <a:lnTo>
                      <a:pt x="170" y="34"/>
                    </a:lnTo>
                    <a:lnTo>
                      <a:pt x="175" y="34"/>
                    </a:lnTo>
                    <a:lnTo>
                      <a:pt x="175" y="28"/>
                    </a:lnTo>
                    <a:lnTo>
                      <a:pt x="181" y="28"/>
                    </a:lnTo>
                    <a:lnTo>
                      <a:pt x="181" y="34"/>
                    </a:lnTo>
                    <a:lnTo>
                      <a:pt x="175" y="34"/>
                    </a:lnTo>
                    <a:lnTo>
                      <a:pt x="181" y="34"/>
                    </a:lnTo>
                    <a:lnTo>
                      <a:pt x="181" y="39"/>
                    </a:lnTo>
                    <a:lnTo>
                      <a:pt x="181" y="45"/>
                    </a:lnTo>
                    <a:lnTo>
                      <a:pt x="187" y="51"/>
                    </a:lnTo>
                    <a:lnTo>
                      <a:pt x="187" y="45"/>
                    </a:lnTo>
                    <a:lnTo>
                      <a:pt x="187" y="51"/>
                    </a:lnTo>
                    <a:lnTo>
                      <a:pt x="192" y="51"/>
                    </a:lnTo>
                    <a:lnTo>
                      <a:pt x="198" y="51"/>
                    </a:lnTo>
                    <a:lnTo>
                      <a:pt x="204" y="51"/>
                    </a:lnTo>
                    <a:lnTo>
                      <a:pt x="215" y="56"/>
                    </a:lnTo>
                    <a:lnTo>
                      <a:pt x="221" y="62"/>
                    </a:lnTo>
                    <a:lnTo>
                      <a:pt x="221" y="56"/>
                    </a:lnTo>
                    <a:lnTo>
                      <a:pt x="226" y="62"/>
                    </a:lnTo>
                    <a:lnTo>
                      <a:pt x="226" y="68"/>
                    </a:lnTo>
                    <a:lnTo>
                      <a:pt x="232" y="62"/>
                    </a:lnTo>
                    <a:lnTo>
                      <a:pt x="238" y="62"/>
                    </a:lnTo>
                    <a:lnTo>
                      <a:pt x="238" y="68"/>
                    </a:lnTo>
                    <a:lnTo>
                      <a:pt x="243" y="68"/>
                    </a:lnTo>
                    <a:lnTo>
                      <a:pt x="243" y="73"/>
                    </a:lnTo>
                    <a:lnTo>
                      <a:pt x="249" y="68"/>
                    </a:lnTo>
                    <a:lnTo>
                      <a:pt x="255" y="68"/>
                    </a:lnTo>
                    <a:lnTo>
                      <a:pt x="260" y="68"/>
                    </a:lnTo>
                    <a:lnTo>
                      <a:pt x="260" y="62"/>
                    </a:lnTo>
                    <a:lnTo>
                      <a:pt x="266" y="62"/>
                    </a:lnTo>
                    <a:lnTo>
                      <a:pt x="272" y="62"/>
                    </a:lnTo>
                    <a:lnTo>
                      <a:pt x="277" y="62"/>
                    </a:lnTo>
                    <a:lnTo>
                      <a:pt x="277" y="56"/>
                    </a:lnTo>
                    <a:lnTo>
                      <a:pt x="283" y="62"/>
                    </a:lnTo>
                    <a:lnTo>
                      <a:pt x="283" y="56"/>
                    </a:lnTo>
                    <a:lnTo>
                      <a:pt x="289" y="56"/>
                    </a:lnTo>
                    <a:lnTo>
                      <a:pt x="289" y="51"/>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5" name="Freeform 79">
                <a:extLst>
                  <a:ext uri="{FF2B5EF4-FFF2-40B4-BE49-F238E27FC236}">
                    <a16:creationId xmlns:a16="http://schemas.microsoft.com/office/drawing/2014/main" id="{F6042D39-B575-5B4B-BC70-F6590382AE2B}"/>
                  </a:ext>
                </a:extLst>
              </p:cNvPr>
              <p:cNvSpPr>
                <a:spLocks/>
              </p:cNvSpPr>
              <p:nvPr>
                <p:custDataLst>
                  <p:tags r:id="rId80"/>
                </p:custDataLst>
              </p:nvPr>
            </p:nvSpPr>
            <p:spPr bwMode="auto">
              <a:xfrm rot="390307">
                <a:off x="7418194" y="4373733"/>
                <a:ext cx="503237" cy="279400"/>
              </a:xfrm>
              <a:custGeom>
                <a:avLst/>
                <a:gdLst>
                  <a:gd name="T0" fmla="*/ 74 w 317"/>
                  <a:gd name="T1" fmla="*/ 6 h 176"/>
                  <a:gd name="T2" fmla="*/ 79 w 317"/>
                  <a:gd name="T3" fmla="*/ 17 h 176"/>
                  <a:gd name="T4" fmla="*/ 91 w 317"/>
                  <a:gd name="T5" fmla="*/ 12 h 176"/>
                  <a:gd name="T6" fmla="*/ 119 w 317"/>
                  <a:gd name="T7" fmla="*/ 23 h 176"/>
                  <a:gd name="T8" fmla="*/ 130 w 317"/>
                  <a:gd name="T9" fmla="*/ 34 h 176"/>
                  <a:gd name="T10" fmla="*/ 153 w 317"/>
                  <a:gd name="T11" fmla="*/ 34 h 176"/>
                  <a:gd name="T12" fmla="*/ 142 w 317"/>
                  <a:gd name="T13" fmla="*/ 23 h 176"/>
                  <a:gd name="T14" fmla="*/ 164 w 317"/>
                  <a:gd name="T15" fmla="*/ 23 h 176"/>
                  <a:gd name="T16" fmla="*/ 170 w 317"/>
                  <a:gd name="T17" fmla="*/ 40 h 176"/>
                  <a:gd name="T18" fmla="*/ 164 w 317"/>
                  <a:gd name="T19" fmla="*/ 51 h 176"/>
                  <a:gd name="T20" fmla="*/ 181 w 317"/>
                  <a:gd name="T21" fmla="*/ 51 h 176"/>
                  <a:gd name="T22" fmla="*/ 181 w 317"/>
                  <a:gd name="T23" fmla="*/ 29 h 176"/>
                  <a:gd name="T24" fmla="*/ 204 w 317"/>
                  <a:gd name="T25" fmla="*/ 29 h 176"/>
                  <a:gd name="T26" fmla="*/ 210 w 317"/>
                  <a:gd name="T27" fmla="*/ 40 h 176"/>
                  <a:gd name="T28" fmla="*/ 210 w 317"/>
                  <a:gd name="T29" fmla="*/ 12 h 176"/>
                  <a:gd name="T30" fmla="*/ 227 w 317"/>
                  <a:gd name="T31" fmla="*/ 6 h 176"/>
                  <a:gd name="T32" fmla="*/ 221 w 317"/>
                  <a:gd name="T33" fmla="*/ 46 h 176"/>
                  <a:gd name="T34" fmla="*/ 238 w 317"/>
                  <a:gd name="T35" fmla="*/ 51 h 176"/>
                  <a:gd name="T36" fmla="*/ 249 w 317"/>
                  <a:gd name="T37" fmla="*/ 23 h 176"/>
                  <a:gd name="T38" fmla="*/ 272 w 317"/>
                  <a:gd name="T39" fmla="*/ 46 h 176"/>
                  <a:gd name="T40" fmla="*/ 295 w 317"/>
                  <a:gd name="T41" fmla="*/ 63 h 176"/>
                  <a:gd name="T42" fmla="*/ 317 w 317"/>
                  <a:gd name="T43" fmla="*/ 85 h 176"/>
                  <a:gd name="T44" fmla="*/ 300 w 317"/>
                  <a:gd name="T45" fmla="*/ 97 h 176"/>
                  <a:gd name="T46" fmla="*/ 306 w 317"/>
                  <a:gd name="T47" fmla="*/ 108 h 176"/>
                  <a:gd name="T48" fmla="*/ 300 w 317"/>
                  <a:gd name="T49" fmla="*/ 114 h 176"/>
                  <a:gd name="T50" fmla="*/ 283 w 317"/>
                  <a:gd name="T51" fmla="*/ 114 h 176"/>
                  <a:gd name="T52" fmla="*/ 255 w 317"/>
                  <a:gd name="T53" fmla="*/ 108 h 176"/>
                  <a:gd name="T54" fmla="*/ 244 w 317"/>
                  <a:gd name="T55" fmla="*/ 119 h 176"/>
                  <a:gd name="T56" fmla="*/ 227 w 317"/>
                  <a:gd name="T57" fmla="*/ 131 h 176"/>
                  <a:gd name="T58" fmla="*/ 232 w 317"/>
                  <a:gd name="T59" fmla="*/ 142 h 176"/>
                  <a:gd name="T60" fmla="*/ 232 w 317"/>
                  <a:gd name="T61" fmla="*/ 148 h 176"/>
                  <a:gd name="T62" fmla="*/ 232 w 317"/>
                  <a:gd name="T63" fmla="*/ 159 h 176"/>
                  <a:gd name="T64" fmla="*/ 232 w 317"/>
                  <a:gd name="T65" fmla="*/ 165 h 176"/>
                  <a:gd name="T66" fmla="*/ 227 w 317"/>
                  <a:gd name="T67" fmla="*/ 176 h 176"/>
                  <a:gd name="T68" fmla="*/ 221 w 317"/>
                  <a:gd name="T69" fmla="*/ 165 h 176"/>
                  <a:gd name="T70" fmla="*/ 227 w 317"/>
                  <a:gd name="T71" fmla="*/ 153 h 176"/>
                  <a:gd name="T72" fmla="*/ 215 w 317"/>
                  <a:gd name="T73" fmla="*/ 159 h 176"/>
                  <a:gd name="T74" fmla="*/ 204 w 317"/>
                  <a:gd name="T75" fmla="*/ 176 h 176"/>
                  <a:gd name="T76" fmla="*/ 204 w 317"/>
                  <a:gd name="T77" fmla="*/ 159 h 176"/>
                  <a:gd name="T78" fmla="*/ 181 w 317"/>
                  <a:gd name="T79" fmla="*/ 159 h 176"/>
                  <a:gd name="T80" fmla="*/ 176 w 317"/>
                  <a:gd name="T81" fmla="*/ 148 h 176"/>
                  <a:gd name="T82" fmla="*/ 159 w 317"/>
                  <a:gd name="T83" fmla="*/ 159 h 176"/>
                  <a:gd name="T84" fmla="*/ 153 w 317"/>
                  <a:gd name="T85" fmla="*/ 159 h 176"/>
                  <a:gd name="T86" fmla="*/ 142 w 317"/>
                  <a:gd name="T87" fmla="*/ 148 h 176"/>
                  <a:gd name="T88" fmla="*/ 125 w 317"/>
                  <a:gd name="T89" fmla="*/ 148 h 176"/>
                  <a:gd name="T90" fmla="*/ 125 w 317"/>
                  <a:gd name="T91" fmla="*/ 153 h 176"/>
                  <a:gd name="T92" fmla="*/ 119 w 317"/>
                  <a:gd name="T93" fmla="*/ 148 h 176"/>
                  <a:gd name="T94" fmla="*/ 108 w 317"/>
                  <a:gd name="T95" fmla="*/ 148 h 176"/>
                  <a:gd name="T96" fmla="*/ 102 w 317"/>
                  <a:gd name="T97" fmla="*/ 148 h 176"/>
                  <a:gd name="T98" fmla="*/ 91 w 317"/>
                  <a:gd name="T99" fmla="*/ 136 h 176"/>
                  <a:gd name="T100" fmla="*/ 79 w 317"/>
                  <a:gd name="T101" fmla="*/ 131 h 176"/>
                  <a:gd name="T102" fmla="*/ 68 w 317"/>
                  <a:gd name="T103" fmla="*/ 125 h 176"/>
                  <a:gd name="T104" fmla="*/ 62 w 317"/>
                  <a:gd name="T105" fmla="*/ 125 h 176"/>
                  <a:gd name="T106" fmla="*/ 51 w 317"/>
                  <a:gd name="T107" fmla="*/ 119 h 176"/>
                  <a:gd name="T108" fmla="*/ 45 w 317"/>
                  <a:gd name="T109" fmla="*/ 119 h 176"/>
                  <a:gd name="T110" fmla="*/ 28 w 317"/>
                  <a:gd name="T111" fmla="*/ 102 h 176"/>
                  <a:gd name="T112" fmla="*/ 6 w 317"/>
                  <a:gd name="T113" fmla="*/ 85 h 176"/>
                  <a:gd name="T114" fmla="*/ 6 w 317"/>
                  <a:gd name="T115" fmla="*/ 74 h 176"/>
                  <a:gd name="T116" fmla="*/ 34 w 317"/>
                  <a:gd name="T117" fmla="*/ 29 h 176"/>
                  <a:gd name="T118" fmla="*/ 45 w 317"/>
                  <a:gd name="T119" fmla="*/ 29 h 176"/>
                  <a:gd name="T120" fmla="*/ 51 w 317"/>
                  <a:gd name="T121" fmla="*/ 17 h 176"/>
                  <a:gd name="T122" fmla="*/ 45 w 317"/>
                  <a:gd name="T123" fmla="*/ 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76">
                    <a:moveTo>
                      <a:pt x="57" y="0"/>
                    </a:moveTo>
                    <a:lnTo>
                      <a:pt x="68" y="0"/>
                    </a:lnTo>
                    <a:lnTo>
                      <a:pt x="74" y="6"/>
                    </a:lnTo>
                    <a:lnTo>
                      <a:pt x="79" y="6"/>
                    </a:lnTo>
                    <a:lnTo>
                      <a:pt x="79" y="12"/>
                    </a:lnTo>
                    <a:lnTo>
                      <a:pt x="79" y="17"/>
                    </a:lnTo>
                    <a:lnTo>
                      <a:pt x="85" y="17"/>
                    </a:lnTo>
                    <a:lnTo>
                      <a:pt x="91" y="17"/>
                    </a:lnTo>
                    <a:lnTo>
                      <a:pt x="91" y="12"/>
                    </a:lnTo>
                    <a:lnTo>
                      <a:pt x="108" y="17"/>
                    </a:lnTo>
                    <a:lnTo>
                      <a:pt x="113" y="23"/>
                    </a:lnTo>
                    <a:lnTo>
                      <a:pt x="119" y="23"/>
                    </a:lnTo>
                    <a:lnTo>
                      <a:pt x="125" y="23"/>
                    </a:lnTo>
                    <a:lnTo>
                      <a:pt x="125" y="29"/>
                    </a:lnTo>
                    <a:lnTo>
                      <a:pt x="130" y="34"/>
                    </a:lnTo>
                    <a:lnTo>
                      <a:pt x="142" y="40"/>
                    </a:lnTo>
                    <a:lnTo>
                      <a:pt x="147" y="34"/>
                    </a:lnTo>
                    <a:lnTo>
                      <a:pt x="153" y="34"/>
                    </a:lnTo>
                    <a:lnTo>
                      <a:pt x="153" y="29"/>
                    </a:lnTo>
                    <a:lnTo>
                      <a:pt x="147" y="29"/>
                    </a:lnTo>
                    <a:lnTo>
                      <a:pt x="142" y="23"/>
                    </a:lnTo>
                    <a:lnTo>
                      <a:pt x="153" y="17"/>
                    </a:lnTo>
                    <a:lnTo>
                      <a:pt x="159" y="17"/>
                    </a:lnTo>
                    <a:lnTo>
                      <a:pt x="164" y="23"/>
                    </a:lnTo>
                    <a:lnTo>
                      <a:pt x="170" y="29"/>
                    </a:lnTo>
                    <a:lnTo>
                      <a:pt x="170" y="34"/>
                    </a:lnTo>
                    <a:lnTo>
                      <a:pt x="170" y="40"/>
                    </a:lnTo>
                    <a:lnTo>
                      <a:pt x="159" y="46"/>
                    </a:lnTo>
                    <a:lnTo>
                      <a:pt x="159" y="51"/>
                    </a:lnTo>
                    <a:lnTo>
                      <a:pt x="164" y="51"/>
                    </a:lnTo>
                    <a:lnTo>
                      <a:pt x="170" y="51"/>
                    </a:lnTo>
                    <a:lnTo>
                      <a:pt x="176" y="51"/>
                    </a:lnTo>
                    <a:lnTo>
                      <a:pt x="181" y="51"/>
                    </a:lnTo>
                    <a:lnTo>
                      <a:pt x="181" y="46"/>
                    </a:lnTo>
                    <a:lnTo>
                      <a:pt x="176" y="34"/>
                    </a:lnTo>
                    <a:lnTo>
                      <a:pt x="181" y="29"/>
                    </a:lnTo>
                    <a:lnTo>
                      <a:pt x="187" y="23"/>
                    </a:lnTo>
                    <a:lnTo>
                      <a:pt x="198" y="23"/>
                    </a:lnTo>
                    <a:lnTo>
                      <a:pt x="204" y="29"/>
                    </a:lnTo>
                    <a:lnTo>
                      <a:pt x="204" y="34"/>
                    </a:lnTo>
                    <a:lnTo>
                      <a:pt x="204" y="40"/>
                    </a:lnTo>
                    <a:lnTo>
                      <a:pt x="210" y="40"/>
                    </a:lnTo>
                    <a:lnTo>
                      <a:pt x="221" y="29"/>
                    </a:lnTo>
                    <a:lnTo>
                      <a:pt x="215" y="17"/>
                    </a:lnTo>
                    <a:lnTo>
                      <a:pt x="210" y="12"/>
                    </a:lnTo>
                    <a:lnTo>
                      <a:pt x="215" y="12"/>
                    </a:lnTo>
                    <a:lnTo>
                      <a:pt x="221" y="6"/>
                    </a:lnTo>
                    <a:lnTo>
                      <a:pt x="227" y="6"/>
                    </a:lnTo>
                    <a:lnTo>
                      <a:pt x="232" y="12"/>
                    </a:lnTo>
                    <a:lnTo>
                      <a:pt x="227" y="34"/>
                    </a:lnTo>
                    <a:lnTo>
                      <a:pt x="221" y="46"/>
                    </a:lnTo>
                    <a:lnTo>
                      <a:pt x="221" y="51"/>
                    </a:lnTo>
                    <a:lnTo>
                      <a:pt x="232" y="51"/>
                    </a:lnTo>
                    <a:lnTo>
                      <a:pt x="238" y="51"/>
                    </a:lnTo>
                    <a:lnTo>
                      <a:pt x="249" y="34"/>
                    </a:lnTo>
                    <a:lnTo>
                      <a:pt x="249" y="29"/>
                    </a:lnTo>
                    <a:lnTo>
                      <a:pt x="249" y="23"/>
                    </a:lnTo>
                    <a:lnTo>
                      <a:pt x="255" y="23"/>
                    </a:lnTo>
                    <a:lnTo>
                      <a:pt x="266" y="40"/>
                    </a:lnTo>
                    <a:lnTo>
                      <a:pt x="272" y="46"/>
                    </a:lnTo>
                    <a:lnTo>
                      <a:pt x="278" y="51"/>
                    </a:lnTo>
                    <a:lnTo>
                      <a:pt x="278" y="57"/>
                    </a:lnTo>
                    <a:lnTo>
                      <a:pt x="295" y="63"/>
                    </a:lnTo>
                    <a:lnTo>
                      <a:pt x="300" y="68"/>
                    </a:lnTo>
                    <a:lnTo>
                      <a:pt x="306" y="74"/>
                    </a:lnTo>
                    <a:lnTo>
                      <a:pt x="317" y="85"/>
                    </a:lnTo>
                    <a:lnTo>
                      <a:pt x="306" y="91"/>
                    </a:lnTo>
                    <a:lnTo>
                      <a:pt x="306" y="97"/>
                    </a:lnTo>
                    <a:lnTo>
                      <a:pt x="300" y="97"/>
                    </a:lnTo>
                    <a:lnTo>
                      <a:pt x="306" y="97"/>
                    </a:lnTo>
                    <a:lnTo>
                      <a:pt x="306" y="102"/>
                    </a:lnTo>
                    <a:lnTo>
                      <a:pt x="306" y="108"/>
                    </a:lnTo>
                    <a:lnTo>
                      <a:pt x="300" y="114"/>
                    </a:lnTo>
                    <a:lnTo>
                      <a:pt x="300" y="108"/>
                    </a:lnTo>
                    <a:lnTo>
                      <a:pt x="300" y="114"/>
                    </a:lnTo>
                    <a:lnTo>
                      <a:pt x="295" y="114"/>
                    </a:lnTo>
                    <a:lnTo>
                      <a:pt x="289" y="114"/>
                    </a:lnTo>
                    <a:lnTo>
                      <a:pt x="283" y="114"/>
                    </a:lnTo>
                    <a:lnTo>
                      <a:pt x="278" y="108"/>
                    </a:lnTo>
                    <a:lnTo>
                      <a:pt x="266" y="108"/>
                    </a:lnTo>
                    <a:lnTo>
                      <a:pt x="255" y="108"/>
                    </a:lnTo>
                    <a:lnTo>
                      <a:pt x="249" y="114"/>
                    </a:lnTo>
                    <a:lnTo>
                      <a:pt x="244" y="114"/>
                    </a:lnTo>
                    <a:lnTo>
                      <a:pt x="244" y="119"/>
                    </a:lnTo>
                    <a:lnTo>
                      <a:pt x="238" y="119"/>
                    </a:lnTo>
                    <a:lnTo>
                      <a:pt x="232" y="125"/>
                    </a:lnTo>
                    <a:lnTo>
                      <a:pt x="227" y="131"/>
                    </a:lnTo>
                    <a:lnTo>
                      <a:pt x="232" y="136"/>
                    </a:lnTo>
                    <a:lnTo>
                      <a:pt x="227" y="136"/>
                    </a:lnTo>
                    <a:lnTo>
                      <a:pt x="232" y="142"/>
                    </a:lnTo>
                    <a:lnTo>
                      <a:pt x="227" y="142"/>
                    </a:lnTo>
                    <a:lnTo>
                      <a:pt x="232" y="142"/>
                    </a:lnTo>
                    <a:lnTo>
                      <a:pt x="232" y="148"/>
                    </a:lnTo>
                    <a:lnTo>
                      <a:pt x="232" y="153"/>
                    </a:lnTo>
                    <a:lnTo>
                      <a:pt x="227" y="153"/>
                    </a:lnTo>
                    <a:lnTo>
                      <a:pt x="232" y="159"/>
                    </a:lnTo>
                    <a:lnTo>
                      <a:pt x="227" y="159"/>
                    </a:lnTo>
                    <a:lnTo>
                      <a:pt x="232" y="159"/>
                    </a:lnTo>
                    <a:lnTo>
                      <a:pt x="232" y="165"/>
                    </a:lnTo>
                    <a:lnTo>
                      <a:pt x="232" y="170"/>
                    </a:lnTo>
                    <a:lnTo>
                      <a:pt x="232" y="165"/>
                    </a:lnTo>
                    <a:lnTo>
                      <a:pt x="227" y="176"/>
                    </a:lnTo>
                    <a:lnTo>
                      <a:pt x="221" y="170"/>
                    </a:lnTo>
                    <a:lnTo>
                      <a:pt x="215" y="170"/>
                    </a:lnTo>
                    <a:lnTo>
                      <a:pt x="221" y="165"/>
                    </a:lnTo>
                    <a:lnTo>
                      <a:pt x="227" y="165"/>
                    </a:lnTo>
                    <a:lnTo>
                      <a:pt x="227" y="159"/>
                    </a:lnTo>
                    <a:lnTo>
                      <a:pt x="227" y="153"/>
                    </a:lnTo>
                    <a:lnTo>
                      <a:pt x="221" y="153"/>
                    </a:lnTo>
                    <a:lnTo>
                      <a:pt x="221" y="159"/>
                    </a:lnTo>
                    <a:lnTo>
                      <a:pt x="215" y="159"/>
                    </a:lnTo>
                    <a:lnTo>
                      <a:pt x="210" y="159"/>
                    </a:lnTo>
                    <a:lnTo>
                      <a:pt x="210" y="170"/>
                    </a:lnTo>
                    <a:lnTo>
                      <a:pt x="204" y="176"/>
                    </a:lnTo>
                    <a:lnTo>
                      <a:pt x="204" y="170"/>
                    </a:lnTo>
                    <a:lnTo>
                      <a:pt x="198" y="165"/>
                    </a:lnTo>
                    <a:lnTo>
                      <a:pt x="204" y="159"/>
                    </a:lnTo>
                    <a:lnTo>
                      <a:pt x="198" y="153"/>
                    </a:lnTo>
                    <a:lnTo>
                      <a:pt x="193" y="159"/>
                    </a:lnTo>
                    <a:lnTo>
                      <a:pt x="181" y="159"/>
                    </a:lnTo>
                    <a:lnTo>
                      <a:pt x="181" y="153"/>
                    </a:lnTo>
                    <a:lnTo>
                      <a:pt x="181" y="148"/>
                    </a:lnTo>
                    <a:lnTo>
                      <a:pt x="176" y="148"/>
                    </a:lnTo>
                    <a:lnTo>
                      <a:pt x="170" y="153"/>
                    </a:lnTo>
                    <a:lnTo>
                      <a:pt x="164" y="153"/>
                    </a:lnTo>
                    <a:lnTo>
                      <a:pt x="159" y="159"/>
                    </a:lnTo>
                    <a:lnTo>
                      <a:pt x="159" y="153"/>
                    </a:lnTo>
                    <a:lnTo>
                      <a:pt x="153" y="153"/>
                    </a:lnTo>
                    <a:lnTo>
                      <a:pt x="153" y="159"/>
                    </a:lnTo>
                    <a:lnTo>
                      <a:pt x="147" y="153"/>
                    </a:lnTo>
                    <a:lnTo>
                      <a:pt x="147" y="148"/>
                    </a:lnTo>
                    <a:lnTo>
                      <a:pt x="142" y="148"/>
                    </a:lnTo>
                    <a:lnTo>
                      <a:pt x="136" y="148"/>
                    </a:lnTo>
                    <a:lnTo>
                      <a:pt x="130" y="148"/>
                    </a:lnTo>
                    <a:lnTo>
                      <a:pt x="125" y="148"/>
                    </a:lnTo>
                    <a:lnTo>
                      <a:pt x="130" y="148"/>
                    </a:lnTo>
                    <a:lnTo>
                      <a:pt x="125" y="148"/>
                    </a:lnTo>
                    <a:lnTo>
                      <a:pt x="125" y="153"/>
                    </a:lnTo>
                    <a:lnTo>
                      <a:pt x="125" y="148"/>
                    </a:lnTo>
                    <a:lnTo>
                      <a:pt x="125" y="142"/>
                    </a:lnTo>
                    <a:lnTo>
                      <a:pt x="119" y="148"/>
                    </a:lnTo>
                    <a:lnTo>
                      <a:pt x="113" y="142"/>
                    </a:lnTo>
                    <a:lnTo>
                      <a:pt x="108" y="142"/>
                    </a:lnTo>
                    <a:lnTo>
                      <a:pt x="108" y="148"/>
                    </a:lnTo>
                    <a:lnTo>
                      <a:pt x="108" y="142"/>
                    </a:lnTo>
                    <a:lnTo>
                      <a:pt x="102" y="142"/>
                    </a:lnTo>
                    <a:lnTo>
                      <a:pt x="102" y="148"/>
                    </a:lnTo>
                    <a:lnTo>
                      <a:pt x="96" y="142"/>
                    </a:lnTo>
                    <a:lnTo>
                      <a:pt x="91" y="142"/>
                    </a:lnTo>
                    <a:lnTo>
                      <a:pt x="91" y="136"/>
                    </a:lnTo>
                    <a:lnTo>
                      <a:pt x="85" y="136"/>
                    </a:lnTo>
                    <a:lnTo>
                      <a:pt x="85" y="131"/>
                    </a:lnTo>
                    <a:lnTo>
                      <a:pt x="79" y="131"/>
                    </a:lnTo>
                    <a:lnTo>
                      <a:pt x="79" y="125"/>
                    </a:lnTo>
                    <a:lnTo>
                      <a:pt x="74" y="125"/>
                    </a:lnTo>
                    <a:lnTo>
                      <a:pt x="68" y="125"/>
                    </a:lnTo>
                    <a:lnTo>
                      <a:pt x="68" y="131"/>
                    </a:lnTo>
                    <a:lnTo>
                      <a:pt x="68" y="125"/>
                    </a:lnTo>
                    <a:lnTo>
                      <a:pt x="62" y="125"/>
                    </a:lnTo>
                    <a:lnTo>
                      <a:pt x="57" y="125"/>
                    </a:lnTo>
                    <a:lnTo>
                      <a:pt x="51" y="125"/>
                    </a:lnTo>
                    <a:lnTo>
                      <a:pt x="51" y="119"/>
                    </a:lnTo>
                    <a:lnTo>
                      <a:pt x="51" y="125"/>
                    </a:lnTo>
                    <a:lnTo>
                      <a:pt x="45" y="125"/>
                    </a:lnTo>
                    <a:lnTo>
                      <a:pt x="45" y="119"/>
                    </a:lnTo>
                    <a:lnTo>
                      <a:pt x="40" y="114"/>
                    </a:lnTo>
                    <a:lnTo>
                      <a:pt x="34" y="108"/>
                    </a:lnTo>
                    <a:lnTo>
                      <a:pt x="28" y="102"/>
                    </a:lnTo>
                    <a:lnTo>
                      <a:pt x="17" y="97"/>
                    </a:lnTo>
                    <a:lnTo>
                      <a:pt x="11" y="91"/>
                    </a:lnTo>
                    <a:lnTo>
                      <a:pt x="6" y="85"/>
                    </a:lnTo>
                    <a:lnTo>
                      <a:pt x="0" y="80"/>
                    </a:lnTo>
                    <a:lnTo>
                      <a:pt x="0" y="74"/>
                    </a:lnTo>
                    <a:lnTo>
                      <a:pt x="6" y="74"/>
                    </a:lnTo>
                    <a:lnTo>
                      <a:pt x="11" y="63"/>
                    </a:lnTo>
                    <a:lnTo>
                      <a:pt x="28" y="29"/>
                    </a:lnTo>
                    <a:lnTo>
                      <a:pt x="34" y="29"/>
                    </a:lnTo>
                    <a:lnTo>
                      <a:pt x="40" y="29"/>
                    </a:lnTo>
                    <a:lnTo>
                      <a:pt x="45" y="34"/>
                    </a:lnTo>
                    <a:lnTo>
                      <a:pt x="45" y="29"/>
                    </a:lnTo>
                    <a:lnTo>
                      <a:pt x="51" y="29"/>
                    </a:lnTo>
                    <a:lnTo>
                      <a:pt x="51" y="23"/>
                    </a:lnTo>
                    <a:lnTo>
                      <a:pt x="51" y="17"/>
                    </a:lnTo>
                    <a:lnTo>
                      <a:pt x="45" y="12"/>
                    </a:lnTo>
                    <a:lnTo>
                      <a:pt x="51" y="6"/>
                    </a:lnTo>
                    <a:lnTo>
                      <a:pt x="45" y="6"/>
                    </a:lnTo>
                    <a:lnTo>
                      <a:pt x="51" y="0"/>
                    </a:lnTo>
                    <a:lnTo>
                      <a:pt x="57" y="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6" name="Freeform 80">
                <a:extLst>
                  <a:ext uri="{FF2B5EF4-FFF2-40B4-BE49-F238E27FC236}">
                    <a16:creationId xmlns:a16="http://schemas.microsoft.com/office/drawing/2014/main" id="{205FDA63-F2B9-F89C-AC13-6C545CDA67C3}"/>
                  </a:ext>
                </a:extLst>
              </p:cNvPr>
              <p:cNvSpPr>
                <a:spLocks/>
              </p:cNvSpPr>
              <p:nvPr>
                <p:custDataLst>
                  <p:tags r:id="rId81"/>
                </p:custDataLst>
              </p:nvPr>
            </p:nvSpPr>
            <p:spPr bwMode="auto">
              <a:xfrm rot="390307">
                <a:off x="8662148" y="4352380"/>
                <a:ext cx="314325" cy="576263"/>
              </a:xfrm>
              <a:custGeom>
                <a:avLst/>
                <a:gdLst>
                  <a:gd name="T0" fmla="*/ 198 w 198"/>
                  <a:gd name="T1" fmla="*/ 57 h 363"/>
                  <a:gd name="T2" fmla="*/ 198 w 198"/>
                  <a:gd name="T3" fmla="*/ 68 h 363"/>
                  <a:gd name="T4" fmla="*/ 193 w 198"/>
                  <a:gd name="T5" fmla="*/ 91 h 363"/>
                  <a:gd name="T6" fmla="*/ 187 w 198"/>
                  <a:gd name="T7" fmla="*/ 102 h 363"/>
                  <a:gd name="T8" fmla="*/ 181 w 198"/>
                  <a:gd name="T9" fmla="*/ 125 h 363"/>
                  <a:gd name="T10" fmla="*/ 176 w 198"/>
                  <a:gd name="T11" fmla="*/ 130 h 363"/>
                  <a:gd name="T12" fmla="*/ 176 w 198"/>
                  <a:gd name="T13" fmla="*/ 142 h 363"/>
                  <a:gd name="T14" fmla="*/ 176 w 198"/>
                  <a:gd name="T15" fmla="*/ 153 h 363"/>
                  <a:gd name="T16" fmla="*/ 159 w 198"/>
                  <a:gd name="T17" fmla="*/ 187 h 363"/>
                  <a:gd name="T18" fmla="*/ 147 w 198"/>
                  <a:gd name="T19" fmla="*/ 215 h 363"/>
                  <a:gd name="T20" fmla="*/ 153 w 198"/>
                  <a:gd name="T21" fmla="*/ 249 h 363"/>
                  <a:gd name="T22" fmla="*/ 153 w 198"/>
                  <a:gd name="T23" fmla="*/ 278 h 363"/>
                  <a:gd name="T24" fmla="*/ 147 w 198"/>
                  <a:gd name="T25" fmla="*/ 289 h 363"/>
                  <a:gd name="T26" fmla="*/ 142 w 198"/>
                  <a:gd name="T27" fmla="*/ 300 h 363"/>
                  <a:gd name="T28" fmla="*/ 136 w 198"/>
                  <a:gd name="T29" fmla="*/ 306 h 363"/>
                  <a:gd name="T30" fmla="*/ 108 w 198"/>
                  <a:gd name="T31" fmla="*/ 351 h 363"/>
                  <a:gd name="T32" fmla="*/ 102 w 198"/>
                  <a:gd name="T33" fmla="*/ 357 h 363"/>
                  <a:gd name="T34" fmla="*/ 85 w 198"/>
                  <a:gd name="T35" fmla="*/ 357 h 363"/>
                  <a:gd name="T36" fmla="*/ 62 w 198"/>
                  <a:gd name="T37" fmla="*/ 363 h 363"/>
                  <a:gd name="T38" fmla="*/ 51 w 198"/>
                  <a:gd name="T39" fmla="*/ 329 h 363"/>
                  <a:gd name="T40" fmla="*/ 39 w 198"/>
                  <a:gd name="T41" fmla="*/ 323 h 363"/>
                  <a:gd name="T42" fmla="*/ 28 w 198"/>
                  <a:gd name="T43" fmla="*/ 306 h 363"/>
                  <a:gd name="T44" fmla="*/ 22 w 198"/>
                  <a:gd name="T45" fmla="*/ 295 h 363"/>
                  <a:gd name="T46" fmla="*/ 0 w 198"/>
                  <a:gd name="T47" fmla="*/ 238 h 363"/>
                  <a:gd name="T48" fmla="*/ 0 w 198"/>
                  <a:gd name="T49" fmla="*/ 227 h 363"/>
                  <a:gd name="T50" fmla="*/ 5 w 198"/>
                  <a:gd name="T51" fmla="*/ 187 h 363"/>
                  <a:gd name="T52" fmla="*/ 11 w 198"/>
                  <a:gd name="T53" fmla="*/ 164 h 363"/>
                  <a:gd name="T54" fmla="*/ 11 w 198"/>
                  <a:gd name="T55" fmla="*/ 153 h 363"/>
                  <a:gd name="T56" fmla="*/ 5 w 198"/>
                  <a:gd name="T57" fmla="*/ 130 h 363"/>
                  <a:gd name="T58" fmla="*/ 5 w 198"/>
                  <a:gd name="T59" fmla="*/ 108 h 363"/>
                  <a:gd name="T60" fmla="*/ 5 w 198"/>
                  <a:gd name="T61" fmla="*/ 96 h 363"/>
                  <a:gd name="T62" fmla="*/ 11 w 198"/>
                  <a:gd name="T63" fmla="*/ 91 h 363"/>
                  <a:gd name="T64" fmla="*/ 11 w 198"/>
                  <a:gd name="T65" fmla="*/ 79 h 363"/>
                  <a:gd name="T66" fmla="*/ 5 w 198"/>
                  <a:gd name="T67" fmla="*/ 68 h 363"/>
                  <a:gd name="T68" fmla="*/ 11 w 198"/>
                  <a:gd name="T69" fmla="*/ 40 h 363"/>
                  <a:gd name="T70" fmla="*/ 11 w 198"/>
                  <a:gd name="T71" fmla="*/ 17 h 363"/>
                  <a:gd name="T72" fmla="*/ 17 w 198"/>
                  <a:gd name="T73" fmla="*/ 11 h 363"/>
                  <a:gd name="T74" fmla="*/ 34 w 198"/>
                  <a:gd name="T75" fmla="*/ 6 h 363"/>
                  <a:gd name="T76" fmla="*/ 39 w 198"/>
                  <a:gd name="T77" fmla="*/ 11 h 363"/>
                  <a:gd name="T78" fmla="*/ 51 w 198"/>
                  <a:gd name="T79" fmla="*/ 6 h 363"/>
                  <a:gd name="T80" fmla="*/ 62 w 198"/>
                  <a:gd name="T81" fmla="*/ 0 h 363"/>
                  <a:gd name="T82" fmla="*/ 74 w 198"/>
                  <a:gd name="T83" fmla="*/ 0 h 363"/>
                  <a:gd name="T84" fmla="*/ 108 w 198"/>
                  <a:gd name="T85" fmla="*/ 23 h 363"/>
                  <a:gd name="T86" fmla="*/ 108 w 198"/>
                  <a:gd name="T87" fmla="*/ 28 h 363"/>
                  <a:gd name="T88" fmla="*/ 102 w 198"/>
                  <a:gd name="T89" fmla="*/ 34 h 363"/>
                  <a:gd name="T90" fmla="*/ 113 w 198"/>
                  <a:gd name="T91" fmla="*/ 34 h 363"/>
                  <a:gd name="T92" fmla="*/ 113 w 198"/>
                  <a:gd name="T93" fmla="*/ 45 h 363"/>
                  <a:gd name="T94" fmla="*/ 108 w 198"/>
                  <a:gd name="T95" fmla="*/ 57 h 363"/>
                  <a:gd name="T96" fmla="*/ 102 w 198"/>
                  <a:gd name="T97" fmla="*/ 62 h 363"/>
                  <a:gd name="T98" fmla="*/ 113 w 198"/>
                  <a:gd name="T99" fmla="*/ 68 h 363"/>
                  <a:gd name="T100" fmla="*/ 125 w 198"/>
                  <a:gd name="T101" fmla="*/ 68 h 363"/>
                  <a:gd name="T102" fmla="*/ 136 w 198"/>
                  <a:gd name="T103" fmla="*/ 62 h 363"/>
                  <a:gd name="T104" fmla="*/ 164 w 198"/>
                  <a:gd name="T105" fmla="*/ 62 h 363"/>
                  <a:gd name="T106" fmla="*/ 187 w 198"/>
                  <a:gd name="T107" fmla="*/ 62 h 363"/>
                  <a:gd name="T108" fmla="*/ 187 w 198"/>
                  <a:gd name="T109" fmla="*/ 51 h 363"/>
                  <a:gd name="T110" fmla="*/ 198 w 198"/>
                  <a:gd name="T111" fmla="*/ 4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363">
                    <a:moveTo>
                      <a:pt x="198" y="45"/>
                    </a:moveTo>
                    <a:lnTo>
                      <a:pt x="198" y="57"/>
                    </a:lnTo>
                    <a:lnTo>
                      <a:pt x="198" y="62"/>
                    </a:lnTo>
                    <a:lnTo>
                      <a:pt x="198" y="68"/>
                    </a:lnTo>
                    <a:lnTo>
                      <a:pt x="193" y="85"/>
                    </a:lnTo>
                    <a:lnTo>
                      <a:pt x="193" y="91"/>
                    </a:lnTo>
                    <a:lnTo>
                      <a:pt x="187" y="96"/>
                    </a:lnTo>
                    <a:lnTo>
                      <a:pt x="187" y="102"/>
                    </a:lnTo>
                    <a:lnTo>
                      <a:pt x="181" y="119"/>
                    </a:lnTo>
                    <a:lnTo>
                      <a:pt x="181" y="125"/>
                    </a:lnTo>
                    <a:lnTo>
                      <a:pt x="181" y="130"/>
                    </a:lnTo>
                    <a:lnTo>
                      <a:pt x="176" y="130"/>
                    </a:lnTo>
                    <a:lnTo>
                      <a:pt x="176" y="136"/>
                    </a:lnTo>
                    <a:lnTo>
                      <a:pt x="176" y="142"/>
                    </a:lnTo>
                    <a:lnTo>
                      <a:pt x="176" y="147"/>
                    </a:lnTo>
                    <a:lnTo>
                      <a:pt x="176" y="153"/>
                    </a:lnTo>
                    <a:lnTo>
                      <a:pt x="176" y="159"/>
                    </a:lnTo>
                    <a:lnTo>
                      <a:pt x="159" y="187"/>
                    </a:lnTo>
                    <a:lnTo>
                      <a:pt x="153" y="198"/>
                    </a:lnTo>
                    <a:lnTo>
                      <a:pt x="147" y="215"/>
                    </a:lnTo>
                    <a:lnTo>
                      <a:pt x="147" y="238"/>
                    </a:lnTo>
                    <a:lnTo>
                      <a:pt x="153" y="249"/>
                    </a:lnTo>
                    <a:lnTo>
                      <a:pt x="159" y="255"/>
                    </a:lnTo>
                    <a:lnTo>
                      <a:pt x="153" y="278"/>
                    </a:lnTo>
                    <a:lnTo>
                      <a:pt x="147" y="283"/>
                    </a:lnTo>
                    <a:lnTo>
                      <a:pt x="147" y="289"/>
                    </a:lnTo>
                    <a:lnTo>
                      <a:pt x="142" y="295"/>
                    </a:lnTo>
                    <a:lnTo>
                      <a:pt x="142" y="300"/>
                    </a:lnTo>
                    <a:lnTo>
                      <a:pt x="142" y="306"/>
                    </a:lnTo>
                    <a:lnTo>
                      <a:pt x="136" y="306"/>
                    </a:lnTo>
                    <a:lnTo>
                      <a:pt x="113" y="346"/>
                    </a:lnTo>
                    <a:lnTo>
                      <a:pt x="108" y="351"/>
                    </a:lnTo>
                    <a:lnTo>
                      <a:pt x="108" y="357"/>
                    </a:lnTo>
                    <a:lnTo>
                      <a:pt x="102" y="357"/>
                    </a:lnTo>
                    <a:lnTo>
                      <a:pt x="96" y="363"/>
                    </a:lnTo>
                    <a:lnTo>
                      <a:pt x="85" y="357"/>
                    </a:lnTo>
                    <a:lnTo>
                      <a:pt x="74" y="357"/>
                    </a:lnTo>
                    <a:lnTo>
                      <a:pt x="62" y="363"/>
                    </a:lnTo>
                    <a:lnTo>
                      <a:pt x="62" y="357"/>
                    </a:lnTo>
                    <a:lnTo>
                      <a:pt x="51" y="329"/>
                    </a:lnTo>
                    <a:lnTo>
                      <a:pt x="45" y="323"/>
                    </a:lnTo>
                    <a:lnTo>
                      <a:pt x="39" y="323"/>
                    </a:lnTo>
                    <a:lnTo>
                      <a:pt x="34" y="312"/>
                    </a:lnTo>
                    <a:lnTo>
                      <a:pt x="28" y="306"/>
                    </a:lnTo>
                    <a:lnTo>
                      <a:pt x="22" y="300"/>
                    </a:lnTo>
                    <a:lnTo>
                      <a:pt x="22" y="295"/>
                    </a:lnTo>
                    <a:lnTo>
                      <a:pt x="5" y="261"/>
                    </a:lnTo>
                    <a:lnTo>
                      <a:pt x="0" y="238"/>
                    </a:lnTo>
                    <a:lnTo>
                      <a:pt x="0" y="232"/>
                    </a:lnTo>
                    <a:lnTo>
                      <a:pt x="0" y="227"/>
                    </a:lnTo>
                    <a:lnTo>
                      <a:pt x="0" y="198"/>
                    </a:lnTo>
                    <a:lnTo>
                      <a:pt x="5" y="187"/>
                    </a:lnTo>
                    <a:lnTo>
                      <a:pt x="11" y="181"/>
                    </a:lnTo>
                    <a:lnTo>
                      <a:pt x="11" y="164"/>
                    </a:lnTo>
                    <a:lnTo>
                      <a:pt x="11" y="159"/>
                    </a:lnTo>
                    <a:lnTo>
                      <a:pt x="11" y="153"/>
                    </a:lnTo>
                    <a:lnTo>
                      <a:pt x="11" y="136"/>
                    </a:lnTo>
                    <a:lnTo>
                      <a:pt x="5" y="130"/>
                    </a:lnTo>
                    <a:lnTo>
                      <a:pt x="5" y="113"/>
                    </a:lnTo>
                    <a:lnTo>
                      <a:pt x="5" y="108"/>
                    </a:lnTo>
                    <a:lnTo>
                      <a:pt x="5" y="102"/>
                    </a:lnTo>
                    <a:lnTo>
                      <a:pt x="5" y="96"/>
                    </a:lnTo>
                    <a:lnTo>
                      <a:pt x="11" y="96"/>
                    </a:lnTo>
                    <a:lnTo>
                      <a:pt x="11" y="91"/>
                    </a:lnTo>
                    <a:lnTo>
                      <a:pt x="11" y="85"/>
                    </a:lnTo>
                    <a:lnTo>
                      <a:pt x="11" y="79"/>
                    </a:lnTo>
                    <a:lnTo>
                      <a:pt x="5" y="74"/>
                    </a:lnTo>
                    <a:lnTo>
                      <a:pt x="5" y="68"/>
                    </a:lnTo>
                    <a:lnTo>
                      <a:pt x="11" y="51"/>
                    </a:lnTo>
                    <a:lnTo>
                      <a:pt x="11" y="40"/>
                    </a:lnTo>
                    <a:lnTo>
                      <a:pt x="11" y="28"/>
                    </a:lnTo>
                    <a:lnTo>
                      <a:pt x="11" y="17"/>
                    </a:lnTo>
                    <a:lnTo>
                      <a:pt x="17" y="17"/>
                    </a:lnTo>
                    <a:lnTo>
                      <a:pt x="17" y="11"/>
                    </a:lnTo>
                    <a:lnTo>
                      <a:pt x="28" y="11"/>
                    </a:lnTo>
                    <a:lnTo>
                      <a:pt x="34" y="6"/>
                    </a:lnTo>
                    <a:lnTo>
                      <a:pt x="39" y="6"/>
                    </a:lnTo>
                    <a:lnTo>
                      <a:pt x="39" y="11"/>
                    </a:lnTo>
                    <a:lnTo>
                      <a:pt x="45" y="11"/>
                    </a:lnTo>
                    <a:lnTo>
                      <a:pt x="51" y="6"/>
                    </a:lnTo>
                    <a:lnTo>
                      <a:pt x="62" y="6"/>
                    </a:lnTo>
                    <a:lnTo>
                      <a:pt x="62" y="0"/>
                    </a:lnTo>
                    <a:lnTo>
                      <a:pt x="68" y="6"/>
                    </a:lnTo>
                    <a:lnTo>
                      <a:pt x="74" y="0"/>
                    </a:lnTo>
                    <a:lnTo>
                      <a:pt x="108" y="17"/>
                    </a:lnTo>
                    <a:lnTo>
                      <a:pt x="108" y="23"/>
                    </a:lnTo>
                    <a:lnTo>
                      <a:pt x="102" y="23"/>
                    </a:lnTo>
                    <a:lnTo>
                      <a:pt x="108" y="28"/>
                    </a:lnTo>
                    <a:lnTo>
                      <a:pt x="102" y="28"/>
                    </a:lnTo>
                    <a:lnTo>
                      <a:pt x="102" y="34"/>
                    </a:lnTo>
                    <a:lnTo>
                      <a:pt x="108" y="34"/>
                    </a:lnTo>
                    <a:lnTo>
                      <a:pt x="113" y="34"/>
                    </a:lnTo>
                    <a:lnTo>
                      <a:pt x="108" y="40"/>
                    </a:lnTo>
                    <a:lnTo>
                      <a:pt x="113" y="45"/>
                    </a:lnTo>
                    <a:lnTo>
                      <a:pt x="108" y="51"/>
                    </a:lnTo>
                    <a:lnTo>
                      <a:pt x="108" y="57"/>
                    </a:lnTo>
                    <a:lnTo>
                      <a:pt x="102" y="57"/>
                    </a:lnTo>
                    <a:lnTo>
                      <a:pt x="102" y="62"/>
                    </a:lnTo>
                    <a:lnTo>
                      <a:pt x="108" y="68"/>
                    </a:lnTo>
                    <a:lnTo>
                      <a:pt x="113" y="68"/>
                    </a:lnTo>
                    <a:lnTo>
                      <a:pt x="119" y="62"/>
                    </a:lnTo>
                    <a:lnTo>
                      <a:pt x="125" y="68"/>
                    </a:lnTo>
                    <a:lnTo>
                      <a:pt x="130" y="74"/>
                    </a:lnTo>
                    <a:lnTo>
                      <a:pt x="136" y="62"/>
                    </a:lnTo>
                    <a:lnTo>
                      <a:pt x="153" y="62"/>
                    </a:lnTo>
                    <a:lnTo>
                      <a:pt x="164" y="62"/>
                    </a:lnTo>
                    <a:lnTo>
                      <a:pt x="170" y="68"/>
                    </a:lnTo>
                    <a:lnTo>
                      <a:pt x="187" y="62"/>
                    </a:lnTo>
                    <a:lnTo>
                      <a:pt x="187" y="57"/>
                    </a:lnTo>
                    <a:lnTo>
                      <a:pt x="187" y="51"/>
                    </a:lnTo>
                    <a:lnTo>
                      <a:pt x="193" y="45"/>
                    </a:lnTo>
                    <a:lnTo>
                      <a:pt x="198" y="4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7" name="Freeform 81">
                <a:extLst>
                  <a:ext uri="{FF2B5EF4-FFF2-40B4-BE49-F238E27FC236}">
                    <a16:creationId xmlns:a16="http://schemas.microsoft.com/office/drawing/2014/main" id="{E5EFD720-18A5-35CD-CD4A-22457BBD19AD}"/>
                  </a:ext>
                </a:extLst>
              </p:cNvPr>
              <p:cNvSpPr>
                <a:spLocks/>
              </p:cNvSpPr>
              <p:nvPr>
                <p:custDataLst>
                  <p:tags r:id="rId82"/>
                </p:custDataLst>
              </p:nvPr>
            </p:nvSpPr>
            <p:spPr bwMode="auto">
              <a:xfrm rot="390307">
                <a:off x="6414273" y="4873703"/>
                <a:ext cx="458787" cy="350838"/>
              </a:xfrm>
              <a:custGeom>
                <a:avLst/>
                <a:gdLst>
                  <a:gd name="T0" fmla="*/ 182 w 289"/>
                  <a:gd name="T1" fmla="*/ 198 h 221"/>
                  <a:gd name="T2" fmla="*/ 176 w 289"/>
                  <a:gd name="T3" fmla="*/ 204 h 221"/>
                  <a:gd name="T4" fmla="*/ 170 w 289"/>
                  <a:gd name="T5" fmla="*/ 204 h 221"/>
                  <a:gd name="T6" fmla="*/ 159 w 289"/>
                  <a:gd name="T7" fmla="*/ 204 h 221"/>
                  <a:gd name="T8" fmla="*/ 153 w 289"/>
                  <a:gd name="T9" fmla="*/ 210 h 221"/>
                  <a:gd name="T10" fmla="*/ 142 w 289"/>
                  <a:gd name="T11" fmla="*/ 210 h 221"/>
                  <a:gd name="T12" fmla="*/ 136 w 289"/>
                  <a:gd name="T13" fmla="*/ 210 h 221"/>
                  <a:gd name="T14" fmla="*/ 131 w 289"/>
                  <a:gd name="T15" fmla="*/ 204 h 221"/>
                  <a:gd name="T16" fmla="*/ 119 w 289"/>
                  <a:gd name="T17" fmla="*/ 210 h 221"/>
                  <a:gd name="T18" fmla="*/ 114 w 289"/>
                  <a:gd name="T19" fmla="*/ 198 h 221"/>
                  <a:gd name="T20" fmla="*/ 108 w 289"/>
                  <a:gd name="T21" fmla="*/ 198 h 221"/>
                  <a:gd name="T22" fmla="*/ 91 w 289"/>
                  <a:gd name="T23" fmla="*/ 193 h 221"/>
                  <a:gd name="T24" fmla="*/ 80 w 289"/>
                  <a:gd name="T25" fmla="*/ 193 h 221"/>
                  <a:gd name="T26" fmla="*/ 80 w 289"/>
                  <a:gd name="T27" fmla="*/ 193 h 221"/>
                  <a:gd name="T28" fmla="*/ 74 w 289"/>
                  <a:gd name="T29" fmla="*/ 181 h 221"/>
                  <a:gd name="T30" fmla="*/ 68 w 289"/>
                  <a:gd name="T31" fmla="*/ 176 h 221"/>
                  <a:gd name="T32" fmla="*/ 74 w 289"/>
                  <a:gd name="T33" fmla="*/ 170 h 221"/>
                  <a:gd name="T34" fmla="*/ 68 w 289"/>
                  <a:gd name="T35" fmla="*/ 176 h 221"/>
                  <a:gd name="T36" fmla="*/ 57 w 289"/>
                  <a:gd name="T37" fmla="*/ 176 h 221"/>
                  <a:gd name="T38" fmla="*/ 51 w 289"/>
                  <a:gd name="T39" fmla="*/ 170 h 221"/>
                  <a:gd name="T40" fmla="*/ 40 w 289"/>
                  <a:gd name="T41" fmla="*/ 164 h 221"/>
                  <a:gd name="T42" fmla="*/ 34 w 289"/>
                  <a:gd name="T43" fmla="*/ 159 h 221"/>
                  <a:gd name="T44" fmla="*/ 34 w 289"/>
                  <a:gd name="T45" fmla="*/ 153 h 221"/>
                  <a:gd name="T46" fmla="*/ 23 w 289"/>
                  <a:gd name="T47" fmla="*/ 147 h 221"/>
                  <a:gd name="T48" fmla="*/ 12 w 289"/>
                  <a:gd name="T49" fmla="*/ 85 h 221"/>
                  <a:gd name="T50" fmla="*/ 74 w 289"/>
                  <a:gd name="T51" fmla="*/ 11 h 221"/>
                  <a:gd name="T52" fmla="*/ 250 w 289"/>
                  <a:gd name="T53" fmla="*/ 28 h 221"/>
                  <a:gd name="T54" fmla="*/ 289 w 289"/>
                  <a:gd name="T55" fmla="*/ 39 h 221"/>
                  <a:gd name="T56" fmla="*/ 284 w 289"/>
                  <a:gd name="T57" fmla="*/ 45 h 221"/>
                  <a:gd name="T58" fmla="*/ 278 w 289"/>
                  <a:gd name="T59" fmla="*/ 56 h 221"/>
                  <a:gd name="T60" fmla="*/ 272 w 289"/>
                  <a:gd name="T61" fmla="*/ 56 h 221"/>
                  <a:gd name="T62" fmla="*/ 261 w 289"/>
                  <a:gd name="T63" fmla="*/ 62 h 221"/>
                  <a:gd name="T64" fmla="*/ 250 w 289"/>
                  <a:gd name="T65" fmla="*/ 79 h 221"/>
                  <a:gd name="T66" fmla="*/ 233 w 289"/>
                  <a:gd name="T67" fmla="*/ 85 h 221"/>
                  <a:gd name="T68" fmla="*/ 261 w 289"/>
                  <a:gd name="T69" fmla="*/ 210 h 221"/>
                  <a:gd name="T70" fmla="*/ 250 w 289"/>
                  <a:gd name="T71" fmla="*/ 215 h 221"/>
                  <a:gd name="T72" fmla="*/ 238 w 289"/>
                  <a:gd name="T73" fmla="*/ 215 h 221"/>
                  <a:gd name="T74" fmla="*/ 227 w 289"/>
                  <a:gd name="T75" fmla="*/ 215 h 221"/>
                  <a:gd name="T76" fmla="*/ 216 w 289"/>
                  <a:gd name="T77" fmla="*/ 215 h 221"/>
                  <a:gd name="T78" fmla="*/ 204 w 289"/>
                  <a:gd name="T79" fmla="*/ 210 h 221"/>
                  <a:gd name="T80" fmla="*/ 193 w 289"/>
                  <a:gd name="T81" fmla="*/ 204 h 221"/>
                  <a:gd name="T82" fmla="*/ 187 w 289"/>
                  <a:gd name="T83"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21">
                    <a:moveTo>
                      <a:pt x="182" y="193"/>
                    </a:moveTo>
                    <a:lnTo>
                      <a:pt x="182" y="198"/>
                    </a:lnTo>
                    <a:lnTo>
                      <a:pt x="176" y="198"/>
                    </a:lnTo>
                    <a:lnTo>
                      <a:pt x="176" y="204"/>
                    </a:lnTo>
                    <a:lnTo>
                      <a:pt x="170" y="198"/>
                    </a:lnTo>
                    <a:lnTo>
                      <a:pt x="170" y="204"/>
                    </a:lnTo>
                    <a:lnTo>
                      <a:pt x="165" y="204"/>
                    </a:lnTo>
                    <a:lnTo>
                      <a:pt x="159" y="204"/>
                    </a:lnTo>
                    <a:lnTo>
                      <a:pt x="153" y="204"/>
                    </a:lnTo>
                    <a:lnTo>
                      <a:pt x="153" y="210"/>
                    </a:lnTo>
                    <a:lnTo>
                      <a:pt x="148" y="210"/>
                    </a:lnTo>
                    <a:lnTo>
                      <a:pt x="142" y="210"/>
                    </a:lnTo>
                    <a:lnTo>
                      <a:pt x="136" y="215"/>
                    </a:lnTo>
                    <a:lnTo>
                      <a:pt x="136" y="210"/>
                    </a:lnTo>
                    <a:lnTo>
                      <a:pt x="131" y="210"/>
                    </a:lnTo>
                    <a:lnTo>
                      <a:pt x="131" y="204"/>
                    </a:lnTo>
                    <a:lnTo>
                      <a:pt x="125" y="204"/>
                    </a:lnTo>
                    <a:lnTo>
                      <a:pt x="119" y="210"/>
                    </a:lnTo>
                    <a:lnTo>
                      <a:pt x="119" y="204"/>
                    </a:lnTo>
                    <a:lnTo>
                      <a:pt x="114" y="198"/>
                    </a:lnTo>
                    <a:lnTo>
                      <a:pt x="114" y="204"/>
                    </a:lnTo>
                    <a:lnTo>
                      <a:pt x="108" y="198"/>
                    </a:lnTo>
                    <a:lnTo>
                      <a:pt x="97" y="193"/>
                    </a:lnTo>
                    <a:lnTo>
                      <a:pt x="91" y="193"/>
                    </a:lnTo>
                    <a:lnTo>
                      <a:pt x="85" y="193"/>
                    </a:lnTo>
                    <a:lnTo>
                      <a:pt x="80" y="193"/>
                    </a:lnTo>
                    <a:lnTo>
                      <a:pt x="80" y="187"/>
                    </a:lnTo>
                    <a:lnTo>
                      <a:pt x="80" y="193"/>
                    </a:lnTo>
                    <a:lnTo>
                      <a:pt x="74" y="187"/>
                    </a:lnTo>
                    <a:lnTo>
                      <a:pt x="74" y="181"/>
                    </a:lnTo>
                    <a:lnTo>
                      <a:pt x="74" y="176"/>
                    </a:lnTo>
                    <a:lnTo>
                      <a:pt x="68" y="176"/>
                    </a:lnTo>
                    <a:lnTo>
                      <a:pt x="74" y="176"/>
                    </a:lnTo>
                    <a:lnTo>
                      <a:pt x="74" y="170"/>
                    </a:lnTo>
                    <a:lnTo>
                      <a:pt x="68" y="170"/>
                    </a:lnTo>
                    <a:lnTo>
                      <a:pt x="68" y="176"/>
                    </a:lnTo>
                    <a:lnTo>
                      <a:pt x="63" y="176"/>
                    </a:lnTo>
                    <a:lnTo>
                      <a:pt x="57" y="176"/>
                    </a:lnTo>
                    <a:lnTo>
                      <a:pt x="57" y="170"/>
                    </a:lnTo>
                    <a:lnTo>
                      <a:pt x="51" y="170"/>
                    </a:lnTo>
                    <a:lnTo>
                      <a:pt x="46" y="170"/>
                    </a:lnTo>
                    <a:lnTo>
                      <a:pt x="40" y="164"/>
                    </a:lnTo>
                    <a:lnTo>
                      <a:pt x="34" y="164"/>
                    </a:lnTo>
                    <a:lnTo>
                      <a:pt x="34" y="159"/>
                    </a:lnTo>
                    <a:lnTo>
                      <a:pt x="29" y="159"/>
                    </a:lnTo>
                    <a:lnTo>
                      <a:pt x="34" y="153"/>
                    </a:lnTo>
                    <a:lnTo>
                      <a:pt x="29" y="147"/>
                    </a:lnTo>
                    <a:lnTo>
                      <a:pt x="23" y="147"/>
                    </a:lnTo>
                    <a:lnTo>
                      <a:pt x="23" y="142"/>
                    </a:lnTo>
                    <a:lnTo>
                      <a:pt x="12" y="85"/>
                    </a:lnTo>
                    <a:lnTo>
                      <a:pt x="0" y="0"/>
                    </a:lnTo>
                    <a:lnTo>
                      <a:pt x="74" y="11"/>
                    </a:lnTo>
                    <a:lnTo>
                      <a:pt x="193" y="22"/>
                    </a:lnTo>
                    <a:lnTo>
                      <a:pt x="250" y="28"/>
                    </a:lnTo>
                    <a:lnTo>
                      <a:pt x="272" y="34"/>
                    </a:lnTo>
                    <a:lnTo>
                      <a:pt x="289" y="39"/>
                    </a:lnTo>
                    <a:lnTo>
                      <a:pt x="289" y="45"/>
                    </a:lnTo>
                    <a:lnTo>
                      <a:pt x="284" y="45"/>
                    </a:lnTo>
                    <a:lnTo>
                      <a:pt x="284" y="51"/>
                    </a:lnTo>
                    <a:lnTo>
                      <a:pt x="278" y="56"/>
                    </a:lnTo>
                    <a:lnTo>
                      <a:pt x="278" y="62"/>
                    </a:lnTo>
                    <a:lnTo>
                      <a:pt x="272" y="56"/>
                    </a:lnTo>
                    <a:lnTo>
                      <a:pt x="267" y="62"/>
                    </a:lnTo>
                    <a:lnTo>
                      <a:pt x="261" y="62"/>
                    </a:lnTo>
                    <a:lnTo>
                      <a:pt x="255" y="68"/>
                    </a:lnTo>
                    <a:lnTo>
                      <a:pt x="250" y="79"/>
                    </a:lnTo>
                    <a:lnTo>
                      <a:pt x="238" y="85"/>
                    </a:lnTo>
                    <a:lnTo>
                      <a:pt x="233" y="85"/>
                    </a:lnTo>
                    <a:lnTo>
                      <a:pt x="244" y="142"/>
                    </a:lnTo>
                    <a:lnTo>
                      <a:pt x="261" y="210"/>
                    </a:lnTo>
                    <a:lnTo>
                      <a:pt x="255" y="210"/>
                    </a:lnTo>
                    <a:lnTo>
                      <a:pt x="250" y="215"/>
                    </a:lnTo>
                    <a:lnTo>
                      <a:pt x="244" y="215"/>
                    </a:lnTo>
                    <a:lnTo>
                      <a:pt x="238" y="215"/>
                    </a:lnTo>
                    <a:lnTo>
                      <a:pt x="233" y="215"/>
                    </a:lnTo>
                    <a:lnTo>
                      <a:pt x="227" y="215"/>
                    </a:lnTo>
                    <a:lnTo>
                      <a:pt x="221" y="215"/>
                    </a:lnTo>
                    <a:lnTo>
                      <a:pt x="216" y="215"/>
                    </a:lnTo>
                    <a:lnTo>
                      <a:pt x="210" y="221"/>
                    </a:lnTo>
                    <a:lnTo>
                      <a:pt x="204" y="210"/>
                    </a:lnTo>
                    <a:lnTo>
                      <a:pt x="199" y="210"/>
                    </a:lnTo>
                    <a:lnTo>
                      <a:pt x="193" y="204"/>
                    </a:lnTo>
                    <a:lnTo>
                      <a:pt x="187" y="198"/>
                    </a:lnTo>
                    <a:lnTo>
                      <a:pt x="187" y="193"/>
                    </a:lnTo>
                    <a:lnTo>
                      <a:pt x="182" y="193"/>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8" name="Freeform 82">
                <a:extLst>
                  <a:ext uri="{FF2B5EF4-FFF2-40B4-BE49-F238E27FC236}">
                    <a16:creationId xmlns:a16="http://schemas.microsoft.com/office/drawing/2014/main" id="{E2B3EAB1-E9B4-BE4A-FB3D-642B5C19360B}"/>
                  </a:ext>
                </a:extLst>
              </p:cNvPr>
              <p:cNvSpPr>
                <a:spLocks/>
              </p:cNvSpPr>
              <p:nvPr>
                <p:custDataLst>
                  <p:tags r:id="rId83"/>
                </p:custDataLst>
              </p:nvPr>
            </p:nvSpPr>
            <p:spPr bwMode="auto">
              <a:xfrm rot="390307">
                <a:off x="6539623" y="4334619"/>
                <a:ext cx="449262" cy="350838"/>
              </a:xfrm>
              <a:custGeom>
                <a:avLst/>
                <a:gdLst>
                  <a:gd name="T0" fmla="*/ 176 w 283"/>
                  <a:gd name="T1" fmla="*/ 210 h 221"/>
                  <a:gd name="T2" fmla="*/ 170 w 283"/>
                  <a:gd name="T3" fmla="*/ 193 h 221"/>
                  <a:gd name="T4" fmla="*/ 170 w 283"/>
                  <a:gd name="T5" fmla="*/ 181 h 221"/>
                  <a:gd name="T6" fmla="*/ 159 w 283"/>
                  <a:gd name="T7" fmla="*/ 187 h 221"/>
                  <a:gd name="T8" fmla="*/ 147 w 283"/>
                  <a:gd name="T9" fmla="*/ 181 h 221"/>
                  <a:gd name="T10" fmla="*/ 147 w 283"/>
                  <a:gd name="T11" fmla="*/ 170 h 221"/>
                  <a:gd name="T12" fmla="*/ 136 w 283"/>
                  <a:gd name="T13" fmla="*/ 170 h 221"/>
                  <a:gd name="T14" fmla="*/ 125 w 283"/>
                  <a:gd name="T15" fmla="*/ 170 h 221"/>
                  <a:gd name="T16" fmla="*/ 119 w 283"/>
                  <a:gd name="T17" fmla="*/ 170 h 221"/>
                  <a:gd name="T18" fmla="*/ 108 w 283"/>
                  <a:gd name="T19" fmla="*/ 170 h 221"/>
                  <a:gd name="T20" fmla="*/ 91 w 283"/>
                  <a:gd name="T21" fmla="*/ 170 h 221"/>
                  <a:gd name="T22" fmla="*/ 74 w 283"/>
                  <a:gd name="T23" fmla="*/ 164 h 221"/>
                  <a:gd name="T24" fmla="*/ 68 w 283"/>
                  <a:gd name="T25" fmla="*/ 170 h 221"/>
                  <a:gd name="T26" fmla="*/ 68 w 283"/>
                  <a:gd name="T27" fmla="*/ 176 h 221"/>
                  <a:gd name="T28" fmla="*/ 68 w 283"/>
                  <a:gd name="T29" fmla="*/ 187 h 221"/>
                  <a:gd name="T30" fmla="*/ 62 w 283"/>
                  <a:gd name="T31" fmla="*/ 187 h 221"/>
                  <a:gd name="T32" fmla="*/ 51 w 283"/>
                  <a:gd name="T33" fmla="*/ 187 h 221"/>
                  <a:gd name="T34" fmla="*/ 45 w 283"/>
                  <a:gd name="T35" fmla="*/ 198 h 221"/>
                  <a:gd name="T36" fmla="*/ 40 w 283"/>
                  <a:gd name="T37" fmla="*/ 204 h 221"/>
                  <a:gd name="T38" fmla="*/ 28 w 283"/>
                  <a:gd name="T39" fmla="*/ 215 h 221"/>
                  <a:gd name="T40" fmla="*/ 23 w 283"/>
                  <a:gd name="T41" fmla="*/ 215 h 221"/>
                  <a:gd name="T42" fmla="*/ 6 w 283"/>
                  <a:gd name="T43" fmla="*/ 215 h 221"/>
                  <a:gd name="T44" fmla="*/ 0 w 283"/>
                  <a:gd name="T45" fmla="*/ 210 h 221"/>
                  <a:gd name="T46" fmla="*/ 6 w 283"/>
                  <a:gd name="T47" fmla="*/ 68 h 221"/>
                  <a:gd name="T48" fmla="*/ 6 w 283"/>
                  <a:gd name="T49" fmla="*/ 62 h 221"/>
                  <a:gd name="T50" fmla="*/ 6 w 283"/>
                  <a:gd name="T51" fmla="*/ 57 h 221"/>
                  <a:gd name="T52" fmla="*/ 6 w 283"/>
                  <a:gd name="T53" fmla="*/ 45 h 221"/>
                  <a:gd name="T54" fmla="*/ 17 w 283"/>
                  <a:gd name="T55" fmla="*/ 51 h 221"/>
                  <a:gd name="T56" fmla="*/ 40 w 283"/>
                  <a:gd name="T57" fmla="*/ 51 h 221"/>
                  <a:gd name="T58" fmla="*/ 51 w 283"/>
                  <a:gd name="T59" fmla="*/ 51 h 221"/>
                  <a:gd name="T60" fmla="*/ 68 w 283"/>
                  <a:gd name="T61" fmla="*/ 57 h 221"/>
                  <a:gd name="T62" fmla="*/ 85 w 283"/>
                  <a:gd name="T63" fmla="*/ 57 h 221"/>
                  <a:gd name="T64" fmla="*/ 91 w 283"/>
                  <a:gd name="T65" fmla="*/ 45 h 221"/>
                  <a:gd name="T66" fmla="*/ 85 w 283"/>
                  <a:gd name="T67" fmla="*/ 34 h 221"/>
                  <a:gd name="T68" fmla="*/ 85 w 283"/>
                  <a:gd name="T69" fmla="*/ 23 h 221"/>
                  <a:gd name="T70" fmla="*/ 96 w 283"/>
                  <a:gd name="T71" fmla="*/ 0 h 221"/>
                  <a:gd name="T72" fmla="*/ 108 w 283"/>
                  <a:gd name="T73" fmla="*/ 0 h 221"/>
                  <a:gd name="T74" fmla="*/ 119 w 283"/>
                  <a:gd name="T75" fmla="*/ 17 h 221"/>
                  <a:gd name="T76" fmla="*/ 147 w 283"/>
                  <a:gd name="T77" fmla="*/ 28 h 221"/>
                  <a:gd name="T78" fmla="*/ 159 w 283"/>
                  <a:gd name="T79" fmla="*/ 34 h 221"/>
                  <a:gd name="T80" fmla="*/ 170 w 283"/>
                  <a:gd name="T81" fmla="*/ 40 h 221"/>
                  <a:gd name="T82" fmla="*/ 170 w 283"/>
                  <a:gd name="T83" fmla="*/ 51 h 221"/>
                  <a:gd name="T84" fmla="*/ 176 w 283"/>
                  <a:gd name="T85" fmla="*/ 57 h 221"/>
                  <a:gd name="T86" fmla="*/ 187 w 283"/>
                  <a:gd name="T87" fmla="*/ 51 h 221"/>
                  <a:gd name="T88" fmla="*/ 210 w 283"/>
                  <a:gd name="T89" fmla="*/ 45 h 221"/>
                  <a:gd name="T90" fmla="*/ 232 w 283"/>
                  <a:gd name="T91" fmla="*/ 57 h 221"/>
                  <a:gd name="T92" fmla="*/ 249 w 283"/>
                  <a:gd name="T93" fmla="*/ 57 h 221"/>
                  <a:gd name="T94" fmla="*/ 283 w 283"/>
                  <a:gd name="T95" fmla="*/ 68 h 221"/>
                  <a:gd name="T96" fmla="*/ 244 w 283"/>
                  <a:gd name="T97" fmla="*/ 125 h 221"/>
                  <a:gd name="T98" fmla="*/ 210 w 283"/>
                  <a:gd name="T99" fmla="*/ 170 h 221"/>
                  <a:gd name="T100" fmla="*/ 210 w 283"/>
                  <a:gd name="T101" fmla="*/ 187 h 221"/>
                  <a:gd name="T102" fmla="*/ 210 w 283"/>
                  <a:gd name="T103" fmla="*/ 198 h 221"/>
                  <a:gd name="T104" fmla="*/ 193 w 283"/>
                  <a:gd name="T105" fmla="*/ 204 h 221"/>
                  <a:gd name="T106" fmla="*/ 181 w 283"/>
                  <a:gd name="T107" fmla="*/ 2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3" h="221">
                    <a:moveTo>
                      <a:pt x="181" y="210"/>
                    </a:moveTo>
                    <a:lnTo>
                      <a:pt x="176" y="210"/>
                    </a:lnTo>
                    <a:lnTo>
                      <a:pt x="176" y="198"/>
                    </a:lnTo>
                    <a:lnTo>
                      <a:pt x="170" y="193"/>
                    </a:lnTo>
                    <a:lnTo>
                      <a:pt x="170" y="187"/>
                    </a:lnTo>
                    <a:lnTo>
                      <a:pt x="170" y="181"/>
                    </a:lnTo>
                    <a:lnTo>
                      <a:pt x="164" y="181"/>
                    </a:lnTo>
                    <a:lnTo>
                      <a:pt x="159" y="187"/>
                    </a:lnTo>
                    <a:lnTo>
                      <a:pt x="153" y="187"/>
                    </a:lnTo>
                    <a:lnTo>
                      <a:pt x="147" y="181"/>
                    </a:lnTo>
                    <a:lnTo>
                      <a:pt x="147" y="176"/>
                    </a:lnTo>
                    <a:lnTo>
                      <a:pt x="147" y="170"/>
                    </a:lnTo>
                    <a:lnTo>
                      <a:pt x="142" y="170"/>
                    </a:lnTo>
                    <a:lnTo>
                      <a:pt x="136" y="170"/>
                    </a:lnTo>
                    <a:lnTo>
                      <a:pt x="130" y="164"/>
                    </a:lnTo>
                    <a:lnTo>
                      <a:pt x="125" y="170"/>
                    </a:lnTo>
                    <a:lnTo>
                      <a:pt x="119" y="176"/>
                    </a:lnTo>
                    <a:lnTo>
                      <a:pt x="119" y="170"/>
                    </a:lnTo>
                    <a:lnTo>
                      <a:pt x="113" y="170"/>
                    </a:lnTo>
                    <a:lnTo>
                      <a:pt x="108" y="170"/>
                    </a:lnTo>
                    <a:lnTo>
                      <a:pt x="102" y="170"/>
                    </a:lnTo>
                    <a:lnTo>
                      <a:pt x="91" y="170"/>
                    </a:lnTo>
                    <a:lnTo>
                      <a:pt x="79" y="164"/>
                    </a:lnTo>
                    <a:lnTo>
                      <a:pt x="74" y="164"/>
                    </a:lnTo>
                    <a:lnTo>
                      <a:pt x="74" y="170"/>
                    </a:lnTo>
                    <a:lnTo>
                      <a:pt x="68" y="170"/>
                    </a:lnTo>
                    <a:lnTo>
                      <a:pt x="74" y="170"/>
                    </a:lnTo>
                    <a:lnTo>
                      <a:pt x="68" y="176"/>
                    </a:lnTo>
                    <a:lnTo>
                      <a:pt x="74" y="187"/>
                    </a:lnTo>
                    <a:lnTo>
                      <a:pt x="68" y="187"/>
                    </a:lnTo>
                    <a:lnTo>
                      <a:pt x="68" y="181"/>
                    </a:lnTo>
                    <a:lnTo>
                      <a:pt x="62" y="187"/>
                    </a:lnTo>
                    <a:lnTo>
                      <a:pt x="57" y="187"/>
                    </a:lnTo>
                    <a:lnTo>
                      <a:pt x="51" y="187"/>
                    </a:lnTo>
                    <a:lnTo>
                      <a:pt x="51" y="193"/>
                    </a:lnTo>
                    <a:lnTo>
                      <a:pt x="45" y="198"/>
                    </a:lnTo>
                    <a:lnTo>
                      <a:pt x="45" y="204"/>
                    </a:lnTo>
                    <a:lnTo>
                      <a:pt x="40" y="204"/>
                    </a:lnTo>
                    <a:lnTo>
                      <a:pt x="28" y="204"/>
                    </a:lnTo>
                    <a:lnTo>
                      <a:pt x="28" y="215"/>
                    </a:lnTo>
                    <a:lnTo>
                      <a:pt x="23" y="221"/>
                    </a:lnTo>
                    <a:lnTo>
                      <a:pt x="23" y="215"/>
                    </a:lnTo>
                    <a:lnTo>
                      <a:pt x="11" y="215"/>
                    </a:lnTo>
                    <a:lnTo>
                      <a:pt x="6" y="215"/>
                    </a:lnTo>
                    <a:lnTo>
                      <a:pt x="6" y="210"/>
                    </a:lnTo>
                    <a:lnTo>
                      <a:pt x="0" y="210"/>
                    </a:lnTo>
                    <a:lnTo>
                      <a:pt x="6" y="74"/>
                    </a:lnTo>
                    <a:lnTo>
                      <a:pt x="6" y="68"/>
                    </a:lnTo>
                    <a:lnTo>
                      <a:pt x="0" y="68"/>
                    </a:lnTo>
                    <a:lnTo>
                      <a:pt x="6" y="62"/>
                    </a:lnTo>
                    <a:lnTo>
                      <a:pt x="0" y="57"/>
                    </a:lnTo>
                    <a:lnTo>
                      <a:pt x="6" y="57"/>
                    </a:lnTo>
                    <a:lnTo>
                      <a:pt x="6" y="51"/>
                    </a:lnTo>
                    <a:lnTo>
                      <a:pt x="6" y="45"/>
                    </a:lnTo>
                    <a:lnTo>
                      <a:pt x="11" y="45"/>
                    </a:lnTo>
                    <a:lnTo>
                      <a:pt x="17" y="51"/>
                    </a:lnTo>
                    <a:lnTo>
                      <a:pt x="28" y="51"/>
                    </a:lnTo>
                    <a:lnTo>
                      <a:pt x="40" y="51"/>
                    </a:lnTo>
                    <a:lnTo>
                      <a:pt x="45" y="51"/>
                    </a:lnTo>
                    <a:lnTo>
                      <a:pt x="51" y="51"/>
                    </a:lnTo>
                    <a:lnTo>
                      <a:pt x="57" y="57"/>
                    </a:lnTo>
                    <a:lnTo>
                      <a:pt x="68" y="57"/>
                    </a:lnTo>
                    <a:lnTo>
                      <a:pt x="74" y="57"/>
                    </a:lnTo>
                    <a:lnTo>
                      <a:pt x="85" y="57"/>
                    </a:lnTo>
                    <a:lnTo>
                      <a:pt x="91" y="51"/>
                    </a:lnTo>
                    <a:lnTo>
                      <a:pt x="91" y="45"/>
                    </a:lnTo>
                    <a:lnTo>
                      <a:pt x="91" y="40"/>
                    </a:lnTo>
                    <a:lnTo>
                      <a:pt x="85" y="34"/>
                    </a:lnTo>
                    <a:lnTo>
                      <a:pt x="85" y="28"/>
                    </a:lnTo>
                    <a:lnTo>
                      <a:pt x="85" y="23"/>
                    </a:lnTo>
                    <a:lnTo>
                      <a:pt x="85" y="11"/>
                    </a:lnTo>
                    <a:lnTo>
                      <a:pt x="96" y="0"/>
                    </a:lnTo>
                    <a:lnTo>
                      <a:pt x="102" y="0"/>
                    </a:lnTo>
                    <a:lnTo>
                      <a:pt x="108" y="0"/>
                    </a:lnTo>
                    <a:lnTo>
                      <a:pt x="113" y="11"/>
                    </a:lnTo>
                    <a:lnTo>
                      <a:pt x="119" y="17"/>
                    </a:lnTo>
                    <a:lnTo>
                      <a:pt x="136" y="23"/>
                    </a:lnTo>
                    <a:lnTo>
                      <a:pt x="147" y="28"/>
                    </a:lnTo>
                    <a:lnTo>
                      <a:pt x="153" y="28"/>
                    </a:lnTo>
                    <a:lnTo>
                      <a:pt x="159" y="34"/>
                    </a:lnTo>
                    <a:lnTo>
                      <a:pt x="164" y="40"/>
                    </a:lnTo>
                    <a:lnTo>
                      <a:pt x="170" y="40"/>
                    </a:lnTo>
                    <a:lnTo>
                      <a:pt x="170" y="45"/>
                    </a:lnTo>
                    <a:lnTo>
                      <a:pt x="170" y="51"/>
                    </a:lnTo>
                    <a:lnTo>
                      <a:pt x="176" y="51"/>
                    </a:lnTo>
                    <a:lnTo>
                      <a:pt x="176" y="57"/>
                    </a:lnTo>
                    <a:lnTo>
                      <a:pt x="181" y="51"/>
                    </a:lnTo>
                    <a:lnTo>
                      <a:pt x="187" y="51"/>
                    </a:lnTo>
                    <a:lnTo>
                      <a:pt x="193" y="45"/>
                    </a:lnTo>
                    <a:lnTo>
                      <a:pt x="210" y="45"/>
                    </a:lnTo>
                    <a:lnTo>
                      <a:pt x="215" y="51"/>
                    </a:lnTo>
                    <a:lnTo>
                      <a:pt x="232" y="57"/>
                    </a:lnTo>
                    <a:lnTo>
                      <a:pt x="238" y="62"/>
                    </a:lnTo>
                    <a:lnTo>
                      <a:pt x="249" y="57"/>
                    </a:lnTo>
                    <a:lnTo>
                      <a:pt x="261" y="62"/>
                    </a:lnTo>
                    <a:lnTo>
                      <a:pt x="283" y="68"/>
                    </a:lnTo>
                    <a:lnTo>
                      <a:pt x="283" y="74"/>
                    </a:lnTo>
                    <a:lnTo>
                      <a:pt x="244" y="125"/>
                    </a:lnTo>
                    <a:lnTo>
                      <a:pt x="227" y="147"/>
                    </a:lnTo>
                    <a:lnTo>
                      <a:pt x="210" y="170"/>
                    </a:lnTo>
                    <a:lnTo>
                      <a:pt x="210" y="181"/>
                    </a:lnTo>
                    <a:lnTo>
                      <a:pt x="210" y="187"/>
                    </a:lnTo>
                    <a:lnTo>
                      <a:pt x="210" y="193"/>
                    </a:lnTo>
                    <a:lnTo>
                      <a:pt x="210" y="198"/>
                    </a:lnTo>
                    <a:lnTo>
                      <a:pt x="198" y="204"/>
                    </a:lnTo>
                    <a:lnTo>
                      <a:pt x="193" y="204"/>
                    </a:lnTo>
                    <a:lnTo>
                      <a:pt x="187" y="210"/>
                    </a:lnTo>
                    <a:lnTo>
                      <a:pt x="181" y="21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9" name="Freeform 83">
                <a:extLst>
                  <a:ext uri="{FF2B5EF4-FFF2-40B4-BE49-F238E27FC236}">
                    <a16:creationId xmlns:a16="http://schemas.microsoft.com/office/drawing/2014/main" id="{0CA28A5B-01DC-39F6-667A-1218871E0193}"/>
                  </a:ext>
                </a:extLst>
              </p:cNvPr>
              <p:cNvSpPr>
                <a:spLocks/>
              </p:cNvSpPr>
              <p:nvPr>
                <p:custDataLst>
                  <p:tags r:id="rId84"/>
                </p:custDataLst>
              </p:nvPr>
            </p:nvSpPr>
            <p:spPr bwMode="auto">
              <a:xfrm rot="390307">
                <a:off x="7540338" y="4831743"/>
                <a:ext cx="495300" cy="387350"/>
              </a:xfrm>
              <a:custGeom>
                <a:avLst/>
                <a:gdLst>
                  <a:gd name="T0" fmla="*/ 295 w 312"/>
                  <a:gd name="T1" fmla="*/ 57 h 244"/>
                  <a:gd name="T2" fmla="*/ 295 w 312"/>
                  <a:gd name="T3" fmla="*/ 68 h 244"/>
                  <a:gd name="T4" fmla="*/ 295 w 312"/>
                  <a:gd name="T5" fmla="*/ 79 h 244"/>
                  <a:gd name="T6" fmla="*/ 295 w 312"/>
                  <a:gd name="T7" fmla="*/ 85 h 244"/>
                  <a:gd name="T8" fmla="*/ 295 w 312"/>
                  <a:gd name="T9" fmla="*/ 96 h 244"/>
                  <a:gd name="T10" fmla="*/ 289 w 312"/>
                  <a:gd name="T11" fmla="*/ 102 h 244"/>
                  <a:gd name="T12" fmla="*/ 295 w 312"/>
                  <a:gd name="T13" fmla="*/ 113 h 244"/>
                  <a:gd name="T14" fmla="*/ 295 w 312"/>
                  <a:gd name="T15" fmla="*/ 125 h 244"/>
                  <a:gd name="T16" fmla="*/ 289 w 312"/>
                  <a:gd name="T17" fmla="*/ 130 h 244"/>
                  <a:gd name="T18" fmla="*/ 250 w 312"/>
                  <a:gd name="T19" fmla="*/ 153 h 244"/>
                  <a:gd name="T20" fmla="*/ 148 w 312"/>
                  <a:gd name="T21" fmla="*/ 244 h 244"/>
                  <a:gd name="T22" fmla="*/ 125 w 312"/>
                  <a:gd name="T23" fmla="*/ 176 h 244"/>
                  <a:gd name="T24" fmla="*/ 131 w 312"/>
                  <a:gd name="T25" fmla="*/ 170 h 244"/>
                  <a:gd name="T26" fmla="*/ 125 w 312"/>
                  <a:gd name="T27" fmla="*/ 159 h 244"/>
                  <a:gd name="T28" fmla="*/ 114 w 312"/>
                  <a:gd name="T29" fmla="*/ 164 h 244"/>
                  <a:gd name="T30" fmla="*/ 102 w 312"/>
                  <a:gd name="T31" fmla="*/ 159 h 244"/>
                  <a:gd name="T32" fmla="*/ 91 w 312"/>
                  <a:gd name="T33" fmla="*/ 159 h 244"/>
                  <a:gd name="T34" fmla="*/ 80 w 312"/>
                  <a:gd name="T35" fmla="*/ 159 h 244"/>
                  <a:gd name="T36" fmla="*/ 80 w 312"/>
                  <a:gd name="T37" fmla="*/ 159 h 244"/>
                  <a:gd name="T38" fmla="*/ 74 w 312"/>
                  <a:gd name="T39" fmla="*/ 164 h 244"/>
                  <a:gd name="T40" fmla="*/ 63 w 312"/>
                  <a:gd name="T41" fmla="*/ 159 h 244"/>
                  <a:gd name="T42" fmla="*/ 57 w 312"/>
                  <a:gd name="T43" fmla="*/ 159 h 244"/>
                  <a:gd name="T44" fmla="*/ 51 w 312"/>
                  <a:gd name="T45" fmla="*/ 164 h 244"/>
                  <a:gd name="T46" fmla="*/ 51 w 312"/>
                  <a:gd name="T47" fmla="*/ 159 h 244"/>
                  <a:gd name="T48" fmla="*/ 51 w 312"/>
                  <a:gd name="T49" fmla="*/ 147 h 244"/>
                  <a:gd name="T50" fmla="*/ 40 w 312"/>
                  <a:gd name="T51" fmla="*/ 147 h 244"/>
                  <a:gd name="T52" fmla="*/ 34 w 312"/>
                  <a:gd name="T53" fmla="*/ 153 h 244"/>
                  <a:gd name="T54" fmla="*/ 29 w 312"/>
                  <a:gd name="T55" fmla="*/ 147 h 244"/>
                  <a:gd name="T56" fmla="*/ 29 w 312"/>
                  <a:gd name="T57" fmla="*/ 142 h 244"/>
                  <a:gd name="T58" fmla="*/ 17 w 312"/>
                  <a:gd name="T59" fmla="*/ 142 h 244"/>
                  <a:gd name="T60" fmla="*/ 17 w 312"/>
                  <a:gd name="T61" fmla="*/ 142 h 244"/>
                  <a:gd name="T62" fmla="*/ 6 w 312"/>
                  <a:gd name="T63" fmla="*/ 142 h 244"/>
                  <a:gd name="T64" fmla="*/ 0 w 312"/>
                  <a:gd name="T65" fmla="*/ 136 h 244"/>
                  <a:gd name="T66" fmla="*/ 34 w 312"/>
                  <a:gd name="T67" fmla="*/ 85 h 244"/>
                  <a:gd name="T68" fmla="*/ 40 w 312"/>
                  <a:gd name="T69" fmla="*/ 74 h 244"/>
                  <a:gd name="T70" fmla="*/ 46 w 312"/>
                  <a:gd name="T71" fmla="*/ 62 h 244"/>
                  <a:gd name="T72" fmla="*/ 57 w 312"/>
                  <a:gd name="T73" fmla="*/ 62 h 244"/>
                  <a:gd name="T74" fmla="*/ 51 w 312"/>
                  <a:gd name="T75" fmla="*/ 57 h 244"/>
                  <a:gd name="T76" fmla="*/ 63 w 312"/>
                  <a:gd name="T77" fmla="*/ 51 h 244"/>
                  <a:gd name="T78" fmla="*/ 68 w 312"/>
                  <a:gd name="T79" fmla="*/ 45 h 244"/>
                  <a:gd name="T80" fmla="*/ 68 w 312"/>
                  <a:gd name="T81" fmla="*/ 34 h 244"/>
                  <a:gd name="T82" fmla="*/ 68 w 312"/>
                  <a:gd name="T83" fmla="*/ 23 h 244"/>
                  <a:gd name="T84" fmla="*/ 74 w 312"/>
                  <a:gd name="T85" fmla="*/ 17 h 244"/>
                  <a:gd name="T86" fmla="*/ 91 w 312"/>
                  <a:gd name="T87" fmla="*/ 6 h 244"/>
                  <a:gd name="T88" fmla="*/ 108 w 312"/>
                  <a:gd name="T89" fmla="*/ 11 h 244"/>
                  <a:gd name="T90" fmla="*/ 125 w 312"/>
                  <a:gd name="T91" fmla="*/ 17 h 244"/>
                  <a:gd name="T92" fmla="*/ 153 w 312"/>
                  <a:gd name="T93" fmla="*/ 17 h 244"/>
                  <a:gd name="T94" fmla="*/ 199 w 312"/>
                  <a:gd name="T95" fmla="*/ 6 h 244"/>
                  <a:gd name="T96" fmla="*/ 227 w 312"/>
                  <a:gd name="T97" fmla="*/ 28 h 244"/>
                  <a:gd name="T98" fmla="*/ 244 w 312"/>
                  <a:gd name="T99" fmla="*/ 40 h 244"/>
                  <a:gd name="T100" fmla="*/ 255 w 312"/>
                  <a:gd name="T101" fmla="*/ 34 h 244"/>
                  <a:gd name="T102" fmla="*/ 261 w 312"/>
                  <a:gd name="T103" fmla="*/ 11 h 244"/>
                  <a:gd name="T104" fmla="*/ 272 w 312"/>
                  <a:gd name="T105" fmla="*/ 0 h 244"/>
                  <a:gd name="T106" fmla="*/ 284 w 312"/>
                  <a:gd name="T107" fmla="*/ 0 h 244"/>
                  <a:gd name="T108" fmla="*/ 306 w 312"/>
                  <a:gd name="T109" fmla="*/ 11 h 244"/>
                  <a:gd name="T110" fmla="*/ 312 w 312"/>
                  <a:gd name="T111" fmla="*/ 4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244">
                    <a:moveTo>
                      <a:pt x="312" y="40"/>
                    </a:moveTo>
                    <a:lnTo>
                      <a:pt x="295" y="57"/>
                    </a:lnTo>
                    <a:lnTo>
                      <a:pt x="295" y="62"/>
                    </a:lnTo>
                    <a:lnTo>
                      <a:pt x="295" y="68"/>
                    </a:lnTo>
                    <a:lnTo>
                      <a:pt x="295" y="74"/>
                    </a:lnTo>
                    <a:lnTo>
                      <a:pt x="295" y="79"/>
                    </a:lnTo>
                    <a:lnTo>
                      <a:pt x="301" y="85"/>
                    </a:lnTo>
                    <a:lnTo>
                      <a:pt x="295" y="85"/>
                    </a:lnTo>
                    <a:lnTo>
                      <a:pt x="295" y="91"/>
                    </a:lnTo>
                    <a:lnTo>
                      <a:pt x="295" y="96"/>
                    </a:lnTo>
                    <a:lnTo>
                      <a:pt x="295" y="102"/>
                    </a:lnTo>
                    <a:lnTo>
                      <a:pt x="289" y="102"/>
                    </a:lnTo>
                    <a:lnTo>
                      <a:pt x="289" y="108"/>
                    </a:lnTo>
                    <a:lnTo>
                      <a:pt x="295" y="113"/>
                    </a:lnTo>
                    <a:lnTo>
                      <a:pt x="289" y="119"/>
                    </a:lnTo>
                    <a:lnTo>
                      <a:pt x="295" y="125"/>
                    </a:lnTo>
                    <a:lnTo>
                      <a:pt x="289" y="125"/>
                    </a:lnTo>
                    <a:lnTo>
                      <a:pt x="289" y="130"/>
                    </a:lnTo>
                    <a:lnTo>
                      <a:pt x="284" y="130"/>
                    </a:lnTo>
                    <a:lnTo>
                      <a:pt x="250" y="153"/>
                    </a:lnTo>
                    <a:lnTo>
                      <a:pt x="210" y="193"/>
                    </a:lnTo>
                    <a:lnTo>
                      <a:pt x="148" y="244"/>
                    </a:lnTo>
                    <a:lnTo>
                      <a:pt x="136" y="204"/>
                    </a:lnTo>
                    <a:lnTo>
                      <a:pt x="125" y="176"/>
                    </a:lnTo>
                    <a:lnTo>
                      <a:pt x="125" y="170"/>
                    </a:lnTo>
                    <a:lnTo>
                      <a:pt x="131" y="170"/>
                    </a:lnTo>
                    <a:lnTo>
                      <a:pt x="125" y="164"/>
                    </a:lnTo>
                    <a:lnTo>
                      <a:pt x="125" y="159"/>
                    </a:lnTo>
                    <a:lnTo>
                      <a:pt x="119" y="164"/>
                    </a:lnTo>
                    <a:lnTo>
                      <a:pt x="114" y="164"/>
                    </a:lnTo>
                    <a:lnTo>
                      <a:pt x="102" y="164"/>
                    </a:lnTo>
                    <a:lnTo>
                      <a:pt x="102" y="159"/>
                    </a:lnTo>
                    <a:lnTo>
                      <a:pt x="97" y="164"/>
                    </a:lnTo>
                    <a:lnTo>
                      <a:pt x="91" y="159"/>
                    </a:lnTo>
                    <a:lnTo>
                      <a:pt x="85" y="159"/>
                    </a:lnTo>
                    <a:lnTo>
                      <a:pt x="80" y="159"/>
                    </a:lnTo>
                    <a:lnTo>
                      <a:pt x="80" y="153"/>
                    </a:lnTo>
                    <a:lnTo>
                      <a:pt x="80" y="159"/>
                    </a:lnTo>
                    <a:lnTo>
                      <a:pt x="74" y="159"/>
                    </a:lnTo>
                    <a:lnTo>
                      <a:pt x="74" y="164"/>
                    </a:lnTo>
                    <a:lnTo>
                      <a:pt x="68" y="164"/>
                    </a:lnTo>
                    <a:lnTo>
                      <a:pt x="63" y="159"/>
                    </a:lnTo>
                    <a:lnTo>
                      <a:pt x="63" y="164"/>
                    </a:lnTo>
                    <a:lnTo>
                      <a:pt x="57" y="159"/>
                    </a:lnTo>
                    <a:lnTo>
                      <a:pt x="57" y="164"/>
                    </a:lnTo>
                    <a:lnTo>
                      <a:pt x="51" y="164"/>
                    </a:lnTo>
                    <a:lnTo>
                      <a:pt x="57" y="159"/>
                    </a:lnTo>
                    <a:lnTo>
                      <a:pt x="51" y="159"/>
                    </a:lnTo>
                    <a:lnTo>
                      <a:pt x="51" y="153"/>
                    </a:lnTo>
                    <a:lnTo>
                      <a:pt x="51" y="147"/>
                    </a:lnTo>
                    <a:lnTo>
                      <a:pt x="46" y="153"/>
                    </a:lnTo>
                    <a:lnTo>
                      <a:pt x="40" y="147"/>
                    </a:lnTo>
                    <a:lnTo>
                      <a:pt x="40" y="153"/>
                    </a:lnTo>
                    <a:lnTo>
                      <a:pt x="34" y="153"/>
                    </a:lnTo>
                    <a:lnTo>
                      <a:pt x="34" y="147"/>
                    </a:lnTo>
                    <a:lnTo>
                      <a:pt x="29" y="147"/>
                    </a:lnTo>
                    <a:lnTo>
                      <a:pt x="34" y="142"/>
                    </a:lnTo>
                    <a:lnTo>
                      <a:pt x="29" y="142"/>
                    </a:lnTo>
                    <a:lnTo>
                      <a:pt x="23" y="142"/>
                    </a:lnTo>
                    <a:lnTo>
                      <a:pt x="17" y="142"/>
                    </a:lnTo>
                    <a:lnTo>
                      <a:pt x="17" y="147"/>
                    </a:lnTo>
                    <a:lnTo>
                      <a:pt x="17" y="142"/>
                    </a:lnTo>
                    <a:lnTo>
                      <a:pt x="12" y="142"/>
                    </a:lnTo>
                    <a:lnTo>
                      <a:pt x="6" y="142"/>
                    </a:lnTo>
                    <a:lnTo>
                      <a:pt x="0" y="142"/>
                    </a:lnTo>
                    <a:lnTo>
                      <a:pt x="0" y="136"/>
                    </a:lnTo>
                    <a:lnTo>
                      <a:pt x="17" y="113"/>
                    </a:lnTo>
                    <a:lnTo>
                      <a:pt x="34" y="85"/>
                    </a:lnTo>
                    <a:lnTo>
                      <a:pt x="40" y="79"/>
                    </a:lnTo>
                    <a:lnTo>
                      <a:pt x="40" y="74"/>
                    </a:lnTo>
                    <a:lnTo>
                      <a:pt x="40" y="68"/>
                    </a:lnTo>
                    <a:lnTo>
                      <a:pt x="46" y="62"/>
                    </a:lnTo>
                    <a:lnTo>
                      <a:pt x="51" y="62"/>
                    </a:lnTo>
                    <a:lnTo>
                      <a:pt x="57" y="62"/>
                    </a:lnTo>
                    <a:lnTo>
                      <a:pt x="57" y="57"/>
                    </a:lnTo>
                    <a:lnTo>
                      <a:pt x="51" y="57"/>
                    </a:lnTo>
                    <a:lnTo>
                      <a:pt x="57" y="51"/>
                    </a:lnTo>
                    <a:lnTo>
                      <a:pt x="63" y="51"/>
                    </a:lnTo>
                    <a:lnTo>
                      <a:pt x="68" y="51"/>
                    </a:lnTo>
                    <a:lnTo>
                      <a:pt x="68" y="45"/>
                    </a:lnTo>
                    <a:lnTo>
                      <a:pt x="74" y="40"/>
                    </a:lnTo>
                    <a:lnTo>
                      <a:pt x="68" y="34"/>
                    </a:lnTo>
                    <a:lnTo>
                      <a:pt x="68" y="28"/>
                    </a:lnTo>
                    <a:lnTo>
                      <a:pt x="68" y="23"/>
                    </a:lnTo>
                    <a:lnTo>
                      <a:pt x="74" y="23"/>
                    </a:lnTo>
                    <a:lnTo>
                      <a:pt x="74" y="17"/>
                    </a:lnTo>
                    <a:lnTo>
                      <a:pt x="80" y="17"/>
                    </a:lnTo>
                    <a:lnTo>
                      <a:pt x="91" y="6"/>
                    </a:lnTo>
                    <a:lnTo>
                      <a:pt x="97" y="11"/>
                    </a:lnTo>
                    <a:lnTo>
                      <a:pt x="108" y="11"/>
                    </a:lnTo>
                    <a:lnTo>
                      <a:pt x="119" y="17"/>
                    </a:lnTo>
                    <a:lnTo>
                      <a:pt x="125" y="17"/>
                    </a:lnTo>
                    <a:lnTo>
                      <a:pt x="136" y="17"/>
                    </a:lnTo>
                    <a:lnTo>
                      <a:pt x="153" y="17"/>
                    </a:lnTo>
                    <a:lnTo>
                      <a:pt x="187" y="6"/>
                    </a:lnTo>
                    <a:lnTo>
                      <a:pt x="199" y="6"/>
                    </a:lnTo>
                    <a:lnTo>
                      <a:pt x="204" y="11"/>
                    </a:lnTo>
                    <a:lnTo>
                      <a:pt x="227" y="28"/>
                    </a:lnTo>
                    <a:lnTo>
                      <a:pt x="238" y="40"/>
                    </a:lnTo>
                    <a:lnTo>
                      <a:pt x="244" y="40"/>
                    </a:lnTo>
                    <a:lnTo>
                      <a:pt x="250" y="40"/>
                    </a:lnTo>
                    <a:lnTo>
                      <a:pt x="255" y="34"/>
                    </a:lnTo>
                    <a:lnTo>
                      <a:pt x="261" y="17"/>
                    </a:lnTo>
                    <a:lnTo>
                      <a:pt x="261" y="11"/>
                    </a:lnTo>
                    <a:lnTo>
                      <a:pt x="267" y="6"/>
                    </a:lnTo>
                    <a:lnTo>
                      <a:pt x="272" y="0"/>
                    </a:lnTo>
                    <a:lnTo>
                      <a:pt x="278" y="0"/>
                    </a:lnTo>
                    <a:lnTo>
                      <a:pt x="284" y="0"/>
                    </a:lnTo>
                    <a:lnTo>
                      <a:pt x="295" y="6"/>
                    </a:lnTo>
                    <a:lnTo>
                      <a:pt x="306" y="11"/>
                    </a:lnTo>
                    <a:lnTo>
                      <a:pt x="306" y="17"/>
                    </a:lnTo>
                    <a:lnTo>
                      <a:pt x="312" y="4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0" name="Freeform 84">
                <a:extLst>
                  <a:ext uri="{FF2B5EF4-FFF2-40B4-BE49-F238E27FC236}">
                    <a16:creationId xmlns:a16="http://schemas.microsoft.com/office/drawing/2014/main" id="{4B812A70-6934-66F4-0F54-56FDB7AF1423}"/>
                  </a:ext>
                </a:extLst>
              </p:cNvPr>
              <p:cNvSpPr>
                <a:spLocks/>
              </p:cNvSpPr>
              <p:nvPr>
                <p:custDataLst>
                  <p:tags r:id="rId85"/>
                </p:custDataLst>
              </p:nvPr>
            </p:nvSpPr>
            <p:spPr bwMode="auto">
              <a:xfrm rot="390307">
                <a:off x="7103495" y="5008022"/>
                <a:ext cx="639762" cy="558800"/>
              </a:xfrm>
              <a:custGeom>
                <a:avLst/>
                <a:gdLst>
                  <a:gd name="T0" fmla="*/ 165 w 403"/>
                  <a:gd name="T1" fmla="*/ 85 h 352"/>
                  <a:gd name="T2" fmla="*/ 233 w 403"/>
                  <a:gd name="T3" fmla="*/ 17 h 352"/>
                  <a:gd name="T4" fmla="*/ 244 w 403"/>
                  <a:gd name="T5" fmla="*/ 6 h 352"/>
                  <a:gd name="T6" fmla="*/ 255 w 403"/>
                  <a:gd name="T7" fmla="*/ 6 h 352"/>
                  <a:gd name="T8" fmla="*/ 267 w 403"/>
                  <a:gd name="T9" fmla="*/ 6 h 352"/>
                  <a:gd name="T10" fmla="*/ 272 w 403"/>
                  <a:gd name="T11" fmla="*/ 11 h 352"/>
                  <a:gd name="T12" fmla="*/ 278 w 403"/>
                  <a:gd name="T13" fmla="*/ 6 h 352"/>
                  <a:gd name="T14" fmla="*/ 289 w 403"/>
                  <a:gd name="T15" fmla="*/ 6 h 352"/>
                  <a:gd name="T16" fmla="*/ 289 w 403"/>
                  <a:gd name="T17" fmla="*/ 11 h 352"/>
                  <a:gd name="T18" fmla="*/ 295 w 403"/>
                  <a:gd name="T19" fmla="*/ 17 h 352"/>
                  <a:gd name="T20" fmla="*/ 301 w 403"/>
                  <a:gd name="T21" fmla="*/ 17 h 352"/>
                  <a:gd name="T22" fmla="*/ 306 w 403"/>
                  <a:gd name="T23" fmla="*/ 17 h 352"/>
                  <a:gd name="T24" fmla="*/ 312 w 403"/>
                  <a:gd name="T25" fmla="*/ 23 h 352"/>
                  <a:gd name="T26" fmla="*/ 312 w 403"/>
                  <a:gd name="T27" fmla="*/ 28 h 352"/>
                  <a:gd name="T28" fmla="*/ 318 w 403"/>
                  <a:gd name="T29" fmla="*/ 28 h 352"/>
                  <a:gd name="T30" fmla="*/ 323 w 403"/>
                  <a:gd name="T31" fmla="*/ 28 h 352"/>
                  <a:gd name="T32" fmla="*/ 329 w 403"/>
                  <a:gd name="T33" fmla="*/ 23 h 352"/>
                  <a:gd name="T34" fmla="*/ 335 w 403"/>
                  <a:gd name="T35" fmla="*/ 17 h 352"/>
                  <a:gd name="T36" fmla="*/ 340 w 403"/>
                  <a:gd name="T37" fmla="*/ 23 h 352"/>
                  <a:gd name="T38" fmla="*/ 352 w 403"/>
                  <a:gd name="T39" fmla="*/ 28 h 352"/>
                  <a:gd name="T40" fmla="*/ 357 w 403"/>
                  <a:gd name="T41" fmla="*/ 28 h 352"/>
                  <a:gd name="T42" fmla="*/ 374 w 403"/>
                  <a:gd name="T43" fmla="*/ 28 h 352"/>
                  <a:gd name="T44" fmla="*/ 380 w 403"/>
                  <a:gd name="T45" fmla="*/ 28 h 352"/>
                  <a:gd name="T46" fmla="*/ 380 w 403"/>
                  <a:gd name="T47" fmla="*/ 34 h 352"/>
                  <a:gd name="T48" fmla="*/ 391 w 403"/>
                  <a:gd name="T49" fmla="*/ 68 h 352"/>
                  <a:gd name="T50" fmla="*/ 363 w 403"/>
                  <a:gd name="T51" fmla="*/ 148 h 352"/>
                  <a:gd name="T52" fmla="*/ 278 w 403"/>
                  <a:gd name="T53" fmla="*/ 227 h 352"/>
                  <a:gd name="T54" fmla="*/ 187 w 403"/>
                  <a:gd name="T55" fmla="*/ 306 h 352"/>
                  <a:gd name="T56" fmla="*/ 136 w 403"/>
                  <a:gd name="T57" fmla="*/ 352 h 352"/>
                  <a:gd name="T58" fmla="*/ 125 w 403"/>
                  <a:gd name="T59" fmla="*/ 352 h 352"/>
                  <a:gd name="T60" fmla="*/ 114 w 403"/>
                  <a:gd name="T61" fmla="*/ 352 h 352"/>
                  <a:gd name="T62" fmla="*/ 108 w 403"/>
                  <a:gd name="T63" fmla="*/ 346 h 352"/>
                  <a:gd name="T64" fmla="*/ 102 w 403"/>
                  <a:gd name="T65" fmla="*/ 233 h 352"/>
                  <a:gd name="T66" fmla="*/ 91 w 403"/>
                  <a:gd name="T67" fmla="*/ 238 h 352"/>
                  <a:gd name="T68" fmla="*/ 74 w 403"/>
                  <a:gd name="T69" fmla="*/ 250 h 352"/>
                  <a:gd name="T70" fmla="*/ 68 w 403"/>
                  <a:gd name="T71" fmla="*/ 250 h 352"/>
                  <a:gd name="T72" fmla="*/ 57 w 403"/>
                  <a:gd name="T73" fmla="*/ 250 h 352"/>
                  <a:gd name="T74" fmla="*/ 45 w 403"/>
                  <a:gd name="T75" fmla="*/ 250 h 352"/>
                  <a:gd name="T76" fmla="*/ 40 w 403"/>
                  <a:gd name="T77" fmla="*/ 261 h 352"/>
                  <a:gd name="T78" fmla="*/ 28 w 403"/>
                  <a:gd name="T79" fmla="*/ 255 h 352"/>
                  <a:gd name="T80" fmla="*/ 17 w 403"/>
                  <a:gd name="T81" fmla="*/ 244 h 352"/>
                  <a:gd name="T82" fmla="*/ 6 w 403"/>
                  <a:gd name="T83" fmla="*/ 244 h 352"/>
                  <a:gd name="T84" fmla="*/ 0 w 403"/>
                  <a:gd name="T85" fmla="*/ 238 h 352"/>
                  <a:gd name="T86" fmla="*/ 119 w 403"/>
                  <a:gd name="T87" fmla="*/ 12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3" h="352">
                    <a:moveTo>
                      <a:pt x="119" y="125"/>
                    </a:moveTo>
                    <a:lnTo>
                      <a:pt x="165" y="85"/>
                    </a:lnTo>
                    <a:lnTo>
                      <a:pt x="204" y="45"/>
                    </a:lnTo>
                    <a:lnTo>
                      <a:pt x="233" y="17"/>
                    </a:lnTo>
                    <a:lnTo>
                      <a:pt x="238" y="11"/>
                    </a:lnTo>
                    <a:lnTo>
                      <a:pt x="244" y="6"/>
                    </a:lnTo>
                    <a:lnTo>
                      <a:pt x="255" y="0"/>
                    </a:lnTo>
                    <a:lnTo>
                      <a:pt x="255" y="6"/>
                    </a:lnTo>
                    <a:lnTo>
                      <a:pt x="261" y="6"/>
                    </a:lnTo>
                    <a:lnTo>
                      <a:pt x="267" y="6"/>
                    </a:lnTo>
                    <a:lnTo>
                      <a:pt x="272" y="6"/>
                    </a:lnTo>
                    <a:lnTo>
                      <a:pt x="272" y="11"/>
                    </a:lnTo>
                    <a:lnTo>
                      <a:pt x="272" y="6"/>
                    </a:lnTo>
                    <a:lnTo>
                      <a:pt x="278" y="6"/>
                    </a:lnTo>
                    <a:lnTo>
                      <a:pt x="284" y="6"/>
                    </a:lnTo>
                    <a:lnTo>
                      <a:pt x="289" y="6"/>
                    </a:lnTo>
                    <a:lnTo>
                      <a:pt x="284" y="11"/>
                    </a:lnTo>
                    <a:lnTo>
                      <a:pt x="289" y="11"/>
                    </a:lnTo>
                    <a:lnTo>
                      <a:pt x="289" y="17"/>
                    </a:lnTo>
                    <a:lnTo>
                      <a:pt x="295" y="17"/>
                    </a:lnTo>
                    <a:lnTo>
                      <a:pt x="295" y="11"/>
                    </a:lnTo>
                    <a:lnTo>
                      <a:pt x="301" y="17"/>
                    </a:lnTo>
                    <a:lnTo>
                      <a:pt x="306" y="11"/>
                    </a:lnTo>
                    <a:lnTo>
                      <a:pt x="306" y="17"/>
                    </a:lnTo>
                    <a:lnTo>
                      <a:pt x="306" y="23"/>
                    </a:lnTo>
                    <a:lnTo>
                      <a:pt x="312" y="23"/>
                    </a:lnTo>
                    <a:lnTo>
                      <a:pt x="306" y="28"/>
                    </a:lnTo>
                    <a:lnTo>
                      <a:pt x="312" y="28"/>
                    </a:lnTo>
                    <a:lnTo>
                      <a:pt x="312" y="23"/>
                    </a:lnTo>
                    <a:lnTo>
                      <a:pt x="318" y="28"/>
                    </a:lnTo>
                    <a:lnTo>
                      <a:pt x="318" y="23"/>
                    </a:lnTo>
                    <a:lnTo>
                      <a:pt x="323" y="28"/>
                    </a:lnTo>
                    <a:lnTo>
                      <a:pt x="329" y="28"/>
                    </a:lnTo>
                    <a:lnTo>
                      <a:pt x="329" y="23"/>
                    </a:lnTo>
                    <a:lnTo>
                      <a:pt x="335" y="23"/>
                    </a:lnTo>
                    <a:lnTo>
                      <a:pt x="335" y="17"/>
                    </a:lnTo>
                    <a:lnTo>
                      <a:pt x="335" y="23"/>
                    </a:lnTo>
                    <a:lnTo>
                      <a:pt x="340" y="23"/>
                    </a:lnTo>
                    <a:lnTo>
                      <a:pt x="346" y="23"/>
                    </a:lnTo>
                    <a:lnTo>
                      <a:pt x="352" y="28"/>
                    </a:lnTo>
                    <a:lnTo>
                      <a:pt x="357" y="23"/>
                    </a:lnTo>
                    <a:lnTo>
                      <a:pt x="357" y="28"/>
                    </a:lnTo>
                    <a:lnTo>
                      <a:pt x="369" y="28"/>
                    </a:lnTo>
                    <a:lnTo>
                      <a:pt x="374" y="28"/>
                    </a:lnTo>
                    <a:lnTo>
                      <a:pt x="380" y="23"/>
                    </a:lnTo>
                    <a:lnTo>
                      <a:pt x="380" y="28"/>
                    </a:lnTo>
                    <a:lnTo>
                      <a:pt x="386" y="34"/>
                    </a:lnTo>
                    <a:lnTo>
                      <a:pt x="380" y="34"/>
                    </a:lnTo>
                    <a:lnTo>
                      <a:pt x="380" y="40"/>
                    </a:lnTo>
                    <a:lnTo>
                      <a:pt x="391" y="68"/>
                    </a:lnTo>
                    <a:lnTo>
                      <a:pt x="403" y="108"/>
                    </a:lnTo>
                    <a:lnTo>
                      <a:pt x="363" y="148"/>
                    </a:lnTo>
                    <a:lnTo>
                      <a:pt x="329" y="182"/>
                    </a:lnTo>
                    <a:lnTo>
                      <a:pt x="278" y="227"/>
                    </a:lnTo>
                    <a:lnTo>
                      <a:pt x="255" y="250"/>
                    </a:lnTo>
                    <a:lnTo>
                      <a:pt x="187" y="306"/>
                    </a:lnTo>
                    <a:lnTo>
                      <a:pt x="142" y="352"/>
                    </a:lnTo>
                    <a:lnTo>
                      <a:pt x="136" y="352"/>
                    </a:lnTo>
                    <a:lnTo>
                      <a:pt x="131" y="352"/>
                    </a:lnTo>
                    <a:lnTo>
                      <a:pt x="125" y="352"/>
                    </a:lnTo>
                    <a:lnTo>
                      <a:pt x="119" y="352"/>
                    </a:lnTo>
                    <a:lnTo>
                      <a:pt x="114" y="352"/>
                    </a:lnTo>
                    <a:lnTo>
                      <a:pt x="108" y="352"/>
                    </a:lnTo>
                    <a:lnTo>
                      <a:pt x="108" y="346"/>
                    </a:lnTo>
                    <a:lnTo>
                      <a:pt x="102" y="352"/>
                    </a:lnTo>
                    <a:lnTo>
                      <a:pt x="102" y="233"/>
                    </a:lnTo>
                    <a:lnTo>
                      <a:pt x="97" y="233"/>
                    </a:lnTo>
                    <a:lnTo>
                      <a:pt x="91" y="238"/>
                    </a:lnTo>
                    <a:lnTo>
                      <a:pt x="85" y="250"/>
                    </a:lnTo>
                    <a:lnTo>
                      <a:pt x="74" y="250"/>
                    </a:lnTo>
                    <a:lnTo>
                      <a:pt x="68" y="255"/>
                    </a:lnTo>
                    <a:lnTo>
                      <a:pt x="68" y="250"/>
                    </a:lnTo>
                    <a:lnTo>
                      <a:pt x="62" y="250"/>
                    </a:lnTo>
                    <a:lnTo>
                      <a:pt x="57" y="250"/>
                    </a:lnTo>
                    <a:lnTo>
                      <a:pt x="51" y="250"/>
                    </a:lnTo>
                    <a:lnTo>
                      <a:pt x="45" y="250"/>
                    </a:lnTo>
                    <a:lnTo>
                      <a:pt x="45" y="255"/>
                    </a:lnTo>
                    <a:lnTo>
                      <a:pt x="40" y="261"/>
                    </a:lnTo>
                    <a:lnTo>
                      <a:pt x="34" y="255"/>
                    </a:lnTo>
                    <a:lnTo>
                      <a:pt x="28" y="255"/>
                    </a:lnTo>
                    <a:lnTo>
                      <a:pt x="23" y="250"/>
                    </a:lnTo>
                    <a:lnTo>
                      <a:pt x="17" y="244"/>
                    </a:lnTo>
                    <a:lnTo>
                      <a:pt x="11" y="244"/>
                    </a:lnTo>
                    <a:lnTo>
                      <a:pt x="6" y="244"/>
                    </a:lnTo>
                    <a:lnTo>
                      <a:pt x="6" y="238"/>
                    </a:lnTo>
                    <a:lnTo>
                      <a:pt x="0" y="238"/>
                    </a:lnTo>
                    <a:lnTo>
                      <a:pt x="91" y="148"/>
                    </a:lnTo>
                    <a:lnTo>
                      <a:pt x="119" y="12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1" name="Freeform 85">
                <a:extLst>
                  <a:ext uri="{FF2B5EF4-FFF2-40B4-BE49-F238E27FC236}">
                    <a16:creationId xmlns:a16="http://schemas.microsoft.com/office/drawing/2014/main" id="{E361B2AD-61BC-F11A-12E4-50490087A611}"/>
                  </a:ext>
                </a:extLst>
              </p:cNvPr>
              <p:cNvSpPr>
                <a:spLocks/>
              </p:cNvSpPr>
              <p:nvPr>
                <p:custDataLst>
                  <p:tags r:id="rId86"/>
                </p:custDataLst>
              </p:nvPr>
            </p:nvSpPr>
            <p:spPr bwMode="auto">
              <a:xfrm rot="390307">
                <a:off x="5774491" y="5619287"/>
                <a:ext cx="63500" cy="53975"/>
              </a:xfrm>
              <a:custGeom>
                <a:avLst/>
                <a:gdLst>
                  <a:gd name="T0" fmla="*/ 6 w 40"/>
                  <a:gd name="T1" fmla="*/ 6 h 34"/>
                  <a:gd name="T2" fmla="*/ 12 w 40"/>
                  <a:gd name="T3" fmla="*/ 6 h 34"/>
                  <a:gd name="T4" fmla="*/ 12 w 40"/>
                  <a:gd name="T5" fmla="*/ 0 h 34"/>
                  <a:gd name="T6" fmla="*/ 17 w 40"/>
                  <a:gd name="T7" fmla="*/ 0 h 34"/>
                  <a:gd name="T8" fmla="*/ 17 w 40"/>
                  <a:gd name="T9" fmla="*/ 6 h 34"/>
                  <a:gd name="T10" fmla="*/ 23 w 40"/>
                  <a:gd name="T11" fmla="*/ 6 h 34"/>
                  <a:gd name="T12" fmla="*/ 29 w 40"/>
                  <a:gd name="T13" fmla="*/ 6 h 34"/>
                  <a:gd name="T14" fmla="*/ 29 w 40"/>
                  <a:gd name="T15" fmla="*/ 11 h 34"/>
                  <a:gd name="T16" fmla="*/ 34 w 40"/>
                  <a:gd name="T17" fmla="*/ 17 h 34"/>
                  <a:gd name="T18" fmla="*/ 34 w 40"/>
                  <a:gd name="T19" fmla="*/ 23 h 34"/>
                  <a:gd name="T20" fmla="*/ 40 w 40"/>
                  <a:gd name="T21" fmla="*/ 23 h 34"/>
                  <a:gd name="T22" fmla="*/ 29 w 40"/>
                  <a:gd name="T23" fmla="*/ 23 h 34"/>
                  <a:gd name="T24" fmla="*/ 29 w 40"/>
                  <a:gd name="T25" fmla="*/ 28 h 34"/>
                  <a:gd name="T26" fmla="*/ 23 w 40"/>
                  <a:gd name="T27" fmla="*/ 28 h 34"/>
                  <a:gd name="T28" fmla="*/ 17 w 40"/>
                  <a:gd name="T29" fmla="*/ 34 h 34"/>
                  <a:gd name="T30" fmla="*/ 12 w 40"/>
                  <a:gd name="T31" fmla="*/ 34 h 34"/>
                  <a:gd name="T32" fmla="*/ 6 w 40"/>
                  <a:gd name="T33" fmla="*/ 28 h 34"/>
                  <a:gd name="T34" fmla="*/ 6 w 40"/>
                  <a:gd name="T35" fmla="*/ 23 h 34"/>
                  <a:gd name="T36" fmla="*/ 0 w 40"/>
                  <a:gd name="T37" fmla="*/ 17 h 34"/>
                  <a:gd name="T38" fmla="*/ 6 w 40"/>
                  <a:gd name="T39" fmla="*/ 11 h 34"/>
                  <a:gd name="T40" fmla="*/ 0 w 40"/>
                  <a:gd name="T41" fmla="*/ 11 h 34"/>
                  <a:gd name="T42" fmla="*/ 6 w 40"/>
                  <a:gd name="T4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6" y="6"/>
                    </a:moveTo>
                    <a:lnTo>
                      <a:pt x="12" y="6"/>
                    </a:lnTo>
                    <a:lnTo>
                      <a:pt x="12" y="0"/>
                    </a:lnTo>
                    <a:lnTo>
                      <a:pt x="17" y="0"/>
                    </a:lnTo>
                    <a:lnTo>
                      <a:pt x="17" y="6"/>
                    </a:lnTo>
                    <a:lnTo>
                      <a:pt x="23" y="6"/>
                    </a:lnTo>
                    <a:lnTo>
                      <a:pt x="29" y="6"/>
                    </a:lnTo>
                    <a:lnTo>
                      <a:pt x="29" y="11"/>
                    </a:lnTo>
                    <a:lnTo>
                      <a:pt x="34" y="17"/>
                    </a:lnTo>
                    <a:lnTo>
                      <a:pt x="34" y="23"/>
                    </a:lnTo>
                    <a:lnTo>
                      <a:pt x="40" y="23"/>
                    </a:lnTo>
                    <a:lnTo>
                      <a:pt x="29" y="23"/>
                    </a:lnTo>
                    <a:lnTo>
                      <a:pt x="29" y="28"/>
                    </a:lnTo>
                    <a:lnTo>
                      <a:pt x="23" y="28"/>
                    </a:lnTo>
                    <a:lnTo>
                      <a:pt x="17" y="34"/>
                    </a:lnTo>
                    <a:lnTo>
                      <a:pt x="12" y="34"/>
                    </a:lnTo>
                    <a:lnTo>
                      <a:pt x="6" y="28"/>
                    </a:lnTo>
                    <a:lnTo>
                      <a:pt x="6" y="23"/>
                    </a:lnTo>
                    <a:lnTo>
                      <a:pt x="0" y="17"/>
                    </a:lnTo>
                    <a:lnTo>
                      <a:pt x="6" y="11"/>
                    </a:lnTo>
                    <a:lnTo>
                      <a:pt x="0" y="11"/>
                    </a:lnTo>
                    <a:lnTo>
                      <a:pt x="6" y="6"/>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2" name="Freeform 86">
                <a:extLst>
                  <a:ext uri="{FF2B5EF4-FFF2-40B4-BE49-F238E27FC236}">
                    <a16:creationId xmlns:a16="http://schemas.microsoft.com/office/drawing/2014/main" id="{81908521-F162-71FE-9FC8-34EA8D9A9848}"/>
                  </a:ext>
                </a:extLst>
              </p:cNvPr>
              <p:cNvSpPr>
                <a:spLocks/>
              </p:cNvSpPr>
              <p:nvPr>
                <p:custDataLst>
                  <p:tags r:id="rId87"/>
                </p:custDataLst>
              </p:nvPr>
            </p:nvSpPr>
            <p:spPr bwMode="auto">
              <a:xfrm rot="390307">
                <a:off x="6975792" y="3557886"/>
                <a:ext cx="566737" cy="622300"/>
              </a:xfrm>
              <a:custGeom>
                <a:avLst/>
                <a:gdLst>
                  <a:gd name="T0" fmla="*/ 312 w 357"/>
                  <a:gd name="T1" fmla="*/ 86 h 392"/>
                  <a:gd name="T2" fmla="*/ 300 w 357"/>
                  <a:gd name="T3" fmla="*/ 86 h 392"/>
                  <a:gd name="T4" fmla="*/ 289 w 357"/>
                  <a:gd name="T5" fmla="*/ 103 h 392"/>
                  <a:gd name="T6" fmla="*/ 289 w 357"/>
                  <a:gd name="T7" fmla="*/ 120 h 392"/>
                  <a:gd name="T8" fmla="*/ 289 w 357"/>
                  <a:gd name="T9" fmla="*/ 137 h 392"/>
                  <a:gd name="T10" fmla="*/ 306 w 357"/>
                  <a:gd name="T11" fmla="*/ 148 h 392"/>
                  <a:gd name="T12" fmla="*/ 317 w 357"/>
                  <a:gd name="T13" fmla="*/ 171 h 392"/>
                  <a:gd name="T14" fmla="*/ 323 w 357"/>
                  <a:gd name="T15" fmla="*/ 176 h 392"/>
                  <a:gd name="T16" fmla="*/ 334 w 357"/>
                  <a:gd name="T17" fmla="*/ 171 h 392"/>
                  <a:gd name="T18" fmla="*/ 351 w 357"/>
                  <a:gd name="T19" fmla="*/ 188 h 392"/>
                  <a:gd name="T20" fmla="*/ 357 w 357"/>
                  <a:gd name="T21" fmla="*/ 205 h 392"/>
                  <a:gd name="T22" fmla="*/ 340 w 357"/>
                  <a:gd name="T23" fmla="*/ 210 h 392"/>
                  <a:gd name="T24" fmla="*/ 317 w 357"/>
                  <a:gd name="T25" fmla="*/ 210 h 392"/>
                  <a:gd name="T26" fmla="*/ 295 w 357"/>
                  <a:gd name="T27" fmla="*/ 227 h 392"/>
                  <a:gd name="T28" fmla="*/ 295 w 357"/>
                  <a:gd name="T29" fmla="*/ 250 h 392"/>
                  <a:gd name="T30" fmla="*/ 300 w 357"/>
                  <a:gd name="T31" fmla="*/ 267 h 392"/>
                  <a:gd name="T32" fmla="*/ 295 w 357"/>
                  <a:gd name="T33" fmla="*/ 278 h 392"/>
                  <a:gd name="T34" fmla="*/ 283 w 357"/>
                  <a:gd name="T35" fmla="*/ 284 h 392"/>
                  <a:gd name="T36" fmla="*/ 278 w 357"/>
                  <a:gd name="T37" fmla="*/ 273 h 392"/>
                  <a:gd name="T38" fmla="*/ 266 w 357"/>
                  <a:gd name="T39" fmla="*/ 273 h 392"/>
                  <a:gd name="T40" fmla="*/ 260 w 357"/>
                  <a:gd name="T41" fmla="*/ 295 h 392"/>
                  <a:gd name="T42" fmla="*/ 243 w 357"/>
                  <a:gd name="T43" fmla="*/ 329 h 392"/>
                  <a:gd name="T44" fmla="*/ 221 w 357"/>
                  <a:gd name="T45" fmla="*/ 369 h 392"/>
                  <a:gd name="T46" fmla="*/ 204 w 357"/>
                  <a:gd name="T47" fmla="*/ 375 h 392"/>
                  <a:gd name="T48" fmla="*/ 198 w 357"/>
                  <a:gd name="T49" fmla="*/ 392 h 392"/>
                  <a:gd name="T50" fmla="*/ 181 w 357"/>
                  <a:gd name="T51" fmla="*/ 386 h 392"/>
                  <a:gd name="T52" fmla="*/ 175 w 357"/>
                  <a:gd name="T53" fmla="*/ 375 h 392"/>
                  <a:gd name="T54" fmla="*/ 164 w 357"/>
                  <a:gd name="T55" fmla="*/ 369 h 392"/>
                  <a:gd name="T56" fmla="*/ 164 w 357"/>
                  <a:gd name="T57" fmla="*/ 358 h 392"/>
                  <a:gd name="T58" fmla="*/ 158 w 357"/>
                  <a:gd name="T59" fmla="*/ 341 h 392"/>
                  <a:gd name="T60" fmla="*/ 158 w 357"/>
                  <a:gd name="T61" fmla="*/ 329 h 392"/>
                  <a:gd name="T62" fmla="*/ 147 w 357"/>
                  <a:gd name="T63" fmla="*/ 318 h 392"/>
                  <a:gd name="T64" fmla="*/ 130 w 357"/>
                  <a:gd name="T65" fmla="*/ 312 h 392"/>
                  <a:gd name="T66" fmla="*/ 107 w 357"/>
                  <a:gd name="T67" fmla="*/ 318 h 392"/>
                  <a:gd name="T68" fmla="*/ 90 w 357"/>
                  <a:gd name="T69" fmla="*/ 307 h 392"/>
                  <a:gd name="T70" fmla="*/ 73 w 357"/>
                  <a:gd name="T71" fmla="*/ 301 h 392"/>
                  <a:gd name="T72" fmla="*/ 73 w 357"/>
                  <a:gd name="T73" fmla="*/ 290 h 392"/>
                  <a:gd name="T74" fmla="*/ 56 w 357"/>
                  <a:gd name="T75" fmla="*/ 278 h 392"/>
                  <a:gd name="T76" fmla="*/ 39 w 357"/>
                  <a:gd name="T77" fmla="*/ 278 h 392"/>
                  <a:gd name="T78" fmla="*/ 22 w 357"/>
                  <a:gd name="T79" fmla="*/ 284 h 392"/>
                  <a:gd name="T80" fmla="*/ 11 w 357"/>
                  <a:gd name="T81" fmla="*/ 273 h 392"/>
                  <a:gd name="T82" fmla="*/ 5 w 357"/>
                  <a:gd name="T83" fmla="*/ 244 h 392"/>
                  <a:gd name="T84" fmla="*/ 130 w 357"/>
                  <a:gd name="T85" fmla="*/ 17 h 392"/>
                  <a:gd name="T86" fmla="*/ 147 w 357"/>
                  <a:gd name="T87" fmla="*/ 12 h 392"/>
                  <a:gd name="T88" fmla="*/ 164 w 357"/>
                  <a:gd name="T89" fmla="*/ 17 h 392"/>
                  <a:gd name="T90" fmla="*/ 181 w 357"/>
                  <a:gd name="T91" fmla="*/ 17 h 392"/>
                  <a:gd name="T92" fmla="*/ 192 w 357"/>
                  <a:gd name="T93" fmla="*/ 17 h 392"/>
                  <a:gd name="T94" fmla="*/ 204 w 357"/>
                  <a:gd name="T95" fmla="*/ 0 h 392"/>
                  <a:gd name="T96" fmla="*/ 221 w 357"/>
                  <a:gd name="T97" fmla="*/ 12 h 392"/>
                  <a:gd name="T98" fmla="*/ 215 w 357"/>
                  <a:gd name="T99" fmla="*/ 29 h 392"/>
                  <a:gd name="T100" fmla="*/ 221 w 357"/>
                  <a:gd name="T101" fmla="*/ 51 h 392"/>
                  <a:gd name="T102" fmla="*/ 232 w 357"/>
                  <a:gd name="T103" fmla="*/ 40 h 392"/>
                  <a:gd name="T104" fmla="*/ 255 w 357"/>
                  <a:gd name="T105" fmla="*/ 51 h 392"/>
                  <a:gd name="T106" fmla="*/ 283 w 357"/>
                  <a:gd name="T107" fmla="*/ 51 h 392"/>
                  <a:gd name="T108" fmla="*/ 300 w 357"/>
                  <a:gd name="T109" fmla="*/ 6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7" h="392">
                    <a:moveTo>
                      <a:pt x="300" y="68"/>
                    </a:moveTo>
                    <a:lnTo>
                      <a:pt x="306" y="80"/>
                    </a:lnTo>
                    <a:lnTo>
                      <a:pt x="312" y="80"/>
                    </a:lnTo>
                    <a:lnTo>
                      <a:pt x="312" y="86"/>
                    </a:lnTo>
                    <a:lnTo>
                      <a:pt x="306" y="86"/>
                    </a:lnTo>
                    <a:lnTo>
                      <a:pt x="306" y="91"/>
                    </a:lnTo>
                    <a:lnTo>
                      <a:pt x="306" y="86"/>
                    </a:lnTo>
                    <a:lnTo>
                      <a:pt x="300" y="86"/>
                    </a:lnTo>
                    <a:lnTo>
                      <a:pt x="295" y="91"/>
                    </a:lnTo>
                    <a:lnTo>
                      <a:pt x="289" y="91"/>
                    </a:lnTo>
                    <a:lnTo>
                      <a:pt x="295" y="97"/>
                    </a:lnTo>
                    <a:lnTo>
                      <a:pt x="289" y="103"/>
                    </a:lnTo>
                    <a:lnTo>
                      <a:pt x="295" y="108"/>
                    </a:lnTo>
                    <a:lnTo>
                      <a:pt x="295" y="114"/>
                    </a:lnTo>
                    <a:lnTo>
                      <a:pt x="289" y="114"/>
                    </a:lnTo>
                    <a:lnTo>
                      <a:pt x="289" y="120"/>
                    </a:lnTo>
                    <a:lnTo>
                      <a:pt x="283" y="125"/>
                    </a:lnTo>
                    <a:lnTo>
                      <a:pt x="283" y="131"/>
                    </a:lnTo>
                    <a:lnTo>
                      <a:pt x="283" y="137"/>
                    </a:lnTo>
                    <a:lnTo>
                      <a:pt x="289" y="137"/>
                    </a:lnTo>
                    <a:lnTo>
                      <a:pt x="295" y="142"/>
                    </a:lnTo>
                    <a:lnTo>
                      <a:pt x="300" y="142"/>
                    </a:lnTo>
                    <a:lnTo>
                      <a:pt x="300" y="148"/>
                    </a:lnTo>
                    <a:lnTo>
                      <a:pt x="306" y="148"/>
                    </a:lnTo>
                    <a:lnTo>
                      <a:pt x="312" y="154"/>
                    </a:lnTo>
                    <a:lnTo>
                      <a:pt x="317" y="159"/>
                    </a:lnTo>
                    <a:lnTo>
                      <a:pt x="317" y="165"/>
                    </a:lnTo>
                    <a:lnTo>
                      <a:pt x="317" y="171"/>
                    </a:lnTo>
                    <a:lnTo>
                      <a:pt x="312" y="171"/>
                    </a:lnTo>
                    <a:lnTo>
                      <a:pt x="317" y="176"/>
                    </a:lnTo>
                    <a:lnTo>
                      <a:pt x="317" y="171"/>
                    </a:lnTo>
                    <a:lnTo>
                      <a:pt x="323" y="176"/>
                    </a:lnTo>
                    <a:lnTo>
                      <a:pt x="323" y="171"/>
                    </a:lnTo>
                    <a:lnTo>
                      <a:pt x="329" y="171"/>
                    </a:lnTo>
                    <a:lnTo>
                      <a:pt x="334" y="176"/>
                    </a:lnTo>
                    <a:lnTo>
                      <a:pt x="334" y="171"/>
                    </a:lnTo>
                    <a:lnTo>
                      <a:pt x="340" y="171"/>
                    </a:lnTo>
                    <a:lnTo>
                      <a:pt x="346" y="176"/>
                    </a:lnTo>
                    <a:lnTo>
                      <a:pt x="351" y="182"/>
                    </a:lnTo>
                    <a:lnTo>
                      <a:pt x="351" y="188"/>
                    </a:lnTo>
                    <a:lnTo>
                      <a:pt x="357" y="193"/>
                    </a:lnTo>
                    <a:lnTo>
                      <a:pt x="357" y="199"/>
                    </a:lnTo>
                    <a:lnTo>
                      <a:pt x="357" y="210"/>
                    </a:lnTo>
                    <a:lnTo>
                      <a:pt x="357" y="205"/>
                    </a:lnTo>
                    <a:lnTo>
                      <a:pt x="351" y="205"/>
                    </a:lnTo>
                    <a:lnTo>
                      <a:pt x="351" y="210"/>
                    </a:lnTo>
                    <a:lnTo>
                      <a:pt x="346" y="210"/>
                    </a:lnTo>
                    <a:lnTo>
                      <a:pt x="340" y="210"/>
                    </a:lnTo>
                    <a:lnTo>
                      <a:pt x="334" y="205"/>
                    </a:lnTo>
                    <a:lnTo>
                      <a:pt x="329" y="210"/>
                    </a:lnTo>
                    <a:lnTo>
                      <a:pt x="323" y="210"/>
                    </a:lnTo>
                    <a:lnTo>
                      <a:pt x="317" y="210"/>
                    </a:lnTo>
                    <a:lnTo>
                      <a:pt x="312" y="210"/>
                    </a:lnTo>
                    <a:lnTo>
                      <a:pt x="306" y="216"/>
                    </a:lnTo>
                    <a:lnTo>
                      <a:pt x="300" y="216"/>
                    </a:lnTo>
                    <a:lnTo>
                      <a:pt x="295" y="227"/>
                    </a:lnTo>
                    <a:lnTo>
                      <a:pt x="295" y="233"/>
                    </a:lnTo>
                    <a:lnTo>
                      <a:pt x="295" y="239"/>
                    </a:lnTo>
                    <a:lnTo>
                      <a:pt x="300" y="250"/>
                    </a:lnTo>
                    <a:lnTo>
                      <a:pt x="295" y="250"/>
                    </a:lnTo>
                    <a:lnTo>
                      <a:pt x="295" y="261"/>
                    </a:lnTo>
                    <a:lnTo>
                      <a:pt x="306" y="267"/>
                    </a:lnTo>
                    <a:lnTo>
                      <a:pt x="300" y="273"/>
                    </a:lnTo>
                    <a:lnTo>
                      <a:pt x="300" y="267"/>
                    </a:lnTo>
                    <a:lnTo>
                      <a:pt x="295" y="273"/>
                    </a:lnTo>
                    <a:lnTo>
                      <a:pt x="300" y="273"/>
                    </a:lnTo>
                    <a:lnTo>
                      <a:pt x="300" y="278"/>
                    </a:lnTo>
                    <a:lnTo>
                      <a:pt x="295" y="278"/>
                    </a:lnTo>
                    <a:lnTo>
                      <a:pt x="289" y="284"/>
                    </a:lnTo>
                    <a:lnTo>
                      <a:pt x="283" y="284"/>
                    </a:lnTo>
                    <a:lnTo>
                      <a:pt x="289" y="284"/>
                    </a:lnTo>
                    <a:lnTo>
                      <a:pt x="283" y="284"/>
                    </a:lnTo>
                    <a:lnTo>
                      <a:pt x="278" y="284"/>
                    </a:lnTo>
                    <a:lnTo>
                      <a:pt x="283" y="278"/>
                    </a:lnTo>
                    <a:lnTo>
                      <a:pt x="283" y="273"/>
                    </a:lnTo>
                    <a:lnTo>
                      <a:pt x="278" y="273"/>
                    </a:lnTo>
                    <a:lnTo>
                      <a:pt x="272" y="273"/>
                    </a:lnTo>
                    <a:lnTo>
                      <a:pt x="272" y="278"/>
                    </a:lnTo>
                    <a:lnTo>
                      <a:pt x="272" y="273"/>
                    </a:lnTo>
                    <a:lnTo>
                      <a:pt x="266" y="273"/>
                    </a:lnTo>
                    <a:lnTo>
                      <a:pt x="260" y="273"/>
                    </a:lnTo>
                    <a:lnTo>
                      <a:pt x="260" y="278"/>
                    </a:lnTo>
                    <a:lnTo>
                      <a:pt x="260" y="290"/>
                    </a:lnTo>
                    <a:lnTo>
                      <a:pt x="260" y="295"/>
                    </a:lnTo>
                    <a:lnTo>
                      <a:pt x="260" y="301"/>
                    </a:lnTo>
                    <a:lnTo>
                      <a:pt x="255" y="312"/>
                    </a:lnTo>
                    <a:lnTo>
                      <a:pt x="249" y="329"/>
                    </a:lnTo>
                    <a:lnTo>
                      <a:pt x="243" y="329"/>
                    </a:lnTo>
                    <a:lnTo>
                      <a:pt x="243" y="335"/>
                    </a:lnTo>
                    <a:lnTo>
                      <a:pt x="232" y="346"/>
                    </a:lnTo>
                    <a:lnTo>
                      <a:pt x="221" y="363"/>
                    </a:lnTo>
                    <a:lnTo>
                      <a:pt x="221" y="369"/>
                    </a:lnTo>
                    <a:lnTo>
                      <a:pt x="215" y="375"/>
                    </a:lnTo>
                    <a:lnTo>
                      <a:pt x="215" y="380"/>
                    </a:lnTo>
                    <a:lnTo>
                      <a:pt x="209" y="375"/>
                    </a:lnTo>
                    <a:lnTo>
                      <a:pt x="204" y="375"/>
                    </a:lnTo>
                    <a:lnTo>
                      <a:pt x="204" y="380"/>
                    </a:lnTo>
                    <a:lnTo>
                      <a:pt x="198" y="380"/>
                    </a:lnTo>
                    <a:lnTo>
                      <a:pt x="198" y="386"/>
                    </a:lnTo>
                    <a:lnTo>
                      <a:pt x="198" y="392"/>
                    </a:lnTo>
                    <a:lnTo>
                      <a:pt x="192" y="392"/>
                    </a:lnTo>
                    <a:lnTo>
                      <a:pt x="187" y="392"/>
                    </a:lnTo>
                    <a:lnTo>
                      <a:pt x="181" y="392"/>
                    </a:lnTo>
                    <a:lnTo>
                      <a:pt x="181" y="386"/>
                    </a:lnTo>
                    <a:lnTo>
                      <a:pt x="187" y="386"/>
                    </a:lnTo>
                    <a:lnTo>
                      <a:pt x="181" y="386"/>
                    </a:lnTo>
                    <a:lnTo>
                      <a:pt x="181" y="375"/>
                    </a:lnTo>
                    <a:lnTo>
                      <a:pt x="175" y="375"/>
                    </a:lnTo>
                    <a:lnTo>
                      <a:pt x="170" y="375"/>
                    </a:lnTo>
                    <a:lnTo>
                      <a:pt x="170" y="369"/>
                    </a:lnTo>
                    <a:lnTo>
                      <a:pt x="164" y="375"/>
                    </a:lnTo>
                    <a:lnTo>
                      <a:pt x="164" y="369"/>
                    </a:lnTo>
                    <a:lnTo>
                      <a:pt x="164" y="363"/>
                    </a:lnTo>
                    <a:lnTo>
                      <a:pt x="170" y="363"/>
                    </a:lnTo>
                    <a:lnTo>
                      <a:pt x="170" y="358"/>
                    </a:lnTo>
                    <a:lnTo>
                      <a:pt x="164" y="358"/>
                    </a:lnTo>
                    <a:lnTo>
                      <a:pt x="158" y="358"/>
                    </a:lnTo>
                    <a:lnTo>
                      <a:pt x="158" y="352"/>
                    </a:lnTo>
                    <a:lnTo>
                      <a:pt x="158" y="346"/>
                    </a:lnTo>
                    <a:lnTo>
                      <a:pt x="158" y="341"/>
                    </a:lnTo>
                    <a:lnTo>
                      <a:pt x="153" y="341"/>
                    </a:lnTo>
                    <a:lnTo>
                      <a:pt x="158" y="335"/>
                    </a:lnTo>
                    <a:lnTo>
                      <a:pt x="153" y="335"/>
                    </a:lnTo>
                    <a:lnTo>
                      <a:pt x="158" y="329"/>
                    </a:lnTo>
                    <a:lnTo>
                      <a:pt x="158" y="335"/>
                    </a:lnTo>
                    <a:lnTo>
                      <a:pt x="158" y="329"/>
                    </a:lnTo>
                    <a:lnTo>
                      <a:pt x="153" y="324"/>
                    </a:lnTo>
                    <a:lnTo>
                      <a:pt x="147" y="318"/>
                    </a:lnTo>
                    <a:lnTo>
                      <a:pt x="147" y="312"/>
                    </a:lnTo>
                    <a:lnTo>
                      <a:pt x="141" y="312"/>
                    </a:lnTo>
                    <a:lnTo>
                      <a:pt x="136" y="307"/>
                    </a:lnTo>
                    <a:lnTo>
                      <a:pt x="130" y="312"/>
                    </a:lnTo>
                    <a:lnTo>
                      <a:pt x="124" y="312"/>
                    </a:lnTo>
                    <a:lnTo>
                      <a:pt x="119" y="318"/>
                    </a:lnTo>
                    <a:lnTo>
                      <a:pt x="113" y="318"/>
                    </a:lnTo>
                    <a:lnTo>
                      <a:pt x="107" y="318"/>
                    </a:lnTo>
                    <a:lnTo>
                      <a:pt x="107" y="312"/>
                    </a:lnTo>
                    <a:lnTo>
                      <a:pt x="102" y="307"/>
                    </a:lnTo>
                    <a:lnTo>
                      <a:pt x="96" y="307"/>
                    </a:lnTo>
                    <a:lnTo>
                      <a:pt x="90" y="307"/>
                    </a:lnTo>
                    <a:lnTo>
                      <a:pt x="85" y="295"/>
                    </a:lnTo>
                    <a:lnTo>
                      <a:pt x="79" y="295"/>
                    </a:lnTo>
                    <a:lnTo>
                      <a:pt x="73" y="295"/>
                    </a:lnTo>
                    <a:lnTo>
                      <a:pt x="73" y="301"/>
                    </a:lnTo>
                    <a:lnTo>
                      <a:pt x="68" y="301"/>
                    </a:lnTo>
                    <a:lnTo>
                      <a:pt x="62" y="295"/>
                    </a:lnTo>
                    <a:lnTo>
                      <a:pt x="68" y="295"/>
                    </a:lnTo>
                    <a:lnTo>
                      <a:pt x="73" y="290"/>
                    </a:lnTo>
                    <a:lnTo>
                      <a:pt x="68" y="290"/>
                    </a:lnTo>
                    <a:lnTo>
                      <a:pt x="62" y="284"/>
                    </a:lnTo>
                    <a:lnTo>
                      <a:pt x="56" y="284"/>
                    </a:lnTo>
                    <a:lnTo>
                      <a:pt x="56" y="278"/>
                    </a:lnTo>
                    <a:lnTo>
                      <a:pt x="51" y="273"/>
                    </a:lnTo>
                    <a:lnTo>
                      <a:pt x="45" y="273"/>
                    </a:lnTo>
                    <a:lnTo>
                      <a:pt x="45" y="278"/>
                    </a:lnTo>
                    <a:lnTo>
                      <a:pt x="39" y="278"/>
                    </a:lnTo>
                    <a:lnTo>
                      <a:pt x="34" y="278"/>
                    </a:lnTo>
                    <a:lnTo>
                      <a:pt x="28" y="278"/>
                    </a:lnTo>
                    <a:lnTo>
                      <a:pt x="28" y="284"/>
                    </a:lnTo>
                    <a:lnTo>
                      <a:pt x="22" y="284"/>
                    </a:lnTo>
                    <a:lnTo>
                      <a:pt x="22" y="273"/>
                    </a:lnTo>
                    <a:lnTo>
                      <a:pt x="17" y="267"/>
                    </a:lnTo>
                    <a:lnTo>
                      <a:pt x="17" y="273"/>
                    </a:lnTo>
                    <a:lnTo>
                      <a:pt x="11" y="273"/>
                    </a:lnTo>
                    <a:lnTo>
                      <a:pt x="11" y="267"/>
                    </a:lnTo>
                    <a:lnTo>
                      <a:pt x="5" y="261"/>
                    </a:lnTo>
                    <a:lnTo>
                      <a:pt x="0" y="250"/>
                    </a:lnTo>
                    <a:lnTo>
                      <a:pt x="5" y="244"/>
                    </a:lnTo>
                    <a:lnTo>
                      <a:pt x="34" y="193"/>
                    </a:lnTo>
                    <a:lnTo>
                      <a:pt x="56" y="159"/>
                    </a:lnTo>
                    <a:lnTo>
                      <a:pt x="79" y="114"/>
                    </a:lnTo>
                    <a:lnTo>
                      <a:pt x="130" y="17"/>
                    </a:lnTo>
                    <a:lnTo>
                      <a:pt x="136" y="23"/>
                    </a:lnTo>
                    <a:lnTo>
                      <a:pt x="136" y="17"/>
                    </a:lnTo>
                    <a:lnTo>
                      <a:pt x="141" y="12"/>
                    </a:lnTo>
                    <a:lnTo>
                      <a:pt x="147" y="12"/>
                    </a:lnTo>
                    <a:lnTo>
                      <a:pt x="153" y="12"/>
                    </a:lnTo>
                    <a:lnTo>
                      <a:pt x="158" y="17"/>
                    </a:lnTo>
                    <a:lnTo>
                      <a:pt x="158" y="12"/>
                    </a:lnTo>
                    <a:lnTo>
                      <a:pt x="164" y="17"/>
                    </a:lnTo>
                    <a:lnTo>
                      <a:pt x="170" y="23"/>
                    </a:lnTo>
                    <a:lnTo>
                      <a:pt x="175" y="12"/>
                    </a:lnTo>
                    <a:lnTo>
                      <a:pt x="181" y="12"/>
                    </a:lnTo>
                    <a:lnTo>
                      <a:pt x="181" y="17"/>
                    </a:lnTo>
                    <a:lnTo>
                      <a:pt x="181" y="23"/>
                    </a:lnTo>
                    <a:lnTo>
                      <a:pt x="181" y="29"/>
                    </a:lnTo>
                    <a:lnTo>
                      <a:pt x="192" y="23"/>
                    </a:lnTo>
                    <a:lnTo>
                      <a:pt x="192" y="17"/>
                    </a:lnTo>
                    <a:lnTo>
                      <a:pt x="192" y="12"/>
                    </a:lnTo>
                    <a:lnTo>
                      <a:pt x="192" y="6"/>
                    </a:lnTo>
                    <a:lnTo>
                      <a:pt x="198" y="6"/>
                    </a:lnTo>
                    <a:lnTo>
                      <a:pt x="204" y="0"/>
                    </a:lnTo>
                    <a:lnTo>
                      <a:pt x="209" y="6"/>
                    </a:lnTo>
                    <a:lnTo>
                      <a:pt x="215" y="0"/>
                    </a:lnTo>
                    <a:lnTo>
                      <a:pt x="221" y="6"/>
                    </a:lnTo>
                    <a:lnTo>
                      <a:pt x="221" y="12"/>
                    </a:lnTo>
                    <a:lnTo>
                      <a:pt x="209" y="12"/>
                    </a:lnTo>
                    <a:lnTo>
                      <a:pt x="209" y="17"/>
                    </a:lnTo>
                    <a:lnTo>
                      <a:pt x="209" y="23"/>
                    </a:lnTo>
                    <a:lnTo>
                      <a:pt x="215" y="29"/>
                    </a:lnTo>
                    <a:lnTo>
                      <a:pt x="209" y="46"/>
                    </a:lnTo>
                    <a:lnTo>
                      <a:pt x="209" y="51"/>
                    </a:lnTo>
                    <a:lnTo>
                      <a:pt x="215" y="51"/>
                    </a:lnTo>
                    <a:lnTo>
                      <a:pt x="221" y="51"/>
                    </a:lnTo>
                    <a:lnTo>
                      <a:pt x="226" y="51"/>
                    </a:lnTo>
                    <a:lnTo>
                      <a:pt x="226" y="46"/>
                    </a:lnTo>
                    <a:lnTo>
                      <a:pt x="226" y="40"/>
                    </a:lnTo>
                    <a:lnTo>
                      <a:pt x="232" y="40"/>
                    </a:lnTo>
                    <a:lnTo>
                      <a:pt x="238" y="40"/>
                    </a:lnTo>
                    <a:lnTo>
                      <a:pt x="238" y="46"/>
                    </a:lnTo>
                    <a:lnTo>
                      <a:pt x="249" y="51"/>
                    </a:lnTo>
                    <a:lnTo>
                      <a:pt x="255" y="51"/>
                    </a:lnTo>
                    <a:lnTo>
                      <a:pt x="266" y="57"/>
                    </a:lnTo>
                    <a:lnTo>
                      <a:pt x="272" y="57"/>
                    </a:lnTo>
                    <a:lnTo>
                      <a:pt x="278" y="51"/>
                    </a:lnTo>
                    <a:lnTo>
                      <a:pt x="283" y="51"/>
                    </a:lnTo>
                    <a:lnTo>
                      <a:pt x="283" y="57"/>
                    </a:lnTo>
                    <a:lnTo>
                      <a:pt x="295" y="57"/>
                    </a:lnTo>
                    <a:lnTo>
                      <a:pt x="300" y="63"/>
                    </a:lnTo>
                    <a:lnTo>
                      <a:pt x="300" y="68"/>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3" name="Freeform 87">
                <a:extLst>
                  <a:ext uri="{FF2B5EF4-FFF2-40B4-BE49-F238E27FC236}">
                    <a16:creationId xmlns:a16="http://schemas.microsoft.com/office/drawing/2014/main" id="{EAF0D68F-510D-375C-9CD0-74A395C3C3BD}"/>
                  </a:ext>
                </a:extLst>
              </p:cNvPr>
              <p:cNvSpPr>
                <a:spLocks/>
              </p:cNvSpPr>
              <p:nvPr>
                <p:custDataLst>
                  <p:tags r:id="rId88"/>
                </p:custDataLst>
              </p:nvPr>
            </p:nvSpPr>
            <p:spPr bwMode="auto">
              <a:xfrm rot="390307">
                <a:off x="7406996" y="4549471"/>
                <a:ext cx="412750" cy="287338"/>
              </a:xfrm>
              <a:custGeom>
                <a:avLst/>
                <a:gdLst>
                  <a:gd name="T0" fmla="*/ 39 w 260"/>
                  <a:gd name="T1" fmla="*/ 11 h 181"/>
                  <a:gd name="T2" fmla="*/ 45 w 260"/>
                  <a:gd name="T3" fmla="*/ 11 h 181"/>
                  <a:gd name="T4" fmla="*/ 62 w 260"/>
                  <a:gd name="T5" fmla="*/ 11 h 181"/>
                  <a:gd name="T6" fmla="*/ 68 w 260"/>
                  <a:gd name="T7" fmla="*/ 11 h 181"/>
                  <a:gd name="T8" fmla="*/ 79 w 260"/>
                  <a:gd name="T9" fmla="*/ 17 h 181"/>
                  <a:gd name="T10" fmla="*/ 85 w 260"/>
                  <a:gd name="T11" fmla="*/ 28 h 181"/>
                  <a:gd name="T12" fmla="*/ 96 w 260"/>
                  <a:gd name="T13" fmla="*/ 28 h 181"/>
                  <a:gd name="T14" fmla="*/ 102 w 260"/>
                  <a:gd name="T15" fmla="*/ 28 h 181"/>
                  <a:gd name="T16" fmla="*/ 119 w 260"/>
                  <a:gd name="T17" fmla="*/ 28 h 181"/>
                  <a:gd name="T18" fmla="*/ 119 w 260"/>
                  <a:gd name="T19" fmla="*/ 34 h 181"/>
                  <a:gd name="T20" fmla="*/ 124 w 260"/>
                  <a:gd name="T21" fmla="*/ 34 h 181"/>
                  <a:gd name="T22" fmla="*/ 141 w 260"/>
                  <a:gd name="T23" fmla="*/ 34 h 181"/>
                  <a:gd name="T24" fmla="*/ 147 w 260"/>
                  <a:gd name="T25" fmla="*/ 39 h 181"/>
                  <a:gd name="T26" fmla="*/ 158 w 260"/>
                  <a:gd name="T27" fmla="*/ 39 h 181"/>
                  <a:gd name="T28" fmla="*/ 175 w 260"/>
                  <a:gd name="T29" fmla="*/ 34 h 181"/>
                  <a:gd name="T30" fmla="*/ 187 w 260"/>
                  <a:gd name="T31" fmla="*/ 45 h 181"/>
                  <a:gd name="T32" fmla="*/ 192 w 260"/>
                  <a:gd name="T33" fmla="*/ 51 h 181"/>
                  <a:gd name="T34" fmla="*/ 204 w 260"/>
                  <a:gd name="T35" fmla="*/ 56 h 181"/>
                  <a:gd name="T36" fmla="*/ 215 w 260"/>
                  <a:gd name="T37" fmla="*/ 45 h 181"/>
                  <a:gd name="T38" fmla="*/ 221 w 260"/>
                  <a:gd name="T39" fmla="*/ 45 h 181"/>
                  <a:gd name="T40" fmla="*/ 209 w 260"/>
                  <a:gd name="T41" fmla="*/ 56 h 181"/>
                  <a:gd name="T42" fmla="*/ 226 w 260"/>
                  <a:gd name="T43" fmla="*/ 62 h 181"/>
                  <a:gd name="T44" fmla="*/ 221 w 260"/>
                  <a:gd name="T45" fmla="*/ 73 h 181"/>
                  <a:gd name="T46" fmla="*/ 226 w 260"/>
                  <a:gd name="T47" fmla="*/ 79 h 181"/>
                  <a:gd name="T48" fmla="*/ 238 w 260"/>
                  <a:gd name="T49" fmla="*/ 62 h 181"/>
                  <a:gd name="T50" fmla="*/ 243 w 260"/>
                  <a:gd name="T51" fmla="*/ 79 h 181"/>
                  <a:gd name="T52" fmla="*/ 249 w 260"/>
                  <a:gd name="T53" fmla="*/ 102 h 181"/>
                  <a:gd name="T54" fmla="*/ 255 w 260"/>
                  <a:gd name="T55" fmla="*/ 124 h 181"/>
                  <a:gd name="T56" fmla="*/ 255 w 260"/>
                  <a:gd name="T57" fmla="*/ 141 h 181"/>
                  <a:gd name="T58" fmla="*/ 255 w 260"/>
                  <a:gd name="T59" fmla="*/ 164 h 181"/>
                  <a:gd name="T60" fmla="*/ 232 w 260"/>
                  <a:gd name="T61" fmla="*/ 181 h 181"/>
                  <a:gd name="T62" fmla="*/ 204 w 260"/>
                  <a:gd name="T63" fmla="*/ 175 h 181"/>
                  <a:gd name="T64" fmla="*/ 181 w 260"/>
                  <a:gd name="T65" fmla="*/ 141 h 181"/>
                  <a:gd name="T66" fmla="*/ 170 w 260"/>
                  <a:gd name="T67" fmla="*/ 130 h 181"/>
                  <a:gd name="T68" fmla="*/ 130 w 260"/>
                  <a:gd name="T69" fmla="*/ 164 h 181"/>
                  <a:gd name="T70" fmla="*/ 96 w 260"/>
                  <a:gd name="T71" fmla="*/ 147 h 181"/>
                  <a:gd name="T72" fmla="*/ 34 w 260"/>
                  <a:gd name="T73" fmla="*/ 141 h 181"/>
                  <a:gd name="T74" fmla="*/ 17 w 260"/>
                  <a:gd name="T75" fmla="*/ 153 h 181"/>
                  <a:gd name="T76" fmla="*/ 0 w 260"/>
                  <a:gd name="T77" fmla="*/ 141 h 181"/>
                  <a:gd name="T78" fmla="*/ 11 w 260"/>
                  <a:gd name="T79" fmla="*/ 113 h 181"/>
                  <a:gd name="T80" fmla="*/ 5 w 260"/>
                  <a:gd name="T81" fmla="*/ 96 h 181"/>
                  <a:gd name="T82" fmla="*/ 11 w 260"/>
                  <a:gd name="T83" fmla="*/ 85 h 181"/>
                  <a:gd name="T84" fmla="*/ 11 w 260"/>
                  <a:gd name="T85" fmla="*/ 90 h 181"/>
                  <a:gd name="T86" fmla="*/ 22 w 260"/>
                  <a:gd name="T87" fmla="*/ 96 h 181"/>
                  <a:gd name="T88" fmla="*/ 28 w 260"/>
                  <a:gd name="T89" fmla="*/ 85 h 181"/>
                  <a:gd name="T90" fmla="*/ 22 w 260"/>
                  <a:gd name="T91" fmla="*/ 7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181">
                    <a:moveTo>
                      <a:pt x="34" y="0"/>
                    </a:moveTo>
                    <a:lnTo>
                      <a:pt x="39" y="5"/>
                    </a:lnTo>
                    <a:lnTo>
                      <a:pt x="39" y="11"/>
                    </a:lnTo>
                    <a:lnTo>
                      <a:pt x="45" y="11"/>
                    </a:lnTo>
                    <a:lnTo>
                      <a:pt x="45" y="5"/>
                    </a:lnTo>
                    <a:lnTo>
                      <a:pt x="45" y="11"/>
                    </a:lnTo>
                    <a:lnTo>
                      <a:pt x="51" y="11"/>
                    </a:lnTo>
                    <a:lnTo>
                      <a:pt x="56" y="11"/>
                    </a:lnTo>
                    <a:lnTo>
                      <a:pt x="62" y="11"/>
                    </a:lnTo>
                    <a:lnTo>
                      <a:pt x="62" y="17"/>
                    </a:lnTo>
                    <a:lnTo>
                      <a:pt x="62" y="11"/>
                    </a:lnTo>
                    <a:lnTo>
                      <a:pt x="68" y="11"/>
                    </a:lnTo>
                    <a:lnTo>
                      <a:pt x="73" y="11"/>
                    </a:lnTo>
                    <a:lnTo>
                      <a:pt x="73" y="17"/>
                    </a:lnTo>
                    <a:lnTo>
                      <a:pt x="79" y="17"/>
                    </a:lnTo>
                    <a:lnTo>
                      <a:pt x="79" y="22"/>
                    </a:lnTo>
                    <a:lnTo>
                      <a:pt x="85" y="22"/>
                    </a:lnTo>
                    <a:lnTo>
                      <a:pt x="85" y="28"/>
                    </a:lnTo>
                    <a:lnTo>
                      <a:pt x="90" y="28"/>
                    </a:lnTo>
                    <a:lnTo>
                      <a:pt x="96" y="34"/>
                    </a:lnTo>
                    <a:lnTo>
                      <a:pt x="96" y="28"/>
                    </a:lnTo>
                    <a:lnTo>
                      <a:pt x="102" y="28"/>
                    </a:lnTo>
                    <a:lnTo>
                      <a:pt x="102" y="34"/>
                    </a:lnTo>
                    <a:lnTo>
                      <a:pt x="102" y="28"/>
                    </a:lnTo>
                    <a:lnTo>
                      <a:pt x="107" y="28"/>
                    </a:lnTo>
                    <a:lnTo>
                      <a:pt x="113" y="34"/>
                    </a:lnTo>
                    <a:lnTo>
                      <a:pt x="119" y="28"/>
                    </a:lnTo>
                    <a:lnTo>
                      <a:pt x="119" y="34"/>
                    </a:lnTo>
                    <a:lnTo>
                      <a:pt x="119" y="39"/>
                    </a:lnTo>
                    <a:lnTo>
                      <a:pt x="119" y="34"/>
                    </a:lnTo>
                    <a:lnTo>
                      <a:pt x="124" y="34"/>
                    </a:lnTo>
                    <a:lnTo>
                      <a:pt x="119" y="34"/>
                    </a:lnTo>
                    <a:lnTo>
                      <a:pt x="124" y="34"/>
                    </a:lnTo>
                    <a:lnTo>
                      <a:pt x="130" y="34"/>
                    </a:lnTo>
                    <a:lnTo>
                      <a:pt x="136" y="34"/>
                    </a:lnTo>
                    <a:lnTo>
                      <a:pt x="141" y="34"/>
                    </a:lnTo>
                    <a:lnTo>
                      <a:pt x="141" y="39"/>
                    </a:lnTo>
                    <a:lnTo>
                      <a:pt x="147" y="45"/>
                    </a:lnTo>
                    <a:lnTo>
                      <a:pt x="147" y="39"/>
                    </a:lnTo>
                    <a:lnTo>
                      <a:pt x="153" y="39"/>
                    </a:lnTo>
                    <a:lnTo>
                      <a:pt x="153" y="45"/>
                    </a:lnTo>
                    <a:lnTo>
                      <a:pt x="158" y="39"/>
                    </a:lnTo>
                    <a:lnTo>
                      <a:pt x="164" y="39"/>
                    </a:lnTo>
                    <a:lnTo>
                      <a:pt x="170" y="34"/>
                    </a:lnTo>
                    <a:lnTo>
                      <a:pt x="175" y="34"/>
                    </a:lnTo>
                    <a:lnTo>
                      <a:pt x="175" y="39"/>
                    </a:lnTo>
                    <a:lnTo>
                      <a:pt x="175" y="45"/>
                    </a:lnTo>
                    <a:lnTo>
                      <a:pt x="187" y="45"/>
                    </a:lnTo>
                    <a:lnTo>
                      <a:pt x="192" y="39"/>
                    </a:lnTo>
                    <a:lnTo>
                      <a:pt x="198" y="45"/>
                    </a:lnTo>
                    <a:lnTo>
                      <a:pt x="192" y="51"/>
                    </a:lnTo>
                    <a:lnTo>
                      <a:pt x="198" y="56"/>
                    </a:lnTo>
                    <a:lnTo>
                      <a:pt x="198" y="62"/>
                    </a:lnTo>
                    <a:lnTo>
                      <a:pt x="204" y="56"/>
                    </a:lnTo>
                    <a:lnTo>
                      <a:pt x="204" y="45"/>
                    </a:lnTo>
                    <a:lnTo>
                      <a:pt x="209" y="45"/>
                    </a:lnTo>
                    <a:lnTo>
                      <a:pt x="215" y="45"/>
                    </a:lnTo>
                    <a:lnTo>
                      <a:pt x="215" y="39"/>
                    </a:lnTo>
                    <a:lnTo>
                      <a:pt x="221" y="39"/>
                    </a:lnTo>
                    <a:lnTo>
                      <a:pt x="221" y="45"/>
                    </a:lnTo>
                    <a:lnTo>
                      <a:pt x="221" y="51"/>
                    </a:lnTo>
                    <a:lnTo>
                      <a:pt x="215" y="51"/>
                    </a:lnTo>
                    <a:lnTo>
                      <a:pt x="209" y="56"/>
                    </a:lnTo>
                    <a:lnTo>
                      <a:pt x="215" y="56"/>
                    </a:lnTo>
                    <a:lnTo>
                      <a:pt x="221" y="62"/>
                    </a:lnTo>
                    <a:lnTo>
                      <a:pt x="226" y="62"/>
                    </a:lnTo>
                    <a:lnTo>
                      <a:pt x="226" y="68"/>
                    </a:lnTo>
                    <a:lnTo>
                      <a:pt x="221" y="68"/>
                    </a:lnTo>
                    <a:lnTo>
                      <a:pt x="221" y="73"/>
                    </a:lnTo>
                    <a:lnTo>
                      <a:pt x="221" y="79"/>
                    </a:lnTo>
                    <a:lnTo>
                      <a:pt x="221" y="85"/>
                    </a:lnTo>
                    <a:lnTo>
                      <a:pt x="226" y="79"/>
                    </a:lnTo>
                    <a:lnTo>
                      <a:pt x="226" y="73"/>
                    </a:lnTo>
                    <a:lnTo>
                      <a:pt x="232" y="68"/>
                    </a:lnTo>
                    <a:lnTo>
                      <a:pt x="238" y="62"/>
                    </a:lnTo>
                    <a:lnTo>
                      <a:pt x="243" y="62"/>
                    </a:lnTo>
                    <a:lnTo>
                      <a:pt x="243" y="68"/>
                    </a:lnTo>
                    <a:lnTo>
                      <a:pt x="243" y="79"/>
                    </a:lnTo>
                    <a:lnTo>
                      <a:pt x="249" y="85"/>
                    </a:lnTo>
                    <a:lnTo>
                      <a:pt x="249" y="90"/>
                    </a:lnTo>
                    <a:lnTo>
                      <a:pt x="249" y="102"/>
                    </a:lnTo>
                    <a:lnTo>
                      <a:pt x="249" y="113"/>
                    </a:lnTo>
                    <a:lnTo>
                      <a:pt x="255" y="119"/>
                    </a:lnTo>
                    <a:lnTo>
                      <a:pt x="255" y="124"/>
                    </a:lnTo>
                    <a:lnTo>
                      <a:pt x="249" y="130"/>
                    </a:lnTo>
                    <a:lnTo>
                      <a:pt x="249" y="136"/>
                    </a:lnTo>
                    <a:lnTo>
                      <a:pt x="255" y="141"/>
                    </a:lnTo>
                    <a:lnTo>
                      <a:pt x="260" y="153"/>
                    </a:lnTo>
                    <a:lnTo>
                      <a:pt x="255" y="158"/>
                    </a:lnTo>
                    <a:lnTo>
                      <a:pt x="255" y="164"/>
                    </a:lnTo>
                    <a:lnTo>
                      <a:pt x="260" y="181"/>
                    </a:lnTo>
                    <a:lnTo>
                      <a:pt x="243" y="181"/>
                    </a:lnTo>
                    <a:lnTo>
                      <a:pt x="232" y="181"/>
                    </a:lnTo>
                    <a:lnTo>
                      <a:pt x="226" y="181"/>
                    </a:lnTo>
                    <a:lnTo>
                      <a:pt x="215" y="175"/>
                    </a:lnTo>
                    <a:lnTo>
                      <a:pt x="204" y="175"/>
                    </a:lnTo>
                    <a:lnTo>
                      <a:pt x="198" y="170"/>
                    </a:lnTo>
                    <a:lnTo>
                      <a:pt x="181" y="147"/>
                    </a:lnTo>
                    <a:lnTo>
                      <a:pt x="181" y="141"/>
                    </a:lnTo>
                    <a:lnTo>
                      <a:pt x="181" y="136"/>
                    </a:lnTo>
                    <a:lnTo>
                      <a:pt x="175" y="130"/>
                    </a:lnTo>
                    <a:lnTo>
                      <a:pt x="170" y="130"/>
                    </a:lnTo>
                    <a:lnTo>
                      <a:pt x="153" y="141"/>
                    </a:lnTo>
                    <a:lnTo>
                      <a:pt x="136" y="164"/>
                    </a:lnTo>
                    <a:lnTo>
                      <a:pt x="130" y="164"/>
                    </a:lnTo>
                    <a:lnTo>
                      <a:pt x="119" y="130"/>
                    </a:lnTo>
                    <a:lnTo>
                      <a:pt x="113" y="136"/>
                    </a:lnTo>
                    <a:lnTo>
                      <a:pt x="96" y="147"/>
                    </a:lnTo>
                    <a:lnTo>
                      <a:pt x="90" y="147"/>
                    </a:lnTo>
                    <a:lnTo>
                      <a:pt x="56" y="147"/>
                    </a:lnTo>
                    <a:lnTo>
                      <a:pt x="34" y="141"/>
                    </a:lnTo>
                    <a:lnTo>
                      <a:pt x="28" y="147"/>
                    </a:lnTo>
                    <a:lnTo>
                      <a:pt x="28" y="153"/>
                    </a:lnTo>
                    <a:lnTo>
                      <a:pt x="17" y="153"/>
                    </a:lnTo>
                    <a:lnTo>
                      <a:pt x="11" y="153"/>
                    </a:lnTo>
                    <a:lnTo>
                      <a:pt x="5" y="147"/>
                    </a:lnTo>
                    <a:lnTo>
                      <a:pt x="0" y="141"/>
                    </a:lnTo>
                    <a:lnTo>
                      <a:pt x="0" y="130"/>
                    </a:lnTo>
                    <a:lnTo>
                      <a:pt x="5" y="130"/>
                    </a:lnTo>
                    <a:lnTo>
                      <a:pt x="11" y="113"/>
                    </a:lnTo>
                    <a:lnTo>
                      <a:pt x="11" y="107"/>
                    </a:lnTo>
                    <a:lnTo>
                      <a:pt x="11" y="102"/>
                    </a:lnTo>
                    <a:lnTo>
                      <a:pt x="5" y="96"/>
                    </a:lnTo>
                    <a:lnTo>
                      <a:pt x="5" y="90"/>
                    </a:lnTo>
                    <a:lnTo>
                      <a:pt x="5" y="85"/>
                    </a:lnTo>
                    <a:lnTo>
                      <a:pt x="11" y="85"/>
                    </a:lnTo>
                    <a:lnTo>
                      <a:pt x="5" y="85"/>
                    </a:lnTo>
                    <a:lnTo>
                      <a:pt x="5" y="90"/>
                    </a:lnTo>
                    <a:lnTo>
                      <a:pt x="11" y="90"/>
                    </a:lnTo>
                    <a:lnTo>
                      <a:pt x="17" y="90"/>
                    </a:lnTo>
                    <a:lnTo>
                      <a:pt x="17" y="96"/>
                    </a:lnTo>
                    <a:lnTo>
                      <a:pt x="22" y="96"/>
                    </a:lnTo>
                    <a:lnTo>
                      <a:pt x="22" y="90"/>
                    </a:lnTo>
                    <a:lnTo>
                      <a:pt x="28" y="90"/>
                    </a:lnTo>
                    <a:lnTo>
                      <a:pt x="28" y="85"/>
                    </a:lnTo>
                    <a:lnTo>
                      <a:pt x="22" y="79"/>
                    </a:lnTo>
                    <a:lnTo>
                      <a:pt x="17" y="73"/>
                    </a:lnTo>
                    <a:lnTo>
                      <a:pt x="22" y="73"/>
                    </a:lnTo>
                    <a:lnTo>
                      <a:pt x="34"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4" name="Freeform 88">
                <a:extLst>
                  <a:ext uri="{FF2B5EF4-FFF2-40B4-BE49-F238E27FC236}">
                    <a16:creationId xmlns:a16="http://schemas.microsoft.com/office/drawing/2014/main" id="{2AEAC9F1-2B64-0A26-A4C2-4BAB80B6384B}"/>
                  </a:ext>
                </a:extLst>
              </p:cNvPr>
              <p:cNvSpPr>
                <a:spLocks/>
              </p:cNvSpPr>
              <p:nvPr>
                <p:custDataLst>
                  <p:tags r:id="rId89"/>
                </p:custDataLst>
              </p:nvPr>
            </p:nvSpPr>
            <p:spPr bwMode="auto">
              <a:xfrm rot="390307">
                <a:off x="6790362" y="4491964"/>
                <a:ext cx="630237" cy="412750"/>
              </a:xfrm>
              <a:custGeom>
                <a:avLst/>
                <a:gdLst>
                  <a:gd name="T0" fmla="*/ 153 w 397"/>
                  <a:gd name="T1" fmla="*/ 17 h 260"/>
                  <a:gd name="T2" fmla="*/ 176 w 397"/>
                  <a:gd name="T3" fmla="*/ 11 h 260"/>
                  <a:gd name="T4" fmla="*/ 198 w 397"/>
                  <a:gd name="T5" fmla="*/ 17 h 260"/>
                  <a:gd name="T6" fmla="*/ 215 w 397"/>
                  <a:gd name="T7" fmla="*/ 56 h 260"/>
                  <a:gd name="T8" fmla="*/ 227 w 397"/>
                  <a:gd name="T9" fmla="*/ 62 h 260"/>
                  <a:gd name="T10" fmla="*/ 238 w 397"/>
                  <a:gd name="T11" fmla="*/ 56 h 260"/>
                  <a:gd name="T12" fmla="*/ 255 w 397"/>
                  <a:gd name="T13" fmla="*/ 56 h 260"/>
                  <a:gd name="T14" fmla="*/ 272 w 397"/>
                  <a:gd name="T15" fmla="*/ 73 h 260"/>
                  <a:gd name="T16" fmla="*/ 289 w 397"/>
                  <a:gd name="T17" fmla="*/ 79 h 260"/>
                  <a:gd name="T18" fmla="*/ 306 w 397"/>
                  <a:gd name="T19" fmla="*/ 107 h 260"/>
                  <a:gd name="T20" fmla="*/ 323 w 397"/>
                  <a:gd name="T21" fmla="*/ 102 h 260"/>
                  <a:gd name="T22" fmla="*/ 346 w 397"/>
                  <a:gd name="T23" fmla="*/ 107 h 260"/>
                  <a:gd name="T24" fmla="*/ 357 w 397"/>
                  <a:gd name="T25" fmla="*/ 85 h 260"/>
                  <a:gd name="T26" fmla="*/ 363 w 397"/>
                  <a:gd name="T27" fmla="*/ 119 h 260"/>
                  <a:gd name="T28" fmla="*/ 386 w 397"/>
                  <a:gd name="T29" fmla="*/ 113 h 260"/>
                  <a:gd name="T30" fmla="*/ 397 w 397"/>
                  <a:gd name="T31" fmla="*/ 102 h 260"/>
                  <a:gd name="T32" fmla="*/ 386 w 397"/>
                  <a:gd name="T33" fmla="*/ 130 h 260"/>
                  <a:gd name="T34" fmla="*/ 380 w 397"/>
                  <a:gd name="T35" fmla="*/ 147 h 260"/>
                  <a:gd name="T36" fmla="*/ 357 w 397"/>
                  <a:gd name="T37" fmla="*/ 164 h 260"/>
                  <a:gd name="T38" fmla="*/ 340 w 397"/>
                  <a:gd name="T39" fmla="*/ 170 h 260"/>
                  <a:gd name="T40" fmla="*/ 335 w 397"/>
                  <a:gd name="T41" fmla="*/ 198 h 260"/>
                  <a:gd name="T42" fmla="*/ 329 w 397"/>
                  <a:gd name="T43" fmla="*/ 226 h 260"/>
                  <a:gd name="T44" fmla="*/ 329 w 397"/>
                  <a:gd name="T45" fmla="*/ 215 h 260"/>
                  <a:gd name="T46" fmla="*/ 335 w 397"/>
                  <a:gd name="T47" fmla="*/ 187 h 260"/>
                  <a:gd name="T48" fmla="*/ 329 w 397"/>
                  <a:gd name="T49" fmla="*/ 187 h 260"/>
                  <a:gd name="T50" fmla="*/ 312 w 397"/>
                  <a:gd name="T51" fmla="*/ 192 h 260"/>
                  <a:gd name="T52" fmla="*/ 312 w 397"/>
                  <a:gd name="T53" fmla="*/ 198 h 260"/>
                  <a:gd name="T54" fmla="*/ 300 w 397"/>
                  <a:gd name="T55" fmla="*/ 198 h 260"/>
                  <a:gd name="T56" fmla="*/ 300 w 397"/>
                  <a:gd name="T57" fmla="*/ 209 h 260"/>
                  <a:gd name="T58" fmla="*/ 312 w 397"/>
                  <a:gd name="T59" fmla="*/ 232 h 260"/>
                  <a:gd name="T60" fmla="*/ 283 w 397"/>
                  <a:gd name="T61" fmla="*/ 243 h 260"/>
                  <a:gd name="T62" fmla="*/ 261 w 397"/>
                  <a:gd name="T63" fmla="*/ 255 h 260"/>
                  <a:gd name="T64" fmla="*/ 244 w 397"/>
                  <a:gd name="T65" fmla="*/ 255 h 260"/>
                  <a:gd name="T66" fmla="*/ 221 w 397"/>
                  <a:gd name="T67" fmla="*/ 249 h 260"/>
                  <a:gd name="T68" fmla="*/ 210 w 397"/>
                  <a:gd name="T69" fmla="*/ 243 h 260"/>
                  <a:gd name="T70" fmla="*/ 193 w 397"/>
                  <a:gd name="T71" fmla="*/ 238 h 260"/>
                  <a:gd name="T72" fmla="*/ 176 w 397"/>
                  <a:gd name="T73" fmla="*/ 232 h 260"/>
                  <a:gd name="T74" fmla="*/ 159 w 397"/>
                  <a:gd name="T75" fmla="*/ 232 h 260"/>
                  <a:gd name="T76" fmla="*/ 142 w 397"/>
                  <a:gd name="T77" fmla="*/ 215 h 260"/>
                  <a:gd name="T78" fmla="*/ 125 w 397"/>
                  <a:gd name="T79" fmla="*/ 221 h 260"/>
                  <a:gd name="T80" fmla="*/ 113 w 397"/>
                  <a:gd name="T81" fmla="*/ 221 h 260"/>
                  <a:gd name="T82" fmla="*/ 102 w 397"/>
                  <a:gd name="T83" fmla="*/ 232 h 260"/>
                  <a:gd name="T84" fmla="*/ 85 w 397"/>
                  <a:gd name="T85" fmla="*/ 238 h 260"/>
                  <a:gd name="T86" fmla="*/ 68 w 397"/>
                  <a:gd name="T87" fmla="*/ 221 h 260"/>
                  <a:gd name="T88" fmla="*/ 57 w 397"/>
                  <a:gd name="T89" fmla="*/ 204 h 260"/>
                  <a:gd name="T90" fmla="*/ 45 w 397"/>
                  <a:gd name="T91" fmla="*/ 198 h 260"/>
                  <a:gd name="T92" fmla="*/ 17 w 397"/>
                  <a:gd name="T93" fmla="*/ 181 h 260"/>
                  <a:gd name="T94" fmla="*/ 0 w 397"/>
                  <a:gd name="T95" fmla="*/ 158 h 260"/>
                  <a:gd name="T96" fmla="*/ 0 w 397"/>
                  <a:gd name="T97" fmla="*/ 141 h 260"/>
                  <a:gd name="T98" fmla="*/ 17 w 397"/>
                  <a:gd name="T99" fmla="*/ 136 h 260"/>
                  <a:gd name="T100" fmla="*/ 40 w 397"/>
                  <a:gd name="T101" fmla="*/ 119 h 260"/>
                  <a:gd name="T102" fmla="*/ 57 w 397"/>
                  <a:gd name="T103" fmla="*/ 73 h 260"/>
                  <a:gd name="T104" fmla="*/ 125 w 397"/>
                  <a:gd name="T10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7" h="260">
                    <a:moveTo>
                      <a:pt x="153" y="0"/>
                    </a:moveTo>
                    <a:lnTo>
                      <a:pt x="153" y="5"/>
                    </a:lnTo>
                    <a:lnTo>
                      <a:pt x="147" y="5"/>
                    </a:lnTo>
                    <a:lnTo>
                      <a:pt x="153" y="17"/>
                    </a:lnTo>
                    <a:lnTo>
                      <a:pt x="159" y="17"/>
                    </a:lnTo>
                    <a:lnTo>
                      <a:pt x="164" y="17"/>
                    </a:lnTo>
                    <a:lnTo>
                      <a:pt x="170" y="11"/>
                    </a:lnTo>
                    <a:lnTo>
                      <a:pt x="176" y="11"/>
                    </a:lnTo>
                    <a:lnTo>
                      <a:pt x="181" y="5"/>
                    </a:lnTo>
                    <a:lnTo>
                      <a:pt x="187" y="11"/>
                    </a:lnTo>
                    <a:lnTo>
                      <a:pt x="198" y="11"/>
                    </a:lnTo>
                    <a:lnTo>
                      <a:pt x="198" y="17"/>
                    </a:lnTo>
                    <a:lnTo>
                      <a:pt x="198" y="22"/>
                    </a:lnTo>
                    <a:lnTo>
                      <a:pt x="204" y="34"/>
                    </a:lnTo>
                    <a:lnTo>
                      <a:pt x="215" y="51"/>
                    </a:lnTo>
                    <a:lnTo>
                      <a:pt x="215" y="56"/>
                    </a:lnTo>
                    <a:lnTo>
                      <a:pt x="221" y="56"/>
                    </a:lnTo>
                    <a:lnTo>
                      <a:pt x="227" y="62"/>
                    </a:lnTo>
                    <a:lnTo>
                      <a:pt x="227" y="56"/>
                    </a:lnTo>
                    <a:lnTo>
                      <a:pt x="227" y="62"/>
                    </a:lnTo>
                    <a:lnTo>
                      <a:pt x="232" y="62"/>
                    </a:lnTo>
                    <a:lnTo>
                      <a:pt x="238" y="56"/>
                    </a:lnTo>
                    <a:lnTo>
                      <a:pt x="238" y="62"/>
                    </a:lnTo>
                    <a:lnTo>
                      <a:pt x="238" y="56"/>
                    </a:lnTo>
                    <a:lnTo>
                      <a:pt x="244" y="62"/>
                    </a:lnTo>
                    <a:lnTo>
                      <a:pt x="244" y="56"/>
                    </a:lnTo>
                    <a:lnTo>
                      <a:pt x="249" y="56"/>
                    </a:lnTo>
                    <a:lnTo>
                      <a:pt x="255" y="56"/>
                    </a:lnTo>
                    <a:lnTo>
                      <a:pt x="261" y="56"/>
                    </a:lnTo>
                    <a:lnTo>
                      <a:pt x="266" y="56"/>
                    </a:lnTo>
                    <a:lnTo>
                      <a:pt x="278" y="62"/>
                    </a:lnTo>
                    <a:lnTo>
                      <a:pt x="272" y="73"/>
                    </a:lnTo>
                    <a:lnTo>
                      <a:pt x="278" y="79"/>
                    </a:lnTo>
                    <a:lnTo>
                      <a:pt x="278" y="85"/>
                    </a:lnTo>
                    <a:lnTo>
                      <a:pt x="283" y="85"/>
                    </a:lnTo>
                    <a:lnTo>
                      <a:pt x="289" y="79"/>
                    </a:lnTo>
                    <a:lnTo>
                      <a:pt x="295" y="85"/>
                    </a:lnTo>
                    <a:lnTo>
                      <a:pt x="300" y="96"/>
                    </a:lnTo>
                    <a:lnTo>
                      <a:pt x="306" y="102"/>
                    </a:lnTo>
                    <a:lnTo>
                      <a:pt x="306" y="107"/>
                    </a:lnTo>
                    <a:lnTo>
                      <a:pt x="312" y="113"/>
                    </a:lnTo>
                    <a:lnTo>
                      <a:pt x="312" y="107"/>
                    </a:lnTo>
                    <a:lnTo>
                      <a:pt x="317" y="102"/>
                    </a:lnTo>
                    <a:lnTo>
                      <a:pt x="323" y="102"/>
                    </a:lnTo>
                    <a:lnTo>
                      <a:pt x="323" y="107"/>
                    </a:lnTo>
                    <a:lnTo>
                      <a:pt x="323" y="113"/>
                    </a:lnTo>
                    <a:lnTo>
                      <a:pt x="329" y="107"/>
                    </a:lnTo>
                    <a:lnTo>
                      <a:pt x="346" y="107"/>
                    </a:lnTo>
                    <a:lnTo>
                      <a:pt x="352" y="102"/>
                    </a:lnTo>
                    <a:lnTo>
                      <a:pt x="352" y="96"/>
                    </a:lnTo>
                    <a:lnTo>
                      <a:pt x="352" y="85"/>
                    </a:lnTo>
                    <a:lnTo>
                      <a:pt x="357" y="85"/>
                    </a:lnTo>
                    <a:lnTo>
                      <a:pt x="363" y="85"/>
                    </a:lnTo>
                    <a:lnTo>
                      <a:pt x="363" y="90"/>
                    </a:lnTo>
                    <a:lnTo>
                      <a:pt x="357" y="113"/>
                    </a:lnTo>
                    <a:lnTo>
                      <a:pt x="363" y="119"/>
                    </a:lnTo>
                    <a:lnTo>
                      <a:pt x="369" y="124"/>
                    </a:lnTo>
                    <a:lnTo>
                      <a:pt x="380" y="124"/>
                    </a:lnTo>
                    <a:lnTo>
                      <a:pt x="380" y="119"/>
                    </a:lnTo>
                    <a:lnTo>
                      <a:pt x="386" y="113"/>
                    </a:lnTo>
                    <a:lnTo>
                      <a:pt x="380" y="102"/>
                    </a:lnTo>
                    <a:lnTo>
                      <a:pt x="386" y="96"/>
                    </a:lnTo>
                    <a:lnTo>
                      <a:pt x="391" y="96"/>
                    </a:lnTo>
                    <a:lnTo>
                      <a:pt x="397" y="102"/>
                    </a:lnTo>
                    <a:lnTo>
                      <a:pt x="397" y="107"/>
                    </a:lnTo>
                    <a:lnTo>
                      <a:pt x="397" y="113"/>
                    </a:lnTo>
                    <a:lnTo>
                      <a:pt x="391" y="130"/>
                    </a:lnTo>
                    <a:lnTo>
                      <a:pt x="386" y="130"/>
                    </a:lnTo>
                    <a:lnTo>
                      <a:pt x="386" y="141"/>
                    </a:lnTo>
                    <a:lnTo>
                      <a:pt x="391" y="147"/>
                    </a:lnTo>
                    <a:lnTo>
                      <a:pt x="386" y="147"/>
                    </a:lnTo>
                    <a:lnTo>
                      <a:pt x="380" y="147"/>
                    </a:lnTo>
                    <a:lnTo>
                      <a:pt x="380" y="153"/>
                    </a:lnTo>
                    <a:lnTo>
                      <a:pt x="374" y="158"/>
                    </a:lnTo>
                    <a:lnTo>
                      <a:pt x="369" y="158"/>
                    </a:lnTo>
                    <a:lnTo>
                      <a:pt x="357" y="164"/>
                    </a:lnTo>
                    <a:lnTo>
                      <a:pt x="352" y="158"/>
                    </a:lnTo>
                    <a:lnTo>
                      <a:pt x="346" y="158"/>
                    </a:lnTo>
                    <a:lnTo>
                      <a:pt x="340" y="164"/>
                    </a:lnTo>
                    <a:lnTo>
                      <a:pt x="340" y="170"/>
                    </a:lnTo>
                    <a:lnTo>
                      <a:pt x="340" y="175"/>
                    </a:lnTo>
                    <a:lnTo>
                      <a:pt x="340" y="187"/>
                    </a:lnTo>
                    <a:lnTo>
                      <a:pt x="340" y="192"/>
                    </a:lnTo>
                    <a:lnTo>
                      <a:pt x="335" y="198"/>
                    </a:lnTo>
                    <a:lnTo>
                      <a:pt x="335" y="204"/>
                    </a:lnTo>
                    <a:lnTo>
                      <a:pt x="335" y="209"/>
                    </a:lnTo>
                    <a:lnTo>
                      <a:pt x="335" y="221"/>
                    </a:lnTo>
                    <a:lnTo>
                      <a:pt x="329" y="226"/>
                    </a:lnTo>
                    <a:lnTo>
                      <a:pt x="323" y="226"/>
                    </a:lnTo>
                    <a:lnTo>
                      <a:pt x="329" y="226"/>
                    </a:lnTo>
                    <a:lnTo>
                      <a:pt x="329" y="221"/>
                    </a:lnTo>
                    <a:lnTo>
                      <a:pt x="329" y="215"/>
                    </a:lnTo>
                    <a:lnTo>
                      <a:pt x="329" y="204"/>
                    </a:lnTo>
                    <a:lnTo>
                      <a:pt x="329" y="198"/>
                    </a:lnTo>
                    <a:lnTo>
                      <a:pt x="335" y="192"/>
                    </a:lnTo>
                    <a:lnTo>
                      <a:pt x="335" y="187"/>
                    </a:lnTo>
                    <a:lnTo>
                      <a:pt x="335" y="181"/>
                    </a:lnTo>
                    <a:lnTo>
                      <a:pt x="329" y="181"/>
                    </a:lnTo>
                    <a:lnTo>
                      <a:pt x="329" y="175"/>
                    </a:lnTo>
                    <a:lnTo>
                      <a:pt x="329" y="187"/>
                    </a:lnTo>
                    <a:lnTo>
                      <a:pt x="323" y="187"/>
                    </a:lnTo>
                    <a:lnTo>
                      <a:pt x="317" y="187"/>
                    </a:lnTo>
                    <a:lnTo>
                      <a:pt x="317" y="192"/>
                    </a:lnTo>
                    <a:lnTo>
                      <a:pt x="312" y="192"/>
                    </a:lnTo>
                    <a:lnTo>
                      <a:pt x="312" y="198"/>
                    </a:lnTo>
                    <a:lnTo>
                      <a:pt x="317" y="198"/>
                    </a:lnTo>
                    <a:lnTo>
                      <a:pt x="312" y="204"/>
                    </a:lnTo>
                    <a:lnTo>
                      <a:pt x="312" y="198"/>
                    </a:lnTo>
                    <a:lnTo>
                      <a:pt x="306" y="192"/>
                    </a:lnTo>
                    <a:lnTo>
                      <a:pt x="300" y="192"/>
                    </a:lnTo>
                    <a:lnTo>
                      <a:pt x="295" y="192"/>
                    </a:lnTo>
                    <a:lnTo>
                      <a:pt x="300" y="198"/>
                    </a:lnTo>
                    <a:lnTo>
                      <a:pt x="300" y="204"/>
                    </a:lnTo>
                    <a:lnTo>
                      <a:pt x="295" y="204"/>
                    </a:lnTo>
                    <a:lnTo>
                      <a:pt x="300" y="204"/>
                    </a:lnTo>
                    <a:lnTo>
                      <a:pt x="300" y="209"/>
                    </a:lnTo>
                    <a:lnTo>
                      <a:pt x="306" y="209"/>
                    </a:lnTo>
                    <a:lnTo>
                      <a:pt x="306" y="221"/>
                    </a:lnTo>
                    <a:lnTo>
                      <a:pt x="312" y="226"/>
                    </a:lnTo>
                    <a:lnTo>
                      <a:pt x="312" y="232"/>
                    </a:lnTo>
                    <a:lnTo>
                      <a:pt x="306" y="238"/>
                    </a:lnTo>
                    <a:lnTo>
                      <a:pt x="300" y="243"/>
                    </a:lnTo>
                    <a:lnTo>
                      <a:pt x="295" y="243"/>
                    </a:lnTo>
                    <a:lnTo>
                      <a:pt x="283" y="243"/>
                    </a:lnTo>
                    <a:lnTo>
                      <a:pt x="278" y="243"/>
                    </a:lnTo>
                    <a:lnTo>
                      <a:pt x="272" y="249"/>
                    </a:lnTo>
                    <a:lnTo>
                      <a:pt x="266" y="249"/>
                    </a:lnTo>
                    <a:lnTo>
                      <a:pt x="261" y="255"/>
                    </a:lnTo>
                    <a:lnTo>
                      <a:pt x="255" y="255"/>
                    </a:lnTo>
                    <a:lnTo>
                      <a:pt x="249" y="260"/>
                    </a:lnTo>
                    <a:lnTo>
                      <a:pt x="244" y="260"/>
                    </a:lnTo>
                    <a:lnTo>
                      <a:pt x="244" y="255"/>
                    </a:lnTo>
                    <a:lnTo>
                      <a:pt x="238" y="255"/>
                    </a:lnTo>
                    <a:lnTo>
                      <a:pt x="232" y="255"/>
                    </a:lnTo>
                    <a:lnTo>
                      <a:pt x="221" y="255"/>
                    </a:lnTo>
                    <a:lnTo>
                      <a:pt x="221" y="249"/>
                    </a:lnTo>
                    <a:lnTo>
                      <a:pt x="215" y="249"/>
                    </a:lnTo>
                    <a:lnTo>
                      <a:pt x="215" y="243"/>
                    </a:lnTo>
                    <a:lnTo>
                      <a:pt x="210" y="249"/>
                    </a:lnTo>
                    <a:lnTo>
                      <a:pt x="210" y="243"/>
                    </a:lnTo>
                    <a:lnTo>
                      <a:pt x="204" y="243"/>
                    </a:lnTo>
                    <a:lnTo>
                      <a:pt x="198" y="243"/>
                    </a:lnTo>
                    <a:lnTo>
                      <a:pt x="198" y="238"/>
                    </a:lnTo>
                    <a:lnTo>
                      <a:pt x="193" y="238"/>
                    </a:lnTo>
                    <a:lnTo>
                      <a:pt x="187" y="232"/>
                    </a:lnTo>
                    <a:lnTo>
                      <a:pt x="181" y="226"/>
                    </a:lnTo>
                    <a:lnTo>
                      <a:pt x="181" y="232"/>
                    </a:lnTo>
                    <a:lnTo>
                      <a:pt x="176" y="232"/>
                    </a:lnTo>
                    <a:lnTo>
                      <a:pt x="170" y="226"/>
                    </a:lnTo>
                    <a:lnTo>
                      <a:pt x="170" y="232"/>
                    </a:lnTo>
                    <a:lnTo>
                      <a:pt x="164" y="232"/>
                    </a:lnTo>
                    <a:lnTo>
                      <a:pt x="159" y="232"/>
                    </a:lnTo>
                    <a:lnTo>
                      <a:pt x="153" y="232"/>
                    </a:lnTo>
                    <a:lnTo>
                      <a:pt x="153" y="226"/>
                    </a:lnTo>
                    <a:lnTo>
                      <a:pt x="147" y="215"/>
                    </a:lnTo>
                    <a:lnTo>
                      <a:pt x="142" y="215"/>
                    </a:lnTo>
                    <a:lnTo>
                      <a:pt x="136" y="215"/>
                    </a:lnTo>
                    <a:lnTo>
                      <a:pt x="136" y="226"/>
                    </a:lnTo>
                    <a:lnTo>
                      <a:pt x="130" y="226"/>
                    </a:lnTo>
                    <a:lnTo>
                      <a:pt x="125" y="221"/>
                    </a:lnTo>
                    <a:lnTo>
                      <a:pt x="125" y="215"/>
                    </a:lnTo>
                    <a:lnTo>
                      <a:pt x="119" y="215"/>
                    </a:lnTo>
                    <a:lnTo>
                      <a:pt x="113" y="215"/>
                    </a:lnTo>
                    <a:lnTo>
                      <a:pt x="113" y="221"/>
                    </a:lnTo>
                    <a:lnTo>
                      <a:pt x="113" y="226"/>
                    </a:lnTo>
                    <a:lnTo>
                      <a:pt x="108" y="226"/>
                    </a:lnTo>
                    <a:lnTo>
                      <a:pt x="102" y="226"/>
                    </a:lnTo>
                    <a:lnTo>
                      <a:pt x="102" y="232"/>
                    </a:lnTo>
                    <a:lnTo>
                      <a:pt x="102" y="238"/>
                    </a:lnTo>
                    <a:lnTo>
                      <a:pt x="102" y="243"/>
                    </a:lnTo>
                    <a:lnTo>
                      <a:pt x="91" y="243"/>
                    </a:lnTo>
                    <a:lnTo>
                      <a:pt x="85" y="238"/>
                    </a:lnTo>
                    <a:lnTo>
                      <a:pt x="85" y="232"/>
                    </a:lnTo>
                    <a:lnTo>
                      <a:pt x="79" y="232"/>
                    </a:lnTo>
                    <a:lnTo>
                      <a:pt x="68" y="226"/>
                    </a:lnTo>
                    <a:lnTo>
                      <a:pt x="68" y="221"/>
                    </a:lnTo>
                    <a:lnTo>
                      <a:pt x="62" y="226"/>
                    </a:lnTo>
                    <a:lnTo>
                      <a:pt x="57" y="221"/>
                    </a:lnTo>
                    <a:lnTo>
                      <a:pt x="57" y="209"/>
                    </a:lnTo>
                    <a:lnTo>
                      <a:pt x="57" y="204"/>
                    </a:lnTo>
                    <a:lnTo>
                      <a:pt x="62" y="204"/>
                    </a:lnTo>
                    <a:lnTo>
                      <a:pt x="57" y="204"/>
                    </a:lnTo>
                    <a:lnTo>
                      <a:pt x="57" y="198"/>
                    </a:lnTo>
                    <a:lnTo>
                      <a:pt x="45" y="198"/>
                    </a:lnTo>
                    <a:lnTo>
                      <a:pt x="34" y="198"/>
                    </a:lnTo>
                    <a:lnTo>
                      <a:pt x="23" y="192"/>
                    </a:lnTo>
                    <a:lnTo>
                      <a:pt x="23" y="187"/>
                    </a:lnTo>
                    <a:lnTo>
                      <a:pt x="17" y="181"/>
                    </a:lnTo>
                    <a:lnTo>
                      <a:pt x="6" y="181"/>
                    </a:lnTo>
                    <a:lnTo>
                      <a:pt x="0" y="170"/>
                    </a:lnTo>
                    <a:lnTo>
                      <a:pt x="0" y="164"/>
                    </a:lnTo>
                    <a:lnTo>
                      <a:pt x="0" y="158"/>
                    </a:lnTo>
                    <a:lnTo>
                      <a:pt x="6" y="158"/>
                    </a:lnTo>
                    <a:lnTo>
                      <a:pt x="0" y="153"/>
                    </a:lnTo>
                    <a:lnTo>
                      <a:pt x="0" y="147"/>
                    </a:lnTo>
                    <a:lnTo>
                      <a:pt x="0" y="141"/>
                    </a:lnTo>
                    <a:lnTo>
                      <a:pt x="0" y="136"/>
                    </a:lnTo>
                    <a:lnTo>
                      <a:pt x="11" y="141"/>
                    </a:lnTo>
                    <a:lnTo>
                      <a:pt x="11" y="136"/>
                    </a:lnTo>
                    <a:lnTo>
                      <a:pt x="17" y="136"/>
                    </a:lnTo>
                    <a:lnTo>
                      <a:pt x="23" y="130"/>
                    </a:lnTo>
                    <a:lnTo>
                      <a:pt x="28" y="130"/>
                    </a:lnTo>
                    <a:lnTo>
                      <a:pt x="40" y="124"/>
                    </a:lnTo>
                    <a:lnTo>
                      <a:pt x="40" y="119"/>
                    </a:lnTo>
                    <a:lnTo>
                      <a:pt x="40" y="113"/>
                    </a:lnTo>
                    <a:lnTo>
                      <a:pt x="40" y="107"/>
                    </a:lnTo>
                    <a:lnTo>
                      <a:pt x="40" y="96"/>
                    </a:lnTo>
                    <a:lnTo>
                      <a:pt x="57" y="73"/>
                    </a:lnTo>
                    <a:lnTo>
                      <a:pt x="74" y="51"/>
                    </a:lnTo>
                    <a:lnTo>
                      <a:pt x="113" y="0"/>
                    </a:lnTo>
                    <a:lnTo>
                      <a:pt x="119" y="0"/>
                    </a:lnTo>
                    <a:lnTo>
                      <a:pt x="125" y="0"/>
                    </a:lnTo>
                    <a:lnTo>
                      <a:pt x="130" y="0"/>
                    </a:lnTo>
                    <a:lnTo>
                      <a:pt x="153" y="0"/>
                    </a:lnTo>
                    <a:close/>
                  </a:path>
                </a:pathLst>
              </a:custGeom>
              <a:solidFill>
                <a:srgbClr val="2F5B99"/>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5" name="Freeform 89">
                <a:extLst>
                  <a:ext uri="{FF2B5EF4-FFF2-40B4-BE49-F238E27FC236}">
                    <a16:creationId xmlns:a16="http://schemas.microsoft.com/office/drawing/2014/main" id="{1BAFB7ED-7440-C166-8DBB-BA7F4CA98031}"/>
                  </a:ext>
                </a:extLst>
              </p:cNvPr>
              <p:cNvSpPr>
                <a:spLocks noEditPoints="1"/>
              </p:cNvSpPr>
              <p:nvPr>
                <p:custDataLst>
                  <p:tags r:id="rId90"/>
                </p:custDataLst>
              </p:nvPr>
            </p:nvSpPr>
            <p:spPr bwMode="auto">
              <a:xfrm rot="390307">
                <a:off x="6994310" y="2543712"/>
                <a:ext cx="512762" cy="557213"/>
              </a:xfrm>
              <a:custGeom>
                <a:avLst/>
                <a:gdLst>
                  <a:gd name="T0" fmla="*/ 148 w 323"/>
                  <a:gd name="T1" fmla="*/ 147 h 351"/>
                  <a:gd name="T2" fmla="*/ 165 w 323"/>
                  <a:gd name="T3" fmla="*/ 153 h 351"/>
                  <a:gd name="T4" fmla="*/ 159 w 323"/>
                  <a:gd name="T5" fmla="*/ 170 h 351"/>
                  <a:gd name="T6" fmla="*/ 142 w 323"/>
                  <a:gd name="T7" fmla="*/ 175 h 351"/>
                  <a:gd name="T8" fmla="*/ 136 w 323"/>
                  <a:gd name="T9" fmla="*/ 170 h 351"/>
                  <a:gd name="T10" fmla="*/ 125 w 323"/>
                  <a:gd name="T11" fmla="*/ 164 h 351"/>
                  <a:gd name="T12" fmla="*/ 227 w 323"/>
                  <a:gd name="T13" fmla="*/ 334 h 351"/>
                  <a:gd name="T14" fmla="*/ 199 w 323"/>
                  <a:gd name="T15" fmla="*/ 294 h 351"/>
                  <a:gd name="T16" fmla="*/ 170 w 323"/>
                  <a:gd name="T17" fmla="*/ 283 h 351"/>
                  <a:gd name="T18" fmla="*/ 153 w 323"/>
                  <a:gd name="T19" fmla="*/ 277 h 351"/>
                  <a:gd name="T20" fmla="*/ 131 w 323"/>
                  <a:gd name="T21" fmla="*/ 272 h 351"/>
                  <a:gd name="T22" fmla="*/ 119 w 323"/>
                  <a:gd name="T23" fmla="*/ 283 h 351"/>
                  <a:gd name="T24" fmla="*/ 108 w 323"/>
                  <a:gd name="T25" fmla="*/ 260 h 351"/>
                  <a:gd name="T26" fmla="*/ 97 w 323"/>
                  <a:gd name="T27" fmla="*/ 260 h 351"/>
                  <a:gd name="T28" fmla="*/ 91 w 323"/>
                  <a:gd name="T29" fmla="*/ 243 h 351"/>
                  <a:gd name="T30" fmla="*/ 74 w 323"/>
                  <a:gd name="T31" fmla="*/ 232 h 351"/>
                  <a:gd name="T32" fmla="*/ 63 w 323"/>
                  <a:gd name="T33" fmla="*/ 226 h 351"/>
                  <a:gd name="T34" fmla="*/ 34 w 323"/>
                  <a:gd name="T35" fmla="*/ 226 h 351"/>
                  <a:gd name="T36" fmla="*/ 23 w 323"/>
                  <a:gd name="T37" fmla="*/ 209 h 351"/>
                  <a:gd name="T38" fmla="*/ 23 w 323"/>
                  <a:gd name="T39" fmla="*/ 198 h 351"/>
                  <a:gd name="T40" fmla="*/ 6 w 323"/>
                  <a:gd name="T41" fmla="*/ 192 h 351"/>
                  <a:gd name="T42" fmla="*/ 57 w 323"/>
                  <a:gd name="T43" fmla="*/ 90 h 351"/>
                  <a:gd name="T44" fmla="*/ 74 w 323"/>
                  <a:gd name="T45" fmla="*/ 51 h 351"/>
                  <a:gd name="T46" fmla="*/ 102 w 323"/>
                  <a:gd name="T47" fmla="*/ 5 h 351"/>
                  <a:gd name="T48" fmla="*/ 119 w 323"/>
                  <a:gd name="T49" fmla="*/ 11 h 351"/>
                  <a:gd name="T50" fmla="*/ 142 w 323"/>
                  <a:gd name="T51" fmla="*/ 17 h 351"/>
                  <a:gd name="T52" fmla="*/ 153 w 323"/>
                  <a:gd name="T53" fmla="*/ 28 h 351"/>
                  <a:gd name="T54" fmla="*/ 159 w 323"/>
                  <a:gd name="T55" fmla="*/ 45 h 351"/>
                  <a:gd name="T56" fmla="*/ 170 w 323"/>
                  <a:gd name="T57" fmla="*/ 51 h 351"/>
                  <a:gd name="T58" fmla="*/ 182 w 323"/>
                  <a:gd name="T59" fmla="*/ 62 h 351"/>
                  <a:gd name="T60" fmla="*/ 193 w 323"/>
                  <a:gd name="T61" fmla="*/ 62 h 351"/>
                  <a:gd name="T62" fmla="*/ 210 w 323"/>
                  <a:gd name="T63" fmla="*/ 56 h 351"/>
                  <a:gd name="T64" fmla="*/ 233 w 323"/>
                  <a:gd name="T65" fmla="*/ 62 h 351"/>
                  <a:gd name="T66" fmla="*/ 233 w 323"/>
                  <a:gd name="T67" fmla="*/ 96 h 351"/>
                  <a:gd name="T68" fmla="*/ 204 w 323"/>
                  <a:gd name="T69" fmla="*/ 119 h 351"/>
                  <a:gd name="T70" fmla="*/ 221 w 323"/>
                  <a:gd name="T71" fmla="*/ 124 h 351"/>
                  <a:gd name="T72" fmla="*/ 227 w 323"/>
                  <a:gd name="T73" fmla="*/ 130 h 351"/>
                  <a:gd name="T74" fmla="*/ 238 w 323"/>
                  <a:gd name="T75" fmla="*/ 130 h 351"/>
                  <a:gd name="T76" fmla="*/ 261 w 323"/>
                  <a:gd name="T77" fmla="*/ 141 h 351"/>
                  <a:gd name="T78" fmla="*/ 250 w 323"/>
                  <a:gd name="T79" fmla="*/ 164 h 351"/>
                  <a:gd name="T80" fmla="*/ 250 w 323"/>
                  <a:gd name="T81" fmla="*/ 164 h 351"/>
                  <a:gd name="T82" fmla="*/ 250 w 323"/>
                  <a:gd name="T83" fmla="*/ 187 h 351"/>
                  <a:gd name="T84" fmla="*/ 272 w 323"/>
                  <a:gd name="T85" fmla="*/ 181 h 351"/>
                  <a:gd name="T86" fmla="*/ 306 w 323"/>
                  <a:gd name="T87" fmla="*/ 181 h 351"/>
                  <a:gd name="T88" fmla="*/ 318 w 323"/>
                  <a:gd name="T89" fmla="*/ 209 h 351"/>
                  <a:gd name="T90" fmla="*/ 318 w 323"/>
                  <a:gd name="T91" fmla="*/ 221 h 351"/>
                  <a:gd name="T92" fmla="*/ 323 w 323"/>
                  <a:gd name="T93" fmla="*/ 243 h 351"/>
                  <a:gd name="T94" fmla="*/ 301 w 323"/>
                  <a:gd name="T95" fmla="*/ 249 h 351"/>
                  <a:gd name="T96" fmla="*/ 289 w 323"/>
                  <a:gd name="T97" fmla="*/ 260 h 351"/>
                  <a:gd name="T98" fmla="*/ 278 w 323"/>
                  <a:gd name="T99" fmla="*/ 277 h 351"/>
                  <a:gd name="T100" fmla="*/ 284 w 323"/>
                  <a:gd name="T101" fmla="*/ 311 h 351"/>
                  <a:gd name="T102" fmla="*/ 267 w 323"/>
                  <a:gd name="T103" fmla="*/ 323 h 351"/>
                  <a:gd name="T104" fmla="*/ 250 w 323"/>
                  <a:gd name="T105" fmla="*/ 334 h 351"/>
                  <a:gd name="T106" fmla="*/ 227 w 323"/>
                  <a:gd name="T10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3" h="351">
                    <a:moveTo>
                      <a:pt x="131" y="153"/>
                    </a:moveTo>
                    <a:lnTo>
                      <a:pt x="142" y="153"/>
                    </a:lnTo>
                    <a:lnTo>
                      <a:pt x="142" y="147"/>
                    </a:lnTo>
                    <a:lnTo>
                      <a:pt x="148" y="147"/>
                    </a:lnTo>
                    <a:lnTo>
                      <a:pt x="153" y="147"/>
                    </a:lnTo>
                    <a:lnTo>
                      <a:pt x="159" y="147"/>
                    </a:lnTo>
                    <a:lnTo>
                      <a:pt x="165" y="147"/>
                    </a:lnTo>
                    <a:lnTo>
                      <a:pt x="165" y="153"/>
                    </a:lnTo>
                    <a:lnTo>
                      <a:pt x="165" y="158"/>
                    </a:lnTo>
                    <a:lnTo>
                      <a:pt x="165" y="164"/>
                    </a:lnTo>
                    <a:lnTo>
                      <a:pt x="165" y="170"/>
                    </a:lnTo>
                    <a:lnTo>
                      <a:pt x="159" y="170"/>
                    </a:lnTo>
                    <a:lnTo>
                      <a:pt x="153" y="170"/>
                    </a:lnTo>
                    <a:lnTo>
                      <a:pt x="159" y="175"/>
                    </a:lnTo>
                    <a:lnTo>
                      <a:pt x="148" y="175"/>
                    </a:lnTo>
                    <a:lnTo>
                      <a:pt x="142" y="175"/>
                    </a:lnTo>
                    <a:lnTo>
                      <a:pt x="136" y="175"/>
                    </a:lnTo>
                    <a:lnTo>
                      <a:pt x="136" y="181"/>
                    </a:lnTo>
                    <a:lnTo>
                      <a:pt x="136" y="175"/>
                    </a:lnTo>
                    <a:lnTo>
                      <a:pt x="136" y="170"/>
                    </a:lnTo>
                    <a:lnTo>
                      <a:pt x="131" y="170"/>
                    </a:lnTo>
                    <a:lnTo>
                      <a:pt x="125" y="164"/>
                    </a:lnTo>
                    <a:lnTo>
                      <a:pt x="125" y="170"/>
                    </a:lnTo>
                    <a:lnTo>
                      <a:pt x="125" y="164"/>
                    </a:lnTo>
                    <a:lnTo>
                      <a:pt x="125" y="158"/>
                    </a:lnTo>
                    <a:lnTo>
                      <a:pt x="131" y="153"/>
                    </a:lnTo>
                    <a:close/>
                    <a:moveTo>
                      <a:pt x="227" y="351"/>
                    </a:moveTo>
                    <a:lnTo>
                      <a:pt x="227" y="334"/>
                    </a:lnTo>
                    <a:lnTo>
                      <a:pt x="227" y="317"/>
                    </a:lnTo>
                    <a:lnTo>
                      <a:pt x="210" y="300"/>
                    </a:lnTo>
                    <a:lnTo>
                      <a:pt x="204" y="300"/>
                    </a:lnTo>
                    <a:lnTo>
                      <a:pt x="199" y="294"/>
                    </a:lnTo>
                    <a:lnTo>
                      <a:pt x="193" y="289"/>
                    </a:lnTo>
                    <a:lnTo>
                      <a:pt x="187" y="283"/>
                    </a:lnTo>
                    <a:lnTo>
                      <a:pt x="182" y="283"/>
                    </a:lnTo>
                    <a:lnTo>
                      <a:pt x="170" y="283"/>
                    </a:lnTo>
                    <a:lnTo>
                      <a:pt x="165" y="277"/>
                    </a:lnTo>
                    <a:lnTo>
                      <a:pt x="159" y="283"/>
                    </a:lnTo>
                    <a:lnTo>
                      <a:pt x="153" y="283"/>
                    </a:lnTo>
                    <a:lnTo>
                      <a:pt x="153" y="277"/>
                    </a:lnTo>
                    <a:lnTo>
                      <a:pt x="148" y="277"/>
                    </a:lnTo>
                    <a:lnTo>
                      <a:pt x="148" y="272"/>
                    </a:lnTo>
                    <a:lnTo>
                      <a:pt x="136" y="272"/>
                    </a:lnTo>
                    <a:lnTo>
                      <a:pt x="131" y="272"/>
                    </a:lnTo>
                    <a:lnTo>
                      <a:pt x="131" y="277"/>
                    </a:lnTo>
                    <a:lnTo>
                      <a:pt x="125" y="277"/>
                    </a:lnTo>
                    <a:lnTo>
                      <a:pt x="125" y="283"/>
                    </a:lnTo>
                    <a:lnTo>
                      <a:pt x="119" y="283"/>
                    </a:lnTo>
                    <a:lnTo>
                      <a:pt x="119" y="277"/>
                    </a:lnTo>
                    <a:lnTo>
                      <a:pt x="119" y="272"/>
                    </a:lnTo>
                    <a:lnTo>
                      <a:pt x="114" y="266"/>
                    </a:lnTo>
                    <a:lnTo>
                      <a:pt x="108" y="260"/>
                    </a:lnTo>
                    <a:lnTo>
                      <a:pt x="108" y="255"/>
                    </a:lnTo>
                    <a:lnTo>
                      <a:pt x="102" y="255"/>
                    </a:lnTo>
                    <a:lnTo>
                      <a:pt x="97" y="255"/>
                    </a:lnTo>
                    <a:lnTo>
                      <a:pt x="97" y="260"/>
                    </a:lnTo>
                    <a:lnTo>
                      <a:pt x="91" y="260"/>
                    </a:lnTo>
                    <a:lnTo>
                      <a:pt x="97" y="255"/>
                    </a:lnTo>
                    <a:lnTo>
                      <a:pt x="91" y="249"/>
                    </a:lnTo>
                    <a:lnTo>
                      <a:pt x="91" y="243"/>
                    </a:lnTo>
                    <a:lnTo>
                      <a:pt x="91" y="238"/>
                    </a:lnTo>
                    <a:lnTo>
                      <a:pt x="80" y="232"/>
                    </a:lnTo>
                    <a:lnTo>
                      <a:pt x="74" y="238"/>
                    </a:lnTo>
                    <a:lnTo>
                      <a:pt x="74" y="232"/>
                    </a:lnTo>
                    <a:lnTo>
                      <a:pt x="74" y="226"/>
                    </a:lnTo>
                    <a:lnTo>
                      <a:pt x="63" y="215"/>
                    </a:lnTo>
                    <a:lnTo>
                      <a:pt x="63" y="221"/>
                    </a:lnTo>
                    <a:lnTo>
                      <a:pt x="63" y="226"/>
                    </a:lnTo>
                    <a:lnTo>
                      <a:pt x="57" y="226"/>
                    </a:lnTo>
                    <a:lnTo>
                      <a:pt x="51" y="226"/>
                    </a:lnTo>
                    <a:lnTo>
                      <a:pt x="46" y="226"/>
                    </a:lnTo>
                    <a:lnTo>
                      <a:pt x="34" y="226"/>
                    </a:lnTo>
                    <a:lnTo>
                      <a:pt x="40" y="221"/>
                    </a:lnTo>
                    <a:lnTo>
                      <a:pt x="34" y="215"/>
                    </a:lnTo>
                    <a:lnTo>
                      <a:pt x="29" y="215"/>
                    </a:lnTo>
                    <a:lnTo>
                      <a:pt x="23" y="209"/>
                    </a:lnTo>
                    <a:lnTo>
                      <a:pt x="29" y="209"/>
                    </a:lnTo>
                    <a:lnTo>
                      <a:pt x="17" y="204"/>
                    </a:lnTo>
                    <a:lnTo>
                      <a:pt x="17" y="198"/>
                    </a:lnTo>
                    <a:lnTo>
                      <a:pt x="23" y="198"/>
                    </a:lnTo>
                    <a:lnTo>
                      <a:pt x="17" y="192"/>
                    </a:lnTo>
                    <a:lnTo>
                      <a:pt x="6" y="198"/>
                    </a:lnTo>
                    <a:lnTo>
                      <a:pt x="0" y="198"/>
                    </a:lnTo>
                    <a:lnTo>
                      <a:pt x="6" y="192"/>
                    </a:lnTo>
                    <a:lnTo>
                      <a:pt x="6" y="187"/>
                    </a:lnTo>
                    <a:lnTo>
                      <a:pt x="23" y="158"/>
                    </a:lnTo>
                    <a:lnTo>
                      <a:pt x="51" y="96"/>
                    </a:lnTo>
                    <a:lnTo>
                      <a:pt x="57" y="90"/>
                    </a:lnTo>
                    <a:lnTo>
                      <a:pt x="57" y="79"/>
                    </a:lnTo>
                    <a:lnTo>
                      <a:pt x="63" y="68"/>
                    </a:lnTo>
                    <a:lnTo>
                      <a:pt x="68" y="62"/>
                    </a:lnTo>
                    <a:lnTo>
                      <a:pt x="74" y="51"/>
                    </a:lnTo>
                    <a:lnTo>
                      <a:pt x="80" y="39"/>
                    </a:lnTo>
                    <a:lnTo>
                      <a:pt x="97" y="5"/>
                    </a:lnTo>
                    <a:lnTo>
                      <a:pt x="97" y="0"/>
                    </a:lnTo>
                    <a:lnTo>
                      <a:pt x="102" y="5"/>
                    </a:lnTo>
                    <a:lnTo>
                      <a:pt x="108" y="5"/>
                    </a:lnTo>
                    <a:lnTo>
                      <a:pt x="114" y="5"/>
                    </a:lnTo>
                    <a:lnTo>
                      <a:pt x="119" y="5"/>
                    </a:lnTo>
                    <a:lnTo>
                      <a:pt x="119" y="11"/>
                    </a:lnTo>
                    <a:lnTo>
                      <a:pt x="131" y="11"/>
                    </a:lnTo>
                    <a:lnTo>
                      <a:pt x="131" y="17"/>
                    </a:lnTo>
                    <a:lnTo>
                      <a:pt x="136" y="17"/>
                    </a:lnTo>
                    <a:lnTo>
                      <a:pt x="142" y="17"/>
                    </a:lnTo>
                    <a:lnTo>
                      <a:pt x="148" y="17"/>
                    </a:lnTo>
                    <a:lnTo>
                      <a:pt x="153" y="17"/>
                    </a:lnTo>
                    <a:lnTo>
                      <a:pt x="153" y="22"/>
                    </a:lnTo>
                    <a:lnTo>
                      <a:pt x="153" y="28"/>
                    </a:lnTo>
                    <a:lnTo>
                      <a:pt x="153" y="34"/>
                    </a:lnTo>
                    <a:lnTo>
                      <a:pt x="148" y="39"/>
                    </a:lnTo>
                    <a:lnTo>
                      <a:pt x="153" y="45"/>
                    </a:lnTo>
                    <a:lnTo>
                      <a:pt x="159" y="45"/>
                    </a:lnTo>
                    <a:lnTo>
                      <a:pt x="159" y="51"/>
                    </a:lnTo>
                    <a:lnTo>
                      <a:pt x="165" y="56"/>
                    </a:lnTo>
                    <a:lnTo>
                      <a:pt x="170" y="56"/>
                    </a:lnTo>
                    <a:lnTo>
                      <a:pt x="170" y="51"/>
                    </a:lnTo>
                    <a:lnTo>
                      <a:pt x="170" y="56"/>
                    </a:lnTo>
                    <a:lnTo>
                      <a:pt x="176" y="56"/>
                    </a:lnTo>
                    <a:lnTo>
                      <a:pt x="182" y="56"/>
                    </a:lnTo>
                    <a:lnTo>
                      <a:pt x="182" y="62"/>
                    </a:lnTo>
                    <a:lnTo>
                      <a:pt x="182" y="56"/>
                    </a:lnTo>
                    <a:lnTo>
                      <a:pt x="187" y="56"/>
                    </a:lnTo>
                    <a:lnTo>
                      <a:pt x="187" y="62"/>
                    </a:lnTo>
                    <a:lnTo>
                      <a:pt x="193" y="62"/>
                    </a:lnTo>
                    <a:lnTo>
                      <a:pt x="193" y="56"/>
                    </a:lnTo>
                    <a:lnTo>
                      <a:pt x="199" y="56"/>
                    </a:lnTo>
                    <a:lnTo>
                      <a:pt x="204" y="56"/>
                    </a:lnTo>
                    <a:lnTo>
                      <a:pt x="210" y="56"/>
                    </a:lnTo>
                    <a:lnTo>
                      <a:pt x="216" y="56"/>
                    </a:lnTo>
                    <a:lnTo>
                      <a:pt x="221" y="56"/>
                    </a:lnTo>
                    <a:lnTo>
                      <a:pt x="227" y="62"/>
                    </a:lnTo>
                    <a:lnTo>
                      <a:pt x="233" y="62"/>
                    </a:lnTo>
                    <a:lnTo>
                      <a:pt x="233" y="68"/>
                    </a:lnTo>
                    <a:lnTo>
                      <a:pt x="238" y="73"/>
                    </a:lnTo>
                    <a:lnTo>
                      <a:pt x="244" y="79"/>
                    </a:lnTo>
                    <a:lnTo>
                      <a:pt x="233" y="96"/>
                    </a:lnTo>
                    <a:lnTo>
                      <a:pt x="221" y="107"/>
                    </a:lnTo>
                    <a:lnTo>
                      <a:pt x="216" y="113"/>
                    </a:lnTo>
                    <a:lnTo>
                      <a:pt x="204" y="113"/>
                    </a:lnTo>
                    <a:lnTo>
                      <a:pt x="204" y="119"/>
                    </a:lnTo>
                    <a:lnTo>
                      <a:pt x="204" y="124"/>
                    </a:lnTo>
                    <a:lnTo>
                      <a:pt x="210" y="130"/>
                    </a:lnTo>
                    <a:lnTo>
                      <a:pt x="216" y="124"/>
                    </a:lnTo>
                    <a:lnTo>
                      <a:pt x="221" y="124"/>
                    </a:lnTo>
                    <a:lnTo>
                      <a:pt x="221" y="130"/>
                    </a:lnTo>
                    <a:lnTo>
                      <a:pt x="227" y="130"/>
                    </a:lnTo>
                    <a:lnTo>
                      <a:pt x="233" y="130"/>
                    </a:lnTo>
                    <a:lnTo>
                      <a:pt x="227" y="130"/>
                    </a:lnTo>
                    <a:lnTo>
                      <a:pt x="233" y="130"/>
                    </a:lnTo>
                    <a:lnTo>
                      <a:pt x="233" y="124"/>
                    </a:lnTo>
                    <a:lnTo>
                      <a:pt x="233" y="130"/>
                    </a:lnTo>
                    <a:lnTo>
                      <a:pt x="238" y="130"/>
                    </a:lnTo>
                    <a:lnTo>
                      <a:pt x="244" y="136"/>
                    </a:lnTo>
                    <a:lnTo>
                      <a:pt x="250" y="136"/>
                    </a:lnTo>
                    <a:lnTo>
                      <a:pt x="255" y="141"/>
                    </a:lnTo>
                    <a:lnTo>
                      <a:pt x="261" y="141"/>
                    </a:lnTo>
                    <a:lnTo>
                      <a:pt x="261" y="147"/>
                    </a:lnTo>
                    <a:lnTo>
                      <a:pt x="255" y="153"/>
                    </a:lnTo>
                    <a:lnTo>
                      <a:pt x="250" y="158"/>
                    </a:lnTo>
                    <a:lnTo>
                      <a:pt x="250" y="164"/>
                    </a:lnTo>
                    <a:lnTo>
                      <a:pt x="244" y="164"/>
                    </a:lnTo>
                    <a:lnTo>
                      <a:pt x="250" y="164"/>
                    </a:lnTo>
                    <a:lnTo>
                      <a:pt x="250" y="170"/>
                    </a:lnTo>
                    <a:lnTo>
                      <a:pt x="250" y="164"/>
                    </a:lnTo>
                    <a:lnTo>
                      <a:pt x="250" y="170"/>
                    </a:lnTo>
                    <a:lnTo>
                      <a:pt x="250" y="175"/>
                    </a:lnTo>
                    <a:lnTo>
                      <a:pt x="250" y="181"/>
                    </a:lnTo>
                    <a:lnTo>
                      <a:pt x="250" y="187"/>
                    </a:lnTo>
                    <a:lnTo>
                      <a:pt x="255" y="187"/>
                    </a:lnTo>
                    <a:lnTo>
                      <a:pt x="261" y="181"/>
                    </a:lnTo>
                    <a:lnTo>
                      <a:pt x="267" y="181"/>
                    </a:lnTo>
                    <a:lnTo>
                      <a:pt x="272" y="181"/>
                    </a:lnTo>
                    <a:lnTo>
                      <a:pt x="278" y="181"/>
                    </a:lnTo>
                    <a:lnTo>
                      <a:pt x="289" y="181"/>
                    </a:lnTo>
                    <a:lnTo>
                      <a:pt x="295" y="181"/>
                    </a:lnTo>
                    <a:lnTo>
                      <a:pt x="306" y="181"/>
                    </a:lnTo>
                    <a:lnTo>
                      <a:pt x="312" y="187"/>
                    </a:lnTo>
                    <a:lnTo>
                      <a:pt x="318" y="198"/>
                    </a:lnTo>
                    <a:lnTo>
                      <a:pt x="318" y="204"/>
                    </a:lnTo>
                    <a:lnTo>
                      <a:pt x="318" y="209"/>
                    </a:lnTo>
                    <a:lnTo>
                      <a:pt x="318" y="215"/>
                    </a:lnTo>
                    <a:lnTo>
                      <a:pt x="318" y="221"/>
                    </a:lnTo>
                    <a:lnTo>
                      <a:pt x="323" y="221"/>
                    </a:lnTo>
                    <a:lnTo>
                      <a:pt x="318" y="221"/>
                    </a:lnTo>
                    <a:lnTo>
                      <a:pt x="323" y="226"/>
                    </a:lnTo>
                    <a:lnTo>
                      <a:pt x="323" y="232"/>
                    </a:lnTo>
                    <a:lnTo>
                      <a:pt x="323" y="238"/>
                    </a:lnTo>
                    <a:lnTo>
                      <a:pt x="323" y="243"/>
                    </a:lnTo>
                    <a:lnTo>
                      <a:pt x="318" y="249"/>
                    </a:lnTo>
                    <a:lnTo>
                      <a:pt x="312" y="249"/>
                    </a:lnTo>
                    <a:lnTo>
                      <a:pt x="306" y="249"/>
                    </a:lnTo>
                    <a:lnTo>
                      <a:pt x="301" y="249"/>
                    </a:lnTo>
                    <a:lnTo>
                      <a:pt x="301" y="255"/>
                    </a:lnTo>
                    <a:lnTo>
                      <a:pt x="295" y="255"/>
                    </a:lnTo>
                    <a:lnTo>
                      <a:pt x="295" y="260"/>
                    </a:lnTo>
                    <a:lnTo>
                      <a:pt x="289" y="260"/>
                    </a:lnTo>
                    <a:lnTo>
                      <a:pt x="289" y="266"/>
                    </a:lnTo>
                    <a:lnTo>
                      <a:pt x="284" y="272"/>
                    </a:lnTo>
                    <a:lnTo>
                      <a:pt x="278" y="272"/>
                    </a:lnTo>
                    <a:lnTo>
                      <a:pt x="278" y="277"/>
                    </a:lnTo>
                    <a:lnTo>
                      <a:pt x="278" y="283"/>
                    </a:lnTo>
                    <a:lnTo>
                      <a:pt x="278" y="306"/>
                    </a:lnTo>
                    <a:lnTo>
                      <a:pt x="278" y="311"/>
                    </a:lnTo>
                    <a:lnTo>
                      <a:pt x="284" y="311"/>
                    </a:lnTo>
                    <a:lnTo>
                      <a:pt x="284" y="317"/>
                    </a:lnTo>
                    <a:lnTo>
                      <a:pt x="278" y="317"/>
                    </a:lnTo>
                    <a:lnTo>
                      <a:pt x="272" y="323"/>
                    </a:lnTo>
                    <a:lnTo>
                      <a:pt x="267" y="323"/>
                    </a:lnTo>
                    <a:lnTo>
                      <a:pt x="267" y="328"/>
                    </a:lnTo>
                    <a:lnTo>
                      <a:pt x="255" y="328"/>
                    </a:lnTo>
                    <a:lnTo>
                      <a:pt x="255" y="334"/>
                    </a:lnTo>
                    <a:lnTo>
                      <a:pt x="250" y="334"/>
                    </a:lnTo>
                    <a:lnTo>
                      <a:pt x="244" y="334"/>
                    </a:lnTo>
                    <a:lnTo>
                      <a:pt x="244" y="340"/>
                    </a:lnTo>
                    <a:lnTo>
                      <a:pt x="238" y="340"/>
                    </a:lnTo>
                    <a:lnTo>
                      <a:pt x="227" y="351"/>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6" name="Freeform 90">
                <a:extLst>
                  <a:ext uri="{FF2B5EF4-FFF2-40B4-BE49-F238E27FC236}">
                    <a16:creationId xmlns:a16="http://schemas.microsoft.com/office/drawing/2014/main" id="{A4253468-B35F-7ECD-3771-CEA8456F914A}"/>
                  </a:ext>
                </a:extLst>
              </p:cNvPr>
              <p:cNvSpPr>
                <a:spLocks/>
              </p:cNvSpPr>
              <p:nvPr>
                <p:custDataLst>
                  <p:tags r:id="rId91"/>
                </p:custDataLst>
              </p:nvPr>
            </p:nvSpPr>
            <p:spPr bwMode="auto">
              <a:xfrm rot="390307">
                <a:off x="4804419" y="3277591"/>
                <a:ext cx="476250" cy="504825"/>
              </a:xfrm>
              <a:custGeom>
                <a:avLst/>
                <a:gdLst>
                  <a:gd name="T0" fmla="*/ 17 w 300"/>
                  <a:gd name="T1" fmla="*/ 267 h 318"/>
                  <a:gd name="T2" fmla="*/ 11 w 300"/>
                  <a:gd name="T3" fmla="*/ 256 h 318"/>
                  <a:gd name="T4" fmla="*/ 0 w 300"/>
                  <a:gd name="T5" fmla="*/ 244 h 318"/>
                  <a:gd name="T6" fmla="*/ 5 w 300"/>
                  <a:gd name="T7" fmla="*/ 233 h 318"/>
                  <a:gd name="T8" fmla="*/ 11 w 300"/>
                  <a:gd name="T9" fmla="*/ 222 h 318"/>
                  <a:gd name="T10" fmla="*/ 22 w 300"/>
                  <a:gd name="T11" fmla="*/ 210 h 318"/>
                  <a:gd name="T12" fmla="*/ 28 w 300"/>
                  <a:gd name="T13" fmla="*/ 199 h 318"/>
                  <a:gd name="T14" fmla="*/ 39 w 300"/>
                  <a:gd name="T15" fmla="*/ 193 h 318"/>
                  <a:gd name="T16" fmla="*/ 39 w 300"/>
                  <a:gd name="T17" fmla="*/ 188 h 318"/>
                  <a:gd name="T18" fmla="*/ 39 w 300"/>
                  <a:gd name="T19" fmla="*/ 171 h 318"/>
                  <a:gd name="T20" fmla="*/ 45 w 300"/>
                  <a:gd name="T21" fmla="*/ 159 h 318"/>
                  <a:gd name="T22" fmla="*/ 51 w 300"/>
                  <a:gd name="T23" fmla="*/ 154 h 318"/>
                  <a:gd name="T24" fmla="*/ 56 w 300"/>
                  <a:gd name="T25" fmla="*/ 142 h 318"/>
                  <a:gd name="T26" fmla="*/ 56 w 300"/>
                  <a:gd name="T27" fmla="*/ 125 h 318"/>
                  <a:gd name="T28" fmla="*/ 56 w 300"/>
                  <a:gd name="T29" fmla="*/ 108 h 318"/>
                  <a:gd name="T30" fmla="*/ 45 w 300"/>
                  <a:gd name="T31" fmla="*/ 103 h 318"/>
                  <a:gd name="T32" fmla="*/ 45 w 300"/>
                  <a:gd name="T33" fmla="*/ 91 h 318"/>
                  <a:gd name="T34" fmla="*/ 51 w 300"/>
                  <a:gd name="T35" fmla="*/ 80 h 318"/>
                  <a:gd name="T36" fmla="*/ 51 w 300"/>
                  <a:gd name="T37" fmla="*/ 74 h 318"/>
                  <a:gd name="T38" fmla="*/ 62 w 300"/>
                  <a:gd name="T39" fmla="*/ 68 h 318"/>
                  <a:gd name="T40" fmla="*/ 56 w 300"/>
                  <a:gd name="T41" fmla="*/ 57 h 318"/>
                  <a:gd name="T42" fmla="*/ 56 w 300"/>
                  <a:gd name="T43" fmla="*/ 40 h 318"/>
                  <a:gd name="T44" fmla="*/ 62 w 300"/>
                  <a:gd name="T45" fmla="*/ 29 h 318"/>
                  <a:gd name="T46" fmla="*/ 56 w 300"/>
                  <a:gd name="T47" fmla="*/ 17 h 318"/>
                  <a:gd name="T48" fmla="*/ 62 w 300"/>
                  <a:gd name="T49" fmla="*/ 6 h 318"/>
                  <a:gd name="T50" fmla="*/ 73 w 300"/>
                  <a:gd name="T51" fmla="*/ 6 h 318"/>
                  <a:gd name="T52" fmla="*/ 96 w 300"/>
                  <a:gd name="T53" fmla="*/ 12 h 318"/>
                  <a:gd name="T54" fmla="*/ 124 w 300"/>
                  <a:gd name="T55" fmla="*/ 17 h 318"/>
                  <a:gd name="T56" fmla="*/ 136 w 300"/>
                  <a:gd name="T57" fmla="*/ 23 h 318"/>
                  <a:gd name="T58" fmla="*/ 141 w 300"/>
                  <a:gd name="T59" fmla="*/ 34 h 318"/>
                  <a:gd name="T60" fmla="*/ 158 w 300"/>
                  <a:gd name="T61" fmla="*/ 46 h 318"/>
                  <a:gd name="T62" fmla="*/ 164 w 300"/>
                  <a:gd name="T63" fmla="*/ 63 h 318"/>
                  <a:gd name="T64" fmla="*/ 175 w 300"/>
                  <a:gd name="T65" fmla="*/ 74 h 318"/>
                  <a:gd name="T66" fmla="*/ 215 w 300"/>
                  <a:gd name="T67" fmla="*/ 97 h 318"/>
                  <a:gd name="T68" fmla="*/ 238 w 300"/>
                  <a:gd name="T69" fmla="*/ 103 h 318"/>
                  <a:gd name="T70" fmla="*/ 255 w 300"/>
                  <a:gd name="T71" fmla="*/ 103 h 318"/>
                  <a:gd name="T72" fmla="*/ 283 w 300"/>
                  <a:gd name="T73" fmla="*/ 108 h 318"/>
                  <a:gd name="T74" fmla="*/ 289 w 300"/>
                  <a:gd name="T75" fmla="*/ 114 h 318"/>
                  <a:gd name="T76" fmla="*/ 300 w 300"/>
                  <a:gd name="T77" fmla="*/ 125 h 318"/>
                  <a:gd name="T78" fmla="*/ 289 w 300"/>
                  <a:gd name="T79" fmla="*/ 137 h 318"/>
                  <a:gd name="T80" fmla="*/ 283 w 300"/>
                  <a:gd name="T81" fmla="*/ 148 h 318"/>
                  <a:gd name="T82" fmla="*/ 277 w 300"/>
                  <a:gd name="T83" fmla="*/ 159 h 318"/>
                  <a:gd name="T84" fmla="*/ 272 w 300"/>
                  <a:gd name="T85" fmla="*/ 171 h 318"/>
                  <a:gd name="T86" fmla="*/ 272 w 300"/>
                  <a:gd name="T87" fmla="*/ 176 h 318"/>
                  <a:gd name="T88" fmla="*/ 266 w 300"/>
                  <a:gd name="T89" fmla="*/ 199 h 318"/>
                  <a:gd name="T90" fmla="*/ 260 w 300"/>
                  <a:gd name="T91" fmla="*/ 216 h 318"/>
                  <a:gd name="T92" fmla="*/ 255 w 300"/>
                  <a:gd name="T93" fmla="*/ 227 h 318"/>
                  <a:gd name="T94" fmla="*/ 260 w 300"/>
                  <a:gd name="T95" fmla="*/ 244 h 318"/>
                  <a:gd name="T96" fmla="*/ 249 w 300"/>
                  <a:gd name="T97" fmla="*/ 261 h 318"/>
                  <a:gd name="T98" fmla="*/ 243 w 300"/>
                  <a:gd name="T99" fmla="*/ 273 h 318"/>
                  <a:gd name="T100" fmla="*/ 226 w 300"/>
                  <a:gd name="T101" fmla="*/ 278 h 318"/>
                  <a:gd name="T102" fmla="*/ 215 w 300"/>
                  <a:gd name="T103" fmla="*/ 284 h 318"/>
                  <a:gd name="T104" fmla="*/ 209 w 300"/>
                  <a:gd name="T105" fmla="*/ 301 h 318"/>
                  <a:gd name="T106" fmla="*/ 204 w 300"/>
                  <a:gd name="T107" fmla="*/ 312 h 318"/>
                  <a:gd name="T108" fmla="*/ 73 w 300"/>
                  <a:gd name="T109" fmla="*/ 30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318">
                    <a:moveTo>
                      <a:pt x="17" y="278"/>
                    </a:moveTo>
                    <a:lnTo>
                      <a:pt x="17" y="273"/>
                    </a:lnTo>
                    <a:lnTo>
                      <a:pt x="17" y="267"/>
                    </a:lnTo>
                    <a:lnTo>
                      <a:pt x="17" y="261"/>
                    </a:lnTo>
                    <a:lnTo>
                      <a:pt x="11" y="261"/>
                    </a:lnTo>
                    <a:lnTo>
                      <a:pt x="11" y="256"/>
                    </a:lnTo>
                    <a:lnTo>
                      <a:pt x="5" y="256"/>
                    </a:lnTo>
                    <a:lnTo>
                      <a:pt x="5" y="250"/>
                    </a:lnTo>
                    <a:lnTo>
                      <a:pt x="0" y="244"/>
                    </a:lnTo>
                    <a:lnTo>
                      <a:pt x="0" y="239"/>
                    </a:lnTo>
                    <a:lnTo>
                      <a:pt x="5" y="239"/>
                    </a:lnTo>
                    <a:lnTo>
                      <a:pt x="5" y="233"/>
                    </a:lnTo>
                    <a:lnTo>
                      <a:pt x="5" y="227"/>
                    </a:lnTo>
                    <a:lnTo>
                      <a:pt x="11" y="227"/>
                    </a:lnTo>
                    <a:lnTo>
                      <a:pt x="11" y="222"/>
                    </a:lnTo>
                    <a:lnTo>
                      <a:pt x="17" y="222"/>
                    </a:lnTo>
                    <a:lnTo>
                      <a:pt x="22" y="216"/>
                    </a:lnTo>
                    <a:lnTo>
                      <a:pt x="22" y="210"/>
                    </a:lnTo>
                    <a:lnTo>
                      <a:pt x="22" y="205"/>
                    </a:lnTo>
                    <a:lnTo>
                      <a:pt x="22" y="199"/>
                    </a:lnTo>
                    <a:lnTo>
                      <a:pt x="28" y="199"/>
                    </a:lnTo>
                    <a:lnTo>
                      <a:pt x="34" y="199"/>
                    </a:lnTo>
                    <a:lnTo>
                      <a:pt x="39" y="199"/>
                    </a:lnTo>
                    <a:lnTo>
                      <a:pt x="39" y="193"/>
                    </a:lnTo>
                    <a:lnTo>
                      <a:pt x="45" y="193"/>
                    </a:lnTo>
                    <a:lnTo>
                      <a:pt x="45" y="188"/>
                    </a:lnTo>
                    <a:lnTo>
                      <a:pt x="39" y="188"/>
                    </a:lnTo>
                    <a:lnTo>
                      <a:pt x="39" y="182"/>
                    </a:lnTo>
                    <a:lnTo>
                      <a:pt x="39" y="176"/>
                    </a:lnTo>
                    <a:lnTo>
                      <a:pt x="39" y="171"/>
                    </a:lnTo>
                    <a:lnTo>
                      <a:pt x="45" y="171"/>
                    </a:lnTo>
                    <a:lnTo>
                      <a:pt x="45" y="165"/>
                    </a:lnTo>
                    <a:lnTo>
                      <a:pt x="45" y="159"/>
                    </a:lnTo>
                    <a:lnTo>
                      <a:pt x="51" y="154"/>
                    </a:lnTo>
                    <a:lnTo>
                      <a:pt x="45" y="154"/>
                    </a:lnTo>
                    <a:lnTo>
                      <a:pt x="51" y="154"/>
                    </a:lnTo>
                    <a:lnTo>
                      <a:pt x="51" y="148"/>
                    </a:lnTo>
                    <a:lnTo>
                      <a:pt x="51" y="142"/>
                    </a:lnTo>
                    <a:lnTo>
                      <a:pt x="56" y="142"/>
                    </a:lnTo>
                    <a:lnTo>
                      <a:pt x="56" y="137"/>
                    </a:lnTo>
                    <a:lnTo>
                      <a:pt x="56" y="131"/>
                    </a:lnTo>
                    <a:lnTo>
                      <a:pt x="56" y="125"/>
                    </a:lnTo>
                    <a:lnTo>
                      <a:pt x="56" y="120"/>
                    </a:lnTo>
                    <a:lnTo>
                      <a:pt x="56" y="114"/>
                    </a:lnTo>
                    <a:lnTo>
                      <a:pt x="56" y="108"/>
                    </a:lnTo>
                    <a:lnTo>
                      <a:pt x="51" y="108"/>
                    </a:lnTo>
                    <a:lnTo>
                      <a:pt x="51" y="103"/>
                    </a:lnTo>
                    <a:lnTo>
                      <a:pt x="45" y="103"/>
                    </a:lnTo>
                    <a:lnTo>
                      <a:pt x="51" y="97"/>
                    </a:lnTo>
                    <a:lnTo>
                      <a:pt x="51" y="91"/>
                    </a:lnTo>
                    <a:lnTo>
                      <a:pt x="45" y="91"/>
                    </a:lnTo>
                    <a:lnTo>
                      <a:pt x="45" y="85"/>
                    </a:lnTo>
                    <a:lnTo>
                      <a:pt x="51" y="85"/>
                    </a:lnTo>
                    <a:lnTo>
                      <a:pt x="51" y="80"/>
                    </a:lnTo>
                    <a:lnTo>
                      <a:pt x="56" y="80"/>
                    </a:lnTo>
                    <a:lnTo>
                      <a:pt x="56" y="74"/>
                    </a:lnTo>
                    <a:lnTo>
                      <a:pt x="51" y="74"/>
                    </a:lnTo>
                    <a:lnTo>
                      <a:pt x="56" y="74"/>
                    </a:lnTo>
                    <a:lnTo>
                      <a:pt x="56" y="68"/>
                    </a:lnTo>
                    <a:lnTo>
                      <a:pt x="62" y="68"/>
                    </a:lnTo>
                    <a:lnTo>
                      <a:pt x="62" y="63"/>
                    </a:lnTo>
                    <a:lnTo>
                      <a:pt x="62" y="57"/>
                    </a:lnTo>
                    <a:lnTo>
                      <a:pt x="56" y="57"/>
                    </a:lnTo>
                    <a:lnTo>
                      <a:pt x="56" y="51"/>
                    </a:lnTo>
                    <a:lnTo>
                      <a:pt x="56" y="46"/>
                    </a:lnTo>
                    <a:lnTo>
                      <a:pt x="56" y="40"/>
                    </a:lnTo>
                    <a:lnTo>
                      <a:pt x="56" y="34"/>
                    </a:lnTo>
                    <a:lnTo>
                      <a:pt x="56" y="29"/>
                    </a:lnTo>
                    <a:lnTo>
                      <a:pt x="62" y="29"/>
                    </a:lnTo>
                    <a:lnTo>
                      <a:pt x="62" y="23"/>
                    </a:lnTo>
                    <a:lnTo>
                      <a:pt x="56" y="23"/>
                    </a:lnTo>
                    <a:lnTo>
                      <a:pt x="56" y="17"/>
                    </a:lnTo>
                    <a:lnTo>
                      <a:pt x="62" y="17"/>
                    </a:lnTo>
                    <a:lnTo>
                      <a:pt x="62" y="12"/>
                    </a:lnTo>
                    <a:lnTo>
                      <a:pt x="62" y="6"/>
                    </a:lnTo>
                    <a:lnTo>
                      <a:pt x="62" y="0"/>
                    </a:lnTo>
                    <a:lnTo>
                      <a:pt x="68" y="0"/>
                    </a:lnTo>
                    <a:lnTo>
                      <a:pt x="73" y="6"/>
                    </a:lnTo>
                    <a:lnTo>
                      <a:pt x="79" y="6"/>
                    </a:lnTo>
                    <a:lnTo>
                      <a:pt x="85" y="6"/>
                    </a:lnTo>
                    <a:lnTo>
                      <a:pt x="96" y="12"/>
                    </a:lnTo>
                    <a:lnTo>
                      <a:pt x="113" y="17"/>
                    </a:lnTo>
                    <a:lnTo>
                      <a:pt x="119" y="17"/>
                    </a:lnTo>
                    <a:lnTo>
                      <a:pt x="124" y="17"/>
                    </a:lnTo>
                    <a:lnTo>
                      <a:pt x="130" y="17"/>
                    </a:lnTo>
                    <a:lnTo>
                      <a:pt x="130" y="23"/>
                    </a:lnTo>
                    <a:lnTo>
                      <a:pt x="136" y="23"/>
                    </a:lnTo>
                    <a:lnTo>
                      <a:pt x="141" y="23"/>
                    </a:lnTo>
                    <a:lnTo>
                      <a:pt x="141" y="29"/>
                    </a:lnTo>
                    <a:lnTo>
                      <a:pt x="141" y="34"/>
                    </a:lnTo>
                    <a:lnTo>
                      <a:pt x="147" y="34"/>
                    </a:lnTo>
                    <a:lnTo>
                      <a:pt x="153" y="40"/>
                    </a:lnTo>
                    <a:lnTo>
                      <a:pt x="158" y="46"/>
                    </a:lnTo>
                    <a:lnTo>
                      <a:pt x="158" y="51"/>
                    </a:lnTo>
                    <a:lnTo>
                      <a:pt x="164" y="57"/>
                    </a:lnTo>
                    <a:lnTo>
                      <a:pt x="164" y="63"/>
                    </a:lnTo>
                    <a:lnTo>
                      <a:pt x="170" y="63"/>
                    </a:lnTo>
                    <a:lnTo>
                      <a:pt x="170" y="68"/>
                    </a:lnTo>
                    <a:lnTo>
                      <a:pt x="175" y="74"/>
                    </a:lnTo>
                    <a:lnTo>
                      <a:pt x="187" y="91"/>
                    </a:lnTo>
                    <a:lnTo>
                      <a:pt x="204" y="97"/>
                    </a:lnTo>
                    <a:lnTo>
                      <a:pt x="215" y="97"/>
                    </a:lnTo>
                    <a:lnTo>
                      <a:pt x="221" y="97"/>
                    </a:lnTo>
                    <a:lnTo>
                      <a:pt x="232" y="103"/>
                    </a:lnTo>
                    <a:lnTo>
                      <a:pt x="238" y="103"/>
                    </a:lnTo>
                    <a:lnTo>
                      <a:pt x="243" y="103"/>
                    </a:lnTo>
                    <a:lnTo>
                      <a:pt x="249" y="103"/>
                    </a:lnTo>
                    <a:lnTo>
                      <a:pt x="255" y="103"/>
                    </a:lnTo>
                    <a:lnTo>
                      <a:pt x="255" y="108"/>
                    </a:lnTo>
                    <a:lnTo>
                      <a:pt x="277" y="108"/>
                    </a:lnTo>
                    <a:lnTo>
                      <a:pt x="283" y="108"/>
                    </a:lnTo>
                    <a:lnTo>
                      <a:pt x="289" y="114"/>
                    </a:lnTo>
                    <a:lnTo>
                      <a:pt x="294" y="114"/>
                    </a:lnTo>
                    <a:lnTo>
                      <a:pt x="289" y="114"/>
                    </a:lnTo>
                    <a:lnTo>
                      <a:pt x="289" y="120"/>
                    </a:lnTo>
                    <a:lnTo>
                      <a:pt x="294" y="125"/>
                    </a:lnTo>
                    <a:lnTo>
                      <a:pt x="300" y="125"/>
                    </a:lnTo>
                    <a:lnTo>
                      <a:pt x="300" y="137"/>
                    </a:lnTo>
                    <a:lnTo>
                      <a:pt x="294" y="137"/>
                    </a:lnTo>
                    <a:lnTo>
                      <a:pt x="289" y="137"/>
                    </a:lnTo>
                    <a:lnTo>
                      <a:pt x="289" y="142"/>
                    </a:lnTo>
                    <a:lnTo>
                      <a:pt x="283" y="142"/>
                    </a:lnTo>
                    <a:lnTo>
                      <a:pt x="283" y="148"/>
                    </a:lnTo>
                    <a:lnTo>
                      <a:pt x="283" y="154"/>
                    </a:lnTo>
                    <a:lnTo>
                      <a:pt x="283" y="159"/>
                    </a:lnTo>
                    <a:lnTo>
                      <a:pt x="277" y="159"/>
                    </a:lnTo>
                    <a:lnTo>
                      <a:pt x="277" y="165"/>
                    </a:lnTo>
                    <a:lnTo>
                      <a:pt x="277" y="171"/>
                    </a:lnTo>
                    <a:lnTo>
                      <a:pt x="272" y="171"/>
                    </a:lnTo>
                    <a:lnTo>
                      <a:pt x="272" y="176"/>
                    </a:lnTo>
                    <a:lnTo>
                      <a:pt x="272" y="182"/>
                    </a:lnTo>
                    <a:lnTo>
                      <a:pt x="272" y="176"/>
                    </a:lnTo>
                    <a:lnTo>
                      <a:pt x="272" y="182"/>
                    </a:lnTo>
                    <a:lnTo>
                      <a:pt x="266" y="193"/>
                    </a:lnTo>
                    <a:lnTo>
                      <a:pt x="266" y="199"/>
                    </a:lnTo>
                    <a:lnTo>
                      <a:pt x="260" y="199"/>
                    </a:lnTo>
                    <a:lnTo>
                      <a:pt x="260" y="210"/>
                    </a:lnTo>
                    <a:lnTo>
                      <a:pt x="260" y="216"/>
                    </a:lnTo>
                    <a:lnTo>
                      <a:pt x="255" y="216"/>
                    </a:lnTo>
                    <a:lnTo>
                      <a:pt x="255" y="222"/>
                    </a:lnTo>
                    <a:lnTo>
                      <a:pt x="255" y="227"/>
                    </a:lnTo>
                    <a:lnTo>
                      <a:pt x="255" y="233"/>
                    </a:lnTo>
                    <a:lnTo>
                      <a:pt x="260" y="239"/>
                    </a:lnTo>
                    <a:lnTo>
                      <a:pt x="260" y="244"/>
                    </a:lnTo>
                    <a:lnTo>
                      <a:pt x="260" y="250"/>
                    </a:lnTo>
                    <a:lnTo>
                      <a:pt x="255" y="256"/>
                    </a:lnTo>
                    <a:lnTo>
                      <a:pt x="249" y="261"/>
                    </a:lnTo>
                    <a:lnTo>
                      <a:pt x="249" y="267"/>
                    </a:lnTo>
                    <a:lnTo>
                      <a:pt x="243" y="267"/>
                    </a:lnTo>
                    <a:lnTo>
                      <a:pt x="243" y="273"/>
                    </a:lnTo>
                    <a:lnTo>
                      <a:pt x="243" y="278"/>
                    </a:lnTo>
                    <a:lnTo>
                      <a:pt x="232" y="278"/>
                    </a:lnTo>
                    <a:lnTo>
                      <a:pt x="226" y="278"/>
                    </a:lnTo>
                    <a:lnTo>
                      <a:pt x="221" y="278"/>
                    </a:lnTo>
                    <a:lnTo>
                      <a:pt x="221" y="284"/>
                    </a:lnTo>
                    <a:lnTo>
                      <a:pt x="215" y="284"/>
                    </a:lnTo>
                    <a:lnTo>
                      <a:pt x="221" y="290"/>
                    </a:lnTo>
                    <a:lnTo>
                      <a:pt x="215" y="295"/>
                    </a:lnTo>
                    <a:lnTo>
                      <a:pt x="209" y="301"/>
                    </a:lnTo>
                    <a:lnTo>
                      <a:pt x="209" y="307"/>
                    </a:lnTo>
                    <a:lnTo>
                      <a:pt x="204" y="307"/>
                    </a:lnTo>
                    <a:lnTo>
                      <a:pt x="204" y="312"/>
                    </a:lnTo>
                    <a:lnTo>
                      <a:pt x="204" y="318"/>
                    </a:lnTo>
                    <a:lnTo>
                      <a:pt x="170" y="307"/>
                    </a:lnTo>
                    <a:lnTo>
                      <a:pt x="73" y="301"/>
                    </a:lnTo>
                    <a:lnTo>
                      <a:pt x="39" y="290"/>
                    </a:lnTo>
                    <a:lnTo>
                      <a:pt x="17" y="278"/>
                    </a:lnTo>
                    <a:close/>
                  </a:path>
                </a:pathLst>
              </a:custGeom>
              <a:solidFill>
                <a:schemeClr val="bg1">
                  <a:lumMod val="95000"/>
                </a:schemeClr>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7" name="Freeform 91">
                <a:extLst>
                  <a:ext uri="{FF2B5EF4-FFF2-40B4-BE49-F238E27FC236}">
                    <a16:creationId xmlns:a16="http://schemas.microsoft.com/office/drawing/2014/main" id="{04876089-C78F-7A51-3F6B-DCDE4921E337}"/>
                  </a:ext>
                </a:extLst>
              </p:cNvPr>
              <p:cNvSpPr>
                <a:spLocks/>
              </p:cNvSpPr>
              <p:nvPr>
                <p:custDataLst>
                  <p:tags r:id="rId92"/>
                </p:custDataLst>
              </p:nvPr>
            </p:nvSpPr>
            <p:spPr bwMode="auto">
              <a:xfrm rot="390307">
                <a:off x="7404620" y="3938367"/>
                <a:ext cx="638175" cy="611188"/>
              </a:xfrm>
              <a:custGeom>
                <a:avLst/>
                <a:gdLst>
                  <a:gd name="T0" fmla="*/ 306 w 402"/>
                  <a:gd name="T1" fmla="*/ 175 h 385"/>
                  <a:gd name="T2" fmla="*/ 317 w 402"/>
                  <a:gd name="T3" fmla="*/ 187 h 385"/>
                  <a:gd name="T4" fmla="*/ 328 w 402"/>
                  <a:gd name="T5" fmla="*/ 204 h 385"/>
                  <a:gd name="T6" fmla="*/ 345 w 402"/>
                  <a:gd name="T7" fmla="*/ 215 h 385"/>
                  <a:gd name="T8" fmla="*/ 357 w 402"/>
                  <a:gd name="T9" fmla="*/ 232 h 385"/>
                  <a:gd name="T10" fmla="*/ 374 w 402"/>
                  <a:gd name="T11" fmla="*/ 243 h 385"/>
                  <a:gd name="T12" fmla="*/ 379 w 402"/>
                  <a:gd name="T13" fmla="*/ 294 h 385"/>
                  <a:gd name="T14" fmla="*/ 396 w 402"/>
                  <a:gd name="T15" fmla="*/ 323 h 385"/>
                  <a:gd name="T16" fmla="*/ 402 w 402"/>
                  <a:gd name="T17" fmla="*/ 334 h 385"/>
                  <a:gd name="T18" fmla="*/ 396 w 402"/>
                  <a:gd name="T19" fmla="*/ 340 h 385"/>
                  <a:gd name="T20" fmla="*/ 391 w 402"/>
                  <a:gd name="T21" fmla="*/ 357 h 385"/>
                  <a:gd name="T22" fmla="*/ 374 w 402"/>
                  <a:gd name="T23" fmla="*/ 368 h 385"/>
                  <a:gd name="T24" fmla="*/ 368 w 402"/>
                  <a:gd name="T25" fmla="*/ 385 h 385"/>
                  <a:gd name="T26" fmla="*/ 334 w 402"/>
                  <a:gd name="T27" fmla="*/ 351 h 385"/>
                  <a:gd name="T28" fmla="*/ 306 w 402"/>
                  <a:gd name="T29" fmla="*/ 328 h 385"/>
                  <a:gd name="T30" fmla="*/ 311 w 402"/>
                  <a:gd name="T31" fmla="*/ 300 h 385"/>
                  <a:gd name="T32" fmla="*/ 289 w 402"/>
                  <a:gd name="T33" fmla="*/ 283 h 385"/>
                  <a:gd name="T34" fmla="*/ 272 w 402"/>
                  <a:gd name="T35" fmla="*/ 272 h 385"/>
                  <a:gd name="T36" fmla="*/ 260 w 402"/>
                  <a:gd name="T37" fmla="*/ 255 h 385"/>
                  <a:gd name="T38" fmla="*/ 238 w 402"/>
                  <a:gd name="T39" fmla="*/ 249 h 385"/>
                  <a:gd name="T40" fmla="*/ 243 w 402"/>
                  <a:gd name="T41" fmla="*/ 238 h 385"/>
                  <a:gd name="T42" fmla="*/ 209 w 402"/>
                  <a:gd name="T43" fmla="*/ 226 h 385"/>
                  <a:gd name="T44" fmla="*/ 198 w 402"/>
                  <a:gd name="T45" fmla="*/ 198 h 385"/>
                  <a:gd name="T46" fmla="*/ 170 w 402"/>
                  <a:gd name="T47" fmla="*/ 209 h 385"/>
                  <a:gd name="T48" fmla="*/ 141 w 402"/>
                  <a:gd name="T49" fmla="*/ 192 h 385"/>
                  <a:gd name="T50" fmla="*/ 124 w 402"/>
                  <a:gd name="T51" fmla="*/ 187 h 385"/>
                  <a:gd name="T52" fmla="*/ 96 w 402"/>
                  <a:gd name="T53" fmla="*/ 175 h 385"/>
                  <a:gd name="T54" fmla="*/ 90 w 402"/>
                  <a:gd name="T55" fmla="*/ 158 h 385"/>
                  <a:gd name="T56" fmla="*/ 73 w 402"/>
                  <a:gd name="T57" fmla="*/ 147 h 385"/>
                  <a:gd name="T58" fmla="*/ 68 w 402"/>
                  <a:gd name="T59" fmla="*/ 141 h 385"/>
                  <a:gd name="T60" fmla="*/ 68 w 402"/>
                  <a:gd name="T61" fmla="*/ 124 h 385"/>
                  <a:gd name="T62" fmla="*/ 62 w 402"/>
                  <a:gd name="T63" fmla="*/ 130 h 385"/>
                  <a:gd name="T64" fmla="*/ 56 w 402"/>
                  <a:gd name="T65" fmla="*/ 119 h 385"/>
                  <a:gd name="T66" fmla="*/ 45 w 402"/>
                  <a:gd name="T67" fmla="*/ 107 h 385"/>
                  <a:gd name="T68" fmla="*/ 39 w 402"/>
                  <a:gd name="T69" fmla="*/ 90 h 385"/>
                  <a:gd name="T70" fmla="*/ 22 w 402"/>
                  <a:gd name="T71" fmla="*/ 85 h 385"/>
                  <a:gd name="T72" fmla="*/ 17 w 402"/>
                  <a:gd name="T73" fmla="*/ 79 h 385"/>
                  <a:gd name="T74" fmla="*/ 11 w 402"/>
                  <a:gd name="T75" fmla="*/ 73 h 385"/>
                  <a:gd name="T76" fmla="*/ 5 w 402"/>
                  <a:gd name="T77" fmla="*/ 68 h 385"/>
                  <a:gd name="T78" fmla="*/ 11 w 402"/>
                  <a:gd name="T79" fmla="*/ 62 h 385"/>
                  <a:gd name="T80" fmla="*/ 0 w 402"/>
                  <a:gd name="T81" fmla="*/ 34 h 385"/>
                  <a:gd name="T82" fmla="*/ 11 w 402"/>
                  <a:gd name="T83" fmla="*/ 11 h 385"/>
                  <a:gd name="T84" fmla="*/ 34 w 402"/>
                  <a:gd name="T85" fmla="*/ 5 h 385"/>
                  <a:gd name="T86" fmla="*/ 56 w 402"/>
                  <a:gd name="T87" fmla="*/ 5 h 385"/>
                  <a:gd name="T88" fmla="*/ 68 w 402"/>
                  <a:gd name="T89" fmla="*/ 5 h 385"/>
                  <a:gd name="T90" fmla="*/ 79 w 402"/>
                  <a:gd name="T91" fmla="*/ 22 h 385"/>
                  <a:gd name="T92" fmla="*/ 96 w 402"/>
                  <a:gd name="T93" fmla="*/ 34 h 385"/>
                  <a:gd name="T94" fmla="*/ 102 w 402"/>
                  <a:gd name="T95" fmla="*/ 56 h 385"/>
                  <a:gd name="T96" fmla="*/ 96 w 402"/>
                  <a:gd name="T97" fmla="*/ 68 h 385"/>
                  <a:gd name="T98" fmla="*/ 107 w 402"/>
                  <a:gd name="T99" fmla="*/ 79 h 385"/>
                  <a:gd name="T100" fmla="*/ 130 w 402"/>
                  <a:gd name="T101" fmla="*/ 96 h 385"/>
                  <a:gd name="T102" fmla="*/ 164 w 402"/>
                  <a:gd name="T103" fmla="*/ 96 h 385"/>
                  <a:gd name="T104" fmla="*/ 170 w 402"/>
                  <a:gd name="T105" fmla="*/ 124 h 385"/>
                  <a:gd name="T106" fmla="*/ 181 w 402"/>
                  <a:gd name="T107" fmla="*/ 124 h 385"/>
                  <a:gd name="T108" fmla="*/ 198 w 402"/>
                  <a:gd name="T109" fmla="*/ 119 h 385"/>
                  <a:gd name="T110" fmla="*/ 221 w 402"/>
                  <a:gd name="T111" fmla="*/ 119 h 385"/>
                  <a:gd name="T112" fmla="*/ 249 w 402"/>
                  <a:gd name="T113" fmla="*/ 107 h 385"/>
                  <a:gd name="T114" fmla="*/ 266 w 402"/>
                  <a:gd name="T115" fmla="*/ 124 h 385"/>
                  <a:gd name="T116" fmla="*/ 289 w 402"/>
                  <a:gd name="T117"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85">
                    <a:moveTo>
                      <a:pt x="300" y="153"/>
                    </a:moveTo>
                    <a:lnTo>
                      <a:pt x="300" y="164"/>
                    </a:lnTo>
                    <a:lnTo>
                      <a:pt x="306" y="170"/>
                    </a:lnTo>
                    <a:lnTo>
                      <a:pt x="306" y="175"/>
                    </a:lnTo>
                    <a:lnTo>
                      <a:pt x="311" y="175"/>
                    </a:lnTo>
                    <a:lnTo>
                      <a:pt x="311" y="181"/>
                    </a:lnTo>
                    <a:lnTo>
                      <a:pt x="317" y="181"/>
                    </a:lnTo>
                    <a:lnTo>
                      <a:pt x="317" y="187"/>
                    </a:lnTo>
                    <a:lnTo>
                      <a:pt x="323" y="192"/>
                    </a:lnTo>
                    <a:lnTo>
                      <a:pt x="323" y="198"/>
                    </a:lnTo>
                    <a:lnTo>
                      <a:pt x="328" y="198"/>
                    </a:lnTo>
                    <a:lnTo>
                      <a:pt x="328" y="204"/>
                    </a:lnTo>
                    <a:lnTo>
                      <a:pt x="334" y="204"/>
                    </a:lnTo>
                    <a:lnTo>
                      <a:pt x="340" y="209"/>
                    </a:lnTo>
                    <a:lnTo>
                      <a:pt x="340" y="215"/>
                    </a:lnTo>
                    <a:lnTo>
                      <a:pt x="345" y="215"/>
                    </a:lnTo>
                    <a:lnTo>
                      <a:pt x="345" y="221"/>
                    </a:lnTo>
                    <a:lnTo>
                      <a:pt x="345" y="226"/>
                    </a:lnTo>
                    <a:lnTo>
                      <a:pt x="351" y="226"/>
                    </a:lnTo>
                    <a:lnTo>
                      <a:pt x="357" y="232"/>
                    </a:lnTo>
                    <a:lnTo>
                      <a:pt x="362" y="232"/>
                    </a:lnTo>
                    <a:lnTo>
                      <a:pt x="368" y="238"/>
                    </a:lnTo>
                    <a:lnTo>
                      <a:pt x="374" y="238"/>
                    </a:lnTo>
                    <a:lnTo>
                      <a:pt x="374" y="243"/>
                    </a:lnTo>
                    <a:lnTo>
                      <a:pt x="379" y="243"/>
                    </a:lnTo>
                    <a:lnTo>
                      <a:pt x="379" y="272"/>
                    </a:lnTo>
                    <a:lnTo>
                      <a:pt x="379" y="277"/>
                    </a:lnTo>
                    <a:lnTo>
                      <a:pt x="379" y="294"/>
                    </a:lnTo>
                    <a:lnTo>
                      <a:pt x="379" y="300"/>
                    </a:lnTo>
                    <a:lnTo>
                      <a:pt x="379" y="311"/>
                    </a:lnTo>
                    <a:lnTo>
                      <a:pt x="391" y="317"/>
                    </a:lnTo>
                    <a:lnTo>
                      <a:pt x="396" y="323"/>
                    </a:lnTo>
                    <a:lnTo>
                      <a:pt x="396" y="328"/>
                    </a:lnTo>
                    <a:lnTo>
                      <a:pt x="402" y="334"/>
                    </a:lnTo>
                    <a:lnTo>
                      <a:pt x="396" y="334"/>
                    </a:lnTo>
                    <a:lnTo>
                      <a:pt x="402" y="334"/>
                    </a:lnTo>
                    <a:lnTo>
                      <a:pt x="402" y="340"/>
                    </a:lnTo>
                    <a:lnTo>
                      <a:pt x="396" y="340"/>
                    </a:lnTo>
                    <a:lnTo>
                      <a:pt x="402" y="340"/>
                    </a:lnTo>
                    <a:lnTo>
                      <a:pt x="396" y="340"/>
                    </a:lnTo>
                    <a:lnTo>
                      <a:pt x="396" y="345"/>
                    </a:lnTo>
                    <a:lnTo>
                      <a:pt x="396" y="357"/>
                    </a:lnTo>
                    <a:lnTo>
                      <a:pt x="391" y="362"/>
                    </a:lnTo>
                    <a:lnTo>
                      <a:pt x="391" y="357"/>
                    </a:lnTo>
                    <a:lnTo>
                      <a:pt x="385" y="357"/>
                    </a:lnTo>
                    <a:lnTo>
                      <a:pt x="379" y="362"/>
                    </a:lnTo>
                    <a:lnTo>
                      <a:pt x="379" y="368"/>
                    </a:lnTo>
                    <a:lnTo>
                      <a:pt x="374" y="368"/>
                    </a:lnTo>
                    <a:lnTo>
                      <a:pt x="368" y="368"/>
                    </a:lnTo>
                    <a:lnTo>
                      <a:pt x="374" y="374"/>
                    </a:lnTo>
                    <a:lnTo>
                      <a:pt x="374" y="379"/>
                    </a:lnTo>
                    <a:lnTo>
                      <a:pt x="368" y="385"/>
                    </a:lnTo>
                    <a:lnTo>
                      <a:pt x="357" y="379"/>
                    </a:lnTo>
                    <a:lnTo>
                      <a:pt x="351" y="374"/>
                    </a:lnTo>
                    <a:lnTo>
                      <a:pt x="345" y="362"/>
                    </a:lnTo>
                    <a:lnTo>
                      <a:pt x="334" y="351"/>
                    </a:lnTo>
                    <a:lnTo>
                      <a:pt x="328" y="345"/>
                    </a:lnTo>
                    <a:lnTo>
                      <a:pt x="323" y="340"/>
                    </a:lnTo>
                    <a:lnTo>
                      <a:pt x="306" y="334"/>
                    </a:lnTo>
                    <a:lnTo>
                      <a:pt x="306" y="328"/>
                    </a:lnTo>
                    <a:lnTo>
                      <a:pt x="306" y="323"/>
                    </a:lnTo>
                    <a:lnTo>
                      <a:pt x="306" y="317"/>
                    </a:lnTo>
                    <a:lnTo>
                      <a:pt x="306" y="311"/>
                    </a:lnTo>
                    <a:lnTo>
                      <a:pt x="311" y="300"/>
                    </a:lnTo>
                    <a:lnTo>
                      <a:pt x="306" y="294"/>
                    </a:lnTo>
                    <a:lnTo>
                      <a:pt x="300" y="283"/>
                    </a:lnTo>
                    <a:lnTo>
                      <a:pt x="294" y="283"/>
                    </a:lnTo>
                    <a:lnTo>
                      <a:pt x="289" y="283"/>
                    </a:lnTo>
                    <a:lnTo>
                      <a:pt x="294" y="272"/>
                    </a:lnTo>
                    <a:lnTo>
                      <a:pt x="289" y="266"/>
                    </a:lnTo>
                    <a:lnTo>
                      <a:pt x="277" y="272"/>
                    </a:lnTo>
                    <a:lnTo>
                      <a:pt x="272" y="272"/>
                    </a:lnTo>
                    <a:lnTo>
                      <a:pt x="272" y="266"/>
                    </a:lnTo>
                    <a:lnTo>
                      <a:pt x="277" y="260"/>
                    </a:lnTo>
                    <a:lnTo>
                      <a:pt x="266" y="260"/>
                    </a:lnTo>
                    <a:lnTo>
                      <a:pt x="260" y="255"/>
                    </a:lnTo>
                    <a:lnTo>
                      <a:pt x="255" y="255"/>
                    </a:lnTo>
                    <a:lnTo>
                      <a:pt x="243" y="255"/>
                    </a:lnTo>
                    <a:lnTo>
                      <a:pt x="238" y="255"/>
                    </a:lnTo>
                    <a:lnTo>
                      <a:pt x="238" y="249"/>
                    </a:lnTo>
                    <a:lnTo>
                      <a:pt x="243" y="249"/>
                    </a:lnTo>
                    <a:lnTo>
                      <a:pt x="249" y="243"/>
                    </a:lnTo>
                    <a:lnTo>
                      <a:pt x="249" y="238"/>
                    </a:lnTo>
                    <a:lnTo>
                      <a:pt x="243" y="238"/>
                    </a:lnTo>
                    <a:lnTo>
                      <a:pt x="226" y="226"/>
                    </a:lnTo>
                    <a:lnTo>
                      <a:pt x="215" y="232"/>
                    </a:lnTo>
                    <a:lnTo>
                      <a:pt x="209" y="232"/>
                    </a:lnTo>
                    <a:lnTo>
                      <a:pt x="209" y="226"/>
                    </a:lnTo>
                    <a:lnTo>
                      <a:pt x="209" y="215"/>
                    </a:lnTo>
                    <a:lnTo>
                      <a:pt x="204" y="209"/>
                    </a:lnTo>
                    <a:lnTo>
                      <a:pt x="204" y="198"/>
                    </a:lnTo>
                    <a:lnTo>
                      <a:pt x="198" y="198"/>
                    </a:lnTo>
                    <a:lnTo>
                      <a:pt x="192" y="204"/>
                    </a:lnTo>
                    <a:lnTo>
                      <a:pt x="187" y="204"/>
                    </a:lnTo>
                    <a:lnTo>
                      <a:pt x="175" y="209"/>
                    </a:lnTo>
                    <a:lnTo>
                      <a:pt x="170" y="209"/>
                    </a:lnTo>
                    <a:lnTo>
                      <a:pt x="164" y="198"/>
                    </a:lnTo>
                    <a:lnTo>
                      <a:pt x="158" y="198"/>
                    </a:lnTo>
                    <a:lnTo>
                      <a:pt x="147" y="198"/>
                    </a:lnTo>
                    <a:lnTo>
                      <a:pt x="141" y="192"/>
                    </a:lnTo>
                    <a:lnTo>
                      <a:pt x="136" y="187"/>
                    </a:lnTo>
                    <a:lnTo>
                      <a:pt x="130" y="192"/>
                    </a:lnTo>
                    <a:lnTo>
                      <a:pt x="124" y="192"/>
                    </a:lnTo>
                    <a:lnTo>
                      <a:pt x="124" y="187"/>
                    </a:lnTo>
                    <a:lnTo>
                      <a:pt x="113" y="181"/>
                    </a:lnTo>
                    <a:lnTo>
                      <a:pt x="107" y="175"/>
                    </a:lnTo>
                    <a:lnTo>
                      <a:pt x="102" y="175"/>
                    </a:lnTo>
                    <a:lnTo>
                      <a:pt x="96" y="175"/>
                    </a:lnTo>
                    <a:lnTo>
                      <a:pt x="90" y="175"/>
                    </a:lnTo>
                    <a:lnTo>
                      <a:pt x="85" y="170"/>
                    </a:lnTo>
                    <a:lnTo>
                      <a:pt x="90" y="164"/>
                    </a:lnTo>
                    <a:lnTo>
                      <a:pt x="90" y="158"/>
                    </a:lnTo>
                    <a:lnTo>
                      <a:pt x="90" y="153"/>
                    </a:lnTo>
                    <a:lnTo>
                      <a:pt x="85" y="153"/>
                    </a:lnTo>
                    <a:lnTo>
                      <a:pt x="79" y="153"/>
                    </a:lnTo>
                    <a:lnTo>
                      <a:pt x="73" y="147"/>
                    </a:lnTo>
                    <a:lnTo>
                      <a:pt x="73" y="153"/>
                    </a:lnTo>
                    <a:lnTo>
                      <a:pt x="73" y="147"/>
                    </a:lnTo>
                    <a:lnTo>
                      <a:pt x="68" y="147"/>
                    </a:lnTo>
                    <a:lnTo>
                      <a:pt x="68" y="141"/>
                    </a:lnTo>
                    <a:lnTo>
                      <a:pt x="68" y="136"/>
                    </a:lnTo>
                    <a:lnTo>
                      <a:pt x="73" y="136"/>
                    </a:lnTo>
                    <a:lnTo>
                      <a:pt x="73" y="130"/>
                    </a:lnTo>
                    <a:lnTo>
                      <a:pt x="68" y="124"/>
                    </a:lnTo>
                    <a:lnTo>
                      <a:pt x="68" y="130"/>
                    </a:lnTo>
                    <a:lnTo>
                      <a:pt x="62" y="130"/>
                    </a:lnTo>
                    <a:lnTo>
                      <a:pt x="62" y="136"/>
                    </a:lnTo>
                    <a:lnTo>
                      <a:pt x="62" y="130"/>
                    </a:lnTo>
                    <a:lnTo>
                      <a:pt x="56" y="136"/>
                    </a:lnTo>
                    <a:lnTo>
                      <a:pt x="62" y="130"/>
                    </a:lnTo>
                    <a:lnTo>
                      <a:pt x="56" y="124"/>
                    </a:lnTo>
                    <a:lnTo>
                      <a:pt x="56" y="119"/>
                    </a:lnTo>
                    <a:lnTo>
                      <a:pt x="51" y="119"/>
                    </a:lnTo>
                    <a:lnTo>
                      <a:pt x="51" y="113"/>
                    </a:lnTo>
                    <a:lnTo>
                      <a:pt x="51" y="107"/>
                    </a:lnTo>
                    <a:lnTo>
                      <a:pt x="45" y="107"/>
                    </a:lnTo>
                    <a:lnTo>
                      <a:pt x="45" y="102"/>
                    </a:lnTo>
                    <a:lnTo>
                      <a:pt x="39" y="102"/>
                    </a:lnTo>
                    <a:lnTo>
                      <a:pt x="39" y="96"/>
                    </a:lnTo>
                    <a:lnTo>
                      <a:pt x="39" y="90"/>
                    </a:lnTo>
                    <a:lnTo>
                      <a:pt x="34" y="90"/>
                    </a:lnTo>
                    <a:lnTo>
                      <a:pt x="28" y="90"/>
                    </a:lnTo>
                    <a:lnTo>
                      <a:pt x="22" y="90"/>
                    </a:lnTo>
                    <a:lnTo>
                      <a:pt x="22" y="85"/>
                    </a:lnTo>
                    <a:lnTo>
                      <a:pt x="28" y="85"/>
                    </a:lnTo>
                    <a:lnTo>
                      <a:pt x="28" y="79"/>
                    </a:lnTo>
                    <a:lnTo>
                      <a:pt x="22" y="79"/>
                    </a:lnTo>
                    <a:lnTo>
                      <a:pt x="17" y="79"/>
                    </a:lnTo>
                    <a:lnTo>
                      <a:pt x="17" y="73"/>
                    </a:lnTo>
                    <a:lnTo>
                      <a:pt x="17" y="68"/>
                    </a:lnTo>
                    <a:lnTo>
                      <a:pt x="11" y="68"/>
                    </a:lnTo>
                    <a:lnTo>
                      <a:pt x="11" y="73"/>
                    </a:lnTo>
                    <a:lnTo>
                      <a:pt x="5" y="73"/>
                    </a:lnTo>
                    <a:lnTo>
                      <a:pt x="11" y="73"/>
                    </a:lnTo>
                    <a:lnTo>
                      <a:pt x="5" y="73"/>
                    </a:lnTo>
                    <a:lnTo>
                      <a:pt x="5" y="68"/>
                    </a:lnTo>
                    <a:lnTo>
                      <a:pt x="0" y="68"/>
                    </a:lnTo>
                    <a:lnTo>
                      <a:pt x="5" y="62"/>
                    </a:lnTo>
                    <a:lnTo>
                      <a:pt x="5" y="68"/>
                    </a:lnTo>
                    <a:lnTo>
                      <a:pt x="11" y="62"/>
                    </a:lnTo>
                    <a:lnTo>
                      <a:pt x="0" y="56"/>
                    </a:lnTo>
                    <a:lnTo>
                      <a:pt x="0" y="45"/>
                    </a:lnTo>
                    <a:lnTo>
                      <a:pt x="5" y="45"/>
                    </a:lnTo>
                    <a:lnTo>
                      <a:pt x="0" y="34"/>
                    </a:lnTo>
                    <a:lnTo>
                      <a:pt x="0" y="28"/>
                    </a:lnTo>
                    <a:lnTo>
                      <a:pt x="0" y="22"/>
                    </a:lnTo>
                    <a:lnTo>
                      <a:pt x="5" y="11"/>
                    </a:lnTo>
                    <a:lnTo>
                      <a:pt x="11" y="11"/>
                    </a:lnTo>
                    <a:lnTo>
                      <a:pt x="17" y="5"/>
                    </a:lnTo>
                    <a:lnTo>
                      <a:pt x="22" y="5"/>
                    </a:lnTo>
                    <a:lnTo>
                      <a:pt x="28" y="5"/>
                    </a:lnTo>
                    <a:lnTo>
                      <a:pt x="34" y="5"/>
                    </a:lnTo>
                    <a:lnTo>
                      <a:pt x="39" y="0"/>
                    </a:lnTo>
                    <a:lnTo>
                      <a:pt x="45" y="5"/>
                    </a:lnTo>
                    <a:lnTo>
                      <a:pt x="51" y="5"/>
                    </a:lnTo>
                    <a:lnTo>
                      <a:pt x="56" y="5"/>
                    </a:lnTo>
                    <a:lnTo>
                      <a:pt x="56" y="0"/>
                    </a:lnTo>
                    <a:lnTo>
                      <a:pt x="62" y="0"/>
                    </a:lnTo>
                    <a:lnTo>
                      <a:pt x="62" y="5"/>
                    </a:lnTo>
                    <a:lnTo>
                      <a:pt x="68" y="5"/>
                    </a:lnTo>
                    <a:lnTo>
                      <a:pt x="68" y="11"/>
                    </a:lnTo>
                    <a:lnTo>
                      <a:pt x="68" y="17"/>
                    </a:lnTo>
                    <a:lnTo>
                      <a:pt x="73" y="17"/>
                    </a:lnTo>
                    <a:lnTo>
                      <a:pt x="79" y="22"/>
                    </a:lnTo>
                    <a:lnTo>
                      <a:pt x="79" y="28"/>
                    </a:lnTo>
                    <a:lnTo>
                      <a:pt x="85" y="28"/>
                    </a:lnTo>
                    <a:lnTo>
                      <a:pt x="90" y="28"/>
                    </a:lnTo>
                    <a:lnTo>
                      <a:pt x="96" y="34"/>
                    </a:lnTo>
                    <a:lnTo>
                      <a:pt x="96" y="39"/>
                    </a:lnTo>
                    <a:lnTo>
                      <a:pt x="102" y="45"/>
                    </a:lnTo>
                    <a:lnTo>
                      <a:pt x="102" y="51"/>
                    </a:lnTo>
                    <a:lnTo>
                      <a:pt x="102" y="56"/>
                    </a:lnTo>
                    <a:lnTo>
                      <a:pt x="107" y="62"/>
                    </a:lnTo>
                    <a:lnTo>
                      <a:pt x="107" y="68"/>
                    </a:lnTo>
                    <a:lnTo>
                      <a:pt x="102" y="68"/>
                    </a:lnTo>
                    <a:lnTo>
                      <a:pt x="96" y="68"/>
                    </a:lnTo>
                    <a:lnTo>
                      <a:pt x="96" y="73"/>
                    </a:lnTo>
                    <a:lnTo>
                      <a:pt x="102" y="73"/>
                    </a:lnTo>
                    <a:lnTo>
                      <a:pt x="102" y="79"/>
                    </a:lnTo>
                    <a:lnTo>
                      <a:pt x="107" y="79"/>
                    </a:lnTo>
                    <a:lnTo>
                      <a:pt x="113" y="79"/>
                    </a:lnTo>
                    <a:lnTo>
                      <a:pt x="113" y="90"/>
                    </a:lnTo>
                    <a:lnTo>
                      <a:pt x="124" y="96"/>
                    </a:lnTo>
                    <a:lnTo>
                      <a:pt x="130" y="96"/>
                    </a:lnTo>
                    <a:lnTo>
                      <a:pt x="136" y="90"/>
                    </a:lnTo>
                    <a:lnTo>
                      <a:pt x="147" y="102"/>
                    </a:lnTo>
                    <a:lnTo>
                      <a:pt x="158" y="96"/>
                    </a:lnTo>
                    <a:lnTo>
                      <a:pt x="164" y="96"/>
                    </a:lnTo>
                    <a:lnTo>
                      <a:pt x="164" y="113"/>
                    </a:lnTo>
                    <a:lnTo>
                      <a:pt x="170" y="113"/>
                    </a:lnTo>
                    <a:lnTo>
                      <a:pt x="170" y="119"/>
                    </a:lnTo>
                    <a:lnTo>
                      <a:pt x="170" y="124"/>
                    </a:lnTo>
                    <a:lnTo>
                      <a:pt x="170" y="130"/>
                    </a:lnTo>
                    <a:lnTo>
                      <a:pt x="175" y="130"/>
                    </a:lnTo>
                    <a:lnTo>
                      <a:pt x="175" y="124"/>
                    </a:lnTo>
                    <a:lnTo>
                      <a:pt x="181" y="124"/>
                    </a:lnTo>
                    <a:lnTo>
                      <a:pt x="181" y="119"/>
                    </a:lnTo>
                    <a:lnTo>
                      <a:pt x="187" y="119"/>
                    </a:lnTo>
                    <a:lnTo>
                      <a:pt x="192" y="119"/>
                    </a:lnTo>
                    <a:lnTo>
                      <a:pt x="198" y="119"/>
                    </a:lnTo>
                    <a:lnTo>
                      <a:pt x="204" y="119"/>
                    </a:lnTo>
                    <a:lnTo>
                      <a:pt x="209" y="124"/>
                    </a:lnTo>
                    <a:lnTo>
                      <a:pt x="215" y="124"/>
                    </a:lnTo>
                    <a:lnTo>
                      <a:pt x="221" y="119"/>
                    </a:lnTo>
                    <a:lnTo>
                      <a:pt x="226" y="119"/>
                    </a:lnTo>
                    <a:lnTo>
                      <a:pt x="232" y="107"/>
                    </a:lnTo>
                    <a:lnTo>
                      <a:pt x="243" y="113"/>
                    </a:lnTo>
                    <a:lnTo>
                      <a:pt x="249" y="107"/>
                    </a:lnTo>
                    <a:lnTo>
                      <a:pt x="255" y="107"/>
                    </a:lnTo>
                    <a:lnTo>
                      <a:pt x="266" y="113"/>
                    </a:lnTo>
                    <a:lnTo>
                      <a:pt x="266" y="119"/>
                    </a:lnTo>
                    <a:lnTo>
                      <a:pt x="266" y="124"/>
                    </a:lnTo>
                    <a:lnTo>
                      <a:pt x="272" y="124"/>
                    </a:lnTo>
                    <a:lnTo>
                      <a:pt x="277" y="130"/>
                    </a:lnTo>
                    <a:lnTo>
                      <a:pt x="283" y="136"/>
                    </a:lnTo>
                    <a:lnTo>
                      <a:pt x="289" y="136"/>
                    </a:lnTo>
                    <a:lnTo>
                      <a:pt x="289" y="141"/>
                    </a:lnTo>
                    <a:lnTo>
                      <a:pt x="294" y="141"/>
                    </a:lnTo>
                    <a:lnTo>
                      <a:pt x="300" y="153"/>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8" name="Freeform 92">
                <a:extLst>
                  <a:ext uri="{FF2B5EF4-FFF2-40B4-BE49-F238E27FC236}">
                    <a16:creationId xmlns:a16="http://schemas.microsoft.com/office/drawing/2014/main" id="{B32996C0-045C-6CE0-A9F6-24EA0ECAC5BE}"/>
                  </a:ext>
                </a:extLst>
              </p:cNvPr>
              <p:cNvSpPr>
                <a:spLocks/>
              </p:cNvSpPr>
              <p:nvPr>
                <p:custDataLst>
                  <p:tags r:id="rId93"/>
                </p:custDataLst>
              </p:nvPr>
            </p:nvSpPr>
            <p:spPr bwMode="auto">
              <a:xfrm rot="390307">
                <a:off x="7277505" y="4030883"/>
                <a:ext cx="620712" cy="412750"/>
              </a:xfrm>
              <a:custGeom>
                <a:avLst/>
                <a:gdLst>
                  <a:gd name="T0" fmla="*/ 91 w 391"/>
                  <a:gd name="T1" fmla="*/ 0 h 260"/>
                  <a:gd name="T2" fmla="*/ 108 w 391"/>
                  <a:gd name="T3" fmla="*/ 11 h 260"/>
                  <a:gd name="T4" fmla="*/ 114 w 391"/>
                  <a:gd name="T5" fmla="*/ 22 h 260"/>
                  <a:gd name="T6" fmla="*/ 125 w 391"/>
                  <a:gd name="T7" fmla="*/ 39 h 260"/>
                  <a:gd name="T8" fmla="*/ 136 w 391"/>
                  <a:gd name="T9" fmla="*/ 56 h 260"/>
                  <a:gd name="T10" fmla="*/ 142 w 391"/>
                  <a:gd name="T11" fmla="*/ 62 h 260"/>
                  <a:gd name="T12" fmla="*/ 148 w 391"/>
                  <a:gd name="T13" fmla="*/ 68 h 260"/>
                  <a:gd name="T14" fmla="*/ 153 w 391"/>
                  <a:gd name="T15" fmla="*/ 79 h 260"/>
                  <a:gd name="T16" fmla="*/ 170 w 391"/>
                  <a:gd name="T17" fmla="*/ 96 h 260"/>
                  <a:gd name="T18" fmla="*/ 187 w 391"/>
                  <a:gd name="T19" fmla="*/ 107 h 260"/>
                  <a:gd name="T20" fmla="*/ 216 w 391"/>
                  <a:gd name="T21" fmla="*/ 119 h 260"/>
                  <a:gd name="T22" fmla="*/ 250 w 391"/>
                  <a:gd name="T23" fmla="*/ 141 h 260"/>
                  <a:gd name="T24" fmla="*/ 284 w 391"/>
                  <a:gd name="T25" fmla="*/ 130 h 260"/>
                  <a:gd name="T26" fmla="*/ 295 w 391"/>
                  <a:gd name="T27" fmla="*/ 164 h 260"/>
                  <a:gd name="T28" fmla="*/ 323 w 391"/>
                  <a:gd name="T29" fmla="*/ 181 h 260"/>
                  <a:gd name="T30" fmla="*/ 340 w 391"/>
                  <a:gd name="T31" fmla="*/ 187 h 260"/>
                  <a:gd name="T32" fmla="*/ 357 w 391"/>
                  <a:gd name="T33" fmla="*/ 204 h 260"/>
                  <a:gd name="T34" fmla="*/ 380 w 391"/>
                  <a:gd name="T35" fmla="*/ 215 h 260"/>
                  <a:gd name="T36" fmla="*/ 386 w 391"/>
                  <a:gd name="T37" fmla="*/ 255 h 260"/>
                  <a:gd name="T38" fmla="*/ 357 w 391"/>
                  <a:gd name="T39" fmla="*/ 232 h 260"/>
                  <a:gd name="T40" fmla="*/ 329 w 391"/>
                  <a:gd name="T41" fmla="*/ 260 h 260"/>
                  <a:gd name="T42" fmla="*/ 329 w 391"/>
                  <a:gd name="T43" fmla="*/ 215 h 260"/>
                  <a:gd name="T44" fmla="*/ 318 w 391"/>
                  <a:gd name="T45" fmla="*/ 249 h 260"/>
                  <a:gd name="T46" fmla="*/ 295 w 391"/>
                  <a:gd name="T47" fmla="*/ 232 h 260"/>
                  <a:gd name="T48" fmla="*/ 284 w 391"/>
                  <a:gd name="T49" fmla="*/ 260 h 260"/>
                  <a:gd name="T50" fmla="*/ 278 w 391"/>
                  <a:gd name="T51" fmla="*/ 249 h 260"/>
                  <a:gd name="T52" fmla="*/ 261 w 391"/>
                  <a:gd name="T53" fmla="*/ 226 h 260"/>
                  <a:gd name="T54" fmla="*/ 255 w 391"/>
                  <a:gd name="T55" fmla="*/ 243 h 260"/>
                  <a:gd name="T56" fmla="*/ 227 w 391"/>
                  <a:gd name="T57" fmla="*/ 232 h 260"/>
                  <a:gd name="T58" fmla="*/ 193 w 391"/>
                  <a:gd name="T59" fmla="*/ 226 h 260"/>
                  <a:gd name="T60" fmla="*/ 176 w 391"/>
                  <a:gd name="T61" fmla="*/ 209 h 260"/>
                  <a:gd name="T62" fmla="*/ 165 w 391"/>
                  <a:gd name="T63" fmla="*/ 187 h 260"/>
                  <a:gd name="T64" fmla="*/ 142 w 391"/>
                  <a:gd name="T65" fmla="*/ 175 h 260"/>
                  <a:gd name="T66" fmla="*/ 125 w 391"/>
                  <a:gd name="T67" fmla="*/ 192 h 260"/>
                  <a:gd name="T68" fmla="*/ 119 w 391"/>
                  <a:gd name="T69" fmla="*/ 175 h 260"/>
                  <a:gd name="T70" fmla="*/ 108 w 391"/>
                  <a:gd name="T71" fmla="*/ 175 h 260"/>
                  <a:gd name="T72" fmla="*/ 102 w 391"/>
                  <a:gd name="T73" fmla="*/ 170 h 260"/>
                  <a:gd name="T74" fmla="*/ 80 w 391"/>
                  <a:gd name="T75" fmla="*/ 164 h 260"/>
                  <a:gd name="T76" fmla="*/ 80 w 391"/>
                  <a:gd name="T77" fmla="*/ 147 h 260"/>
                  <a:gd name="T78" fmla="*/ 68 w 391"/>
                  <a:gd name="T79" fmla="*/ 147 h 260"/>
                  <a:gd name="T80" fmla="*/ 74 w 391"/>
                  <a:gd name="T81" fmla="*/ 158 h 260"/>
                  <a:gd name="T82" fmla="*/ 57 w 391"/>
                  <a:gd name="T83" fmla="*/ 153 h 260"/>
                  <a:gd name="T84" fmla="*/ 40 w 391"/>
                  <a:gd name="T85" fmla="*/ 153 h 260"/>
                  <a:gd name="T86" fmla="*/ 23 w 391"/>
                  <a:gd name="T87" fmla="*/ 147 h 260"/>
                  <a:gd name="T88" fmla="*/ 34 w 391"/>
                  <a:gd name="T89" fmla="*/ 130 h 260"/>
                  <a:gd name="T90" fmla="*/ 17 w 391"/>
                  <a:gd name="T91" fmla="*/ 119 h 260"/>
                  <a:gd name="T92" fmla="*/ 0 w 391"/>
                  <a:gd name="T93" fmla="*/ 102 h 260"/>
                  <a:gd name="T94" fmla="*/ 28 w 391"/>
                  <a:gd name="T95" fmla="*/ 56 h 260"/>
                  <a:gd name="T96" fmla="*/ 45 w 391"/>
                  <a:gd name="T97" fmla="*/ 17 h 260"/>
                  <a:gd name="T98" fmla="*/ 57 w 391"/>
                  <a:gd name="T99" fmla="*/ 5 h 260"/>
                  <a:gd name="T100" fmla="*/ 63 w 391"/>
                  <a:gd name="T101" fmla="*/ 11 h 260"/>
                  <a:gd name="T102" fmla="*/ 80 w 391"/>
                  <a:gd name="T103" fmla="*/ 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260">
                    <a:moveTo>
                      <a:pt x="85" y="5"/>
                    </a:moveTo>
                    <a:lnTo>
                      <a:pt x="91" y="5"/>
                    </a:lnTo>
                    <a:lnTo>
                      <a:pt x="85" y="5"/>
                    </a:lnTo>
                    <a:lnTo>
                      <a:pt x="91" y="5"/>
                    </a:lnTo>
                    <a:lnTo>
                      <a:pt x="91" y="0"/>
                    </a:lnTo>
                    <a:lnTo>
                      <a:pt x="97" y="0"/>
                    </a:lnTo>
                    <a:lnTo>
                      <a:pt x="97" y="5"/>
                    </a:lnTo>
                    <a:lnTo>
                      <a:pt x="97" y="11"/>
                    </a:lnTo>
                    <a:lnTo>
                      <a:pt x="102" y="11"/>
                    </a:lnTo>
                    <a:lnTo>
                      <a:pt x="108" y="11"/>
                    </a:lnTo>
                    <a:lnTo>
                      <a:pt x="108" y="17"/>
                    </a:lnTo>
                    <a:lnTo>
                      <a:pt x="102" y="17"/>
                    </a:lnTo>
                    <a:lnTo>
                      <a:pt x="102" y="22"/>
                    </a:lnTo>
                    <a:lnTo>
                      <a:pt x="108" y="22"/>
                    </a:lnTo>
                    <a:lnTo>
                      <a:pt x="114" y="22"/>
                    </a:lnTo>
                    <a:lnTo>
                      <a:pt x="119" y="22"/>
                    </a:lnTo>
                    <a:lnTo>
                      <a:pt x="119" y="28"/>
                    </a:lnTo>
                    <a:lnTo>
                      <a:pt x="119" y="34"/>
                    </a:lnTo>
                    <a:lnTo>
                      <a:pt x="125" y="34"/>
                    </a:lnTo>
                    <a:lnTo>
                      <a:pt x="125" y="39"/>
                    </a:lnTo>
                    <a:lnTo>
                      <a:pt x="131" y="39"/>
                    </a:lnTo>
                    <a:lnTo>
                      <a:pt x="131" y="45"/>
                    </a:lnTo>
                    <a:lnTo>
                      <a:pt x="131" y="51"/>
                    </a:lnTo>
                    <a:lnTo>
                      <a:pt x="136" y="51"/>
                    </a:lnTo>
                    <a:lnTo>
                      <a:pt x="136" y="56"/>
                    </a:lnTo>
                    <a:lnTo>
                      <a:pt x="142" y="62"/>
                    </a:lnTo>
                    <a:lnTo>
                      <a:pt x="136" y="68"/>
                    </a:lnTo>
                    <a:lnTo>
                      <a:pt x="142" y="62"/>
                    </a:lnTo>
                    <a:lnTo>
                      <a:pt x="142" y="68"/>
                    </a:lnTo>
                    <a:lnTo>
                      <a:pt x="142" y="62"/>
                    </a:lnTo>
                    <a:lnTo>
                      <a:pt x="148" y="62"/>
                    </a:lnTo>
                    <a:lnTo>
                      <a:pt x="148" y="56"/>
                    </a:lnTo>
                    <a:lnTo>
                      <a:pt x="153" y="62"/>
                    </a:lnTo>
                    <a:lnTo>
                      <a:pt x="153" y="68"/>
                    </a:lnTo>
                    <a:lnTo>
                      <a:pt x="148" y="68"/>
                    </a:lnTo>
                    <a:lnTo>
                      <a:pt x="148" y="73"/>
                    </a:lnTo>
                    <a:lnTo>
                      <a:pt x="148" y="79"/>
                    </a:lnTo>
                    <a:lnTo>
                      <a:pt x="153" y="79"/>
                    </a:lnTo>
                    <a:lnTo>
                      <a:pt x="153" y="85"/>
                    </a:lnTo>
                    <a:lnTo>
                      <a:pt x="153" y="79"/>
                    </a:lnTo>
                    <a:lnTo>
                      <a:pt x="159" y="85"/>
                    </a:lnTo>
                    <a:lnTo>
                      <a:pt x="165" y="85"/>
                    </a:lnTo>
                    <a:lnTo>
                      <a:pt x="170" y="85"/>
                    </a:lnTo>
                    <a:lnTo>
                      <a:pt x="170" y="90"/>
                    </a:lnTo>
                    <a:lnTo>
                      <a:pt x="170" y="96"/>
                    </a:lnTo>
                    <a:lnTo>
                      <a:pt x="165" y="102"/>
                    </a:lnTo>
                    <a:lnTo>
                      <a:pt x="170" y="107"/>
                    </a:lnTo>
                    <a:lnTo>
                      <a:pt x="176" y="107"/>
                    </a:lnTo>
                    <a:lnTo>
                      <a:pt x="182" y="107"/>
                    </a:lnTo>
                    <a:lnTo>
                      <a:pt x="187" y="107"/>
                    </a:lnTo>
                    <a:lnTo>
                      <a:pt x="193" y="113"/>
                    </a:lnTo>
                    <a:lnTo>
                      <a:pt x="204" y="119"/>
                    </a:lnTo>
                    <a:lnTo>
                      <a:pt x="204" y="124"/>
                    </a:lnTo>
                    <a:lnTo>
                      <a:pt x="210" y="124"/>
                    </a:lnTo>
                    <a:lnTo>
                      <a:pt x="216" y="119"/>
                    </a:lnTo>
                    <a:lnTo>
                      <a:pt x="221" y="124"/>
                    </a:lnTo>
                    <a:lnTo>
                      <a:pt x="227" y="130"/>
                    </a:lnTo>
                    <a:lnTo>
                      <a:pt x="238" y="130"/>
                    </a:lnTo>
                    <a:lnTo>
                      <a:pt x="244" y="130"/>
                    </a:lnTo>
                    <a:lnTo>
                      <a:pt x="250" y="141"/>
                    </a:lnTo>
                    <a:lnTo>
                      <a:pt x="255" y="141"/>
                    </a:lnTo>
                    <a:lnTo>
                      <a:pt x="267" y="136"/>
                    </a:lnTo>
                    <a:lnTo>
                      <a:pt x="272" y="136"/>
                    </a:lnTo>
                    <a:lnTo>
                      <a:pt x="278" y="130"/>
                    </a:lnTo>
                    <a:lnTo>
                      <a:pt x="284" y="130"/>
                    </a:lnTo>
                    <a:lnTo>
                      <a:pt x="284" y="141"/>
                    </a:lnTo>
                    <a:lnTo>
                      <a:pt x="289" y="147"/>
                    </a:lnTo>
                    <a:lnTo>
                      <a:pt x="289" y="158"/>
                    </a:lnTo>
                    <a:lnTo>
                      <a:pt x="289" y="164"/>
                    </a:lnTo>
                    <a:lnTo>
                      <a:pt x="295" y="164"/>
                    </a:lnTo>
                    <a:lnTo>
                      <a:pt x="306" y="158"/>
                    </a:lnTo>
                    <a:lnTo>
                      <a:pt x="323" y="170"/>
                    </a:lnTo>
                    <a:lnTo>
                      <a:pt x="329" y="170"/>
                    </a:lnTo>
                    <a:lnTo>
                      <a:pt x="329" y="175"/>
                    </a:lnTo>
                    <a:lnTo>
                      <a:pt x="323" y="181"/>
                    </a:lnTo>
                    <a:lnTo>
                      <a:pt x="318" y="181"/>
                    </a:lnTo>
                    <a:lnTo>
                      <a:pt x="318" y="187"/>
                    </a:lnTo>
                    <a:lnTo>
                      <a:pt x="323" y="187"/>
                    </a:lnTo>
                    <a:lnTo>
                      <a:pt x="335" y="187"/>
                    </a:lnTo>
                    <a:lnTo>
                      <a:pt x="340" y="187"/>
                    </a:lnTo>
                    <a:lnTo>
                      <a:pt x="346" y="192"/>
                    </a:lnTo>
                    <a:lnTo>
                      <a:pt x="357" y="192"/>
                    </a:lnTo>
                    <a:lnTo>
                      <a:pt x="352" y="198"/>
                    </a:lnTo>
                    <a:lnTo>
                      <a:pt x="352" y="204"/>
                    </a:lnTo>
                    <a:lnTo>
                      <a:pt x="357" y="204"/>
                    </a:lnTo>
                    <a:lnTo>
                      <a:pt x="369" y="198"/>
                    </a:lnTo>
                    <a:lnTo>
                      <a:pt x="374" y="204"/>
                    </a:lnTo>
                    <a:lnTo>
                      <a:pt x="369" y="215"/>
                    </a:lnTo>
                    <a:lnTo>
                      <a:pt x="374" y="215"/>
                    </a:lnTo>
                    <a:lnTo>
                      <a:pt x="380" y="215"/>
                    </a:lnTo>
                    <a:lnTo>
                      <a:pt x="386" y="226"/>
                    </a:lnTo>
                    <a:lnTo>
                      <a:pt x="391" y="232"/>
                    </a:lnTo>
                    <a:lnTo>
                      <a:pt x="386" y="243"/>
                    </a:lnTo>
                    <a:lnTo>
                      <a:pt x="386" y="249"/>
                    </a:lnTo>
                    <a:lnTo>
                      <a:pt x="386" y="255"/>
                    </a:lnTo>
                    <a:lnTo>
                      <a:pt x="386" y="260"/>
                    </a:lnTo>
                    <a:lnTo>
                      <a:pt x="380" y="255"/>
                    </a:lnTo>
                    <a:lnTo>
                      <a:pt x="374" y="249"/>
                    </a:lnTo>
                    <a:lnTo>
                      <a:pt x="363" y="232"/>
                    </a:lnTo>
                    <a:lnTo>
                      <a:pt x="357" y="232"/>
                    </a:lnTo>
                    <a:lnTo>
                      <a:pt x="357" y="238"/>
                    </a:lnTo>
                    <a:lnTo>
                      <a:pt x="357" y="243"/>
                    </a:lnTo>
                    <a:lnTo>
                      <a:pt x="346" y="260"/>
                    </a:lnTo>
                    <a:lnTo>
                      <a:pt x="340" y="260"/>
                    </a:lnTo>
                    <a:lnTo>
                      <a:pt x="329" y="260"/>
                    </a:lnTo>
                    <a:lnTo>
                      <a:pt x="329" y="255"/>
                    </a:lnTo>
                    <a:lnTo>
                      <a:pt x="335" y="243"/>
                    </a:lnTo>
                    <a:lnTo>
                      <a:pt x="340" y="221"/>
                    </a:lnTo>
                    <a:lnTo>
                      <a:pt x="335" y="215"/>
                    </a:lnTo>
                    <a:lnTo>
                      <a:pt x="329" y="215"/>
                    </a:lnTo>
                    <a:lnTo>
                      <a:pt x="323" y="221"/>
                    </a:lnTo>
                    <a:lnTo>
                      <a:pt x="318" y="221"/>
                    </a:lnTo>
                    <a:lnTo>
                      <a:pt x="323" y="226"/>
                    </a:lnTo>
                    <a:lnTo>
                      <a:pt x="329" y="238"/>
                    </a:lnTo>
                    <a:lnTo>
                      <a:pt x="318" y="249"/>
                    </a:lnTo>
                    <a:lnTo>
                      <a:pt x="312" y="249"/>
                    </a:lnTo>
                    <a:lnTo>
                      <a:pt x="312" y="243"/>
                    </a:lnTo>
                    <a:lnTo>
                      <a:pt x="312" y="238"/>
                    </a:lnTo>
                    <a:lnTo>
                      <a:pt x="306" y="232"/>
                    </a:lnTo>
                    <a:lnTo>
                      <a:pt x="295" y="232"/>
                    </a:lnTo>
                    <a:lnTo>
                      <a:pt x="289" y="238"/>
                    </a:lnTo>
                    <a:lnTo>
                      <a:pt x="284" y="243"/>
                    </a:lnTo>
                    <a:lnTo>
                      <a:pt x="289" y="255"/>
                    </a:lnTo>
                    <a:lnTo>
                      <a:pt x="289" y="260"/>
                    </a:lnTo>
                    <a:lnTo>
                      <a:pt x="284" y="260"/>
                    </a:lnTo>
                    <a:lnTo>
                      <a:pt x="278" y="260"/>
                    </a:lnTo>
                    <a:lnTo>
                      <a:pt x="272" y="260"/>
                    </a:lnTo>
                    <a:lnTo>
                      <a:pt x="267" y="260"/>
                    </a:lnTo>
                    <a:lnTo>
                      <a:pt x="267" y="255"/>
                    </a:lnTo>
                    <a:lnTo>
                      <a:pt x="278" y="249"/>
                    </a:lnTo>
                    <a:lnTo>
                      <a:pt x="278" y="243"/>
                    </a:lnTo>
                    <a:lnTo>
                      <a:pt x="278" y="238"/>
                    </a:lnTo>
                    <a:lnTo>
                      <a:pt x="272" y="232"/>
                    </a:lnTo>
                    <a:lnTo>
                      <a:pt x="267" y="226"/>
                    </a:lnTo>
                    <a:lnTo>
                      <a:pt x="261" y="226"/>
                    </a:lnTo>
                    <a:lnTo>
                      <a:pt x="250" y="232"/>
                    </a:lnTo>
                    <a:lnTo>
                      <a:pt x="255" y="238"/>
                    </a:lnTo>
                    <a:lnTo>
                      <a:pt x="261" y="238"/>
                    </a:lnTo>
                    <a:lnTo>
                      <a:pt x="261" y="243"/>
                    </a:lnTo>
                    <a:lnTo>
                      <a:pt x="255" y="243"/>
                    </a:lnTo>
                    <a:lnTo>
                      <a:pt x="250" y="249"/>
                    </a:lnTo>
                    <a:lnTo>
                      <a:pt x="238" y="243"/>
                    </a:lnTo>
                    <a:lnTo>
                      <a:pt x="233" y="238"/>
                    </a:lnTo>
                    <a:lnTo>
                      <a:pt x="233" y="232"/>
                    </a:lnTo>
                    <a:lnTo>
                      <a:pt x="227" y="232"/>
                    </a:lnTo>
                    <a:lnTo>
                      <a:pt x="221" y="232"/>
                    </a:lnTo>
                    <a:lnTo>
                      <a:pt x="216" y="226"/>
                    </a:lnTo>
                    <a:lnTo>
                      <a:pt x="199" y="221"/>
                    </a:lnTo>
                    <a:lnTo>
                      <a:pt x="199" y="226"/>
                    </a:lnTo>
                    <a:lnTo>
                      <a:pt x="193" y="226"/>
                    </a:lnTo>
                    <a:lnTo>
                      <a:pt x="187" y="226"/>
                    </a:lnTo>
                    <a:lnTo>
                      <a:pt x="187" y="221"/>
                    </a:lnTo>
                    <a:lnTo>
                      <a:pt x="187" y="215"/>
                    </a:lnTo>
                    <a:lnTo>
                      <a:pt x="182" y="215"/>
                    </a:lnTo>
                    <a:lnTo>
                      <a:pt x="176" y="209"/>
                    </a:lnTo>
                    <a:lnTo>
                      <a:pt x="165" y="209"/>
                    </a:lnTo>
                    <a:lnTo>
                      <a:pt x="159" y="204"/>
                    </a:lnTo>
                    <a:lnTo>
                      <a:pt x="165" y="204"/>
                    </a:lnTo>
                    <a:lnTo>
                      <a:pt x="165" y="198"/>
                    </a:lnTo>
                    <a:lnTo>
                      <a:pt x="165" y="187"/>
                    </a:lnTo>
                    <a:lnTo>
                      <a:pt x="165" y="181"/>
                    </a:lnTo>
                    <a:lnTo>
                      <a:pt x="159" y="181"/>
                    </a:lnTo>
                    <a:lnTo>
                      <a:pt x="153" y="181"/>
                    </a:lnTo>
                    <a:lnTo>
                      <a:pt x="148" y="181"/>
                    </a:lnTo>
                    <a:lnTo>
                      <a:pt x="142" y="175"/>
                    </a:lnTo>
                    <a:lnTo>
                      <a:pt x="142" y="181"/>
                    </a:lnTo>
                    <a:lnTo>
                      <a:pt x="136" y="181"/>
                    </a:lnTo>
                    <a:lnTo>
                      <a:pt x="131" y="181"/>
                    </a:lnTo>
                    <a:lnTo>
                      <a:pt x="131" y="187"/>
                    </a:lnTo>
                    <a:lnTo>
                      <a:pt x="125" y="192"/>
                    </a:lnTo>
                    <a:lnTo>
                      <a:pt x="119" y="192"/>
                    </a:lnTo>
                    <a:lnTo>
                      <a:pt x="114" y="187"/>
                    </a:lnTo>
                    <a:lnTo>
                      <a:pt x="119" y="187"/>
                    </a:lnTo>
                    <a:lnTo>
                      <a:pt x="119" y="181"/>
                    </a:lnTo>
                    <a:lnTo>
                      <a:pt x="119" y="175"/>
                    </a:lnTo>
                    <a:lnTo>
                      <a:pt x="119" y="170"/>
                    </a:lnTo>
                    <a:lnTo>
                      <a:pt x="114" y="170"/>
                    </a:lnTo>
                    <a:lnTo>
                      <a:pt x="108" y="170"/>
                    </a:lnTo>
                    <a:lnTo>
                      <a:pt x="102" y="170"/>
                    </a:lnTo>
                    <a:lnTo>
                      <a:pt x="108" y="175"/>
                    </a:lnTo>
                    <a:lnTo>
                      <a:pt x="102" y="181"/>
                    </a:lnTo>
                    <a:lnTo>
                      <a:pt x="97" y="181"/>
                    </a:lnTo>
                    <a:lnTo>
                      <a:pt x="97" y="175"/>
                    </a:lnTo>
                    <a:lnTo>
                      <a:pt x="102" y="175"/>
                    </a:lnTo>
                    <a:lnTo>
                      <a:pt x="102" y="170"/>
                    </a:lnTo>
                    <a:lnTo>
                      <a:pt x="97" y="170"/>
                    </a:lnTo>
                    <a:lnTo>
                      <a:pt x="85" y="175"/>
                    </a:lnTo>
                    <a:lnTo>
                      <a:pt x="80" y="175"/>
                    </a:lnTo>
                    <a:lnTo>
                      <a:pt x="85" y="170"/>
                    </a:lnTo>
                    <a:lnTo>
                      <a:pt x="80" y="164"/>
                    </a:lnTo>
                    <a:lnTo>
                      <a:pt x="80" y="158"/>
                    </a:lnTo>
                    <a:lnTo>
                      <a:pt x="80" y="153"/>
                    </a:lnTo>
                    <a:lnTo>
                      <a:pt x="85" y="153"/>
                    </a:lnTo>
                    <a:lnTo>
                      <a:pt x="80" y="153"/>
                    </a:lnTo>
                    <a:lnTo>
                      <a:pt x="80" y="147"/>
                    </a:lnTo>
                    <a:lnTo>
                      <a:pt x="80" y="141"/>
                    </a:lnTo>
                    <a:lnTo>
                      <a:pt x="74" y="147"/>
                    </a:lnTo>
                    <a:lnTo>
                      <a:pt x="74" y="141"/>
                    </a:lnTo>
                    <a:lnTo>
                      <a:pt x="68" y="141"/>
                    </a:lnTo>
                    <a:lnTo>
                      <a:pt x="68" y="147"/>
                    </a:lnTo>
                    <a:lnTo>
                      <a:pt x="74" y="147"/>
                    </a:lnTo>
                    <a:lnTo>
                      <a:pt x="74" y="153"/>
                    </a:lnTo>
                    <a:lnTo>
                      <a:pt x="68" y="153"/>
                    </a:lnTo>
                    <a:lnTo>
                      <a:pt x="74" y="153"/>
                    </a:lnTo>
                    <a:lnTo>
                      <a:pt x="74" y="158"/>
                    </a:lnTo>
                    <a:lnTo>
                      <a:pt x="68" y="158"/>
                    </a:lnTo>
                    <a:lnTo>
                      <a:pt x="63" y="158"/>
                    </a:lnTo>
                    <a:lnTo>
                      <a:pt x="63" y="153"/>
                    </a:lnTo>
                    <a:lnTo>
                      <a:pt x="57" y="147"/>
                    </a:lnTo>
                    <a:lnTo>
                      <a:pt x="57" y="153"/>
                    </a:lnTo>
                    <a:lnTo>
                      <a:pt x="57" y="158"/>
                    </a:lnTo>
                    <a:lnTo>
                      <a:pt x="51" y="158"/>
                    </a:lnTo>
                    <a:lnTo>
                      <a:pt x="45" y="158"/>
                    </a:lnTo>
                    <a:lnTo>
                      <a:pt x="45" y="153"/>
                    </a:lnTo>
                    <a:lnTo>
                      <a:pt x="40" y="153"/>
                    </a:lnTo>
                    <a:lnTo>
                      <a:pt x="40" y="147"/>
                    </a:lnTo>
                    <a:lnTo>
                      <a:pt x="40" y="141"/>
                    </a:lnTo>
                    <a:lnTo>
                      <a:pt x="34" y="141"/>
                    </a:lnTo>
                    <a:lnTo>
                      <a:pt x="34" y="147"/>
                    </a:lnTo>
                    <a:lnTo>
                      <a:pt x="23" y="147"/>
                    </a:lnTo>
                    <a:lnTo>
                      <a:pt x="23" y="141"/>
                    </a:lnTo>
                    <a:lnTo>
                      <a:pt x="28" y="136"/>
                    </a:lnTo>
                    <a:lnTo>
                      <a:pt x="28" y="141"/>
                    </a:lnTo>
                    <a:lnTo>
                      <a:pt x="34" y="136"/>
                    </a:lnTo>
                    <a:lnTo>
                      <a:pt x="34" y="130"/>
                    </a:lnTo>
                    <a:lnTo>
                      <a:pt x="23" y="130"/>
                    </a:lnTo>
                    <a:lnTo>
                      <a:pt x="17" y="136"/>
                    </a:lnTo>
                    <a:lnTo>
                      <a:pt x="11" y="130"/>
                    </a:lnTo>
                    <a:lnTo>
                      <a:pt x="11" y="124"/>
                    </a:lnTo>
                    <a:lnTo>
                      <a:pt x="17" y="119"/>
                    </a:lnTo>
                    <a:lnTo>
                      <a:pt x="11" y="113"/>
                    </a:lnTo>
                    <a:lnTo>
                      <a:pt x="11" y="107"/>
                    </a:lnTo>
                    <a:lnTo>
                      <a:pt x="6" y="102"/>
                    </a:lnTo>
                    <a:lnTo>
                      <a:pt x="0" y="107"/>
                    </a:lnTo>
                    <a:lnTo>
                      <a:pt x="0" y="102"/>
                    </a:lnTo>
                    <a:lnTo>
                      <a:pt x="6" y="96"/>
                    </a:lnTo>
                    <a:lnTo>
                      <a:pt x="6" y="90"/>
                    </a:lnTo>
                    <a:lnTo>
                      <a:pt x="17" y="73"/>
                    </a:lnTo>
                    <a:lnTo>
                      <a:pt x="28" y="62"/>
                    </a:lnTo>
                    <a:lnTo>
                      <a:pt x="28" y="56"/>
                    </a:lnTo>
                    <a:lnTo>
                      <a:pt x="34" y="56"/>
                    </a:lnTo>
                    <a:lnTo>
                      <a:pt x="40" y="39"/>
                    </a:lnTo>
                    <a:lnTo>
                      <a:pt x="45" y="28"/>
                    </a:lnTo>
                    <a:lnTo>
                      <a:pt x="45" y="22"/>
                    </a:lnTo>
                    <a:lnTo>
                      <a:pt x="45" y="17"/>
                    </a:lnTo>
                    <a:lnTo>
                      <a:pt x="45" y="5"/>
                    </a:lnTo>
                    <a:lnTo>
                      <a:pt x="45" y="0"/>
                    </a:lnTo>
                    <a:lnTo>
                      <a:pt x="51" y="0"/>
                    </a:lnTo>
                    <a:lnTo>
                      <a:pt x="57" y="0"/>
                    </a:lnTo>
                    <a:lnTo>
                      <a:pt x="57" y="5"/>
                    </a:lnTo>
                    <a:lnTo>
                      <a:pt x="57" y="0"/>
                    </a:lnTo>
                    <a:lnTo>
                      <a:pt x="63" y="0"/>
                    </a:lnTo>
                    <a:lnTo>
                      <a:pt x="68" y="0"/>
                    </a:lnTo>
                    <a:lnTo>
                      <a:pt x="68" y="5"/>
                    </a:lnTo>
                    <a:lnTo>
                      <a:pt x="63" y="11"/>
                    </a:lnTo>
                    <a:lnTo>
                      <a:pt x="68" y="11"/>
                    </a:lnTo>
                    <a:lnTo>
                      <a:pt x="74" y="11"/>
                    </a:lnTo>
                    <a:lnTo>
                      <a:pt x="68" y="11"/>
                    </a:lnTo>
                    <a:lnTo>
                      <a:pt x="74" y="11"/>
                    </a:lnTo>
                    <a:lnTo>
                      <a:pt x="80" y="5"/>
                    </a:lnTo>
                    <a:lnTo>
                      <a:pt x="85" y="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9" name="Freeform 93">
                <a:extLst>
                  <a:ext uri="{FF2B5EF4-FFF2-40B4-BE49-F238E27FC236}">
                    <a16:creationId xmlns:a16="http://schemas.microsoft.com/office/drawing/2014/main" id="{165D08C4-1E48-4E02-2762-52A10C58A7F6}"/>
                  </a:ext>
                </a:extLst>
              </p:cNvPr>
              <p:cNvSpPr>
                <a:spLocks/>
              </p:cNvSpPr>
              <p:nvPr>
                <p:custDataLst>
                  <p:tags r:id="rId94"/>
                </p:custDataLst>
              </p:nvPr>
            </p:nvSpPr>
            <p:spPr bwMode="auto">
              <a:xfrm rot="390307">
                <a:off x="6577234" y="2229747"/>
                <a:ext cx="603250" cy="574675"/>
              </a:xfrm>
              <a:custGeom>
                <a:avLst/>
                <a:gdLst>
                  <a:gd name="T0" fmla="*/ 68 w 380"/>
                  <a:gd name="T1" fmla="*/ 164 h 362"/>
                  <a:gd name="T2" fmla="*/ 68 w 380"/>
                  <a:gd name="T3" fmla="*/ 141 h 362"/>
                  <a:gd name="T4" fmla="*/ 74 w 380"/>
                  <a:gd name="T5" fmla="*/ 119 h 362"/>
                  <a:gd name="T6" fmla="*/ 79 w 380"/>
                  <a:gd name="T7" fmla="*/ 102 h 362"/>
                  <a:gd name="T8" fmla="*/ 85 w 380"/>
                  <a:gd name="T9" fmla="*/ 85 h 362"/>
                  <a:gd name="T10" fmla="*/ 79 w 380"/>
                  <a:gd name="T11" fmla="*/ 68 h 362"/>
                  <a:gd name="T12" fmla="*/ 91 w 380"/>
                  <a:gd name="T13" fmla="*/ 56 h 362"/>
                  <a:gd name="T14" fmla="*/ 91 w 380"/>
                  <a:gd name="T15" fmla="*/ 39 h 362"/>
                  <a:gd name="T16" fmla="*/ 96 w 380"/>
                  <a:gd name="T17" fmla="*/ 17 h 362"/>
                  <a:gd name="T18" fmla="*/ 108 w 380"/>
                  <a:gd name="T19" fmla="*/ 5 h 362"/>
                  <a:gd name="T20" fmla="*/ 125 w 380"/>
                  <a:gd name="T21" fmla="*/ 0 h 362"/>
                  <a:gd name="T22" fmla="*/ 147 w 380"/>
                  <a:gd name="T23" fmla="*/ 5 h 362"/>
                  <a:gd name="T24" fmla="*/ 159 w 380"/>
                  <a:gd name="T25" fmla="*/ 5 h 362"/>
                  <a:gd name="T26" fmla="*/ 176 w 380"/>
                  <a:gd name="T27" fmla="*/ 11 h 362"/>
                  <a:gd name="T28" fmla="*/ 187 w 380"/>
                  <a:gd name="T29" fmla="*/ 5 h 362"/>
                  <a:gd name="T30" fmla="*/ 204 w 380"/>
                  <a:gd name="T31" fmla="*/ 5 h 362"/>
                  <a:gd name="T32" fmla="*/ 210 w 380"/>
                  <a:gd name="T33" fmla="*/ 22 h 362"/>
                  <a:gd name="T34" fmla="*/ 221 w 380"/>
                  <a:gd name="T35" fmla="*/ 34 h 362"/>
                  <a:gd name="T36" fmla="*/ 238 w 380"/>
                  <a:gd name="T37" fmla="*/ 39 h 362"/>
                  <a:gd name="T38" fmla="*/ 261 w 380"/>
                  <a:gd name="T39" fmla="*/ 39 h 362"/>
                  <a:gd name="T40" fmla="*/ 272 w 380"/>
                  <a:gd name="T41" fmla="*/ 51 h 362"/>
                  <a:gd name="T42" fmla="*/ 272 w 380"/>
                  <a:gd name="T43" fmla="*/ 62 h 362"/>
                  <a:gd name="T44" fmla="*/ 272 w 380"/>
                  <a:gd name="T45" fmla="*/ 73 h 362"/>
                  <a:gd name="T46" fmla="*/ 266 w 380"/>
                  <a:gd name="T47" fmla="*/ 85 h 362"/>
                  <a:gd name="T48" fmla="*/ 255 w 380"/>
                  <a:gd name="T49" fmla="*/ 96 h 362"/>
                  <a:gd name="T50" fmla="*/ 249 w 380"/>
                  <a:gd name="T51" fmla="*/ 113 h 362"/>
                  <a:gd name="T52" fmla="*/ 249 w 380"/>
                  <a:gd name="T53" fmla="*/ 130 h 362"/>
                  <a:gd name="T54" fmla="*/ 255 w 380"/>
                  <a:gd name="T55" fmla="*/ 147 h 362"/>
                  <a:gd name="T56" fmla="*/ 278 w 380"/>
                  <a:gd name="T57" fmla="*/ 147 h 362"/>
                  <a:gd name="T58" fmla="*/ 289 w 380"/>
                  <a:gd name="T59" fmla="*/ 158 h 362"/>
                  <a:gd name="T60" fmla="*/ 295 w 380"/>
                  <a:gd name="T61" fmla="*/ 175 h 362"/>
                  <a:gd name="T62" fmla="*/ 317 w 380"/>
                  <a:gd name="T63" fmla="*/ 175 h 362"/>
                  <a:gd name="T64" fmla="*/ 340 w 380"/>
                  <a:gd name="T65" fmla="*/ 175 h 362"/>
                  <a:gd name="T66" fmla="*/ 363 w 380"/>
                  <a:gd name="T67" fmla="*/ 175 h 362"/>
                  <a:gd name="T68" fmla="*/ 380 w 380"/>
                  <a:gd name="T69" fmla="*/ 170 h 362"/>
                  <a:gd name="T70" fmla="*/ 351 w 380"/>
                  <a:gd name="T71" fmla="*/ 232 h 362"/>
                  <a:gd name="T72" fmla="*/ 334 w 380"/>
                  <a:gd name="T73" fmla="*/ 266 h 362"/>
                  <a:gd name="T74" fmla="*/ 278 w 380"/>
                  <a:gd name="T75" fmla="*/ 362 h 362"/>
                  <a:gd name="T76" fmla="*/ 272 w 380"/>
                  <a:gd name="T77" fmla="*/ 351 h 362"/>
                  <a:gd name="T78" fmla="*/ 266 w 380"/>
                  <a:gd name="T79" fmla="*/ 334 h 362"/>
                  <a:gd name="T80" fmla="*/ 244 w 380"/>
                  <a:gd name="T81" fmla="*/ 328 h 362"/>
                  <a:gd name="T82" fmla="*/ 227 w 380"/>
                  <a:gd name="T83" fmla="*/ 306 h 362"/>
                  <a:gd name="T84" fmla="*/ 204 w 380"/>
                  <a:gd name="T85" fmla="*/ 300 h 362"/>
                  <a:gd name="T86" fmla="*/ 0 w 380"/>
                  <a:gd name="T87" fmla="*/ 277 h 362"/>
                  <a:gd name="T88" fmla="*/ 17 w 380"/>
                  <a:gd name="T89" fmla="*/ 266 h 362"/>
                  <a:gd name="T90" fmla="*/ 34 w 380"/>
                  <a:gd name="T91" fmla="*/ 243 h 362"/>
                  <a:gd name="T92" fmla="*/ 45 w 380"/>
                  <a:gd name="T93" fmla="*/ 215 h 362"/>
                  <a:gd name="T94" fmla="*/ 57 w 380"/>
                  <a:gd name="T95" fmla="*/ 20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362">
                    <a:moveTo>
                      <a:pt x="68" y="170"/>
                    </a:moveTo>
                    <a:lnTo>
                      <a:pt x="62" y="170"/>
                    </a:lnTo>
                    <a:lnTo>
                      <a:pt x="68" y="170"/>
                    </a:lnTo>
                    <a:lnTo>
                      <a:pt x="68" y="164"/>
                    </a:lnTo>
                    <a:lnTo>
                      <a:pt x="68" y="158"/>
                    </a:lnTo>
                    <a:lnTo>
                      <a:pt x="68" y="153"/>
                    </a:lnTo>
                    <a:lnTo>
                      <a:pt x="68" y="147"/>
                    </a:lnTo>
                    <a:lnTo>
                      <a:pt x="68" y="141"/>
                    </a:lnTo>
                    <a:lnTo>
                      <a:pt x="74" y="136"/>
                    </a:lnTo>
                    <a:lnTo>
                      <a:pt x="74" y="130"/>
                    </a:lnTo>
                    <a:lnTo>
                      <a:pt x="74" y="124"/>
                    </a:lnTo>
                    <a:lnTo>
                      <a:pt x="74" y="119"/>
                    </a:lnTo>
                    <a:lnTo>
                      <a:pt x="74" y="113"/>
                    </a:lnTo>
                    <a:lnTo>
                      <a:pt x="74" y="107"/>
                    </a:lnTo>
                    <a:lnTo>
                      <a:pt x="74" y="102"/>
                    </a:lnTo>
                    <a:lnTo>
                      <a:pt x="79" y="102"/>
                    </a:lnTo>
                    <a:lnTo>
                      <a:pt x="79" y="96"/>
                    </a:lnTo>
                    <a:lnTo>
                      <a:pt x="79" y="90"/>
                    </a:lnTo>
                    <a:lnTo>
                      <a:pt x="79" y="85"/>
                    </a:lnTo>
                    <a:lnTo>
                      <a:pt x="85" y="85"/>
                    </a:lnTo>
                    <a:lnTo>
                      <a:pt x="85" y="79"/>
                    </a:lnTo>
                    <a:lnTo>
                      <a:pt x="85" y="73"/>
                    </a:lnTo>
                    <a:lnTo>
                      <a:pt x="85" y="68"/>
                    </a:lnTo>
                    <a:lnTo>
                      <a:pt x="79" y="68"/>
                    </a:lnTo>
                    <a:lnTo>
                      <a:pt x="79" y="62"/>
                    </a:lnTo>
                    <a:lnTo>
                      <a:pt x="85" y="62"/>
                    </a:lnTo>
                    <a:lnTo>
                      <a:pt x="85" y="56"/>
                    </a:lnTo>
                    <a:lnTo>
                      <a:pt x="91" y="56"/>
                    </a:lnTo>
                    <a:lnTo>
                      <a:pt x="85" y="56"/>
                    </a:lnTo>
                    <a:lnTo>
                      <a:pt x="85" y="51"/>
                    </a:lnTo>
                    <a:lnTo>
                      <a:pt x="91" y="45"/>
                    </a:lnTo>
                    <a:lnTo>
                      <a:pt x="91" y="39"/>
                    </a:lnTo>
                    <a:lnTo>
                      <a:pt x="91" y="34"/>
                    </a:lnTo>
                    <a:lnTo>
                      <a:pt x="91" y="28"/>
                    </a:lnTo>
                    <a:lnTo>
                      <a:pt x="91" y="22"/>
                    </a:lnTo>
                    <a:lnTo>
                      <a:pt x="96" y="17"/>
                    </a:lnTo>
                    <a:lnTo>
                      <a:pt x="96" y="11"/>
                    </a:lnTo>
                    <a:lnTo>
                      <a:pt x="102" y="11"/>
                    </a:lnTo>
                    <a:lnTo>
                      <a:pt x="102" y="5"/>
                    </a:lnTo>
                    <a:lnTo>
                      <a:pt x="108" y="5"/>
                    </a:lnTo>
                    <a:lnTo>
                      <a:pt x="113" y="5"/>
                    </a:lnTo>
                    <a:lnTo>
                      <a:pt x="119" y="5"/>
                    </a:lnTo>
                    <a:lnTo>
                      <a:pt x="125" y="5"/>
                    </a:lnTo>
                    <a:lnTo>
                      <a:pt x="125" y="0"/>
                    </a:lnTo>
                    <a:lnTo>
                      <a:pt x="130" y="0"/>
                    </a:lnTo>
                    <a:lnTo>
                      <a:pt x="136" y="5"/>
                    </a:lnTo>
                    <a:lnTo>
                      <a:pt x="142" y="5"/>
                    </a:lnTo>
                    <a:lnTo>
                      <a:pt x="147" y="5"/>
                    </a:lnTo>
                    <a:lnTo>
                      <a:pt x="153" y="5"/>
                    </a:lnTo>
                    <a:lnTo>
                      <a:pt x="153" y="11"/>
                    </a:lnTo>
                    <a:lnTo>
                      <a:pt x="153" y="5"/>
                    </a:lnTo>
                    <a:lnTo>
                      <a:pt x="159" y="5"/>
                    </a:lnTo>
                    <a:lnTo>
                      <a:pt x="159" y="11"/>
                    </a:lnTo>
                    <a:lnTo>
                      <a:pt x="164" y="11"/>
                    </a:lnTo>
                    <a:lnTo>
                      <a:pt x="170" y="11"/>
                    </a:lnTo>
                    <a:lnTo>
                      <a:pt x="176" y="11"/>
                    </a:lnTo>
                    <a:lnTo>
                      <a:pt x="176" y="5"/>
                    </a:lnTo>
                    <a:lnTo>
                      <a:pt x="176" y="11"/>
                    </a:lnTo>
                    <a:lnTo>
                      <a:pt x="181" y="11"/>
                    </a:lnTo>
                    <a:lnTo>
                      <a:pt x="187" y="5"/>
                    </a:lnTo>
                    <a:lnTo>
                      <a:pt x="193" y="5"/>
                    </a:lnTo>
                    <a:lnTo>
                      <a:pt x="198" y="0"/>
                    </a:lnTo>
                    <a:lnTo>
                      <a:pt x="198" y="5"/>
                    </a:lnTo>
                    <a:lnTo>
                      <a:pt x="204" y="5"/>
                    </a:lnTo>
                    <a:lnTo>
                      <a:pt x="204" y="11"/>
                    </a:lnTo>
                    <a:lnTo>
                      <a:pt x="204" y="17"/>
                    </a:lnTo>
                    <a:lnTo>
                      <a:pt x="210" y="17"/>
                    </a:lnTo>
                    <a:lnTo>
                      <a:pt x="210" y="22"/>
                    </a:lnTo>
                    <a:lnTo>
                      <a:pt x="215" y="22"/>
                    </a:lnTo>
                    <a:lnTo>
                      <a:pt x="215" y="28"/>
                    </a:lnTo>
                    <a:lnTo>
                      <a:pt x="221" y="28"/>
                    </a:lnTo>
                    <a:lnTo>
                      <a:pt x="221" y="34"/>
                    </a:lnTo>
                    <a:lnTo>
                      <a:pt x="227" y="34"/>
                    </a:lnTo>
                    <a:lnTo>
                      <a:pt x="232" y="34"/>
                    </a:lnTo>
                    <a:lnTo>
                      <a:pt x="238" y="34"/>
                    </a:lnTo>
                    <a:lnTo>
                      <a:pt x="238" y="39"/>
                    </a:lnTo>
                    <a:lnTo>
                      <a:pt x="244" y="39"/>
                    </a:lnTo>
                    <a:lnTo>
                      <a:pt x="249" y="39"/>
                    </a:lnTo>
                    <a:lnTo>
                      <a:pt x="255" y="39"/>
                    </a:lnTo>
                    <a:lnTo>
                      <a:pt x="261" y="39"/>
                    </a:lnTo>
                    <a:lnTo>
                      <a:pt x="261" y="45"/>
                    </a:lnTo>
                    <a:lnTo>
                      <a:pt x="266" y="45"/>
                    </a:lnTo>
                    <a:lnTo>
                      <a:pt x="266" y="51"/>
                    </a:lnTo>
                    <a:lnTo>
                      <a:pt x="272" y="51"/>
                    </a:lnTo>
                    <a:lnTo>
                      <a:pt x="278" y="51"/>
                    </a:lnTo>
                    <a:lnTo>
                      <a:pt x="278" y="56"/>
                    </a:lnTo>
                    <a:lnTo>
                      <a:pt x="278" y="62"/>
                    </a:lnTo>
                    <a:lnTo>
                      <a:pt x="272" y="62"/>
                    </a:lnTo>
                    <a:lnTo>
                      <a:pt x="272" y="68"/>
                    </a:lnTo>
                    <a:lnTo>
                      <a:pt x="266" y="68"/>
                    </a:lnTo>
                    <a:lnTo>
                      <a:pt x="272" y="68"/>
                    </a:lnTo>
                    <a:lnTo>
                      <a:pt x="272" y="73"/>
                    </a:lnTo>
                    <a:lnTo>
                      <a:pt x="266" y="73"/>
                    </a:lnTo>
                    <a:lnTo>
                      <a:pt x="272" y="79"/>
                    </a:lnTo>
                    <a:lnTo>
                      <a:pt x="272" y="85"/>
                    </a:lnTo>
                    <a:lnTo>
                      <a:pt x="266" y="85"/>
                    </a:lnTo>
                    <a:lnTo>
                      <a:pt x="266" y="90"/>
                    </a:lnTo>
                    <a:lnTo>
                      <a:pt x="261" y="90"/>
                    </a:lnTo>
                    <a:lnTo>
                      <a:pt x="255" y="90"/>
                    </a:lnTo>
                    <a:lnTo>
                      <a:pt x="255" y="96"/>
                    </a:lnTo>
                    <a:lnTo>
                      <a:pt x="249" y="96"/>
                    </a:lnTo>
                    <a:lnTo>
                      <a:pt x="249" y="102"/>
                    </a:lnTo>
                    <a:lnTo>
                      <a:pt x="249" y="107"/>
                    </a:lnTo>
                    <a:lnTo>
                      <a:pt x="249" y="113"/>
                    </a:lnTo>
                    <a:lnTo>
                      <a:pt x="249" y="119"/>
                    </a:lnTo>
                    <a:lnTo>
                      <a:pt x="249" y="124"/>
                    </a:lnTo>
                    <a:lnTo>
                      <a:pt x="244" y="124"/>
                    </a:lnTo>
                    <a:lnTo>
                      <a:pt x="249" y="130"/>
                    </a:lnTo>
                    <a:lnTo>
                      <a:pt x="249" y="136"/>
                    </a:lnTo>
                    <a:lnTo>
                      <a:pt x="249" y="141"/>
                    </a:lnTo>
                    <a:lnTo>
                      <a:pt x="255" y="141"/>
                    </a:lnTo>
                    <a:lnTo>
                      <a:pt x="255" y="147"/>
                    </a:lnTo>
                    <a:lnTo>
                      <a:pt x="261" y="147"/>
                    </a:lnTo>
                    <a:lnTo>
                      <a:pt x="266" y="147"/>
                    </a:lnTo>
                    <a:lnTo>
                      <a:pt x="272" y="147"/>
                    </a:lnTo>
                    <a:lnTo>
                      <a:pt x="278" y="147"/>
                    </a:lnTo>
                    <a:lnTo>
                      <a:pt x="278" y="153"/>
                    </a:lnTo>
                    <a:lnTo>
                      <a:pt x="283" y="153"/>
                    </a:lnTo>
                    <a:lnTo>
                      <a:pt x="283" y="158"/>
                    </a:lnTo>
                    <a:lnTo>
                      <a:pt x="289" y="158"/>
                    </a:lnTo>
                    <a:lnTo>
                      <a:pt x="289" y="164"/>
                    </a:lnTo>
                    <a:lnTo>
                      <a:pt x="289" y="170"/>
                    </a:lnTo>
                    <a:lnTo>
                      <a:pt x="295" y="170"/>
                    </a:lnTo>
                    <a:lnTo>
                      <a:pt x="295" y="175"/>
                    </a:lnTo>
                    <a:lnTo>
                      <a:pt x="300" y="175"/>
                    </a:lnTo>
                    <a:lnTo>
                      <a:pt x="306" y="175"/>
                    </a:lnTo>
                    <a:lnTo>
                      <a:pt x="312" y="175"/>
                    </a:lnTo>
                    <a:lnTo>
                      <a:pt x="317" y="175"/>
                    </a:lnTo>
                    <a:lnTo>
                      <a:pt x="323" y="175"/>
                    </a:lnTo>
                    <a:lnTo>
                      <a:pt x="329" y="175"/>
                    </a:lnTo>
                    <a:lnTo>
                      <a:pt x="334" y="175"/>
                    </a:lnTo>
                    <a:lnTo>
                      <a:pt x="340" y="175"/>
                    </a:lnTo>
                    <a:lnTo>
                      <a:pt x="346" y="175"/>
                    </a:lnTo>
                    <a:lnTo>
                      <a:pt x="351" y="175"/>
                    </a:lnTo>
                    <a:lnTo>
                      <a:pt x="357" y="175"/>
                    </a:lnTo>
                    <a:lnTo>
                      <a:pt x="363" y="175"/>
                    </a:lnTo>
                    <a:lnTo>
                      <a:pt x="363" y="170"/>
                    </a:lnTo>
                    <a:lnTo>
                      <a:pt x="368" y="170"/>
                    </a:lnTo>
                    <a:lnTo>
                      <a:pt x="374" y="170"/>
                    </a:lnTo>
                    <a:lnTo>
                      <a:pt x="380" y="170"/>
                    </a:lnTo>
                    <a:lnTo>
                      <a:pt x="380" y="175"/>
                    </a:lnTo>
                    <a:lnTo>
                      <a:pt x="363" y="209"/>
                    </a:lnTo>
                    <a:lnTo>
                      <a:pt x="357" y="221"/>
                    </a:lnTo>
                    <a:lnTo>
                      <a:pt x="351" y="232"/>
                    </a:lnTo>
                    <a:lnTo>
                      <a:pt x="346" y="238"/>
                    </a:lnTo>
                    <a:lnTo>
                      <a:pt x="340" y="249"/>
                    </a:lnTo>
                    <a:lnTo>
                      <a:pt x="340" y="260"/>
                    </a:lnTo>
                    <a:lnTo>
                      <a:pt x="334" y="266"/>
                    </a:lnTo>
                    <a:lnTo>
                      <a:pt x="306" y="328"/>
                    </a:lnTo>
                    <a:lnTo>
                      <a:pt x="289" y="357"/>
                    </a:lnTo>
                    <a:lnTo>
                      <a:pt x="289" y="362"/>
                    </a:lnTo>
                    <a:lnTo>
                      <a:pt x="278" y="362"/>
                    </a:lnTo>
                    <a:lnTo>
                      <a:pt x="278" y="357"/>
                    </a:lnTo>
                    <a:lnTo>
                      <a:pt x="272" y="357"/>
                    </a:lnTo>
                    <a:lnTo>
                      <a:pt x="278" y="351"/>
                    </a:lnTo>
                    <a:lnTo>
                      <a:pt x="272" y="351"/>
                    </a:lnTo>
                    <a:lnTo>
                      <a:pt x="272" y="345"/>
                    </a:lnTo>
                    <a:lnTo>
                      <a:pt x="272" y="340"/>
                    </a:lnTo>
                    <a:lnTo>
                      <a:pt x="272" y="334"/>
                    </a:lnTo>
                    <a:lnTo>
                      <a:pt x="266" y="334"/>
                    </a:lnTo>
                    <a:lnTo>
                      <a:pt x="261" y="334"/>
                    </a:lnTo>
                    <a:lnTo>
                      <a:pt x="255" y="334"/>
                    </a:lnTo>
                    <a:lnTo>
                      <a:pt x="249" y="328"/>
                    </a:lnTo>
                    <a:lnTo>
                      <a:pt x="244" y="328"/>
                    </a:lnTo>
                    <a:lnTo>
                      <a:pt x="232" y="317"/>
                    </a:lnTo>
                    <a:lnTo>
                      <a:pt x="227" y="317"/>
                    </a:lnTo>
                    <a:lnTo>
                      <a:pt x="227" y="311"/>
                    </a:lnTo>
                    <a:lnTo>
                      <a:pt x="227" y="306"/>
                    </a:lnTo>
                    <a:lnTo>
                      <a:pt x="221" y="306"/>
                    </a:lnTo>
                    <a:lnTo>
                      <a:pt x="215" y="306"/>
                    </a:lnTo>
                    <a:lnTo>
                      <a:pt x="210" y="300"/>
                    </a:lnTo>
                    <a:lnTo>
                      <a:pt x="204" y="300"/>
                    </a:lnTo>
                    <a:lnTo>
                      <a:pt x="198" y="300"/>
                    </a:lnTo>
                    <a:lnTo>
                      <a:pt x="91" y="289"/>
                    </a:lnTo>
                    <a:lnTo>
                      <a:pt x="17" y="277"/>
                    </a:lnTo>
                    <a:lnTo>
                      <a:pt x="0" y="277"/>
                    </a:lnTo>
                    <a:lnTo>
                      <a:pt x="6" y="277"/>
                    </a:lnTo>
                    <a:lnTo>
                      <a:pt x="6" y="272"/>
                    </a:lnTo>
                    <a:lnTo>
                      <a:pt x="11" y="266"/>
                    </a:lnTo>
                    <a:lnTo>
                      <a:pt x="17" y="266"/>
                    </a:lnTo>
                    <a:lnTo>
                      <a:pt x="17" y="260"/>
                    </a:lnTo>
                    <a:lnTo>
                      <a:pt x="28" y="249"/>
                    </a:lnTo>
                    <a:lnTo>
                      <a:pt x="28" y="243"/>
                    </a:lnTo>
                    <a:lnTo>
                      <a:pt x="34" y="243"/>
                    </a:lnTo>
                    <a:lnTo>
                      <a:pt x="34" y="238"/>
                    </a:lnTo>
                    <a:lnTo>
                      <a:pt x="40" y="238"/>
                    </a:lnTo>
                    <a:lnTo>
                      <a:pt x="40" y="226"/>
                    </a:lnTo>
                    <a:lnTo>
                      <a:pt x="45" y="215"/>
                    </a:lnTo>
                    <a:lnTo>
                      <a:pt x="51" y="215"/>
                    </a:lnTo>
                    <a:lnTo>
                      <a:pt x="51" y="209"/>
                    </a:lnTo>
                    <a:lnTo>
                      <a:pt x="51" y="204"/>
                    </a:lnTo>
                    <a:lnTo>
                      <a:pt x="57" y="204"/>
                    </a:lnTo>
                    <a:lnTo>
                      <a:pt x="57" y="198"/>
                    </a:lnTo>
                    <a:lnTo>
                      <a:pt x="57" y="187"/>
                    </a:lnTo>
                    <a:lnTo>
                      <a:pt x="68" y="17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0" name="Freeform 94">
                <a:extLst>
                  <a:ext uri="{FF2B5EF4-FFF2-40B4-BE49-F238E27FC236}">
                    <a16:creationId xmlns:a16="http://schemas.microsoft.com/office/drawing/2014/main" id="{7F4C1C19-CAA1-D8D1-8D91-EA15C95A8372}"/>
                  </a:ext>
                </a:extLst>
              </p:cNvPr>
              <p:cNvSpPr>
                <a:spLocks/>
              </p:cNvSpPr>
              <p:nvPr>
                <p:custDataLst>
                  <p:tags r:id="rId95"/>
                </p:custDataLst>
              </p:nvPr>
            </p:nvSpPr>
            <p:spPr bwMode="auto">
              <a:xfrm rot="390307">
                <a:off x="6122314" y="3161150"/>
                <a:ext cx="395287" cy="485775"/>
              </a:xfrm>
              <a:custGeom>
                <a:avLst/>
                <a:gdLst>
                  <a:gd name="T0" fmla="*/ 119 w 249"/>
                  <a:gd name="T1" fmla="*/ 278 h 306"/>
                  <a:gd name="T2" fmla="*/ 108 w 249"/>
                  <a:gd name="T3" fmla="*/ 284 h 306"/>
                  <a:gd name="T4" fmla="*/ 96 w 249"/>
                  <a:gd name="T5" fmla="*/ 278 h 306"/>
                  <a:gd name="T6" fmla="*/ 85 w 249"/>
                  <a:gd name="T7" fmla="*/ 272 h 306"/>
                  <a:gd name="T8" fmla="*/ 85 w 249"/>
                  <a:gd name="T9" fmla="*/ 267 h 306"/>
                  <a:gd name="T10" fmla="*/ 68 w 249"/>
                  <a:gd name="T11" fmla="*/ 255 h 306"/>
                  <a:gd name="T12" fmla="*/ 57 w 249"/>
                  <a:gd name="T13" fmla="*/ 244 h 306"/>
                  <a:gd name="T14" fmla="*/ 45 w 249"/>
                  <a:gd name="T15" fmla="*/ 232 h 306"/>
                  <a:gd name="T16" fmla="*/ 34 w 249"/>
                  <a:gd name="T17" fmla="*/ 227 h 306"/>
                  <a:gd name="T18" fmla="*/ 28 w 249"/>
                  <a:gd name="T19" fmla="*/ 204 h 306"/>
                  <a:gd name="T20" fmla="*/ 17 w 249"/>
                  <a:gd name="T21" fmla="*/ 181 h 306"/>
                  <a:gd name="T22" fmla="*/ 17 w 249"/>
                  <a:gd name="T23" fmla="*/ 164 h 306"/>
                  <a:gd name="T24" fmla="*/ 11 w 249"/>
                  <a:gd name="T25" fmla="*/ 153 h 306"/>
                  <a:gd name="T26" fmla="*/ 0 w 249"/>
                  <a:gd name="T27" fmla="*/ 142 h 306"/>
                  <a:gd name="T28" fmla="*/ 6 w 249"/>
                  <a:gd name="T29" fmla="*/ 125 h 306"/>
                  <a:gd name="T30" fmla="*/ 0 w 249"/>
                  <a:gd name="T31" fmla="*/ 113 h 306"/>
                  <a:gd name="T32" fmla="*/ 6 w 249"/>
                  <a:gd name="T33" fmla="*/ 96 h 306"/>
                  <a:gd name="T34" fmla="*/ 11 w 249"/>
                  <a:gd name="T35" fmla="*/ 85 h 306"/>
                  <a:gd name="T36" fmla="*/ 17 w 249"/>
                  <a:gd name="T37" fmla="*/ 68 h 306"/>
                  <a:gd name="T38" fmla="*/ 28 w 249"/>
                  <a:gd name="T39" fmla="*/ 62 h 306"/>
                  <a:gd name="T40" fmla="*/ 28 w 249"/>
                  <a:gd name="T41" fmla="*/ 51 h 306"/>
                  <a:gd name="T42" fmla="*/ 28 w 249"/>
                  <a:gd name="T43" fmla="*/ 34 h 306"/>
                  <a:gd name="T44" fmla="*/ 40 w 249"/>
                  <a:gd name="T45" fmla="*/ 17 h 306"/>
                  <a:gd name="T46" fmla="*/ 45 w 249"/>
                  <a:gd name="T47" fmla="*/ 6 h 306"/>
                  <a:gd name="T48" fmla="*/ 125 w 249"/>
                  <a:gd name="T49" fmla="*/ 68 h 306"/>
                  <a:gd name="T50" fmla="*/ 193 w 249"/>
                  <a:gd name="T51" fmla="*/ 119 h 306"/>
                  <a:gd name="T52" fmla="*/ 204 w 249"/>
                  <a:gd name="T53" fmla="*/ 130 h 306"/>
                  <a:gd name="T54" fmla="*/ 210 w 249"/>
                  <a:gd name="T55" fmla="*/ 142 h 306"/>
                  <a:gd name="T56" fmla="*/ 221 w 249"/>
                  <a:gd name="T57" fmla="*/ 147 h 306"/>
                  <a:gd name="T58" fmla="*/ 232 w 249"/>
                  <a:gd name="T59" fmla="*/ 159 h 306"/>
                  <a:gd name="T60" fmla="*/ 227 w 249"/>
                  <a:gd name="T61" fmla="*/ 170 h 306"/>
                  <a:gd name="T62" fmla="*/ 221 w 249"/>
                  <a:gd name="T63" fmla="*/ 187 h 306"/>
                  <a:gd name="T64" fmla="*/ 232 w 249"/>
                  <a:gd name="T65" fmla="*/ 198 h 306"/>
                  <a:gd name="T66" fmla="*/ 244 w 249"/>
                  <a:gd name="T67" fmla="*/ 204 h 306"/>
                  <a:gd name="T68" fmla="*/ 238 w 249"/>
                  <a:gd name="T69" fmla="*/ 221 h 306"/>
                  <a:gd name="T70" fmla="*/ 244 w 249"/>
                  <a:gd name="T71" fmla="*/ 232 h 306"/>
                  <a:gd name="T72" fmla="*/ 238 w 249"/>
                  <a:gd name="T73" fmla="*/ 249 h 306"/>
                  <a:gd name="T74" fmla="*/ 227 w 249"/>
                  <a:gd name="T75" fmla="*/ 255 h 306"/>
                  <a:gd name="T76" fmla="*/ 215 w 249"/>
                  <a:gd name="T77" fmla="*/ 261 h 306"/>
                  <a:gd name="T78" fmla="*/ 210 w 249"/>
                  <a:gd name="T79" fmla="*/ 267 h 306"/>
                  <a:gd name="T80" fmla="*/ 210 w 249"/>
                  <a:gd name="T81" fmla="*/ 272 h 306"/>
                  <a:gd name="T82" fmla="*/ 198 w 249"/>
                  <a:gd name="T83" fmla="*/ 272 h 306"/>
                  <a:gd name="T84" fmla="*/ 198 w 249"/>
                  <a:gd name="T85" fmla="*/ 284 h 306"/>
                  <a:gd name="T86" fmla="*/ 187 w 249"/>
                  <a:gd name="T87" fmla="*/ 295 h 306"/>
                  <a:gd name="T88" fmla="*/ 176 w 249"/>
                  <a:gd name="T89" fmla="*/ 301 h 306"/>
                  <a:gd name="T90" fmla="*/ 164 w 249"/>
                  <a:gd name="T91" fmla="*/ 306 h 306"/>
                  <a:gd name="T92" fmla="*/ 153 w 249"/>
                  <a:gd name="T93" fmla="*/ 301 h 306"/>
                  <a:gd name="T94" fmla="*/ 142 w 249"/>
                  <a:gd name="T95" fmla="*/ 289 h 306"/>
                  <a:gd name="T96" fmla="*/ 130 w 249"/>
                  <a:gd name="T97"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306">
                    <a:moveTo>
                      <a:pt x="130" y="278"/>
                    </a:moveTo>
                    <a:lnTo>
                      <a:pt x="125" y="278"/>
                    </a:lnTo>
                    <a:lnTo>
                      <a:pt x="119" y="278"/>
                    </a:lnTo>
                    <a:lnTo>
                      <a:pt x="119" y="284"/>
                    </a:lnTo>
                    <a:lnTo>
                      <a:pt x="113" y="284"/>
                    </a:lnTo>
                    <a:lnTo>
                      <a:pt x="108" y="284"/>
                    </a:lnTo>
                    <a:lnTo>
                      <a:pt x="102" y="284"/>
                    </a:lnTo>
                    <a:lnTo>
                      <a:pt x="96" y="284"/>
                    </a:lnTo>
                    <a:lnTo>
                      <a:pt x="96" y="278"/>
                    </a:lnTo>
                    <a:lnTo>
                      <a:pt x="91" y="284"/>
                    </a:lnTo>
                    <a:lnTo>
                      <a:pt x="91" y="272"/>
                    </a:lnTo>
                    <a:lnTo>
                      <a:pt x="85" y="272"/>
                    </a:lnTo>
                    <a:lnTo>
                      <a:pt x="79" y="272"/>
                    </a:lnTo>
                    <a:lnTo>
                      <a:pt x="79" y="267"/>
                    </a:lnTo>
                    <a:lnTo>
                      <a:pt x="85" y="267"/>
                    </a:lnTo>
                    <a:lnTo>
                      <a:pt x="79" y="261"/>
                    </a:lnTo>
                    <a:lnTo>
                      <a:pt x="74" y="255"/>
                    </a:lnTo>
                    <a:lnTo>
                      <a:pt x="68" y="255"/>
                    </a:lnTo>
                    <a:lnTo>
                      <a:pt x="62" y="255"/>
                    </a:lnTo>
                    <a:lnTo>
                      <a:pt x="62" y="249"/>
                    </a:lnTo>
                    <a:lnTo>
                      <a:pt x="57" y="244"/>
                    </a:lnTo>
                    <a:lnTo>
                      <a:pt x="51" y="244"/>
                    </a:lnTo>
                    <a:lnTo>
                      <a:pt x="45" y="238"/>
                    </a:lnTo>
                    <a:lnTo>
                      <a:pt x="45" y="232"/>
                    </a:lnTo>
                    <a:lnTo>
                      <a:pt x="40" y="232"/>
                    </a:lnTo>
                    <a:lnTo>
                      <a:pt x="40" y="227"/>
                    </a:lnTo>
                    <a:lnTo>
                      <a:pt x="34" y="227"/>
                    </a:lnTo>
                    <a:lnTo>
                      <a:pt x="28" y="221"/>
                    </a:lnTo>
                    <a:lnTo>
                      <a:pt x="28" y="215"/>
                    </a:lnTo>
                    <a:lnTo>
                      <a:pt x="28" y="204"/>
                    </a:lnTo>
                    <a:lnTo>
                      <a:pt x="23" y="198"/>
                    </a:lnTo>
                    <a:lnTo>
                      <a:pt x="17" y="187"/>
                    </a:lnTo>
                    <a:lnTo>
                      <a:pt x="17" y="181"/>
                    </a:lnTo>
                    <a:lnTo>
                      <a:pt x="17" y="176"/>
                    </a:lnTo>
                    <a:lnTo>
                      <a:pt x="17" y="170"/>
                    </a:lnTo>
                    <a:lnTo>
                      <a:pt x="17" y="164"/>
                    </a:lnTo>
                    <a:lnTo>
                      <a:pt x="11" y="164"/>
                    </a:lnTo>
                    <a:lnTo>
                      <a:pt x="11" y="159"/>
                    </a:lnTo>
                    <a:lnTo>
                      <a:pt x="11" y="153"/>
                    </a:lnTo>
                    <a:lnTo>
                      <a:pt x="11" y="147"/>
                    </a:lnTo>
                    <a:lnTo>
                      <a:pt x="6" y="147"/>
                    </a:lnTo>
                    <a:lnTo>
                      <a:pt x="0" y="142"/>
                    </a:lnTo>
                    <a:lnTo>
                      <a:pt x="0" y="136"/>
                    </a:lnTo>
                    <a:lnTo>
                      <a:pt x="0" y="125"/>
                    </a:lnTo>
                    <a:lnTo>
                      <a:pt x="6" y="125"/>
                    </a:lnTo>
                    <a:lnTo>
                      <a:pt x="6" y="119"/>
                    </a:lnTo>
                    <a:lnTo>
                      <a:pt x="0" y="119"/>
                    </a:lnTo>
                    <a:lnTo>
                      <a:pt x="0" y="113"/>
                    </a:lnTo>
                    <a:lnTo>
                      <a:pt x="0" y="108"/>
                    </a:lnTo>
                    <a:lnTo>
                      <a:pt x="0" y="102"/>
                    </a:lnTo>
                    <a:lnTo>
                      <a:pt x="6" y="96"/>
                    </a:lnTo>
                    <a:lnTo>
                      <a:pt x="0" y="91"/>
                    </a:lnTo>
                    <a:lnTo>
                      <a:pt x="6" y="91"/>
                    </a:lnTo>
                    <a:lnTo>
                      <a:pt x="11" y="85"/>
                    </a:lnTo>
                    <a:lnTo>
                      <a:pt x="11" y="74"/>
                    </a:lnTo>
                    <a:lnTo>
                      <a:pt x="17" y="74"/>
                    </a:lnTo>
                    <a:lnTo>
                      <a:pt x="17" y="68"/>
                    </a:lnTo>
                    <a:lnTo>
                      <a:pt x="23" y="68"/>
                    </a:lnTo>
                    <a:lnTo>
                      <a:pt x="28" y="68"/>
                    </a:lnTo>
                    <a:lnTo>
                      <a:pt x="28" y="62"/>
                    </a:lnTo>
                    <a:lnTo>
                      <a:pt x="34" y="57"/>
                    </a:lnTo>
                    <a:lnTo>
                      <a:pt x="28" y="57"/>
                    </a:lnTo>
                    <a:lnTo>
                      <a:pt x="28" y="51"/>
                    </a:lnTo>
                    <a:lnTo>
                      <a:pt x="23" y="45"/>
                    </a:lnTo>
                    <a:lnTo>
                      <a:pt x="28" y="40"/>
                    </a:lnTo>
                    <a:lnTo>
                      <a:pt x="28" y="34"/>
                    </a:lnTo>
                    <a:lnTo>
                      <a:pt x="34" y="28"/>
                    </a:lnTo>
                    <a:lnTo>
                      <a:pt x="34" y="17"/>
                    </a:lnTo>
                    <a:lnTo>
                      <a:pt x="40" y="17"/>
                    </a:lnTo>
                    <a:lnTo>
                      <a:pt x="40" y="11"/>
                    </a:lnTo>
                    <a:lnTo>
                      <a:pt x="45" y="11"/>
                    </a:lnTo>
                    <a:lnTo>
                      <a:pt x="45" y="6"/>
                    </a:lnTo>
                    <a:lnTo>
                      <a:pt x="45" y="0"/>
                    </a:lnTo>
                    <a:lnTo>
                      <a:pt x="102" y="45"/>
                    </a:lnTo>
                    <a:lnTo>
                      <a:pt x="125" y="68"/>
                    </a:lnTo>
                    <a:lnTo>
                      <a:pt x="147" y="85"/>
                    </a:lnTo>
                    <a:lnTo>
                      <a:pt x="187" y="113"/>
                    </a:lnTo>
                    <a:lnTo>
                      <a:pt x="193" y="119"/>
                    </a:lnTo>
                    <a:lnTo>
                      <a:pt x="198" y="125"/>
                    </a:lnTo>
                    <a:lnTo>
                      <a:pt x="204" y="125"/>
                    </a:lnTo>
                    <a:lnTo>
                      <a:pt x="204" y="130"/>
                    </a:lnTo>
                    <a:lnTo>
                      <a:pt x="210" y="130"/>
                    </a:lnTo>
                    <a:lnTo>
                      <a:pt x="210" y="136"/>
                    </a:lnTo>
                    <a:lnTo>
                      <a:pt x="210" y="142"/>
                    </a:lnTo>
                    <a:lnTo>
                      <a:pt x="215" y="142"/>
                    </a:lnTo>
                    <a:lnTo>
                      <a:pt x="215" y="147"/>
                    </a:lnTo>
                    <a:lnTo>
                      <a:pt x="221" y="147"/>
                    </a:lnTo>
                    <a:lnTo>
                      <a:pt x="221" y="153"/>
                    </a:lnTo>
                    <a:lnTo>
                      <a:pt x="227" y="153"/>
                    </a:lnTo>
                    <a:lnTo>
                      <a:pt x="232" y="159"/>
                    </a:lnTo>
                    <a:lnTo>
                      <a:pt x="232" y="164"/>
                    </a:lnTo>
                    <a:lnTo>
                      <a:pt x="232" y="170"/>
                    </a:lnTo>
                    <a:lnTo>
                      <a:pt x="227" y="170"/>
                    </a:lnTo>
                    <a:lnTo>
                      <a:pt x="221" y="170"/>
                    </a:lnTo>
                    <a:lnTo>
                      <a:pt x="221" y="176"/>
                    </a:lnTo>
                    <a:lnTo>
                      <a:pt x="221" y="187"/>
                    </a:lnTo>
                    <a:lnTo>
                      <a:pt x="227" y="193"/>
                    </a:lnTo>
                    <a:lnTo>
                      <a:pt x="227" y="198"/>
                    </a:lnTo>
                    <a:lnTo>
                      <a:pt x="232" y="198"/>
                    </a:lnTo>
                    <a:lnTo>
                      <a:pt x="232" y="204"/>
                    </a:lnTo>
                    <a:lnTo>
                      <a:pt x="238" y="204"/>
                    </a:lnTo>
                    <a:lnTo>
                      <a:pt x="244" y="204"/>
                    </a:lnTo>
                    <a:lnTo>
                      <a:pt x="249" y="215"/>
                    </a:lnTo>
                    <a:lnTo>
                      <a:pt x="244" y="215"/>
                    </a:lnTo>
                    <a:lnTo>
                      <a:pt x="238" y="221"/>
                    </a:lnTo>
                    <a:lnTo>
                      <a:pt x="238" y="227"/>
                    </a:lnTo>
                    <a:lnTo>
                      <a:pt x="244" y="227"/>
                    </a:lnTo>
                    <a:lnTo>
                      <a:pt x="244" y="232"/>
                    </a:lnTo>
                    <a:lnTo>
                      <a:pt x="244" y="238"/>
                    </a:lnTo>
                    <a:lnTo>
                      <a:pt x="238" y="238"/>
                    </a:lnTo>
                    <a:lnTo>
                      <a:pt x="238" y="249"/>
                    </a:lnTo>
                    <a:lnTo>
                      <a:pt x="232" y="249"/>
                    </a:lnTo>
                    <a:lnTo>
                      <a:pt x="232" y="255"/>
                    </a:lnTo>
                    <a:lnTo>
                      <a:pt x="227" y="255"/>
                    </a:lnTo>
                    <a:lnTo>
                      <a:pt x="221" y="255"/>
                    </a:lnTo>
                    <a:lnTo>
                      <a:pt x="221" y="261"/>
                    </a:lnTo>
                    <a:lnTo>
                      <a:pt x="215" y="261"/>
                    </a:lnTo>
                    <a:lnTo>
                      <a:pt x="215" y="255"/>
                    </a:lnTo>
                    <a:lnTo>
                      <a:pt x="210" y="261"/>
                    </a:lnTo>
                    <a:lnTo>
                      <a:pt x="210" y="267"/>
                    </a:lnTo>
                    <a:lnTo>
                      <a:pt x="215" y="267"/>
                    </a:lnTo>
                    <a:lnTo>
                      <a:pt x="215" y="272"/>
                    </a:lnTo>
                    <a:lnTo>
                      <a:pt x="210" y="272"/>
                    </a:lnTo>
                    <a:lnTo>
                      <a:pt x="204" y="267"/>
                    </a:lnTo>
                    <a:lnTo>
                      <a:pt x="204" y="272"/>
                    </a:lnTo>
                    <a:lnTo>
                      <a:pt x="198" y="272"/>
                    </a:lnTo>
                    <a:lnTo>
                      <a:pt x="193" y="272"/>
                    </a:lnTo>
                    <a:lnTo>
                      <a:pt x="198" y="278"/>
                    </a:lnTo>
                    <a:lnTo>
                      <a:pt x="198" y="284"/>
                    </a:lnTo>
                    <a:lnTo>
                      <a:pt x="193" y="284"/>
                    </a:lnTo>
                    <a:lnTo>
                      <a:pt x="193" y="289"/>
                    </a:lnTo>
                    <a:lnTo>
                      <a:pt x="187" y="295"/>
                    </a:lnTo>
                    <a:lnTo>
                      <a:pt x="181" y="295"/>
                    </a:lnTo>
                    <a:lnTo>
                      <a:pt x="176" y="295"/>
                    </a:lnTo>
                    <a:lnTo>
                      <a:pt x="176" y="301"/>
                    </a:lnTo>
                    <a:lnTo>
                      <a:pt x="176" y="306"/>
                    </a:lnTo>
                    <a:lnTo>
                      <a:pt x="170" y="306"/>
                    </a:lnTo>
                    <a:lnTo>
                      <a:pt x="164" y="306"/>
                    </a:lnTo>
                    <a:lnTo>
                      <a:pt x="159" y="306"/>
                    </a:lnTo>
                    <a:lnTo>
                      <a:pt x="159" y="301"/>
                    </a:lnTo>
                    <a:lnTo>
                      <a:pt x="153" y="301"/>
                    </a:lnTo>
                    <a:lnTo>
                      <a:pt x="147" y="295"/>
                    </a:lnTo>
                    <a:lnTo>
                      <a:pt x="142" y="295"/>
                    </a:lnTo>
                    <a:lnTo>
                      <a:pt x="142" y="289"/>
                    </a:lnTo>
                    <a:lnTo>
                      <a:pt x="142" y="284"/>
                    </a:lnTo>
                    <a:lnTo>
                      <a:pt x="136" y="284"/>
                    </a:lnTo>
                    <a:lnTo>
                      <a:pt x="130" y="27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1" name="Freeform 95">
                <a:extLst>
                  <a:ext uri="{FF2B5EF4-FFF2-40B4-BE49-F238E27FC236}">
                    <a16:creationId xmlns:a16="http://schemas.microsoft.com/office/drawing/2014/main" id="{C9A825B2-8046-466A-AFF6-B89725D5872F}"/>
                  </a:ext>
                </a:extLst>
              </p:cNvPr>
              <p:cNvSpPr>
                <a:spLocks/>
              </p:cNvSpPr>
              <p:nvPr>
                <p:custDataLst>
                  <p:tags r:id="rId96"/>
                </p:custDataLst>
              </p:nvPr>
            </p:nvSpPr>
            <p:spPr bwMode="auto">
              <a:xfrm rot="390307">
                <a:off x="8199744" y="4429374"/>
                <a:ext cx="225425" cy="260350"/>
              </a:xfrm>
              <a:custGeom>
                <a:avLst/>
                <a:gdLst>
                  <a:gd name="T0" fmla="*/ 57 w 142"/>
                  <a:gd name="T1" fmla="*/ 17 h 164"/>
                  <a:gd name="T2" fmla="*/ 68 w 142"/>
                  <a:gd name="T3" fmla="*/ 17 h 164"/>
                  <a:gd name="T4" fmla="*/ 85 w 142"/>
                  <a:gd name="T5" fmla="*/ 23 h 164"/>
                  <a:gd name="T6" fmla="*/ 91 w 142"/>
                  <a:gd name="T7" fmla="*/ 6 h 164"/>
                  <a:gd name="T8" fmla="*/ 96 w 142"/>
                  <a:gd name="T9" fmla="*/ 0 h 164"/>
                  <a:gd name="T10" fmla="*/ 102 w 142"/>
                  <a:gd name="T11" fmla="*/ 6 h 164"/>
                  <a:gd name="T12" fmla="*/ 113 w 142"/>
                  <a:gd name="T13" fmla="*/ 23 h 164"/>
                  <a:gd name="T14" fmla="*/ 130 w 142"/>
                  <a:gd name="T15" fmla="*/ 57 h 164"/>
                  <a:gd name="T16" fmla="*/ 142 w 142"/>
                  <a:gd name="T17" fmla="*/ 108 h 164"/>
                  <a:gd name="T18" fmla="*/ 136 w 142"/>
                  <a:gd name="T19" fmla="*/ 119 h 164"/>
                  <a:gd name="T20" fmla="*/ 130 w 142"/>
                  <a:gd name="T21" fmla="*/ 130 h 164"/>
                  <a:gd name="T22" fmla="*/ 136 w 142"/>
                  <a:gd name="T23" fmla="*/ 142 h 164"/>
                  <a:gd name="T24" fmla="*/ 136 w 142"/>
                  <a:gd name="T25" fmla="*/ 153 h 164"/>
                  <a:gd name="T26" fmla="*/ 136 w 142"/>
                  <a:gd name="T27" fmla="*/ 164 h 164"/>
                  <a:gd name="T28" fmla="*/ 125 w 142"/>
                  <a:gd name="T29" fmla="*/ 153 h 164"/>
                  <a:gd name="T30" fmla="*/ 113 w 142"/>
                  <a:gd name="T31" fmla="*/ 153 h 164"/>
                  <a:gd name="T32" fmla="*/ 79 w 142"/>
                  <a:gd name="T33" fmla="*/ 125 h 164"/>
                  <a:gd name="T34" fmla="*/ 68 w 142"/>
                  <a:gd name="T35" fmla="*/ 125 h 164"/>
                  <a:gd name="T36" fmla="*/ 51 w 142"/>
                  <a:gd name="T37" fmla="*/ 125 h 164"/>
                  <a:gd name="T38" fmla="*/ 40 w 142"/>
                  <a:gd name="T39" fmla="*/ 108 h 164"/>
                  <a:gd name="T40" fmla="*/ 17 w 142"/>
                  <a:gd name="T41" fmla="*/ 96 h 164"/>
                  <a:gd name="T42" fmla="*/ 11 w 142"/>
                  <a:gd name="T43" fmla="*/ 85 h 164"/>
                  <a:gd name="T44" fmla="*/ 11 w 142"/>
                  <a:gd name="T45" fmla="*/ 74 h 164"/>
                  <a:gd name="T46" fmla="*/ 11 w 142"/>
                  <a:gd name="T47" fmla="*/ 68 h 164"/>
                  <a:gd name="T48" fmla="*/ 6 w 142"/>
                  <a:gd name="T49" fmla="*/ 62 h 164"/>
                  <a:gd name="T50" fmla="*/ 0 w 142"/>
                  <a:gd name="T51" fmla="*/ 51 h 164"/>
                  <a:gd name="T52" fmla="*/ 0 w 142"/>
                  <a:gd name="T53" fmla="*/ 40 h 164"/>
                  <a:gd name="T54" fmla="*/ 6 w 142"/>
                  <a:gd name="T55" fmla="*/ 23 h 164"/>
                  <a:gd name="T56" fmla="*/ 11 w 142"/>
                  <a:gd name="T57" fmla="*/ 23 h 164"/>
                  <a:gd name="T58" fmla="*/ 17 w 142"/>
                  <a:gd name="T59" fmla="*/ 17 h 164"/>
                  <a:gd name="T60" fmla="*/ 17 w 142"/>
                  <a:gd name="T61" fmla="*/ 6 h 164"/>
                  <a:gd name="T62" fmla="*/ 28 w 142"/>
                  <a:gd name="T63" fmla="*/ 0 h 164"/>
                  <a:gd name="T64" fmla="*/ 51 w 142"/>
                  <a:gd name="T6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64">
                    <a:moveTo>
                      <a:pt x="51" y="0"/>
                    </a:moveTo>
                    <a:lnTo>
                      <a:pt x="57" y="17"/>
                    </a:lnTo>
                    <a:lnTo>
                      <a:pt x="62" y="17"/>
                    </a:lnTo>
                    <a:lnTo>
                      <a:pt x="68" y="17"/>
                    </a:lnTo>
                    <a:lnTo>
                      <a:pt x="74" y="23"/>
                    </a:lnTo>
                    <a:lnTo>
                      <a:pt x="85" y="23"/>
                    </a:lnTo>
                    <a:lnTo>
                      <a:pt x="91" y="17"/>
                    </a:lnTo>
                    <a:lnTo>
                      <a:pt x="91" y="6"/>
                    </a:lnTo>
                    <a:lnTo>
                      <a:pt x="91" y="0"/>
                    </a:lnTo>
                    <a:lnTo>
                      <a:pt x="96" y="0"/>
                    </a:lnTo>
                    <a:lnTo>
                      <a:pt x="96" y="6"/>
                    </a:lnTo>
                    <a:lnTo>
                      <a:pt x="102" y="6"/>
                    </a:lnTo>
                    <a:lnTo>
                      <a:pt x="102" y="11"/>
                    </a:lnTo>
                    <a:lnTo>
                      <a:pt x="113" y="23"/>
                    </a:lnTo>
                    <a:lnTo>
                      <a:pt x="125" y="45"/>
                    </a:lnTo>
                    <a:lnTo>
                      <a:pt x="130" y="57"/>
                    </a:lnTo>
                    <a:lnTo>
                      <a:pt x="142" y="91"/>
                    </a:lnTo>
                    <a:lnTo>
                      <a:pt x="142" y="108"/>
                    </a:lnTo>
                    <a:lnTo>
                      <a:pt x="142" y="113"/>
                    </a:lnTo>
                    <a:lnTo>
                      <a:pt x="136" y="119"/>
                    </a:lnTo>
                    <a:lnTo>
                      <a:pt x="136" y="125"/>
                    </a:lnTo>
                    <a:lnTo>
                      <a:pt x="130" y="130"/>
                    </a:lnTo>
                    <a:lnTo>
                      <a:pt x="136" y="136"/>
                    </a:lnTo>
                    <a:lnTo>
                      <a:pt x="136" y="142"/>
                    </a:lnTo>
                    <a:lnTo>
                      <a:pt x="136" y="147"/>
                    </a:lnTo>
                    <a:lnTo>
                      <a:pt x="136" y="153"/>
                    </a:lnTo>
                    <a:lnTo>
                      <a:pt x="136" y="159"/>
                    </a:lnTo>
                    <a:lnTo>
                      <a:pt x="136" y="164"/>
                    </a:lnTo>
                    <a:lnTo>
                      <a:pt x="130" y="159"/>
                    </a:lnTo>
                    <a:lnTo>
                      <a:pt x="125" y="153"/>
                    </a:lnTo>
                    <a:lnTo>
                      <a:pt x="119" y="159"/>
                    </a:lnTo>
                    <a:lnTo>
                      <a:pt x="113" y="153"/>
                    </a:lnTo>
                    <a:lnTo>
                      <a:pt x="91" y="130"/>
                    </a:lnTo>
                    <a:lnTo>
                      <a:pt x="79" y="125"/>
                    </a:lnTo>
                    <a:lnTo>
                      <a:pt x="74" y="125"/>
                    </a:lnTo>
                    <a:lnTo>
                      <a:pt x="68" y="125"/>
                    </a:lnTo>
                    <a:lnTo>
                      <a:pt x="62" y="119"/>
                    </a:lnTo>
                    <a:lnTo>
                      <a:pt x="51" y="125"/>
                    </a:lnTo>
                    <a:lnTo>
                      <a:pt x="45" y="119"/>
                    </a:lnTo>
                    <a:lnTo>
                      <a:pt x="40" y="108"/>
                    </a:lnTo>
                    <a:lnTo>
                      <a:pt x="40" y="96"/>
                    </a:lnTo>
                    <a:lnTo>
                      <a:pt x="17" y="96"/>
                    </a:lnTo>
                    <a:lnTo>
                      <a:pt x="11" y="96"/>
                    </a:lnTo>
                    <a:lnTo>
                      <a:pt x="11" y="85"/>
                    </a:lnTo>
                    <a:lnTo>
                      <a:pt x="11" y="79"/>
                    </a:lnTo>
                    <a:lnTo>
                      <a:pt x="11" y="74"/>
                    </a:lnTo>
                    <a:lnTo>
                      <a:pt x="6" y="74"/>
                    </a:lnTo>
                    <a:lnTo>
                      <a:pt x="11" y="68"/>
                    </a:lnTo>
                    <a:lnTo>
                      <a:pt x="11" y="62"/>
                    </a:lnTo>
                    <a:lnTo>
                      <a:pt x="6" y="62"/>
                    </a:lnTo>
                    <a:lnTo>
                      <a:pt x="6" y="57"/>
                    </a:lnTo>
                    <a:lnTo>
                      <a:pt x="0" y="51"/>
                    </a:lnTo>
                    <a:lnTo>
                      <a:pt x="0" y="45"/>
                    </a:lnTo>
                    <a:lnTo>
                      <a:pt x="0" y="40"/>
                    </a:lnTo>
                    <a:lnTo>
                      <a:pt x="6" y="28"/>
                    </a:lnTo>
                    <a:lnTo>
                      <a:pt x="6" y="23"/>
                    </a:lnTo>
                    <a:lnTo>
                      <a:pt x="6" y="17"/>
                    </a:lnTo>
                    <a:lnTo>
                      <a:pt x="11" y="23"/>
                    </a:lnTo>
                    <a:lnTo>
                      <a:pt x="17" y="23"/>
                    </a:lnTo>
                    <a:lnTo>
                      <a:pt x="17" y="17"/>
                    </a:lnTo>
                    <a:lnTo>
                      <a:pt x="23" y="17"/>
                    </a:lnTo>
                    <a:lnTo>
                      <a:pt x="17" y="6"/>
                    </a:lnTo>
                    <a:lnTo>
                      <a:pt x="23" y="0"/>
                    </a:lnTo>
                    <a:lnTo>
                      <a:pt x="28" y="0"/>
                    </a:lnTo>
                    <a:lnTo>
                      <a:pt x="40" y="0"/>
                    </a:lnTo>
                    <a:lnTo>
                      <a:pt x="51"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2" name="Freeform 96">
                <a:extLst>
                  <a:ext uri="{FF2B5EF4-FFF2-40B4-BE49-F238E27FC236}">
                    <a16:creationId xmlns:a16="http://schemas.microsoft.com/office/drawing/2014/main" id="{135351EC-1E4B-B0FF-0088-906790D02DE3}"/>
                  </a:ext>
                </a:extLst>
              </p:cNvPr>
              <p:cNvSpPr>
                <a:spLocks/>
              </p:cNvSpPr>
              <p:nvPr>
                <p:custDataLst>
                  <p:tags r:id="rId97"/>
                </p:custDataLst>
              </p:nvPr>
            </p:nvSpPr>
            <p:spPr bwMode="auto">
              <a:xfrm rot="390307">
                <a:off x="7877755" y="4145583"/>
                <a:ext cx="485775" cy="296863"/>
              </a:xfrm>
              <a:custGeom>
                <a:avLst/>
                <a:gdLst>
                  <a:gd name="T0" fmla="*/ 45 w 306"/>
                  <a:gd name="T1" fmla="*/ 5 h 187"/>
                  <a:gd name="T2" fmla="*/ 79 w 306"/>
                  <a:gd name="T3" fmla="*/ 11 h 187"/>
                  <a:gd name="T4" fmla="*/ 96 w 306"/>
                  <a:gd name="T5" fmla="*/ 22 h 187"/>
                  <a:gd name="T6" fmla="*/ 119 w 306"/>
                  <a:gd name="T7" fmla="*/ 56 h 187"/>
                  <a:gd name="T8" fmla="*/ 130 w 306"/>
                  <a:gd name="T9" fmla="*/ 79 h 187"/>
                  <a:gd name="T10" fmla="*/ 147 w 306"/>
                  <a:gd name="T11" fmla="*/ 102 h 187"/>
                  <a:gd name="T12" fmla="*/ 170 w 306"/>
                  <a:gd name="T13" fmla="*/ 102 h 187"/>
                  <a:gd name="T14" fmla="*/ 198 w 306"/>
                  <a:gd name="T15" fmla="*/ 96 h 187"/>
                  <a:gd name="T16" fmla="*/ 221 w 306"/>
                  <a:gd name="T17" fmla="*/ 96 h 187"/>
                  <a:gd name="T18" fmla="*/ 221 w 306"/>
                  <a:gd name="T19" fmla="*/ 124 h 187"/>
                  <a:gd name="T20" fmla="*/ 232 w 306"/>
                  <a:gd name="T21" fmla="*/ 130 h 187"/>
                  <a:gd name="T22" fmla="*/ 255 w 306"/>
                  <a:gd name="T23" fmla="*/ 130 h 187"/>
                  <a:gd name="T24" fmla="*/ 266 w 306"/>
                  <a:gd name="T25" fmla="*/ 130 h 187"/>
                  <a:gd name="T26" fmla="*/ 295 w 306"/>
                  <a:gd name="T27" fmla="*/ 130 h 187"/>
                  <a:gd name="T28" fmla="*/ 306 w 306"/>
                  <a:gd name="T29" fmla="*/ 136 h 187"/>
                  <a:gd name="T30" fmla="*/ 289 w 306"/>
                  <a:gd name="T31" fmla="*/ 153 h 187"/>
                  <a:gd name="T32" fmla="*/ 278 w 306"/>
                  <a:gd name="T33" fmla="*/ 158 h 187"/>
                  <a:gd name="T34" fmla="*/ 272 w 306"/>
                  <a:gd name="T35" fmla="*/ 164 h 187"/>
                  <a:gd name="T36" fmla="*/ 249 w 306"/>
                  <a:gd name="T37" fmla="*/ 164 h 187"/>
                  <a:gd name="T38" fmla="*/ 238 w 306"/>
                  <a:gd name="T39" fmla="*/ 170 h 187"/>
                  <a:gd name="T40" fmla="*/ 238 w 306"/>
                  <a:gd name="T41" fmla="*/ 181 h 187"/>
                  <a:gd name="T42" fmla="*/ 232 w 306"/>
                  <a:gd name="T43" fmla="*/ 187 h 187"/>
                  <a:gd name="T44" fmla="*/ 227 w 306"/>
                  <a:gd name="T45" fmla="*/ 187 h 187"/>
                  <a:gd name="T46" fmla="*/ 210 w 306"/>
                  <a:gd name="T47" fmla="*/ 181 h 187"/>
                  <a:gd name="T48" fmla="*/ 204 w 306"/>
                  <a:gd name="T49" fmla="*/ 175 h 187"/>
                  <a:gd name="T50" fmla="*/ 193 w 306"/>
                  <a:gd name="T51" fmla="*/ 170 h 187"/>
                  <a:gd name="T52" fmla="*/ 181 w 306"/>
                  <a:gd name="T53" fmla="*/ 170 h 187"/>
                  <a:gd name="T54" fmla="*/ 164 w 306"/>
                  <a:gd name="T55" fmla="*/ 170 h 187"/>
                  <a:gd name="T56" fmla="*/ 159 w 306"/>
                  <a:gd name="T57" fmla="*/ 158 h 187"/>
                  <a:gd name="T58" fmla="*/ 147 w 306"/>
                  <a:gd name="T59" fmla="*/ 158 h 187"/>
                  <a:gd name="T60" fmla="*/ 147 w 306"/>
                  <a:gd name="T61" fmla="*/ 158 h 187"/>
                  <a:gd name="T62" fmla="*/ 142 w 306"/>
                  <a:gd name="T63" fmla="*/ 164 h 187"/>
                  <a:gd name="T64" fmla="*/ 130 w 306"/>
                  <a:gd name="T65" fmla="*/ 158 h 187"/>
                  <a:gd name="T66" fmla="*/ 125 w 306"/>
                  <a:gd name="T67" fmla="*/ 153 h 187"/>
                  <a:gd name="T68" fmla="*/ 119 w 306"/>
                  <a:gd name="T69" fmla="*/ 147 h 187"/>
                  <a:gd name="T70" fmla="*/ 108 w 306"/>
                  <a:gd name="T71" fmla="*/ 147 h 187"/>
                  <a:gd name="T72" fmla="*/ 102 w 306"/>
                  <a:gd name="T73" fmla="*/ 147 h 187"/>
                  <a:gd name="T74" fmla="*/ 102 w 306"/>
                  <a:gd name="T75" fmla="*/ 147 h 187"/>
                  <a:gd name="T76" fmla="*/ 91 w 306"/>
                  <a:gd name="T77" fmla="*/ 147 h 187"/>
                  <a:gd name="T78" fmla="*/ 79 w 306"/>
                  <a:gd name="T79" fmla="*/ 141 h 187"/>
                  <a:gd name="T80" fmla="*/ 74 w 306"/>
                  <a:gd name="T81" fmla="*/ 136 h 187"/>
                  <a:gd name="T82" fmla="*/ 62 w 306"/>
                  <a:gd name="T83" fmla="*/ 130 h 187"/>
                  <a:gd name="T84" fmla="*/ 51 w 306"/>
                  <a:gd name="T85" fmla="*/ 124 h 187"/>
                  <a:gd name="T86" fmla="*/ 45 w 306"/>
                  <a:gd name="T87" fmla="*/ 119 h 187"/>
                  <a:gd name="T88" fmla="*/ 40 w 306"/>
                  <a:gd name="T89" fmla="*/ 113 h 187"/>
                  <a:gd name="T90" fmla="*/ 34 w 306"/>
                  <a:gd name="T91" fmla="*/ 102 h 187"/>
                  <a:gd name="T92" fmla="*/ 28 w 306"/>
                  <a:gd name="T93" fmla="*/ 96 h 187"/>
                  <a:gd name="T94" fmla="*/ 23 w 306"/>
                  <a:gd name="T95" fmla="*/ 90 h 187"/>
                  <a:gd name="T96" fmla="*/ 17 w 306"/>
                  <a:gd name="T97" fmla="*/ 79 h 187"/>
                  <a:gd name="T98" fmla="*/ 11 w 306"/>
                  <a:gd name="T99" fmla="*/ 73 h 187"/>
                  <a:gd name="T100" fmla="*/ 6 w 306"/>
                  <a:gd name="T101" fmla="*/ 68 h 187"/>
                  <a:gd name="T102" fmla="*/ 0 w 306"/>
                  <a:gd name="T103" fmla="*/ 51 h 187"/>
                  <a:gd name="T104" fmla="*/ 17 w 306"/>
                  <a:gd name="T105" fmla="*/ 22 h 187"/>
                  <a:gd name="T106" fmla="*/ 28 w 306"/>
                  <a:gd name="T107" fmla="*/ 17 h 187"/>
                  <a:gd name="T108" fmla="*/ 40 w 306"/>
                  <a:gd name="T10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6" h="187">
                    <a:moveTo>
                      <a:pt x="40" y="0"/>
                    </a:moveTo>
                    <a:lnTo>
                      <a:pt x="45" y="5"/>
                    </a:lnTo>
                    <a:lnTo>
                      <a:pt x="51" y="5"/>
                    </a:lnTo>
                    <a:lnTo>
                      <a:pt x="79" y="11"/>
                    </a:lnTo>
                    <a:lnTo>
                      <a:pt x="85" y="17"/>
                    </a:lnTo>
                    <a:lnTo>
                      <a:pt x="96" y="22"/>
                    </a:lnTo>
                    <a:lnTo>
                      <a:pt x="102" y="34"/>
                    </a:lnTo>
                    <a:lnTo>
                      <a:pt x="119" y="56"/>
                    </a:lnTo>
                    <a:lnTo>
                      <a:pt x="130" y="73"/>
                    </a:lnTo>
                    <a:lnTo>
                      <a:pt x="130" y="79"/>
                    </a:lnTo>
                    <a:lnTo>
                      <a:pt x="142" y="90"/>
                    </a:lnTo>
                    <a:lnTo>
                      <a:pt x="147" y="102"/>
                    </a:lnTo>
                    <a:lnTo>
                      <a:pt x="159" y="102"/>
                    </a:lnTo>
                    <a:lnTo>
                      <a:pt x="170" y="102"/>
                    </a:lnTo>
                    <a:lnTo>
                      <a:pt x="181" y="96"/>
                    </a:lnTo>
                    <a:lnTo>
                      <a:pt x="198" y="96"/>
                    </a:lnTo>
                    <a:lnTo>
                      <a:pt x="215" y="96"/>
                    </a:lnTo>
                    <a:lnTo>
                      <a:pt x="221" y="96"/>
                    </a:lnTo>
                    <a:lnTo>
                      <a:pt x="215" y="107"/>
                    </a:lnTo>
                    <a:lnTo>
                      <a:pt x="221" y="124"/>
                    </a:lnTo>
                    <a:lnTo>
                      <a:pt x="227" y="130"/>
                    </a:lnTo>
                    <a:lnTo>
                      <a:pt x="232" y="130"/>
                    </a:lnTo>
                    <a:lnTo>
                      <a:pt x="249" y="130"/>
                    </a:lnTo>
                    <a:lnTo>
                      <a:pt x="255" y="130"/>
                    </a:lnTo>
                    <a:lnTo>
                      <a:pt x="261" y="130"/>
                    </a:lnTo>
                    <a:lnTo>
                      <a:pt x="266" y="130"/>
                    </a:lnTo>
                    <a:lnTo>
                      <a:pt x="289" y="130"/>
                    </a:lnTo>
                    <a:lnTo>
                      <a:pt x="295" y="130"/>
                    </a:lnTo>
                    <a:lnTo>
                      <a:pt x="306" y="130"/>
                    </a:lnTo>
                    <a:lnTo>
                      <a:pt x="306" y="136"/>
                    </a:lnTo>
                    <a:lnTo>
                      <a:pt x="300" y="147"/>
                    </a:lnTo>
                    <a:lnTo>
                      <a:pt x="289" y="153"/>
                    </a:lnTo>
                    <a:lnTo>
                      <a:pt x="283" y="153"/>
                    </a:lnTo>
                    <a:lnTo>
                      <a:pt x="278" y="158"/>
                    </a:lnTo>
                    <a:lnTo>
                      <a:pt x="272" y="158"/>
                    </a:lnTo>
                    <a:lnTo>
                      <a:pt x="272" y="164"/>
                    </a:lnTo>
                    <a:lnTo>
                      <a:pt x="261" y="164"/>
                    </a:lnTo>
                    <a:lnTo>
                      <a:pt x="249" y="164"/>
                    </a:lnTo>
                    <a:lnTo>
                      <a:pt x="244" y="164"/>
                    </a:lnTo>
                    <a:lnTo>
                      <a:pt x="238" y="170"/>
                    </a:lnTo>
                    <a:lnTo>
                      <a:pt x="244" y="181"/>
                    </a:lnTo>
                    <a:lnTo>
                      <a:pt x="238" y="181"/>
                    </a:lnTo>
                    <a:lnTo>
                      <a:pt x="238" y="187"/>
                    </a:lnTo>
                    <a:lnTo>
                      <a:pt x="232" y="187"/>
                    </a:lnTo>
                    <a:lnTo>
                      <a:pt x="227" y="181"/>
                    </a:lnTo>
                    <a:lnTo>
                      <a:pt x="227" y="187"/>
                    </a:lnTo>
                    <a:lnTo>
                      <a:pt x="221" y="181"/>
                    </a:lnTo>
                    <a:lnTo>
                      <a:pt x="210" y="181"/>
                    </a:lnTo>
                    <a:lnTo>
                      <a:pt x="210" y="175"/>
                    </a:lnTo>
                    <a:lnTo>
                      <a:pt x="204" y="175"/>
                    </a:lnTo>
                    <a:lnTo>
                      <a:pt x="198" y="175"/>
                    </a:lnTo>
                    <a:lnTo>
                      <a:pt x="193" y="170"/>
                    </a:lnTo>
                    <a:lnTo>
                      <a:pt x="181" y="175"/>
                    </a:lnTo>
                    <a:lnTo>
                      <a:pt x="181" y="170"/>
                    </a:lnTo>
                    <a:lnTo>
                      <a:pt x="176" y="164"/>
                    </a:lnTo>
                    <a:lnTo>
                      <a:pt x="164" y="170"/>
                    </a:lnTo>
                    <a:lnTo>
                      <a:pt x="164" y="164"/>
                    </a:lnTo>
                    <a:lnTo>
                      <a:pt x="159" y="158"/>
                    </a:lnTo>
                    <a:lnTo>
                      <a:pt x="153" y="158"/>
                    </a:lnTo>
                    <a:lnTo>
                      <a:pt x="147" y="158"/>
                    </a:lnTo>
                    <a:lnTo>
                      <a:pt x="147" y="153"/>
                    </a:lnTo>
                    <a:lnTo>
                      <a:pt x="147" y="158"/>
                    </a:lnTo>
                    <a:lnTo>
                      <a:pt x="147" y="164"/>
                    </a:lnTo>
                    <a:lnTo>
                      <a:pt x="142" y="164"/>
                    </a:lnTo>
                    <a:lnTo>
                      <a:pt x="136" y="164"/>
                    </a:lnTo>
                    <a:lnTo>
                      <a:pt x="130" y="158"/>
                    </a:lnTo>
                    <a:lnTo>
                      <a:pt x="130" y="153"/>
                    </a:lnTo>
                    <a:lnTo>
                      <a:pt x="125" y="153"/>
                    </a:lnTo>
                    <a:lnTo>
                      <a:pt x="119" y="153"/>
                    </a:lnTo>
                    <a:lnTo>
                      <a:pt x="119" y="147"/>
                    </a:lnTo>
                    <a:lnTo>
                      <a:pt x="113" y="147"/>
                    </a:lnTo>
                    <a:lnTo>
                      <a:pt x="108" y="147"/>
                    </a:lnTo>
                    <a:lnTo>
                      <a:pt x="108" y="153"/>
                    </a:lnTo>
                    <a:lnTo>
                      <a:pt x="102" y="147"/>
                    </a:lnTo>
                    <a:lnTo>
                      <a:pt x="108" y="147"/>
                    </a:lnTo>
                    <a:lnTo>
                      <a:pt x="102" y="147"/>
                    </a:lnTo>
                    <a:lnTo>
                      <a:pt x="96" y="147"/>
                    </a:lnTo>
                    <a:lnTo>
                      <a:pt x="91" y="147"/>
                    </a:lnTo>
                    <a:lnTo>
                      <a:pt x="85" y="141"/>
                    </a:lnTo>
                    <a:lnTo>
                      <a:pt x="79" y="141"/>
                    </a:lnTo>
                    <a:lnTo>
                      <a:pt x="74" y="141"/>
                    </a:lnTo>
                    <a:lnTo>
                      <a:pt x="74" y="136"/>
                    </a:lnTo>
                    <a:lnTo>
                      <a:pt x="68" y="136"/>
                    </a:lnTo>
                    <a:lnTo>
                      <a:pt x="62" y="130"/>
                    </a:lnTo>
                    <a:lnTo>
                      <a:pt x="57" y="130"/>
                    </a:lnTo>
                    <a:lnTo>
                      <a:pt x="51" y="124"/>
                    </a:lnTo>
                    <a:lnTo>
                      <a:pt x="45" y="124"/>
                    </a:lnTo>
                    <a:lnTo>
                      <a:pt x="45" y="119"/>
                    </a:lnTo>
                    <a:lnTo>
                      <a:pt x="45" y="113"/>
                    </a:lnTo>
                    <a:lnTo>
                      <a:pt x="40" y="113"/>
                    </a:lnTo>
                    <a:lnTo>
                      <a:pt x="40" y="107"/>
                    </a:lnTo>
                    <a:lnTo>
                      <a:pt x="34" y="102"/>
                    </a:lnTo>
                    <a:lnTo>
                      <a:pt x="28" y="102"/>
                    </a:lnTo>
                    <a:lnTo>
                      <a:pt x="28" y="96"/>
                    </a:lnTo>
                    <a:lnTo>
                      <a:pt x="23" y="96"/>
                    </a:lnTo>
                    <a:lnTo>
                      <a:pt x="23" y="90"/>
                    </a:lnTo>
                    <a:lnTo>
                      <a:pt x="17" y="85"/>
                    </a:lnTo>
                    <a:lnTo>
                      <a:pt x="17" y="79"/>
                    </a:lnTo>
                    <a:lnTo>
                      <a:pt x="11" y="79"/>
                    </a:lnTo>
                    <a:lnTo>
                      <a:pt x="11" y="73"/>
                    </a:lnTo>
                    <a:lnTo>
                      <a:pt x="6" y="73"/>
                    </a:lnTo>
                    <a:lnTo>
                      <a:pt x="6" y="68"/>
                    </a:lnTo>
                    <a:lnTo>
                      <a:pt x="0" y="62"/>
                    </a:lnTo>
                    <a:lnTo>
                      <a:pt x="0" y="51"/>
                    </a:lnTo>
                    <a:lnTo>
                      <a:pt x="11" y="28"/>
                    </a:lnTo>
                    <a:lnTo>
                      <a:pt x="17" y="22"/>
                    </a:lnTo>
                    <a:lnTo>
                      <a:pt x="23" y="22"/>
                    </a:lnTo>
                    <a:lnTo>
                      <a:pt x="28" y="17"/>
                    </a:lnTo>
                    <a:lnTo>
                      <a:pt x="28" y="11"/>
                    </a:lnTo>
                    <a:lnTo>
                      <a:pt x="40" y="0"/>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3" name="Freeform 97">
                <a:extLst>
                  <a:ext uri="{FF2B5EF4-FFF2-40B4-BE49-F238E27FC236}">
                    <a16:creationId xmlns:a16="http://schemas.microsoft.com/office/drawing/2014/main" id="{9F89D185-7158-8595-AAE7-E9F2F91C3E35}"/>
                  </a:ext>
                </a:extLst>
              </p:cNvPr>
              <p:cNvSpPr>
                <a:spLocks/>
              </p:cNvSpPr>
              <p:nvPr>
                <p:custDataLst>
                  <p:tags r:id="rId98"/>
                </p:custDataLst>
              </p:nvPr>
            </p:nvSpPr>
            <p:spPr bwMode="auto">
              <a:xfrm rot="390307">
                <a:off x="7965275" y="3798186"/>
                <a:ext cx="404812" cy="404813"/>
              </a:xfrm>
              <a:custGeom>
                <a:avLst/>
                <a:gdLst>
                  <a:gd name="T0" fmla="*/ 62 w 255"/>
                  <a:gd name="T1" fmla="*/ 5 h 255"/>
                  <a:gd name="T2" fmla="*/ 74 w 255"/>
                  <a:gd name="T3" fmla="*/ 11 h 255"/>
                  <a:gd name="T4" fmla="*/ 85 w 255"/>
                  <a:gd name="T5" fmla="*/ 11 h 255"/>
                  <a:gd name="T6" fmla="*/ 96 w 255"/>
                  <a:gd name="T7" fmla="*/ 17 h 255"/>
                  <a:gd name="T8" fmla="*/ 113 w 255"/>
                  <a:gd name="T9" fmla="*/ 28 h 255"/>
                  <a:gd name="T10" fmla="*/ 136 w 255"/>
                  <a:gd name="T11" fmla="*/ 45 h 255"/>
                  <a:gd name="T12" fmla="*/ 153 w 255"/>
                  <a:gd name="T13" fmla="*/ 45 h 255"/>
                  <a:gd name="T14" fmla="*/ 164 w 255"/>
                  <a:gd name="T15" fmla="*/ 45 h 255"/>
                  <a:gd name="T16" fmla="*/ 187 w 255"/>
                  <a:gd name="T17" fmla="*/ 51 h 255"/>
                  <a:gd name="T18" fmla="*/ 204 w 255"/>
                  <a:gd name="T19" fmla="*/ 56 h 255"/>
                  <a:gd name="T20" fmla="*/ 215 w 255"/>
                  <a:gd name="T21" fmla="*/ 62 h 255"/>
                  <a:gd name="T22" fmla="*/ 221 w 255"/>
                  <a:gd name="T23" fmla="*/ 68 h 255"/>
                  <a:gd name="T24" fmla="*/ 244 w 255"/>
                  <a:gd name="T25" fmla="*/ 79 h 255"/>
                  <a:gd name="T26" fmla="*/ 255 w 255"/>
                  <a:gd name="T27" fmla="*/ 85 h 255"/>
                  <a:gd name="T28" fmla="*/ 255 w 255"/>
                  <a:gd name="T29" fmla="*/ 130 h 255"/>
                  <a:gd name="T30" fmla="*/ 244 w 255"/>
                  <a:gd name="T31" fmla="*/ 147 h 255"/>
                  <a:gd name="T32" fmla="*/ 232 w 255"/>
                  <a:gd name="T33" fmla="*/ 141 h 255"/>
                  <a:gd name="T34" fmla="*/ 227 w 255"/>
                  <a:gd name="T35" fmla="*/ 164 h 255"/>
                  <a:gd name="T36" fmla="*/ 232 w 255"/>
                  <a:gd name="T37" fmla="*/ 204 h 255"/>
                  <a:gd name="T38" fmla="*/ 238 w 255"/>
                  <a:gd name="T39" fmla="*/ 226 h 255"/>
                  <a:gd name="T40" fmla="*/ 249 w 255"/>
                  <a:gd name="T41" fmla="*/ 249 h 255"/>
                  <a:gd name="T42" fmla="*/ 238 w 255"/>
                  <a:gd name="T43" fmla="*/ 255 h 255"/>
                  <a:gd name="T44" fmla="*/ 227 w 255"/>
                  <a:gd name="T45" fmla="*/ 255 h 255"/>
                  <a:gd name="T46" fmla="*/ 215 w 255"/>
                  <a:gd name="T47" fmla="*/ 249 h 255"/>
                  <a:gd name="T48" fmla="*/ 198 w 255"/>
                  <a:gd name="T49" fmla="*/ 238 h 255"/>
                  <a:gd name="T50" fmla="*/ 198 w 255"/>
                  <a:gd name="T51" fmla="*/ 238 h 255"/>
                  <a:gd name="T52" fmla="*/ 204 w 255"/>
                  <a:gd name="T53" fmla="*/ 232 h 255"/>
                  <a:gd name="T54" fmla="*/ 204 w 255"/>
                  <a:gd name="T55" fmla="*/ 221 h 255"/>
                  <a:gd name="T56" fmla="*/ 198 w 255"/>
                  <a:gd name="T57" fmla="*/ 209 h 255"/>
                  <a:gd name="T58" fmla="*/ 198 w 255"/>
                  <a:gd name="T59" fmla="*/ 198 h 255"/>
                  <a:gd name="T60" fmla="*/ 187 w 255"/>
                  <a:gd name="T61" fmla="*/ 187 h 255"/>
                  <a:gd name="T62" fmla="*/ 181 w 255"/>
                  <a:gd name="T63" fmla="*/ 192 h 255"/>
                  <a:gd name="T64" fmla="*/ 164 w 255"/>
                  <a:gd name="T65" fmla="*/ 187 h 255"/>
                  <a:gd name="T66" fmla="*/ 159 w 255"/>
                  <a:gd name="T67" fmla="*/ 175 h 255"/>
                  <a:gd name="T68" fmla="*/ 153 w 255"/>
                  <a:gd name="T69" fmla="*/ 158 h 255"/>
                  <a:gd name="T70" fmla="*/ 147 w 255"/>
                  <a:gd name="T71" fmla="*/ 158 h 255"/>
                  <a:gd name="T72" fmla="*/ 130 w 255"/>
                  <a:gd name="T73" fmla="*/ 164 h 255"/>
                  <a:gd name="T74" fmla="*/ 113 w 255"/>
                  <a:gd name="T75" fmla="*/ 153 h 255"/>
                  <a:gd name="T76" fmla="*/ 102 w 255"/>
                  <a:gd name="T77" fmla="*/ 153 h 255"/>
                  <a:gd name="T78" fmla="*/ 96 w 255"/>
                  <a:gd name="T79" fmla="*/ 158 h 255"/>
                  <a:gd name="T80" fmla="*/ 74 w 255"/>
                  <a:gd name="T81" fmla="*/ 141 h 255"/>
                  <a:gd name="T82" fmla="*/ 68 w 255"/>
                  <a:gd name="T83" fmla="*/ 136 h 255"/>
                  <a:gd name="T84" fmla="*/ 68 w 255"/>
                  <a:gd name="T85" fmla="*/ 124 h 255"/>
                  <a:gd name="T86" fmla="*/ 62 w 255"/>
                  <a:gd name="T87" fmla="*/ 113 h 255"/>
                  <a:gd name="T88" fmla="*/ 57 w 255"/>
                  <a:gd name="T89" fmla="*/ 96 h 255"/>
                  <a:gd name="T90" fmla="*/ 51 w 255"/>
                  <a:gd name="T91" fmla="*/ 85 h 255"/>
                  <a:gd name="T92" fmla="*/ 40 w 255"/>
                  <a:gd name="T93" fmla="*/ 85 h 255"/>
                  <a:gd name="T94" fmla="*/ 23 w 255"/>
                  <a:gd name="T95" fmla="*/ 79 h 255"/>
                  <a:gd name="T96" fmla="*/ 11 w 255"/>
                  <a:gd name="T97" fmla="*/ 73 h 255"/>
                  <a:gd name="T98" fmla="*/ 6 w 255"/>
                  <a:gd name="T99" fmla="*/ 68 h 255"/>
                  <a:gd name="T100" fmla="*/ 0 w 255"/>
                  <a:gd name="T101" fmla="*/ 62 h 255"/>
                  <a:gd name="T102" fmla="*/ 0 w 255"/>
                  <a:gd name="T103" fmla="*/ 51 h 255"/>
                  <a:gd name="T104" fmla="*/ 6 w 255"/>
                  <a:gd name="T105" fmla="*/ 39 h 255"/>
                  <a:gd name="T106" fmla="*/ 17 w 255"/>
                  <a:gd name="T107" fmla="*/ 34 h 255"/>
                  <a:gd name="T108" fmla="*/ 23 w 255"/>
                  <a:gd name="T109" fmla="*/ 28 h 255"/>
                  <a:gd name="T110" fmla="*/ 28 w 255"/>
                  <a:gd name="T111" fmla="*/ 17 h 255"/>
                  <a:gd name="T112" fmla="*/ 40 w 255"/>
                  <a:gd name="T113" fmla="*/ 11 h 255"/>
                  <a:gd name="T114" fmla="*/ 45 w 255"/>
                  <a:gd name="T115" fmla="*/ 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 h="255">
                    <a:moveTo>
                      <a:pt x="57" y="0"/>
                    </a:moveTo>
                    <a:lnTo>
                      <a:pt x="62" y="5"/>
                    </a:lnTo>
                    <a:lnTo>
                      <a:pt x="68" y="11"/>
                    </a:lnTo>
                    <a:lnTo>
                      <a:pt x="74" y="11"/>
                    </a:lnTo>
                    <a:lnTo>
                      <a:pt x="79" y="11"/>
                    </a:lnTo>
                    <a:lnTo>
                      <a:pt x="85" y="11"/>
                    </a:lnTo>
                    <a:lnTo>
                      <a:pt x="91" y="11"/>
                    </a:lnTo>
                    <a:lnTo>
                      <a:pt x="96" y="17"/>
                    </a:lnTo>
                    <a:lnTo>
                      <a:pt x="102" y="34"/>
                    </a:lnTo>
                    <a:lnTo>
                      <a:pt x="113" y="28"/>
                    </a:lnTo>
                    <a:lnTo>
                      <a:pt x="119" y="34"/>
                    </a:lnTo>
                    <a:lnTo>
                      <a:pt x="136" y="45"/>
                    </a:lnTo>
                    <a:lnTo>
                      <a:pt x="147" y="45"/>
                    </a:lnTo>
                    <a:lnTo>
                      <a:pt x="153" y="45"/>
                    </a:lnTo>
                    <a:lnTo>
                      <a:pt x="159" y="45"/>
                    </a:lnTo>
                    <a:lnTo>
                      <a:pt x="164" y="45"/>
                    </a:lnTo>
                    <a:lnTo>
                      <a:pt x="176" y="51"/>
                    </a:lnTo>
                    <a:lnTo>
                      <a:pt x="187" y="51"/>
                    </a:lnTo>
                    <a:lnTo>
                      <a:pt x="198" y="56"/>
                    </a:lnTo>
                    <a:lnTo>
                      <a:pt x="204" y="56"/>
                    </a:lnTo>
                    <a:lnTo>
                      <a:pt x="210" y="62"/>
                    </a:lnTo>
                    <a:lnTo>
                      <a:pt x="215" y="62"/>
                    </a:lnTo>
                    <a:lnTo>
                      <a:pt x="221" y="62"/>
                    </a:lnTo>
                    <a:lnTo>
                      <a:pt x="221" y="68"/>
                    </a:lnTo>
                    <a:lnTo>
                      <a:pt x="238" y="73"/>
                    </a:lnTo>
                    <a:lnTo>
                      <a:pt x="244" y="79"/>
                    </a:lnTo>
                    <a:lnTo>
                      <a:pt x="249" y="79"/>
                    </a:lnTo>
                    <a:lnTo>
                      <a:pt x="255" y="85"/>
                    </a:lnTo>
                    <a:lnTo>
                      <a:pt x="255" y="119"/>
                    </a:lnTo>
                    <a:lnTo>
                      <a:pt x="255" y="130"/>
                    </a:lnTo>
                    <a:lnTo>
                      <a:pt x="249" y="141"/>
                    </a:lnTo>
                    <a:lnTo>
                      <a:pt x="244" y="147"/>
                    </a:lnTo>
                    <a:lnTo>
                      <a:pt x="244" y="153"/>
                    </a:lnTo>
                    <a:lnTo>
                      <a:pt x="232" y="141"/>
                    </a:lnTo>
                    <a:lnTo>
                      <a:pt x="221" y="147"/>
                    </a:lnTo>
                    <a:lnTo>
                      <a:pt x="227" y="164"/>
                    </a:lnTo>
                    <a:lnTo>
                      <a:pt x="232" y="175"/>
                    </a:lnTo>
                    <a:lnTo>
                      <a:pt x="232" y="204"/>
                    </a:lnTo>
                    <a:lnTo>
                      <a:pt x="238" y="221"/>
                    </a:lnTo>
                    <a:lnTo>
                      <a:pt x="238" y="226"/>
                    </a:lnTo>
                    <a:lnTo>
                      <a:pt x="249" y="243"/>
                    </a:lnTo>
                    <a:lnTo>
                      <a:pt x="249" y="249"/>
                    </a:lnTo>
                    <a:lnTo>
                      <a:pt x="244" y="255"/>
                    </a:lnTo>
                    <a:lnTo>
                      <a:pt x="238" y="255"/>
                    </a:lnTo>
                    <a:lnTo>
                      <a:pt x="232" y="255"/>
                    </a:lnTo>
                    <a:lnTo>
                      <a:pt x="227" y="255"/>
                    </a:lnTo>
                    <a:lnTo>
                      <a:pt x="221" y="255"/>
                    </a:lnTo>
                    <a:lnTo>
                      <a:pt x="215" y="249"/>
                    </a:lnTo>
                    <a:lnTo>
                      <a:pt x="210" y="243"/>
                    </a:lnTo>
                    <a:lnTo>
                      <a:pt x="198" y="238"/>
                    </a:lnTo>
                    <a:lnTo>
                      <a:pt x="198" y="243"/>
                    </a:lnTo>
                    <a:lnTo>
                      <a:pt x="198" y="238"/>
                    </a:lnTo>
                    <a:lnTo>
                      <a:pt x="198" y="232"/>
                    </a:lnTo>
                    <a:lnTo>
                      <a:pt x="204" y="232"/>
                    </a:lnTo>
                    <a:lnTo>
                      <a:pt x="204" y="226"/>
                    </a:lnTo>
                    <a:lnTo>
                      <a:pt x="204" y="221"/>
                    </a:lnTo>
                    <a:lnTo>
                      <a:pt x="204" y="215"/>
                    </a:lnTo>
                    <a:lnTo>
                      <a:pt x="198" y="209"/>
                    </a:lnTo>
                    <a:lnTo>
                      <a:pt x="193" y="204"/>
                    </a:lnTo>
                    <a:lnTo>
                      <a:pt x="198" y="198"/>
                    </a:lnTo>
                    <a:lnTo>
                      <a:pt x="193" y="192"/>
                    </a:lnTo>
                    <a:lnTo>
                      <a:pt x="187" y="187"/>
                    </a:lnTo>
                    <a:lnTo>
                      <a:pt x="181" y="187"/>
                    </a:lnTo>
                    <a:lnTo>
                      <a:pt x="181" y="192"/>
                    </a:lnTo>
                    <a:lnTo>
                      <a:pt x="170" y="187"/>
                    </a:lnTo>
                    <a:lnTo>
                      <a:pt x="164" y="187"/>
                    </a:lnTo>
                    <a:lnTo>
                      <a:pt x="164" y="181"/>
                    </a:lnTo>
                    <a:lnTo>
                      <a:pt x="159" y="175"/>
                    </a:lnTo>
                    <a:lnTo>
                      <a:pt x="153" y="170"/>
                    </a:lnTo>
                    <a:lnTo>
                      <a:pt x="153" y="158"/>
                    </a:lnTo>
                    <a:lnTo>
                      <a:pt x="147" y="153"/>
                    </a:lnTo>
                    <a:lnTo>
                      <a:pt x="147" y="158"/>
                    </a:lnTo>
                    <a:lnTo>
                      <a:pt x="142" y="158"/>
                    </a:lnTo>
                    <a:lnTo>
                      <a:pt x="130" y="164"/>
                    </a:lnTo>
                    <a:lnTo>
                      <a:pt x="125" y="164"/>
                    </a:lnTo>
                    <a:lnTo>
                      <a:pt x="113" y="153"/>
                    </a:lnTo>
                    <a:lnTo>
                      <a:pt x="108" y="153"/>
                    </a:lnTo>
                    <a:lnTo>
                      <a:pt x="102" y="153"/>
                    </a:lnTo>
                    <a:lnTo>
                      <a:pt x="102" y="158"/>
                    </a:lnTo>
                    <a:lnTo>
                      <a:pt x="96" y="158"/>
                    </a:lnTo>
                    <a:lnTo>
                      <a:pt x="91" y="147"/>
                    </a:lnTo>
                    <a:lnTo>
                      <a:pt x="74" y="141"/>
                    </a:lnTo>
                    <a:lnTo>
                      <a:pt x="68" y="141"/>
                    </a:lnTo>
                    <a:lnTo>
                      <a:pt x="68" y="136"/>
                    </a:lnTo>
                    <a:lnTo>
                      <a:pt x="68" y="130"/>
                    </a:lnTo>
                    <a:lnTo>
                      <a:pt x="68" y="124"/>
                    </a:lnTo>
                    <a:lnTo>
                      <a:pt x="68" y="119"/>
                    </a:lnTo>
                    <a:lnTo>
                      <a:pt x="62" y="113"/>
                    </a:lnTo>
                    <a:lnTo>
                      <a:pt x="62" y="107"/>
                    </a:lnTo>
                    <a:lnTo>
                      <a:pt x="57" y="96"/>
                    </a:lnTo>
                    <a:lnTo>
                      <a:pt x="57" y="90"/>
                    </a:lnTo>
                    <a:lnTo>
                      <a:pt x="51" y="85"/>
                    </a:lnTo>
                    <a:lnTo>
                      <a:pt x="45" y="85"/>
                    </a:lnTo>
                    <a:lnTo>
                      <a:pt x="40" y="85"/>
                    </a:lnTo>
                    <a:lnTo>
                      <a:pt x="34" y="79"/>
                    </a:lnTo>
                    <a:lnTo>
                      <a:pt x="23" y="79"/>
                    </a:lnTo>
                    <a:lnTo>
                      <a:pt x="17" y="79"/>
                    </a:lnTo>
                    <a:lnTo>
                      <a:pt x="11" y="73"/>
                    </a:lnTo>
                    <a:lnTo>
                      <a:pt x="6" y="73"/>
                    </a:lnTo>
                    <a:lnTo>
                      <a:pt x="6" y="68"/>
                    </a:lnTo>
                    <a:lnTo>
                      <a:pt x="0" y="68"/>
                    </a:lnTo>
                    <a:lnTo>
                      <a:pt x="0" y="62"/>
                    </a:lnTo>
                    <a:lnTo>
                      <a:pt x="0" y="56"/>
                    </a:lnTo>
                    <a:lnTo>
                      <a:pt x="0" y="51"/>
                    </a:lnTo>
                    <a:lnTo>
                      <a:pt x="6" y="45"/>
                    </a:lnTo>
                    <a:lnTo>
                      <a:pt x="6" y="39"/>
                    </a:lnTo>
                    <a:lnTo>
                      <a:pt x="11" y="39"/>
                    </a:lnTo>
                    <a:lnTo>
                      <a:pt x="17" y="34"/>
                    </a:lnTo>
                    <a:lnTo>
                      <a:pt x="23" y="34"/>
                    </a:lnTo>
                    <a:lnTo>
                      <a:pt x="23" y="28"/>
                    </a:lnTo>
                    <a:lnTo>
                      <a:pt x="28" y="22"/>
                    </a:lnTo>
                    <a:lnTo>
                      <a:pt x="28" y="17"/>
                    </a:lnTo>
                    <a:lnTo>
                      <a:pt x="34" y="11"/>
                    </a:lnTo>
                    <a:lnTo>
                      <a:pt x="40" y="11"/>
                    </a:lnTo>
                    <a:lnTo>
                      <a:pt x="45" y="11"/>
                    </a:lnTo>
                    <a:lnTo>
                      <a:pt x="45" y="5"/>
                    </a:lnTo>
                    <a:lnTo>
                      <a:pt x="57" y="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4" name="Freeform 98">
                <a:extLst>
                  <a:ext uri="{FF2B5EF4-FFF2-40B4-BE49-F238E27FC236}">
                    <a16:creationId xmlns:a16="http://schemas.microsoft.com/office/drawing/2014/main" id="{624EC473-0A59-A252-725A-AB4D7B981F76}"/>
                  </a:ext>
                </a:extLst>
              </p:cNvPr>
              <p:cNvSpPr>
                <a:spLocks/>
              </p:cNvSpPr>
              <p:nvPr>
                <p:custDataLst>
                  <p:tags r:id="rId99"/>
                </p:custDataLst>
              </p:nvPr>
            </p:nvSpPr>
            <p:spPr bwMode="auto">
              <a:xfrm rot="390307">
                <a:off x="6246716" y="3387137"/>
                <a:ext cx="611187" cy="414338"/>
              </a:xfrm>
              <a:custGeom>
                <a:avLst/>
                <a:gdLst>
                  <a:gd name="T0" fmla="*/ 255 w 385"/>
                  <a:gd name="T1" fmla="*/ 238 h 261"/>
                  <a:gd name="T2" fmla="*/ 243 w 385"/>
                  <a:gd name="T3" fmla="*/ 238 h 261"/>
                  <a:gd name="T4" fmla="*/ 226 w 385"/>
                  <a:gd name="T5" fmla="*/ 232 h 261"/>
                  <a:gd name="T6" fmla="*/ 215 w 385"/>
                  <a:gd name="T7" fmla="*/ 238 h 261"/>
                  <a:gd name="T8" fmla="*/ 198 w 385"/>
                  <a:gd name="T9" fmla="*/ 238 h 261"/>
                  <a:gd name="T10" fmla="*/ 187 w 385"/>
                  <a:gd name="T11" fmla="*/ 232 h 261"/>
                  <a:gd name="T12" fmla="*/ 170 w 385"/>
                  <a:gd name="T13" fmla="*/ 232 h 261"/>
                  <a:gd name="T14" fmla="*/ 153 w 385"/>
                  <a:gd name="T15" fmla="*/ 244 h 261"/>
                  <a:gd name="T16" fmla="*/ 141 w 385"/>
                  <a:gd name="T17" fmla="*/ 249 h 261"/>
                  <a:gd name="T18" fmla="*/ 124 w 385"/>
                  <a:gd name="T19" fmla="*/ 255 h 261"/>
                  <a:gd name="T20" fmla="*/ 79 w 385"/>
                  <a:gd name="T21" fmla="*/ 249 h 261"/>
                  <a:gd name="T22" fmla="*/ 28 w 385"/>
                  <a:gd name="T23" fmla="*/ 176 h 261"/>
                  <a:gd name="T24" fmla="*/ 51 w 385"/>
                  <a:gd name="T25" fmla="*/ 159 h 261"/>
                  <a:gd name="T26" fmla="*/ 56 w 385"/>
                  <a:gd name="T27" fmla="*/ 170 h 261"/>
                  <a:gd name="T28" fmla="*/ 68 w 385"/>
                  <a:gd name="T29" fmla="*/ 181 h 261"/>
                  <a:gd name="T30" fmla="*/ 85 w 385"/>
                  <a:gd name="T31" fmla="*/ 181 h 261"/>
                  <a:gd name="T32" fmla="*/ 90 w 385"/>
                  <a:gd name="T33" fmla="*/ 170 h 261"/>
                  <a:gd name="T34" fmla="*/ 102 w 385"/>
                  <a:gd name="T35" fmla="*/ 159 h 261"/>
                  <a:gd name="T36" fmla="*/ 102 w 385"/>
                  <a:gd name="T37" fmla="*/ 147 h 261"/>
                  <a:gd name="T38" fmla="*/ 113 w 385"/>
                  <a:gd name="T39" fmla="*/ 142 h 261"/>
                  <a:gd name="T40" fmla="*/ 124 w 385"/>
                  <a:gd name="T41" fmla="*/ 142 h 261"/>
                  <a:gd name="T42" fmla="*/ 124 w 385"/>
                  <a:gd name="T43" fmla="*/ 130 h 261"/>
                  <a:gd name="T44" fmla="*/ 130 w 385"/>
                  <a:gd name="T45" fmla="*/ 130 h 261"/>
                  <a:gd name="T46" fmla="*/ 141 w 385"/>
                  <a:gd name="T47" fmla="*/ 124 h 261"/>
                  <a:gd name="T48" fmla="*/ 153 w 385"/>
                  <a:gd name="T49" fmla="*/ 113 h 261"/>
                  <a:gd name="T50" fmla="*/ 158 w 385"/>
                  <a:gd name="T51" fmla="*/ 102 h 261"/>
                  <a:gd name="T52" fmla="*/ 170 w 385"/>
                  <a:gd name="T53" fmla="*/ 102 h 261"/>
                  <a:gd name="T54" fmla="*/ 175 w 385"/>
                  <a:gd name="T55" fmla="*/ 90 h 261"/>
                  <a:gd name="T56" fmla="*/ 187 w 385"/>
                  <a:gd name="T57" fmla="*/ 90 h 261"/>
                  <a:gd name="T58" fmla="*/ 198 w 385"/>
                  <a:gd name="T59" fmla="*/ 73 h 261"/>
                  <a:gd name="T60" fmla="*/ 215 w 385"/>
                  <a:gd name="T61" fmla="*/ 62 h 261"/>
                  <a:gd name="T62" fmla="*/ 221 w 385"/>
                  <a:gd name="T63" fmla="*/ 51 h 261"/>
                  <a:gd name="T64" fmla="*/ 232 w 385"/>
                  <a:gd name="T65" fmla="*/ 51 h 261"/>
                  <a:gd name="T66" fmla="*/ 255 w 385"/>
                  <a:gd name="T67" fmla="*/ 34 h 261"/>
                  <a:gd name="T68" fmla="*/ 260 w 385"/>
                  <a:gd name="T69" fmla="*/ 22 h 261"/>
                  <a:gd name="T70" fmla="*/ 272 w 385"/>
                  <a:gd name="T71" fmla="*/ 28 h 261"/>
                  <a:gd name="T72" fmla="*/ 294 w 385"/>
                  <a:gd name="T73" fmla="*/ 22 h 261"/>
                  <a:gd name="T74" fmla="*/ 306 w 385"/>
                  <a:gd name="T75" fmla="*/ 17 h 261"/>
                  <a:gd name="T76" fmla="*/ 323 w 385"/>
                  <a:gd name="T77" fmla="*/ 17 h 261"/>
                  <a:gd name="T78" fmla="*/ 340 w 385"/>
                  <a:gd name="T79" fmla="*/ 28 h 261"/>
                  <a:gd name="T80" fmla="*/ 334 w 385"/>
                  <a:gd name="T81" fmla="*/ 11 h 261"/>
                  <a:gd name="T82" fmla="*/ 345 w 385"/>
                  <a:gd name="T83" fmla="*/ 5 h 261"/>
                  <a:gd name="T84" fmla="*/ 357 w 385"/>
                  <a:gd name="T85" fmla="*/ 11 h 261"/>
                  <a:gd name="T86" fmla="*/ 379 w 385"/>
                  <a:gd name="T87" fmla="*/ 17 h 261"/>
                  <a:gd name="T88" fmla="*/ 379 w 385"/>
                  <a:gd name="T89" fmla="*/ 28 h 261"/>
                  <a:gd name="T90" fmla="*/ 379 w 385"/>
                  <a:gd name="T91" fmla="*/ 34 h 261"/>
                  <a:gd name="T92" fmla="*/ 379 w 385"/>
                  <a:gd name="T93" fmla="*/ 45 h 261"/>
                  <a:gd name="T94" fmla="*/ 323 w 385"/>
                  <a:gd name="T95" fmla="*/ 14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5" h="261">
                    <a:moveTo>
                      <a:pt x="266" y="244"/>
                    </a:moveTo>
                    <a:lnTo>
                      <a:pt x="260" y="244"/>
                    </a:lnTo>
                    <a:lnTo>
                      <a:pt x="255" y="238"/>
                    </a:lnTo>
                    <a:lnTo>
                      <a:pt x="255" y="244"/>
                    </a:lnTo>
                    <a:lnTo>
                      <a:pt x="249" y="244"/>
                    </a:lnTo>
                    <a:lnTo>
                      <a:pt x="243" y="238"/>
                    </a:lnTo>
                    <a:lnTo>
                      <a:pt x="238" y="232"/>
                    </a:lnTo>
                    <a:lnTo>
                      <a:pt x="232" y="232"/>
                    </a:lnTo>
                    <a:lnTo>
                      <a:pt x="226" y="232"/>
                    </a:lnTo>
                    <a:lnTo>
                      <a:pt x="221" y="232"/>
                    </a:lnTo>
                    <a:lnTo>
                      <a:pt x="215" y="232"/>
                    </a:lnTo>
                    <a:lnTo>
                      <a:pt x="215" y="238"/>
                    </a:lnTo>
                    <a:lnTo>
                      <a:pt x="209" y="238"/>
                    </a:lnTo>
                    <a:lnTo>
                      <a:pt x="204" y="238"/>
                    </a:lnTo>
                    <a:lnTo>
                      <a:pt x="198" y="238"/>
                    </a:lnTo>
                    <a:lnTo>
                      <a:pt x="192" y="232"/>
                    </a:lnTo>
                    <a:lnTo>
                      <a:pt x="187" y="238"/>
                    </a:lnTo>
                    <a:lnTo>
                      <a:pt x="187" y="232"/>
                    </a:lnTo>
                    <a:lnTo>
                      <a:pt x="181" y="232"/>
                    </a:lnTo>
                    <a:lnTo>
                      <a:pt x="175" y="232"/>
                    </a:lnTo>
                    <a:lnTo>
                      <a:pt x="170" y="232"/>
                    </a:lnTo>
                    <a:lnTo>
                      <a:pt x="164" y="238"/>
                    </a:lnTo>
                    <a:lnTo>
                      <a:pt x="164" y="244"/>
                    </a:lnTo>
                    <a:lnTo>
                      <a:pt x="153" y="244"/>
                    </a:lnTo>
                    <a:lnTo>
                      <a:pt x="147" y="244"/>
                    </a:lnTo>
                    <a:lnTo>
                      <a:pt x="141" y="244"/>
                    </a:lnTo>
                    <a:lnTo>
                      <a:pt x="141" y="249"/>
                    </a:lnTo>
                    <a:lnTo>
                      <a:pt x="136" y="249"/>
                    </a:lnTo>
                    <a:lnTo>
                      <a:pt x="130" y="255"/>
                    </a:lnTo>
                    <a:lnTo>
                      <a:pt x="124" y="255"/>
                    </a:lnTo>
                    <a:lnTo>
                      <a:pt x="119" y="261"/>
                    </a:lnTo>
                    <a:lnTo>
                      <a:pt x="107" y="255"/>
                    </a:lnTo>
                    <a:lnTo>
                      <a:pt x="79" y="249"/>
                    </a:lnTo>
                    <a:lnTo>
                      <a:pt x="22" y="238"/>
                    </a:lnTo>
                    <a:lnTo>
                      <a:pt x="0" y="232"/>
                    </a:lnTo>
                    <a:lnTo>
                      <a:pt x="28" y="176"/>
                    </a:lnTo>
                    <a:lnTo>
                      <a:pt x="39" y="153"/>
                    </a:lnTo>
                    <a:lnTo>
                      <a:pt x="45" y="159"/>
                    </a:lnTo>
                    <a:lnTo>
                      <a:pt x="51" y="159"/>
                    </a:lnTo>
                    <a:lnTo>
                      <a:pt x="51" y="164"/>
                    </a:lnTo>
                    <a:lnTo>
                      <a:pt x="51" y="170"/>
                    </a:lnTo>
                    <a:lnTo>
                      <a:pt x="56" y="170"/>
                    </a:lnTo>
                    <a:lnTo>
                      <a:pt x="62" y="176"/>
                    </a:lnTo>
                    <a:lnTo>
                      <a:pt x="68" y="176"/>
                    </a:lnTo>
                    <a:lnTo>
                      <a:pt x="68" y="181"/>
                    </a:lnTo>
                    <a:lnTo>
                      <a:pt x="73" y="181"/>
                    </a:lnTo>
                    <a:lnTo>
                      <a:pt x="79" y="181"/>
                    </a:lnTo>
                    <a:lnTo>
                      <a:pt x="85" y="181"/>
                    </a:lnTo>
                    <a:lnTo>
                      <a:pt x="85" y="176"/>
                    </a:lnTo>
                    <a:lnTo>
                      <a:pt x="85" y="170"/>
                    </a:lnTo>
                    <a:lnTo>
                      <a:pt x="90" y="170"/>
                    </a:lnTo>
                    <a:lnTo>
                      <a:pt x="96" y="170"/>
                    </a:lnTo>
                    <a:lnTo>
                      <a:pt x="102" y="164"/>
                    </a:lnTo>
                    <a:lnTo>
                      <a:pt x="102" y="159"/>
                    </a:lnTo>
                    <a:lnTo>
                      <a:pt x="107" y="159"/>
                    </a:lnTo>
                    <a:lnTo>
                      <a:pt x="107" y="153"/>
                    </a:lnTo>
                    <a:lnTo>
                      <a:pt x="102" y="147"/>
                    </a:lnTo>
                    <a:lnTo>
                      <a:pt x="107" y="147"/>
                    </a:lnTo>
                    <a:lnTo>
                      <a:pt x="113" y="147"/>
                    </a:lnTo>
                    <a:lnTo>
                      <a:pt x="113" y="142"/>
                    </a:lnTo>
                    <a:lnTo>
                      <a:pt x="119" y="147"/>
                    </a:lnTo>
                    <a:lnTo>
                      <a:pt x="124" y="147"/>
                    </a:lnTo>
                    <a:lnTo>
                      <a:pt x="124" y="142"/>
                    </a:lnTo>
                    <a:lnTo>
                      <a:pt x="119" y="142"/>
                    </a:lnTo>
                    <a:lnTo>
                      <a:pt x="119" y="136"/>
                    </a:lnTo>
                    <a:lnTo>
                      <a:pt x="124" y="130"/>
                    </a:lnTo>
                    <a:lnTo>
                      <a:pt x="124" y="136"/>
                    </a:lnTo>
                    <a:lnTo>
                      <a:pt x="130" y="136"/>
                    </a:lnTo>
                    <a:lnTo>
                      <a:pt x="130" y="130"/>
                    </a:lnTo>
                    <a:lnTo>
                      <a:pt x="136" y="130"/>
                    </a:lnTo>
                    <a:lnTo>
                      <a:pt x="141" y="130"/>
                    </a:lnTo>
                    <a:lnTo>
                      <a:pt x="141" y="124"/>
                    </a:lnTo>
                    <a:lnTo>
                      <a:pt x="147" y="124"/>
                    </a:lnTo>
                    <a:lnTo>
                      <a:pt x="147" y="113"/>
                    </a:lnTo>
                    <a:lnTo>
                      <a:pt x="153" y="113"/>
                    </a:lnTo>
                    <a:lnTo>
                      <a:pt x="153" y="107"/>
                    </a:lnTo>
                    <a:lnTo>
                      <a:pt x="153" y="102"/>
                    </a:lnTo>
                    <a:lnTo>
                      <a:pt x="158" y="102"/>
                    </a:lnTo>
                    <a:lnTo>
                      <a:pt x="158" y="96"/>
                    </a:lnTo>
                    <a:lnTo>
                      <a:pt x="164" y="96"/>
                    </a:lnTo>
                    <a:lnTo>
                      <a:pt x="170" y="102"/>
                    </a:lnTo>
                    <a:lnTo>
                      <a:pt x="170" y="96"/>
                    </a:lnTo>
                    <a:lnTo>
                      <a:pt x="175" y="96"/>
                    </a:lnTo>
                    <a:lnTo>
                      <a:pt x="175" y="90"/>
                    </a:lnTo>
                    <a:lnTo>
                      <a:pt x="181" y="96"/>
                    </a:lnTo>
                    <a:lnTo>
                      <a:pt x="187" y="96"/>
                    </a:lnTo>
                    <a:lnTo>
                      <a:pt x="187" y="90"/>
                    </a:lnTo>
                    <a:lnTo>
                      <a:pt x="187" y="85"/>
                    </a:lnTo>
                    <a:lnTo>
                      <a:pt x="198" y="79"/>
                    </a:lnTo>
                    <a:lnTo>
                      <a:pt x="198" y="73"/>
                    </a:lnTo>
                    <a:lnTo>
                      <a:pt x="204" y="68"/>
                    </a:lnTo>
                    <a:lnTo>
                      <a:pt x="209" y="62"/>
                    </a:lnTo>
                    <a:lnTo>
                      <a:pt x="215" y="62"/>
                    </a:lnTo>
                    <a:lnTo>
                      <a:pt x="221" y="62"/>
                    </a:lnTo>
                    <a:lnTo>
                      <a:pt x="221" y="56"/>
                    </a:lnTo>
                    <a:lnTo>
                      <a:pt x="221" y="51"/>
                    </a:lnTo>
                    <a:lnTo>
                      <a:pt x="226" y="51"/>
                    </a:lnTo>
                    <a:lnTo>
                      <a:pt x="232" y="56"/>
                    </a:lnTo>
                    <a:lnTo>
                      <a:pt x="232" y="51"/>
                    </a:lnTo>
                    <a:lnTo>
                      <a:pt x="238" y="45"/>
                    </a:lnTo>
                    <a:lnTo>
                      <a:pt x="249" y="39"/>
                    </a:lnTo>
                    <a:lnTo>
                      <a:pt x="255" y="34"/>
                    </a:lnTo>
                    <a:lnTo>
                      <a:pt x="255" y="28"/>
                    </a:lnTo>
                    <a:lnTo>
                      <a:pt x="255" y="22"/>
                    </a:lnTo>
                    <a:lnTo>
                      <a:pt x="260" y="22"/>
                    </a:lnTo>
                    <a:lnTo>
                      <a:pt x="266" y="17"/>
                    </a:lnTo>
                    <a:lnTo>
                      <a:pt x="272" y="22"/>
                    </a:lnTo>
                    <a:lnTo>
                      <a:pt x="272" y="28"/>
                    </a:lnTo>
                    <a:lnTo>
                      <a:pt x="277" y="28"/>
                    </a:lnTo>
                    <a:lnTo>
                      <a:pt x="277" y="22"/>
                    </a:lnTo>
                    <a:lnTo>
                      <a:pt x="294" y="22"/>
                    </a:lnTo>
                    <a:lnTo>
                      <a:pt x="300" y="22"/>
                    </a:lnTo>
                    <a:lnTo>
                      <a:pt x="300" y="17"/>
                    </a:lnTo>
                    <a:lnTo>
                      <a:pt x="306" y="17"/>
                    </a:lnTo>
                    <a:lnTo>
                      <a:pt x="311" y="17"/>
                    </a:lnTo>
                    <a:lnTo>
                      <a:pt x="317" y="17"/>
                    </a:lnTo>
                    <a:lnTo>
                      <a:pt x="323" y="17"/>
                    </a:lnTo>
                    <a:lnTo>
                      <a:pt x="328" y="22"/>
                    </a:lnTo>
                    <a:lnTo>
                      <a:pt x="334" y="22"/>
                    </a:lnTo>
                    <a:lnTo>
                      <a:pt x="340" y="28"/>
                    </a:lnTo>
                    <a:lnTo>
                      <a:pt x="340" y="22"/>
                    </a:lnTo>
                    <a:lnTo>
                      <a:pt x="334" y="17"/>
                    </a:lnTo>
                    <a:lnTo>
                      <a:pt x="334" y="11"/>
                    </a:lnTo>
                    <a:lnTo>
                      <a:pt x="340" y="5"/>
                    </a:lnTo>
                    <a:lnTo>
                      <a:pt x="340" y="0"/>
                    </a:lnTo>
                    <a:lnTo>
                      <a:pt x="345" y="5"/>
                    </a:lnTo>
                    <a:lnTo>
                      <a:pt x="351" y="5"/>
                    </a:lnTo>
                    <a:lnTo>
                      <a:pt x="357" y="5"/>
                    </a:lnTo>
                    <a:lnTo>
                      <a:pt x="357" y="11"/>
                    </a:lnTo>
                    <a:lnTo>
                      <a:pt x="362" y="11"/>
                    </a:lnTo>
                    <a:lnTo>
                      <a:pt x="368" y="17"/>
                    </a:lnTo>
                    <a:lnTo>
                      <a:pt x="379" y="17"/>
                    </a:lnTo>
                    <a:lnTo>
                      <a:pt x="385" y="22"/>
                    </a:lnTo>
                    <a:lnTo>
                      <a:pt x="385" y="28"/>
                    </a:lnTo>
                    <a:lnTo>
                      <a:pt x="379" y="28"/>
                    </a:lnTo>
                    <a:lnTo>
                      <a:pt x="379" y="34"/>
                    </a:lnTo>
                    <a:lnTo>
                      <a:pt x="385" y="34"/>
                    </a:lnTo>
                    <a:lnTo>
                      <a:pt x="379" y="34"/>
                    </a:lnTo>
                    <a:lnTo>
                      <a:pt x="379" y="39"/>
                    </a:lnTo>
                    <a:lnTo>
                      <a:pt x="385" y="39"/>
                    </a:lnTo>
                    <a:lnTo>
                      <a:pt x="379" y="45"/>
                    </a:lnTo>
                    <a:lnTo>
                      <a:pt x="379" y="51"/>
                    </a:lnTo>
                    <a:lnTo>
                      <a:pt x="351" y="102"/>
                    </a:lnTo>
                    <a:lnTo>
                      <a:pt x="323" y="142"/>
                    </a:lnTo>
                    <a:lnTo>
                      <a:pt x="306" y="176"/>
                    </a:lnTo>
                    <a:lnTo>
                      <a:pt x="266" y="244"/>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5" name="Freeform 99">
                <a:extLst>
                  <a:ext uri="{FF2B5EF4-FFF2-40B4-BE49-F238E27FC236}">
                    <a16:creationId xmlns:a16="http://schemas.microsoft.com/office/drawing/2014/main" id="{45FBC1E5-C285-4523-8B3B-B3A5C8D7FF35}"/>
                  </a:ext>
                </a:extLst>
              </p:cNvPr>
              <p:cNvSpPr>
                <a:spLocks/>
              </p:cNvSpPr>
              <p:nvPr>
                <p:custDataLst>
                  <p:tags r:id="rId100"/>
                </p:custDataLst>
              </p:nvPr>
            </p:nvSpPr>
            <p:spPr bwMode="auto">
              <a:xfrm rot="390307">
                <a:off x="7283485" y="4743233"/>
                <a:ext cx="404812" cy="468313"/>
              </a:xfrm>
              <a:custGeom>
                <a:avLst/>
                <a:gdLst>
                  <a:gd name="T0" fmla="*/ 6 w 255"/>
                  <a:gd name="T1" fmla="*/ 79 h 295"/>
                  <a:gd name="T2" fmla="*/ 6 w 255"/>
                  <a:gd name="T3" fmla="*/ 68 h 295"/>
                  <a:gd name="T4" fmla="*/ 11 w 255"/>
                  <a:gd name="T5" fmla="*/ 57 h 295"/>
                  <a:gd name="T6" fmla="*/ 11 w 255"/>
                  <a:gd name="T7" fmla="*/ 40 h 295"/>
                  <a:gd name="T8" fmla="*/ 17 w 255"/>
                  <a:gd name="T9" fmla="*/ 28 h 295"/>
                  <a:gd name="T10" fmla="*/ 23 w 255"/>
                  <a:gd name="T11" fmla="*/ 34 h 295"/>
                  <a:gd name="T12" fmla="*/ 28 w 255"/>
                  <a:gd name="T13" fmla="*/ 40 h 295"/>
                  <a:gd name="T14" fmla="*/ 28 w 255"/>
                  <a:gd name="T15" fmla="*/ 51 h 295"/>
                  <a:gd name="T16" fmla="*/ 34 w 255"/>
                  <a:gd name="T17" fmla="*/ 57 h 295"/>
                  <a:gd name="T18" fmla="*/ 34 w 255"/>
                  <a:gd name="T19" fmla="*/ 62 h 295"/>
                  <a:gd name="T20" fmla="*/ 34 w 255"/>
                  <a:gd name="T21" fmla="*/ 74 h 295"/>
                  <a:gd name="T22" fmla="*/ 40 w 255"/>
                  <a:gd name="T23" fmla="*/ 68 h 295"/>
                  <a:gd name="T24" fmla="*/ 51 w 255"/>
                  <a:gd name="T25" fmla="*/ 62 h 295"/>
                  <a:gd name="T26" fmla="*/ 57 w 255"/>
                  <a:gd name="T27" fmla="*/ 51 h 295"/>
                  <a:gd name="T28" fmla="*/ 68 w 255"/>
                  <a:gd name="T29" fmla="*/ 45 h 295"/>
                  <a:gd name="T30" fmla="*/ 68 w 255"/>
                  <a:gd name="T31" fmla="*/ 45 h 295"/>
                  <a:gd name="T32" fmla="*/ 74 w 255"/>
                  <a:gd name="T33" fmla="*/ 34 h 295"/>
                  <a:gd name="T34" fmla="*/ 62 w 255"/>
                  <a:gd name="T35" fmla="*/ 28 h 295"/>
                  <a:gd name="T36" fmla="*/ 57 w 255"/>
                  <a:gd name="T37" fmla="*/ 23 h 295"/>
                  <a:gd name="T38" fmla="*/ 51 w 255"/>
                  <a:gd name="T39" fmla="*/ 23 h 295"/>
                  <a:gd name="T40" fmla="*/ 57 w 255"/>
                  <a:gd name="T41" fmla="*/ 17 h 295"/>
                  <a:gd name="T42" fmla="*/ 68 w 255"/>
                  <a:gd name="T43" fmla="*/ 23 h 295"/>
                  <a:gd name="T44" fmla="*/ 85 w 255"/>
                  <a:gd name="T45" fmla="*/ 23 h 295"/>
                  <a:gd name="T46" fmla="*/ 91 w 255"/>
                  <a:gd name="T47" fmla="*/ 11 h 295"/>
                  <a:gd name="T48" fmla="*/ 147 w 255"/>
                  <a:gd name="T49" fmla="*/ 17 h 295"/>
                  <a:gd name="T50" fmla="*/ 170 w 255"/>
                  <a:gd name="T51" fmla="*/ 6 h 295"/>
                  <a:gd name="T52" fmla="*/ 187 w 255"/>
                  <a:gd name="T53" fmla="*/ 34 h 295"/>
                  <a:gd name="T54" fmla="*/ 210 w 255"/>
                  <a:gd name="T55" fmla="*/ 11 h 295"/>
                  <a:gd name="T56" fmla="*/ 232 w 255"/>
                  <a:gd name="T57" fmla="*/ 0 h 295"/>
                  <a:gd name="T58" fmla="*/ 238 w 255"/>
                  <a:gd name="T59" fmla="*/ 11 h 295"/>
                  <a:gd name="T60" fmla="*/ 255 w 255"/>
                  <a:gd name="T61" fmla="*/ 40 h 295"/>
                  <a:gd name="T62" fmla="*/ 238 w 255"/>
                  <a:gd name="T63" fmla="*/ 51 h 295"/>
                  <a:gd name="T64" fmla="*/ 232 w 255"/>
                  <a:gd name="T65" fmla="*/ 57 h 295"/>
                  <a:gd name="T66" fmla="*/ 232 w 255"/>
                  <a:gd name="T67" fmla="*/ 68 h 295"/>
                  <a:gd name="T68" fmla="*/ 232 w 255"/>
                  <a:gd name="T69" fmla="*/ 79 h 295"/>
                  <a:gd name="T70" fmla="*/ 227 w 255"/>
                  <a:gd name="T71" fmla="*/ 85 h 295"/>
                  <a:gd name="T72" fmla="*/ 215 w 255"/>
                  <a:gd name="T73" fmla="*/ 91 h 295"/>
                  <a:gd name="T74" fmla="*/ 221 w 255"/>
                  <a:gd name="T75" fmla="*/ 96 h 295"/>
                  <a:gd name="T76" fmla="*/ 210 w 255"/>
                  <a:gd name="T77" fmla="*/ 96 h 295"/>
                  <a:gd name="T78" fmla="*/ 204 w 255"/>
                  <a:gd name="T79" fmla="*/ 108 h 295"/>
                  <a:gd name="T80" fmla="*/ 198 w 255"/>
                  <a:gd name="T81" fmla="*/ 119 h 295"/>
                  <a:gd name="T82" fmla="*/ 164 w 255"/>
                  <a:gd name="T83" fmla="*/ 170 h 295"/>
                  <a:gd name="T84" fmla="*/ 147 w 255"/>
                  <a:gd name="T85" fmla="*/ 181 h 295"/>
                  <a:gd name="T86" fmla="*/ 113 w 255"/>
                  <a:gd name="T87" fmla="*/ 215 h 295"/>
                  <a:gd name="T88" fmla="*/ 28 w 255"/>
                  <a:gd name="T89" fmla="*/ 295 h 295"/>
                  <a:gd name="T90" fmla="*/ 23 w 255"/>
                  <a:gd name="T91" fmla="*/ 238 h 295"/>
                  <a:gd name="T92" fmla="*/ 6 w 255"/>
                  <a:gd name="T93" fmla="*/ 164 h 295"/>
                  <a:gd name="T94" fmla="*/ 11 w 255"/>
                  <a:gd name="T95" fmla="*/ 147 h 295"/>
                  <a:gd name="T96" fmla="*/ 17 w 255"/>
                  <a:gd name="T97" fmla="*/ 142 h 295"/>
                  <a:gd name="T98" fmla="*/ 23 w 255"/>
                  <a:gd name="T99" fmla="*/ 142 h 295"/>
                  <a:gd name="T100" fmla="*/ 28 w 255"/>
                  <a:gd name="T101" fmla="*/ 147 h 295"/>
                  <a:gd name="T102" fmla="*/ 34 w 255"/>
                  <a:gd name="T103" fmla="*/ 136 h 295"/>
                  <a:gd name="T104" fmla="*/ 40 w 255"/>
                  <a:gd name="T105" fmla="*/ 125 h 295"/>
                  <a:gd name="T106" fmla="*/ 28 w 255"/>
                  <a:gd name="T107" fmla="*/ 113 h 295"/>
                  <a:gd name="T108" fmla="*/ 23 w 255"/>
                  <a:gd name="T109" fmla="*/ 108 h 295"/>
                  <a:gd name="T110" fmla="*/ 17 w 255"/>
                  <a:gd name="T111" fmla="*/ 96 h 295"/>
                  <a:gd name="T112" fmla="*/ 11 w 255"/>
                  <a:gd name="T113" fmla="*/ 9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95">
                    <a:moveTo>
                      <a:pt x="6" y="91"/>
                    </a:moveTo>
                    <a:lnTo>
                      <a:pt x="6" y="79"/>
                    </a:lnTo>
                    <a:lnTo>
                      <a:pt x="6" y="74"/>
                    </a:lnTo>
                    <a:lnTo>
                      <a:pt x="6" y="68"/>
                    </a:lnTo>
                    <a:lnTo>
                      <a:pt x="11" y="62"/>
                    </a:lnTo>
                    <a:lnTo>
                      <a:pt x="11" y="57"/>
                    </a:lnTo>
                    <a:lnTo>
                      <a:pt x="11" y="45"/>
                    </a:lnTo>
                    <a:lnTo>
                      <a:pt x="11" y="40"/>
                    </a:lnTo>
                    <a:lnTo>
                      <a:pt x="11" y="34"/>
                    </a:lnTo>
                    <a:lnTo>
                      <a:pt x="17" y="28"/>
                    </a:lnTo>
                    <a:lnTo>
                      <a:pt x="23" y="28"/>
                    </a:lnTo>
                    <a:lnTo>
                      <a:pt x="23" y="34"/>
                    </a:lnTo>
                    <a:lnTo>
                      <a:pt x="23" y="40"/>
                    </a:lnTo>
                    <a:lnTo>
                      <a:pt x="28" y="40"/>
                    </a:lnTo>
                    <a:lnTo>
                      <a:pt x="28" y="45"/>
                    </a:lnTo>
                    <a:lnTo>
                      <a:pt x="28" y="51"/>
                    </a:lnTo>
                    <a:lnTo>
                      <a:pt x="28" y="57"/>
                    </a:lnTo>
                    <a:lnTo>
                      <a:pt x="34" y="57"/>
                    </a:lnTo>
                    <a:lnTo>
                      <a:pt x="28" y="57"/>
                    </a:lnTo>
                    <a:lnTo>
                      <a:pt x="34" y="62"/>
                    </a:lnTo>
                    <a:lnTo>
                      <a:pt x="34" y="68"/>
                    </a:lnTo>
                    <a:lnTo>
                      <a:pt x="34" y="74"/>
                    </a:lnTo>
                    <a:lnTo>
                      <a:pt x="34" y="68"/>
                    </a:lnTo>
                    <a:lnTo>
                      <a:pt x="40" y="68"/>
                    </a:lnTo>
                    <a:lnTo>
                      <a:pt x="45" y="68"/>
                    </a:lnTo>
                    <a:lnTo>
                      <a:pt x="51" y="62"/>
                    </a:lnTo>
                    <a:lnTo>
                      <a:pt x="57" y="57"/>
                    </a:lnTo>
                    <a:lnTo>
                      <a:pt x="57" y="51"/>
                    </a:lnTo>
                    <a:lnTo>
                      <a:pt x="62" y="51"/>
                    </a:lnTo>
                    <a:lnTo>
                      <a:pt x="68" y="45"/>
                    </a:lnTo>
                    <a:lnTo>
                      <a:pt x="74" y="45"/>
                    </a:lnTo>
                    <a:lnTo>
                      <a:pt x="68" y="45"/>
                    </a:lnTo>
                    <a:lnTo>
                      <a:pt x="74" y="40"/>
                    </a:lnTo>
                    <a:lnTo>
                      <a:pt x="74" y="34"/>
                    </a:lnTo>
                    <a:lnTo>
                      <a:pt x="68" y="28"/>
                    </a:lnTo>
                    <a:lnTo>
                      <a:pt x="62" y="28"/>
                    </a:lnTo>
                    <a:lnTo>
                      <a:pt x="62" y="23"/>
                    </a:lnTo>
                    <a:lnTo>
                      <a:pt x="57" y="23"/>
                    </a:lnTo>
                    <a:lnTo>
                      <a:pt x="57" y="28"/>
                    </a:lnTo>
                    <a:lnTo>
                      <a:pt x="51" y="23"/>
                    </a:lnTo>
                    <a:lnTo>
                      <a:pt x="51" y="17"/>
                    </a:lnTo>
                    <a:lnTo>
                      <a:pt x="57" y="17"/>
                    </a:lnTo>
                    <a:lnTo>
                      <a:pt x="62" y="17"/>
                    </a:lnTo>
                    <a:lnTo>
                      <a:pt x="68" y="23"/>
                    </a:lnTo>
                    <a:lnTo>
                      <a:pt x="74" y="23"/>
                    </a:lnTo>
                    <a:lnTo>
                      <a:pt x="85" y="23"/>
                    </a:lnTo>
                    <a:lnTo>
                      <a:pt x="85" y="17"/>
                    </a:lnTo>
                    <a:lnTo>
                      <a:pt x="91" y="11"/>
                    </a:lnTo>
                    <a:lnTo>
                      <a:pt x="113" y="17"/>
                    </a:lnTo>
                    <a:lnTo>
                      <a:pt x="147" y="17"/>
                    </a:lnTo>
                    <a:lnTo>
                      <a:pt x="153" y="17"/>
                    </a:lnTo>
                    <a:lnTo>
                      <a:pt x="170" y="6"/>
                    </a:lnTo>
                    <a:lnTo>
                      <a:pt x="176" y="0"/>
                    </a:lnTo>
                    <a:lnTo>
                      <a:pt x="187" y="34"/>
                    </a:lnTo>
                    <a:lnTo>
                      <a:pt x="193" y="34"/>
                    </a:lnTo>
                    <a:lnTo>
                      <a:pt x="210" y="11"/>
                    </a:lnTo>
                    <a:lnTo>
                      <a:pt x="227" y="0"/>
                    </a:lnTo>
                    <a:lnTo>
                      <a:pt x="232" y="0"/>
                    </a:lnTo>
                    <a:lnTo>
                      <a:pt x="238" y="6"/>
                    </a:lnTo>
                    <a:lnTo>
                      <a:pt x="238" y="11"/>
                    </a:lnTo>
                    <a:lnTo>
                      <a:pt x="238" y="17"/>
                    </a:lnTo>
                    <a:lnTo>
                      <a:pt x="255" y="40"/>
                    </a:lnTo>
                    <a:lnTo>
                      <a:pt x="244" y="51"/>
                    </a:lnTo>
                    <a:lnTo>
                      <a:pt x="238" y="51"/>
                    </a:lnTo>
                    <a:lnTo>
                      <a:pt x="238" y="57"/>
                    </a:lnTo>
                    <a:lnTo>
                      <a:pt x="232" y="57"/>
                    </a:lnTo>
                    <a:lnTo>
                      <a:pt x="232" y="62"/>
                    </a:lnTo>
                    <a:lnTo>
                      <a:pt x="232" y="68"/>
                    </a:lnTo>
                    <a:lnTo>
                      <a:pt x="238" y="74"/>
                    </a:lnTo>
                    <a:lnTo>
                      <a:pt x="232" y="79"/>
                    </a:lnTo>
                    <a:lnTo>
                      <a:pt x="232" y="85"/>
                    </a:lnTo>
                    <a:lnTo>
                      <a:pt x="227" y="85"/>
                    </a:lnTo>
                    <a:lnTo>
                      <a:pt x="221" y="85"/>
                    </a:lnTo>
                    <a:lnTo>
                      <a:pt x="215" y="91"/>
                    </a:lnTo>
                    <a:lnTo>
                      <a:pt x="221" y="91"/>
                    </a:lnTo>
                    <a:lnTo>
                      <a:pt x="221" y="96"/>
                    </a:lnTo>
                    <a:lnTo>
                      <a:pt x="215" y="96"/>
                    </a:lnTo>
                    <a:lnTo>
                      <a:pt x="210" y="96"/>
                    </a:lnTo>
                    <a:lnTo>
                      <a:pt x="204" y="102"/>
                    </a:lnTo>
                    <a:lnTo>
                      <a:pt x="204" y="108"/>
                    </a:lnTo>
                    <a:lnTo>
                      <a:pt x="204" y="113"/>
                    </a:lnTo>
                    <a:lnTo>
                      <a:pt x="198" y="119"/>
                    </a:lnTo>
                    <a:lnTo>
                      <a:pt x="181" y="147"/>
                    </a:lnTo>
                    <a:lnTo>
                      <a:pt x="164" y="170"/>
                    </a:lnTo>
                    <a:lnTo>
                      <a:pt x="153" y="176"/>
                    </a:lnTo>
                    <a:lnTo>
                      <a:pt x="147" y="181"/>
                    </a:lnTo>
                    <a:lnTo>
                      <a:pt x="142" y="187"/>
                    </a:lnTo>
                    <a:lnTo>
                      <a:pt x="113" y="215"/>
                    </a:lnTo>
                    <a:lnTo>
                      <a:pt x="74" y="255"/>
                    </a:lnTo>
                    <a:lnTo>
                      <a:pt x="28" y="295"/>
                    </a:lnTo>
                    <a:lnTo>
                      <a:pt x="23" y="261"/>
                    </a:lnTo>
                    <a:lnTo>
                      <a:pt x="23" y="238"/>
                    </a:lnTo>
                    <a:lnTo>
                      <a:pt x="11" y="198"/>
                    </a:lnTo>
                    <a:lnTo>
                      <a:pt x="6" y="164"/>
                    </a:lnTo>
                    <a:lnTo>
                      <a:pt x="0" y="153"/>
                    </a:lnTo>
                    <a:lnTo>
                      <a:pt x="11" y="147"/>
                    </a:lnTo>
                    <a:lnTo>
                      <a:pt x="11" y="142"/>
                    </a:lnTo>
                    <a:lnTo>
                      <a:pt x="17" y="142"/>
                    </a:lnTo>
                    <a:lnTo>
                      <a:pt x="17" y="147"/>
                    </a:lnTo>
                    <a:lnTo>
                      <a:pt x="23" y="142"/>
                    </a:lnTo>
                    <a:lnTo>
                      <a:pt x="23" y="147"/>
                    </a:lnTo>
                    <a:lnTo>
                      <a:pt x="28" y="147"/>
                    </a:lnTo>
                    <a:lnTo>
                      <a:pt x="34" y="142"/>
                    </a:lnTo>
                    <a:lnTo>
                      <a:pt x="34" y="136"/>
                    </a:lnTo>
                    <a:lnTo>
                      <a:pt x="34" y="130"/>
                    </a:lnTo>
                    <a:lnTo>
                      <a:pt x="40" y="125"/>
                    </a:lnTo>
                    <a:lnTo>
                      <a:pt x="34" y="113"/>
                    </a:lnTo>
                    <a:lnTo>
                      <a:pt x="28" y="113"/>
                    </a:lnTo>
                    <a:lnTo>
                      <a:pt x="28" y="108"/>
                    </a:lnTo>
                    <a:lnTo>
                      <a:pt x="23" y="108"/>
                    </a:lnTo>
                    <a:lnTo>
                      <a:pt x="23" y="102"/>
                    </a:lnTo>
                    <a:lnTo>
                      <a:pt x="17" y="96"/>
                    </a:lnTo>
                    <a:lnTo>
                      <a:pt x="17" y="91"/>
                    </a:lnTo>
                    <a:lnTo>
                      <a:pt x="11" y="91"/>
                    </a:lnTo>
                    <a:lnTo>
                      <a:pt x="6" y="91"/>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6" name="Freeform 100">
                <a:extLst>
                  <a:ext uri="{FF2B5EF4-FFF2-40B4-BE49-F238E27FC236}">
                    <a16:creationId xmlns:a16="http://schemas.microsoft.com/office/drawing/2014/main" id="{8CD52F01-E78A-3497-0C74-8FB1C63472F5}"/>
                  </a:ext>
                </a:extLst>
              </p:cNvPr>
              <p:cNvSpPr>
                <a:spLocks noEditPoints="1"/>
              </p:cNvSpPr>
              <p:nvPr>
                <p:custDataLst>
                  <p:tags r:id="rId101"/>
                </p:custDataLst>
              </p:nvPr>
            </p:nvSpPr>
            <p:spPr bwMode="auto">
              <a:xfrm rot="390307">
                <a:off x="6805611" y="2730703"/>
                <a:ext cx="530225" cy="495300"/>
              </a:xfrm>
              <a:custGeom>
                <a:avLst/>
                <a:gdLst>
                  <a:gd name="T0" fmla="*/ 158 w 334"/>
                  <a:gd name="T1" fmla="*/ 102 h 312"/>
                  <a:gd name="T2" fmla="*/ 175 w 334"/>
                  <a:gd name="T3" fmla="*/ 113 h 312"/>
                  <a:gd name="T4" fmla="*/ 187 w 334"/>
                  <a:gd name="T5" fmla="*/ 113 h 312"/>
                  <a:gd name="T6" fmla="*/ 181 w 334"/>
                  <a:gd name="T7" fmla="*/ 119 h 312"/>
                  <a:gd name="T8" fmla="*/ 170 w 334"/>
                  <a:gd name="T9" fmla="*/ 113 h 312"/>
                  <a:gd name="T10" fmla="*/ 175 w 334"/>
                  <a:gd name="T11" fmla="*/ 119 h 312"/>
                  <a:gd name="T12" fmla="*/ 175 w 334"/>
                  <a:gd name="T13" fmla="*/ 147 h 312"/>
                  <a:gd name="T14" fmla="*/ 153 w 334"/>
                  <a:gd name="T15" fmla="*/ 147 h 312"/>
                  <a:gd name="T16" fmla="*/ 141 w 334"/>
                  <a:gd name="T17" fmla="*/ 147 h 312"/>
                  <a:gd name="T18" fmla="*/ 153 w 334"/>
                  <a:gd name="T19" fmla="*/ 164 h 312"/>
                  <a:gd name="T20" fmla="*/ 136 w 334"/>
                  <a:gd name="T21" fmla="*/ 159 h 312"/>
                  <a:gd name="T22" fmla="*/ 136 w 334"/>
                  <a:gd name="T23" fmla="*/ 147 h 312"/>
                  <a:gd name="T24" fmla="*/ 153 w 334"/>
                  <a:gd name="T25" fmla="*/ 119 h 312"/>
                  <a:gd name="T26" fmla="*/ 334 w 334"/>
                  <a:gd name="T27" fmla="*/ 227 h 312"/>
                  <a:gd name="T28" fmla="*/ 323 w 334"/>
                  <a:gd name="T29" fmla="*/ 244 h 312"/>
                  <a:gd name="T30" fmla="*/ 311 w 334"/>
                  <a:gd name="T31" fmla="*/ 272 h 312"/>
                  <a:gd name="T32" fmla="*/ 311 w 334"/>
                  <a:gd name="T33" fmla="*/ 289 h 312"/>
                  <a:gd name="T34" fmla="*/ 306 w 334"/>
                  <a:gd name="T35" fmla="*/ 312 h 312"/>
                  <a:gd name="T36" fmla="*/ 289 w 334"/>
                  <a:gd name="T37" fmla="*/ 312 h 312"/>
                  <a:gd name="T38" fmla="*/ 260 w 334"/>
                  <a:gd name="T39" fmla="*/ 306 h 312"/>
                  <a:gd name="T40" fmla="*/ 255 w 334"/>
                  <a:gd name="T41" fmla="*/ 300 h 312"/>
                  <a:gd name="T42" fmla="*/ 238 w 334"/>
                  <a:gd name="T43" fmla="*/ 283 h 312"/>
                  <a:gd name="T44" fmla="*/ 221 w 334"/>
                  <a:gd name="T45" fmla="*/ 278 h 312"/>
                  <a:gd name="T46" fmla="*/ 192 w 334"/>
                  <a:gd name="T47" fmla="*/ 266 h 312"/>
                  <a:gd name="T48" fmla="*/ 158 w 334"/>
                  <a:gd name="T49" fmla="*/ 295 h 312"/>
                  <a:gd name="T50" fmla="*/ 85 w 334"/>
                  <a:gd name="T51" fmla="*/ 204 h 312"/>
                  <a:gd name="T52" fmla="*/ 0 w 334"/>
                  <a:gd name="T53" fmla="*/ 85 h 312"/>
                  <a:gd name="T54" fmla="*/ 5 w 334"/>
                  <a:gd name="T55" fmla="*/ 51 h 312"/>
                  <a:gd name="T56" fmla="*/ 22 w 334"/>
                  <a:gd name="T57" fmla="*/ 17 h 312"/>
                  <a:gd name="T58" fmla="*/ 28 w 334"/>
                  <a:gd name="T59" fmla="*/ 0 h 312"/>
                  <a:gd name="T60" fmla="*/ 51 w 334"/>
                  <a:gd name="T61" fmla="*/ 6 h 312"/>
                  <a:gd name="T62" fmla="*/ 68 w 334"/>
                  <a:gd name="T63" fmla="*/ 28 h 312"/>
                  <a:gd name="T64" fmla="*/ 90 w 334"/>
                  <a:gd name="T65" fmla="*/ 34 h 312"/>
                  <a:gd name="T66" fmla="*/ 96 w 334"/>
                  <a:gd name="T67" fmla="*/ 51 h 312"/>
                  <a:gd name="T68" fmla="*/ 102 w 334"/>
                  <a:gd name="T69" fmla="*/ 62 h 312"/>
                  <a:gd name="T70" fmla="*/ 124 w 334"/>
                  <a:gd name="T71" fmla="*/ 62 h 312"/>
                  <a:gd name="T72" fmla="*/ 136 w 334"/>
                  <a:gd name="T73" fmla="*/ 79 h 312"/>
                  <a:gd name="T74" fmla="*/ 147 w 334"/>
                  <a:gd name="T75" fmla="*/ 91 h 312"/>
                  <a:gd name="T76" fmla="*/ 164 w 334"/>
                  <a:gd name="T77" fmla="*/ 96 h 312"/>
                  <a:gd name="T78" fmla="*/ 181 w 334"/>
                  <a:gd name="T79" fmla="*/ 96 h 312"/>
                  <a:gd name="T80" fmla="*/ 198 w 334"/>
                  <a:gd name="T81" fmla="*/ 108 h 312"/>
                  <a:gd name="T82" fmla="*/ 198 w 334"/>
                  <a:gd name="T83" fmla="*/ 130 h 312"/>
                  <a:gd name="T84" fmla="*/ 215 w 334"/>
                  <a:gd name="T85" fmla="*/ 125 h 312"/>
                  <a:gd name="T86" fmla="*/ 226 w 334"/>
                  <a:gd name="T87" fmla="*/ 147 h 312"/>
                  <a:gd name="T88" fmla="*/ 238 w 334"/>
                  <a:gd name="T89" fmla="*/ 147 h 312"/>
                  <a:gd name="T90" fmla="*/ 255 w 334"/>
                  <a:gd name="T91" fmla="*/ 147 h 312"/>
                  <a:gd name="T92" fmla="*/ 272 w 334"/>
                  <a:gd name="T93" fmla="*/ 147 h 312"/>
                  <a:gd name="T94" fmla="*/ 300 w 334"/>
                  <a:gd name="T95" fmla="*/ 159 h 312"/>
                  <a:gd name="T96" fmla="*/ 334 w 334"/>
                  <a:gd name="T97" fmla="*/ 18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12">
                    <a:moveTo>
                      <a:pt x="170" y="113"/>
                    </a:moveTo>
                    <a:lnTo>
                      <a:pt x="158" y="108"/>
                    </a:lnTo>
                    <a:lnTo>
                      <a:pt x="153" y="108"/>
                    </a:lnTo>
                    <a:lnTo>
                      <a:pt x="158" y="102"/>
                    </a:lnTo>
                    <a:lnTo>
                      <a:pt x="164" y="102"/>
                    </a:lnTo>
                    <a:lnTo>
                      <a:pt x="170" y="108"/>
                    </a:lnTo>
                    <a:lnTo>
                      <a:pt x="170" y="113"/>
                    </a:lnTo>
                    <a:lnTo>
                      <a:pt x="175" y="113"/>
                    </a:lnTo>
                    <a:lnTo>
                      <a:pt x="175" y="108"/>
                    </a:lnTo>
                    <a:lnTo>
                      <a:pt x="175" y="102"/>
                    </a:lnTo>
                    <a:lnTo>
                      <a:pt x="181" y="108"/>
                    </a:lnTo>
                    <a:lnTo>
                      <a:pt x="187" y="113"/>
                    </a:lnTo>
                    <a:lnTo>
                      <a:pt x="181" y="125"/>
                    </a:lnTo>
                    <a:lnTo>
                      <a:pt x="181" y="119"/>
                    </a:lnTo>
                    <a:lnTo>
                      <a:pt x="175" y="119"/>
                    </a:lnTo>
                    <a:lnTo>
                      <a:pt x="181" y="119"/>
                    </a:lnTo>
                    <a:lnTo>
                      <a:pt x="175" y="119"/>
                    </a:lnTo>
                    <a:lnTo>
                      <a:pt x="175" y="113"/>
                    </a:lnTo>
                    <a:lnTo>
                      <a:pt x="175" y="119"/>
                    </a:lnTo>
                    <a:lnTo>
                      <a:pt x="170" y="113"/>
                    </a:lnTo>
                    <a:close/>
                    <a:moveTo>
                      <a:pt x="158" y="108"/>
                    </a:moveTo>
                    <a:lnTo>
                      <a:pt x="170" y="113"/>
                    </a:lnTo>
                    <a:lnTo>
                      <a:pt x="170" y="119"/>
                    </a:lnTo>
                    <a:lnTo>
                      <a:pt x="175" y="119"/>
                    </a:lnTo>
                    <a:lnTo>
                      <a:pt x="175" y="130"/>
                    </a:lnTo>
                    <a:lnTo>
                      <a:pt x="175" y="136"/>
                    </a:lnTo>
                    <a:lnTo>
                      <a:pt x="175" y="142"/>
                    </a:lnTo>
                    <a:lnTo>
                      <a:pt x="175" y="147"/>
                    </a:lnTo>
                    <a:lnTo>
                      <a:pt x="170" y="147"/>
                    </a:lnTo>
                    <a:lnTo>
                      <a:pt x="170" y="153"/>
                    </a:lnTo>
                    <a:lnTo>
                      <a:pt x="158" y="147"/>
                    </a:lnTo>
                    <a:lnTo>
                      <a:pt x="153" y="147"/>
                    </a:lnTo>
                    <a:lnTo>
                      <a:pt x="153" y="153"/>
                    </a:lnTo>
                    <a:lnTo>
                      <a:pt x="147" y="147"/>
                    </a:lnTo>
                    <a:lnTo>
                      <a:pt x="141" y="142"/>
                    </a:lnTo>
                    <a:lnTo>
                      <a:pt x="141" y="147"/>
                    </a:lnTo>
                    <a:lnTo>
                      <a:pt x="141" y="153"/>
                    </a:lnTo>
                    <a:lnTo>
                      <a:pt x="147" y="159"/>
                    </a:lnTo>
                    <a:lnTo>
                      <a:pt x="147" y="164"/>
                    </a:lnTo>
                    <a:lnTo>
                      <a:pt x="153" y="164"/>
                    </a:lnTo>
                    <a:lnTo>
                      <a:pt x="147" y="170"/>
                    </a:lnTo>
                    <a:lnTo>
                      <a:pt x="141" y="164"/>
                    </a:lnTo>
                    <a:lnTo>
                      <a:pt x="136" y="164"/>
                    </a:lnTo>
                    <a:lnTo>
                      <a:pt x="136" y="159"/>
                    </a:lnTo>
                    <a:lnTo>
                      <a:pt x="136" y="153"/>
                    </a:lnTo>
                    <a:lnTo>
                      <a:pt x="130" y="153"/>
                    </a:lnTo>
                    <a:lnTo>
                      <a:pt x="136" y="153"/>
                    </a:lnTo>
                    <a:lnTo>
                      <a:pt x="136" y="147"/>
                    </a:lnTo>
                    <a:lnTo>
                      <a:pt x="136" y="142"/>
                    </a:lnTo>
                    <a:lnTo>
                      <a:pt x="141" y="130"/>
                    </a:lnTo>
                    <a:lnTo>
                      <a:pt x="147" y="119"/>
                    </a:lnTo>
                    <a:lnTo>
                      <a:pt x="153" y="119"/>
                    </a:lnTo>
                    <a:lnTo>
                      <a:pt x="153" y="113"/>
                    </a:lnTo>
                    <a:lnTo>
                      <a:pt x="158" y="108"/>
                    </a:lnTo>
                    <a:close/>
                    <a:moveTo>
                      <a:pt x="334" y="221"/>
                    </a:moveTo>
                    <a:lnTo>
                      <a:pt x="334" y="227"/>
                    </a:lnTo>
                    <a:lnTo>
                      <a:pt x="328" y="227"/>
                    </a:lnTo>
                    <a:lnTo>
                      <a:pt x="323" y="232"/>
                    </a:lnTo>
                    <a:lnTo>
                      <a:pt x="328" y="238"/>
                    </a:lnTo>
                    <a:lnTo>
                      <a:pt x="323" y="244"/>
                    </a:lnTo>
                    <a:lnTo>
                      <a:pt x="323" y="255"/>
                    </a:lnTo>
                    <a:lnTo>
                      <a:pt x="323" y="261"/>
                    </a:lnTo>
                    <a:lnTo>
                      <a:pt x="317" y="266"/>
                    </a:lnTo>
                    <a:lnTo>
                      <a:pt x="311" y="272"/>
                    </a:lnTo>
                    <a:lnTo>
                      <a:pt x="317" y="278"/>
                    </a:lnTo>
                    <a:lnTo>
                      <a:pt x="311" y="283"/>
                    </a:lnTo>
                    <a:lnTo>
                      <a:pt x="317" y="283"/>
                    </a:lnTo>
                    <a:lnTo>
                      <a:pt x="311" y="289"/>
                    </a:lnTo>
                    <a:lnTo>
                      <a:pt x="311" y="295"/>
                    </a:lnTo>
                    <a:lnTo>
                      <a:pt x="311" y="300"/>
                    </a:lnTo>
                    <a:lnTo>
                      <a:pt x="306" y="306"/>
                    </a:lnTo>
                    <a:lnTo>
                      <a:pt x="306" y="312"/>
                    </a:lnTo>
                    <a:lnTo>
                      <a:pt x="306" y="306"/>
                    </a:lnTo>
                    <a:lnTo>
                      <a:pt x="300" y="312"/>
                    </a:lnTo>
                    <a:lnTo>
                      <a:pt x="294" y="312"/>
                    </a:lnTo>
                    <a:lnTo>
                      <a:pt x="289" y="312"/>
                    </a:lnTo>
                    <a:lnTo>
                      <a:pt x="283" y="306"/>
                    </a:lnTo>
                    <a:lnTo>
                      <a:pt x="272" y="306"/>
                    </a:lnTo>
                    <a:lnTo>
                      <a:pt x="266" y="300"/>
                    </a:lnTo>
                    <a:lnTo>
                      <a:pt x="260" y="306"/>
                    </a:lnTo>
                    <a:lnTo>
                      <a:pt x="260" y="300"/>
                    </a:lnTo>
                    <a:lnTo>
                      <a:pt x="255" y="300"/>
                    </a:lnTo>
                    <a:lnTo>
                      <a:pt x="249" y="300"/>
                    </a:lnTo>
                    <a:lnTo>
                      <a:pt x="255" y="300"/>
                    </a:lnTo>
                    <a:lnTo>
                      <a:pt x="249" y="295"/>
                    </a:lnTo>
                    <a:lnTo>
                      <a:pt x="243" y="295"/>
                    </a:lnTo>
                    <a:lnTo>
                      <a:pt x="243" y="289"/>
                    </a:lnTo>
                    <a:lnTo>
                      <a:pt x="238" y="283"/>
                    </a:lnTo>
                    <a:lnTo>
                      <a:pt x="232" y="283"/>
                    </a:lnTo>
                    <a:lnTo>
                      <a:pt x="226" y="278"/>
                    </a:lnTo>
                    <a:lnTo>
                      <a:pt x="226" y="283"/>
                    </a:lnTo>
                    <a:lnTo>
                      <a:pt x="221" y="278"/>
                    </a:lnTo>
                    <a:lnTo>
                      <a:pt x="215" y="272"/>
                    </a:lnTo>
                    <a:lnTo>
                      <a:pt x="209" y="272"/>
                    </a:lnTo>
                    <a:lnTo>
                      <a:pt x="204" y="266"/>
                    </a:lnTo>
                    <a:lnTo>
                      <a:pt x="192" y="266"/>
                    </a:lnTo>
                    <a:lnTo>
                      <a:pt x="187" y="261"/>
                    </a:lnTo>
                    <a:lnTo>
                      <a:pt x="181" y="261"/>
                    </a:lnTo>
                    <a:lnTo>
                      <a:pt x="175" y="266"/>
                    </a:lnTo>
                    <a:lnTo>
                      <a:pt x="158" y="295"/>
                    </a:lnTo>
                    <a:lnTo>
                      <a:pt x="124" y="255"/>
                    </a:lnTo>
                    <a:lnTo>
                      <a:pt x="119" y="249"/>
                    </a:lnTo>
                    <a:lnTo>
                      <a:pt x="113" y="244"/>
                    </a:lnTo>
                    <a:lnTo>
                      <a:pt x="85" y="204"/>
                    </a:lnTo>
                    <a:lnTo>
                      <a:pt x="34" y="136"/>
                    </a:lnTo>
                    <a:lnTo>
                      <a:pt x="5" y="102"/>
                    </a:lnTo>
                    <a:lnTo>
                      <a:pt x="5" y="96"/>
                    </a:lnTo>
                    <a:lnTo>
                      <a:pt x="0" y="85"/>
                    </a:lnTo>
                    <a:lnTo>
                      <a:pt x="5" y="85"/>
                    </a:lnTo>
                    <a:lnTo>
                      <a:pt x="5" y="79"/>
                    </a:lnTo>
                    <a:lnTo>
                      <a:pt x="5" y="57"/>
                    </a:lnTo>
                    <a:lnTo>
                      <a:pt x="5" y="51"/>
                    </a:lnTo>
                    <a:lnTo>
                      <a:pt x="11" y="51"/>
                    </a:lnTo>
                    <a:lnTo>
                      <a:pt x="17" y="45"/>
                    </a:lnTo>
                    <a:lnTo>
                      <a:pt x="22" y="23"/>
                    </a:lnTo>
                    <a:lnTo>
                      <a:pt x="22" y="17"/>
                    </a:lnTo>
                    <a:lnTo>
                      <a:pt x="22" y="11"/>
                    </a:lnTo>
                    <a:lnTo>
                      <a:pt x="22" y="6"/>
                    </a:lnTo>
                    <a:lnTo>
                      <a:pt x="22" y="0"/>
                    </a:lnTo>
                    <a:lnTo>
                      <a:pt x="28" y="0"/>
                    </a:lnTo>
                    <a:lnTo>
                      <a:pt x="34" y="0"/>
                    </a:lnTo>
                    <a:lnTo>
                      <a:pt x="39" y="6"/>
                    </a:lnTo>
                    <a:lnTo>
                      <a:pt x="45" y="6"/>
                    </a:lnTo>
                    <a:lnTo>
                      <a:pt x="51" y="6"/>
                    </a:lnTo>
                    <a:lnTo>
                      <a:pt x="51" y="11"/>
                    </a:lnTo>
                    <a:lnTo>
                      <a:pt x="51" y="17"/>
                    </a:lnTo>
                    <a:lnTo>
                      <a:pt x="56" y="17"/>
                    </a:lnTo>
                    <a:lnTo>
                      <a:pt x="68" y="28"/>
                    </a:lnTo>
                    <a:lnTo>
                      <a:pt x="73" y="28"/>
                    </a:lnTo>
                    <a:lnTo>
                      <a:pt x="79" y="34"/>
                    </a:lnTo>
                    <a:lnTo>
                      <a:pt x="85" y="34"/>
                    </a:lnTo>
                    <a:lnTo>
                      <a:pt x="90" y="34"/>
                    </a:lnTo>
                    <a:lnTo>
                      <a:pt x="96" y="34"/>
                    </a:lnTo>
                    <a:lnTo>
                      <a:pt x="96" y="40"/>
                    </a:lnTo>
                    <a:lnTo>
                      <a:pt x="96" y="45"/>
                    </a:lnTo>
                    <a:lnTo>
                      <a:pt x="96" y="51"/>
                    </a:lnTo>
                    <a:lnTo>
                      <a:pt x="102" y="51"/>
                    </a:lnTo>
                    <a:lnTo>
                      <a:pt x="96" y="57"/>
                    </a:lnTo>
                    <a:lnTo>
                      <a:pt x="102" y="57"/>
                    </a:lnTo>
                    <a:lnTo>
                      <a:pt x="102" y="62"/>
                    </a:lnTo>
                    <a:lnTo>
                      <a:pt x="113" y="62"/>
                    </a:lnTo>
                    <a:lnTo>
                      <a:pt x="107" y="68"/>
                    </a:lnTo>
                    <a:lnTo>
                      <a:pt x="113" y="68"/>
                    </a:lnTo>
                    <a:lnTo>
                      <a:pt x="124" y="62"/>
                    </a:lnTo>
                    <a:lnTo>
                      <a:pt x="130" y="68"/>
                    </a:lnTo>
                    <a:lnTo>
                      <a:pt x="124" y="68"/>
                    </a:lnTo>
                    <a:lnTo>
                      <a:pt x="124" y="74"/>
                    </a:lnTo>
                    <a:lnTo>
                      <a:pt x="136" y="79"/>
                    </a:lnTo>
                    <a:lnTo>
                      <a:pt x="130" y="79"/>
                    </a:lnTo>
                    <a:lnTo>
                      <a:pt x="136" y="85"/>
                    </a:lnTo>
                    <a:lnTo>
                      <a:pt x="141" y="85"/>
                    </a:lnTo>
                    <a:lnTo>
                      <a:pt x="147" y="91"/>
                    </a:lnTo>
                    <a:lnTo>
                      <a:pt x="141" y="96"/>
                    </a:lnTo>
                    <a:lnTo>
                      <a:pt x="153" y="96"/>
                    </a:lnTo>
                    <a:lnTo>
                      <a:pt x="158" y="96"/>
                    </a:lnTo>
                    <a:lnTo>
                      <a:pt x="164" y="96"/>
                    </a:lnTo>
                    <a:lnTo>
                      <a:pt x="170" y="96"/>
                    </a:lnTo>
                    <a:lnTo>
                      <a:pt x="170" y="91"/>
                    </a:lnTo>
                    <a:lnTo>
                      <a:pt x="170" y="85"/>
                    </a:lnTo>
                    <a:lnTo>
                      <a:pt x="181" y="96"/>
                    </a:lnTo>
                    <a:lnTo>
                      <a:pt x="181" y="102"/>
                    </a:lnTo>
                    <a:lnTo>
                      <a:pt x="181" y="108"/>
                    </a:lnTo>
                    <a:lnTo>
                      <a:pt x="187" y="102"/>
                    </a:lnTo>
                    <a:lnTo>
                      <a:pt x="198" y="108"/>
                    </a:lnTo>
                    <a:lnTo>
                      <a:pt x="198" y="113"/>
                    </a:lnTo>
                    <a:lnTo>
                      <a:pt x="198" y="119"/>
                    </a:lnTo>
                    <a:lnTo>
                      <a:pt x="204" y="125"/>
                    </a:lnTo>
                    <a:lnTo>
                      <a:pt x="198" y="130"/>
                    </a:lnTo>
                    <a:lnTo>
                      <a:pt x="204" y="130"/>
                    </a:lnTo>
                    <a:lnTo>
                      <a:pt x="204" y="125"/>
                    </a:lnTo>
                    <a:lnTo>
                      <a:pt x="209" y="125"/>
                    </a:lnTo>
                    <a:lnTo>
                      <a:pt x="215" y="125"/>
                    </a:lnTo>
                    <a:lnTo>
                      <a:pt x="215" y="130"/>
                    </a:lnTo>
                    <a:lnTo>
                      <a:pt x="221" y="136"/>
                    </a:lnTo>
                    <a:lnTo>
                      <a:pt x="226" y="142"/>
                    </a:lnTo>
                    <a:lnTo>
                      <a:pt x="226" y="147"/>
                    </a:lnTo>
                    <a:lnTo>
                      <a:pt x="226" y="153"/>
                    </a:lnTo>
                    <a:lnTo>
                      <a:pt x="232" y="153"/>
                    </a:lnTo>
                    <a:lnTo>
                      <a:pt x="232" y="147"/>
                    </a:lnTo>
                    <a:lnTo>
                      <a:pt x="238" y="147"/>
                    </a:lnTo>
                    <a:lnTo>
                      <a:pt x="238" y="142"/>
                    </a:lnTo>
                    <a:lnTo>
                      <a:pt x="243" y="142"/>
                    </a:lnTo>
                    <a:lnTo>
                      <a:pt x="255" y="142"/>
                    </a:lnTo>
                    <a:lnTo>
                      <a:pt x="255" y="147"/>
                    </a:lnTo>
                    <a:lnTo>
                      <a:pt x="260" y="147"/>
                    </a:lnTo>
                    <a:lnTo>
                      <a:pt x="260" y="153"/>
                    </a:lnTo>
                    <a:lnTo>
                      <a:pt x="266" y="153"/>
                    </a:lnTo>
                    <a:lnTo>
                      <a:pt x="272" y="147"/>
                    </a:lnTo>
                    <a:lnTo>
                      <a:pt x="277" y="153"/>
                    </a:lnTo>
                    <a:lnTo>
                      <a:pt x="289" y="153"/>
                    </a:lnTo>
                    <a:lnTo>
                      <a:pt x="294" y="153"/>
                    </a:lnTo>
                    <a:lnTo>
                      <a:pt x="300" y="159"/>
                    </a:lnTo>
                    <a:lnTo>
                      <a:pt x="306" y="164"/>
                    </a:lnTo>
                    <a:lnTo>
                      <a:pt x="311" y="170"/>
                    </a:lnTo>
                    <a:lnTo>
                      <a:pt x="317" y="170"/>
                    </a:lnTo>
                    <a:lnTo>
                      <a:pt x="334" y="187"/>
                    </a:lnTo>
                    <a:lnTo>
                      <a:pt x="334" y="204"/>
                    </a:lnTo>
                    <a:lnTo>
                      <a:pt x="334" y="221"/>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7" name="Freeform 101">
                <a:extLst>
                  <a:ext uri="{FF2B5EF4-FFF2-40B4-BE49-F238E27FC236}">
                    <a16:creationId xmlns:a16="http://schemas.microsoft.com/office/drawing/2014/main" id="{62740B98-3310-DAC5-6C86-054F2B1561D4}"/>
                  </a:ext>
                </a:extLst>
              </p:cNvPr>
              <p:cNvSpPr>
                <a:spLocks noEditPoints="1"/>
              </p:cNvSpPr>
              <p:nvPr>
                <p:custDataLst>
                  <p:tags r:id="rId102"/>
                </p:custDataLst>
              </p:nvPr>
            </p:nvSpPr>
            <p:spPr bwMode="auto">
              <a:xfrm rot="390307">
                <a:off x="5373482" y="2923689"/>
                <a:ext cx="738187" cy="774700"/>
              </a:xfrm>
              <a:custGeom>
                <a:avLst/>
                <a:gdLst>
                  <a:gd name="T0" fmla="*/ 238 w 465"/>
                  <a:gd name="T1" fmla="*/ 335 h 488"/>
                  <a:gd name="T2" fmla="*/ 215 w 465"/>
                  <a:gd name="T3" fmla="*/ 346 h 488"/>
                  <a:gd name="T4" fmla="*/ 198 w 465"/>
                  <a:gd name="T5" fmla="*/ 357 h 488"/>
                  <a:gd name="T6" fmla="*/ 204 w 465"/>
                  <a:gd name="T7" fmla="*/ 335 h 488"/>
                  <a:gd name="T8" fmla="*/ 198 w 465"/>
                  <a:gd name="T9" fmla="*/ 312 h 488"/>
                  <a:gd name="T10" fmla="*/ 209 w 465"/>
                  <a:gd name="T11" fmla="*/ 301 h 488"/>
                  <a:gd name="T12" fmla="*/ 226 w 465"/>
                  <a:gd name="T13" fmla="*/ 289 h 488"/>
                  <a:gd name="T14" fmla="*/ 243 w 465"/>
                  <a:gd name="T15" fmla="*/ 301 h 488"/>
                  <a:gd name="T16" fmla="*/ 249 w 465"/>
                  <a:gd name="T17" fmla="*/ 323 h 488"/>
                  <a:gd name="T18" fmla="*/ 459 w 465"/>
                  <a:gd name="T19" fmla="*/ 301 h 488"/>
                  <a:gd name="T20" fmla="*/ 448 w 465"/>
                  <a:gd name="T21" fmla="*/ 312 h 488"/>
                  <a:gd name="T22" fmla="*/ 442 w 465"/>
                  <a:gd name="T23" fmla="*/ 335 h 488"/>
                  <a:gd name="T24" fmla="*/ 436 w 465"/>
                  <a:gd name="T25" fmla="*/ 346 h 488"/>
                  <a:gd name="T26" fmla="*/ 431 w 465"/>
                  <a:gd name="T27" fmla="*/ 369 h 488"/>
                  <a:gd name="T28" fmla="*/ 413 w 465"/>
                  <a:gd name="T29" fmla="*/ 380 h 488"/>
                  <a:gd name="T30" fmla="*/ 396 w 465"/>
                  <a:gd name="T31" fmla="*/ 397 h 488"/>
                  <a:gd name="T32" fmla="*/ 379 w 465"/>
                  <a:gd name="T33" fmla="*/ 409 h 488"/>
                  <a:gd name="T34" fmla="*/ 374 w 465"/>
                  <a:gd name="T35" fmla="*/ 431 h 488"/>
                  <a:gd name="T36" fmla="*/ 368 w 465"/>
                  <a:gd name="T37" fmla="*/ 443 h 488"/>
                  <a:gd name="T38" fmla="*/ 351 w 465"/>
                  <a:gd name="T39" fmla="*/ 454 h 488"/>
                  <a:gd name="T40" fmla="*/ 334 w 465"/>
                  <a:gd name="T41" fmla="*/ 477 h 488"/>
                  <a:gd name="T42" fmla="*/ 266 w 465"/>
                  <a:gd name="T43" fmla="*/ 454 h 488"/>
                  <a:gd name="T44" fmla="*/ 238 w 465"/>
                  <a:gd name="T45" fmla="*/ 431 h 488"/>
                  <a:gd name="T46" fmla="*/ 215 w 465"/>
                  <a:gd name="T47" fmla="*/ 431 h 488"/>
                  <a:gd name="T48" fmla="*/ 0 w 465"/>
                  <a:gd name="T49" fmla="*/ 323 h 488"/>
                  <a:gd name="T50" fmla="*/ 5 w 465"/>
                  <a:gd name="T51" fmla="*/ 306 h 488"/>
                  <a:gd name="T52" fmla="*/ 5 w 465"/>
                  <a:gd name="T53" fmla="*/ 284 h 488"/>
                  <a:gd name="T54" fmla="*/ 11 w 465"/>
                  <a:gd name="T55" fmla="*/ 267 h 488"/>
                  <a:gd name="T56" fmla="*/ 17 w 465"/>
                  <a:gd name="T57" fmla="*/ 250 h 488"/>
                  <a:gd name="T58" fmla="*/ 17 w 465"/>
                  <a:gd name="T59" fmla="*/ 238 h 488"/>
                  <a:gd name="T60" fmla="*/ 22 w 465"/>
                  <a:gd name="T61" fmla="*/ 221 h 488"/>
                  <a:gd name="T62" fmla="*/ 22 w 465"/>
                  <a:gd name="T63" fmla="*/ 210 h 488"/>
                  <a:gd name="T64" fmla="*/ 28 w 465"/>
                  <a:gd name="T65" fmla="*/ 193 h 488"/>
                  <a:gd name="T66" fmla="*/ 34 w 465"/>
                  <a:gd name="T67" fmla="*/ 176 h 488"/>
                  <a:gd name="T68" fmla="*/ 45 w 465"/>
                  <a:gd name="T69" fmla="*/ 165 h 488"/>
                  <a:gd name="T70" fmla="*/ 56 w 465"/>
                  <a:gd name="T71" fmla="*/ 165 h 488"/>
                  <a:gd name="T72" fmla="*/ 56 w 465"/>
                  <a:gd name="T73" fmla="*/ 142 h 488"/>
                  <a:gd name="T74" fmla="*/ 51 w 465"/>
                  <a:gd name="T75" fmla="*/ 125 h 488"/>
                  <a:gd name="T76" fmla="*/ 51 w 465"/>
                  <a:gd name="T77" fmla="*/ 102 h 488"/>
                  <a:gd name="T78" fmla="*/ 56 w 465"/>
                  <a:gd name="T79" fmla="*/ 85 h 488"/>
                  <a:gd name="T80" fmla="*/ 62 w 465"/>
                  <a:gd name="T81" fmla="*/ 68 h 488"/>
                  <a:gd name="T82" fmla="*/ 62 w 465"/>
                  <a:gd name="T83" fmla="*/ 57 h 488"/>
                  <a:gd name="T84" fmla="*/ 79 w 465"/>
                  <a:gd name="T85" fmla="*/ 51 h 488"/>
                  <a:gd name="T86" fmla="*/ 79 w 465"/>
                  <a:gd name="T87" fmla="*/ 29 h 488"/>
                  <a:gd name="T88" fmla="*/ 85 w 465"/>
                  <a:gd name="T89" fmla="*/ 12 h 488"/>
                  <a:gd name="T90" fmla="*/ 90 w 465"/>
                  <a:gd name="T91" fmla="*/ 6 h 488"/>
                  <a:gd name="T92" fmla="*/ 102 w 465"/>
                  <a:gd name="T93" fmla="*/ 12 h 488"/>
                  <a:gd name="T94" fmla="*/ 130 w 465"/>
                  <a:gd name="T95" fmla="*/ 29 h 488"/>
                  <a:gd name="T96" fmla="*/ 175 w 465"/>
                  <a:gd name="T97" fmla="*/ 57 h 488"/>
                  <a:gd name="T98" fmla="*/ 294 w 465"/>
                  <a:gd name="T99" fmla="*/ 131 h 488"/>
                  <a:gd name="T100" fmla="*/ 334 w 465"/>
                  <a:gd name="T101" fmla="*/ 170 h 488"/>
                  <a:gd name="T102" fmla="*/ 323 w 465"/>
                  <a:gd name="T103" fmla="*/ 238 h 488"/>
                  <a:gd name="T104" fmla="*/ 357 w 465"/>
                  <a:gd name="T105" fmla="*/ 250 h 488"/>
                  <a:gd name="T106" fmla="*/ 362 w 465"/>
                  <a:gd name="T107" fmla="*/ 255 h 488"/>
                  <a:gd name="T108" fmla="*/ 379 w 465"/>
                  <a:gd name="T109" fmla="*/ 272 h 488"/>
                  <a:gd name="T110" fmla="*/ 402 w 465"/>
                  <a:gd name="T111" fmla="*/ 272 h 488"/>
                  <a:gd name="T112" fmla="*/ 419 w 465"/>
                  <a:gd name="T113" fmla="*/ 28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5" h="488">
                    <a:moveTo>
                      <a:pt x="249" y="323"/>
                    </a:moveTo>
                    <a:lnTo>
                      <a:pt x="255" y="329"/>
                    </a:lnTo>
                    <a:lnTo>
                      <a:pt x="249" y="329"/>
                    </a:lnTo>
                    <a:lnTo>
                      <a:pt x="238" y="335"/>
                    </a:lnTo>
                    <a:lnTo>
                      <a:pt x="232" y="335"/>
                    </a:lnTo>
                    <a:lnTo>
                      <a:pt x="221" y="340"/>
                    </a:lnTo>
                    <a:lnTo>
                      <a:pt x="221" y="346"/>
                    </a:lnTo>
                    <a:lnTo>
                      <a:pt x="215" y="346"/>
                    </a:lnTo>
                    <a:lnTo>
                      <a:pt x="221" y="357"/>
                    </a:lnTo>
                    <a:lnTo>
                      <a:pt x="209" y="357"/>
                    </a:lnTo>
                    <a:lnTo>
                      <a:pt x="204" y="363"/>
                    </a:lnTo>
                    <a:lnTo>
                      <a:pt x="198" y="357"/>
                    </a:lnTo>
                    <a:lnTo>
                      <a:pt x="198" y="352"/>
                    </a:lnTo>
                    <a:lnTo>
                      <a:pt x="204" y="346"/>
                    </a:lnTo>
                    <a:lnTo>
                      <a:pt x="204" y="340"/>
                    </a:lnTo>
                    <a:lnTo>
                      <a:pt x="204" y="335"/>
                    </a:lnTo>
                    <a:lnTo>
                      <a:pt x="204" y="323"/>
                    </a:lnTo>
                    <a:lnTo>
                      <a:pt x="198" y="323"/>
                    </a:lnTo>
                    <a:lnTo>
                      <a:pt x="192" y="323"/>
                    </a:lnTo>
                    <a:lnTo>
                      <a:pt x="198" y="312"/>
                    </a:lnTo>
                    <a:lnTo>
                      <a:pt x="198" y="306"/>
                    </a:lnTo>
                    <a:lnTo>
                      <a:pt x="204" y="306"/>
                    </a:lnTo>
                    <a:lnTo>
                      <a:pt x="209" y="306"/>
                    </a:lnTo>
                    <a:lnTo>
                      <a:pt x="209" y="301"/>
                    </a:lnTo>
                    <a:lnTo>
                      <a:pt x="209" y="295"/>
                    </a:lnTo>
                    <a:lnTo>
                      <a:pt x="215" y="278"/>
                    </a:lnTo>
                    <a:lnTo>
                      <a:pt x="215" y="284"/>
                    </a:lnTo>
                    <a:lnTo>
                      <a:pt x="226" y="289"/>
                    </a:lnTo>
                    <a:lnTo>
                      <a:pt x="232" y="295"/>
                    </a:lnTo>
                    <a:lnTo>
                      <a:pt x="232" y="301"/>
                    </a:lnTo>
                    <a:lnTo>
                      <a:pt x="238" y="301"/>
                    </a:lnTo>
                    <a:lnTo>
                      <a:pt x="243" y="301"/>
                    </a:lnTo>
                    <a:lnTo>
                      <a:pt x="243" y="306"/>
                    </a:lnTo>
                    <a:lnTo>
                      <a:pt x="249" y="312"/>
                    </a:lnTo>
                    <a:lnTo>
                      <a:pt x="255" y="312"/>
                    </a:lnTo>
                    <a:lnTo>
                      <a:pt x="249" y="323"/>
                    </a:lnTo>
                    <a:close/>
                    <a:moveTo>
                      <a:pt x="465" y="289"/>
                    </a:moveTo>
                    <a:lnTo>
                      <a:pt x="465" y="295"/>
                    </a:lnTo>
                    <a:lnTo>
                      <a:pt x="459" y="295"/>
                    </a:lnTo>
                    <a:lnTo>
                      <a:pt x="459" y="301"/>
                    </a:lnTo>
                    <a:lnTo>
                      <a:pt x="459" y="306"/>
                    </a:lnTo>
                    <a:lnTo>
                      <a:pt x="459" y="312"/>
                    </a:lnTo>
                    <a:lnTo>
                      <a:pt x="453" y="318"/>
                    </a:lnTo>
                    <a:lnTo>
                      <a:pt x="448" y="312"/>
                    </a:lnTo>
                    <a:lnTo>
                      <a:pt x="448" y="318"/>
                    </a:lnTo>
                    <a:lnTo>
                      <a:pt x="448" y="323"/>
                    </a:lnTo>
                    <a:lnTo>
                      <a:pt x="448" y="329"/>
                    </a:lnTo>
                    <a:lnTo>
                      <a:pt x="442" y="335"/>
                    </a:lnTo>
                    <a:lnTo>
                      <a:pt x="448" y="335"/>
                    </a:lnTo>
                    <a:lnTo>
                      <a:pt x="442" y="340"/>
                    </a:lnTo>
                    <a:lnTo>
                      <a:pt x="436" y="340"/>
                    </a:lnTo>
                    <a:lnTo>
                      <a:pt x="436" y="346"/>
                    </a:lnTo>
                    <a:lnTo>
                      <a:pt x="436" y="352"/>
                    </a:lnTo>
                    <a:lnTo>
                      <a:pt x="431" y="357"/>
                    </a:lnTo>
                    <a:lnTo>
                      <a:pt x="436" y="363"/>
                    </a:lnTo>
                    <a:lnTo>
                      <a:pt x="431" y="369"/>
                    </a:lnTo>
                    <a:lnTo>
                      <a:pt x="425" y="369"/>
                    </a:lnTo>
                    <a:lnTo>
                      <a:pt x="425" y="375"/>
                    </a:lnTo>
                    <a:lnTo>
                      <a:pt x="419" y="375"/>
                    </a:lnTo>
                    <a:lnTo>
                      <a:pt x="413" y="380"/>
                    </a:lnTo>
                    <a:lnTo>
                      <a:pt x="408" y="380"/>
                    </a:lnTo>
                    <a:lnTo>
                      <a:pt x="408" y="386"/>
                    </a:lnTo>
                    <a:lnTo>
                      <a:pt x="408" y="392"/>
                    </a:lnTo>
                    <a:lnTo>
                      <a:pt x="396" y="397"/>
                    </a:lnTo>
                    <a:lnTo>
                      <a:pt x="391" y="403"/>
                    </a:lnTo>
                    <a:lnTo>
                      <a:pt x="391" y="409"/>
                    </a:lnTo>
                    <a:lnTo>
                      <a:pt x="385" y="409"/>
                    </a:lnTo>
                    <a:lnTo>
                      <a:pt x="379" y="409"/>
                    </a:lnTo>
                    <a:lnTo>
                      <a:pt x="374" y="414"/>
                    </a:lnTo>
                    <a:lnTo>
                      <a:pt x="374" y="420"/>
                    </a:lnTo>
                    <a:lnTo>
                      <a:pt x="374" y="426"/>
                    </a:lnTo>
                    <a:lnTo>
                      <a:pt x="374" y="431"/>
                    </a:lnTo>
                    <a:lnTo>
                      <a:pt x="379" y="437"/>
                    </a:lnTo>
                    <a:lnTo>
                      <a:pt x="379" y="443"/>
                    </a:lnTo>
                    <a:lnTo>
                      <a:pt x="374" y="448"/>
                    </a:lnTo>
                    <a:lnTo>
                      <a:pt x="368" y="443"/>
                    </a:lnTo>
                    <a:lnTo>
                      <a:pt x="362" y="443"/>
                    </a:lnTo>
                    <a:lnTo>
                      <a:pt x="357" y="448"/>
                    </a:lnTo>
                    <a:lnTo>
                      <a:pt x="357" y="454"/>
                    </a:lnTo>
                    <a:lnTo>
                      <a:pt x="351" y="454"/>
                    </a:lnTo>
                    <a:lnTo>
                      <a:pt x="351" y="460"/>
                    </a:lnTo>
                    <a:lnTo>
                      <a:pt x="340" y="465"/>
                    </a:lnTo>
                    <a:lnTo>
                      <a:pt x="340" y="471"/>
                    </a:lnTo>
                    <a:lnTo>
                      <a:pt x="334" y="477"/>
                    </a:lnTo>
                    <a:lnTo>
                      <a:pt x="334" y="482"/>
                    </a:lnTo>
                    <a:lnTo>
                      <a:pt x="328" y="488"/>
                    </a:lnTo>
                    <a:lnTo>
                      <a:pt x="272" y="454"/>
                    </a:lnTo>
                    <a:lnTo>
                      <a:pt x="266" y="454"/>
                    </a:lnTo>
                    <a:lnTo>
                      <a:pt x="255" y="443"/>
                    </a:lnTo>
                    <a:lnTo>
                      <a:pt x="249" y="437"/>
                    </a:lnTo>
                    <a:lnTo>
                      <a:pt x="243" y="437"/>
                    </a:lnTo>
                    <a:lnTo>
                      <a:pt x="238" y="431"/>
                    </a:lnTo>
                    <a:lnTo>
                      <a:pt x="232" y="431"/>
                    </a:lnTo>
                    <a:lnTo>
                      <a:pt x="226" y="426"/>
                    </a:lnTo>
                    <a:lnTo>
                      <a:pt x="221" y="426"/>
                    </a:lnTo>
                    <a:lnTo>
                      <a:pt x="215" y="431"/>
                    </a:lnTo>
                    <a:lnTo>
                      <a:pt x="204" y="426"/>
                    </a:lnTo>
                    <a:lnTo>
                      <a:pt x="158" y="403"/>
                    </a:lnTo>
                    <a:lnTo>
                      <a:pt x="136" y="392"/>
                    </a:lnTo>
                    <a:lnTo>
                      <a:pt x="0" y="323"/>
                    </a:lnTo>
                    <a:lnTo>
                      <a:pt x="0" y="318"/>
                    </a:lnTo>
                    <a:lnTo>
                      <a:pt x="0" y="312"/>
                    </a:lnTo>
                    <a:lnTo>
                      <a:pt x="5" y="312"/>
                    </a:lnTo>
                    <a:lnTo>
                      <a:pt x="5" y="306"/>
                    </a:lnTo>
                    <a:lnTo>
                      <a:pt x="5" y="301"/>
                    </a:lnTo>
                    <a:lnTo>
                      <a:pt x="5" y="295"/>
                    </a:lnTo>
                    <a:lnTo>
                      <a:pt x="5" y="289"/>
                    </a:lnTo>
                    <a:lnTo>
                      <a:pt x="5" y="284"/>
                    </a:lnTo>
                    <a:lnTo>
                      <a:pt x="5" y="278"/>
                    </a:lnTo>
                    <a:lnTo>
                      <a:pt x="5" y="272"/>
                    </a:lnTo>
                    <a:lnTo>
                      <a:pt x="11" y="272"/>
                    </a:lnTo>
                    <a:lnTo>
                      <a:pt x="11" y="267"/>
                    </a:lnTo>
                    <a:lnTo>
                      <a:pt x="11" y="261"/>
                    </a:lnTo>
                    <a:lnTo>
                      <a:pt x="17" y="261"/>
                    </a:lnTo>
                    <a:lnTo>
                      <a:pt x="17" y="255"/>
                    </a:lnTo>
                    <a:lnTo>
                      <a:pt x="17" y="250"/>
                    </a:lnTo>
                    <a:lnTo>
                      <a:pt x="17" y="244"/>
                    </a:lnTo>
                    <a:lnTo>
                      <a:pt x="22" y="244"/>
                    </a:lnTo>
                    <a:lnTo>
                      <a:pt x="17" y="244"/>
                    </a:lnTo>
                    <a:lnTo>
                      <a:pt x="17" y="238"/>
                    </a:lnTo>
                    <a:lnTo>
                      <a:pt x="22" y="238"/>
                    </a:lnTo>
                    <a:lnTo>
                      <a:pt x="22" y="233"/>
                    </a:lnTo>
                    <a:lnTo>
                      <a:pt x="22" y="227"/>
                    </a:lnTo>
                    <a:lnTo>
                      <a:pt x="22" y="221"/>
                    </a:lnTo>
                    <a:lnTo>
                      <a:pt x="22" y="216"/>
                    </a:lnTo>
                    <a:lnTo>
                      <a:pt x="22" y="210"/>
                    </a:lnTo>
                    <a:lnTo>
                      <a:pt x="28" y="210"/>
                    </a:lnTo>
                    <a:lnTo>
                      <a:pt x="22" y="210"/>
                    </a:lnTo>
                    <a:lnTo>
                      <a:pt x="22" y="204"/>
                    </a:lnTo>
                    <a:lnTo>
                      <a:pt x="22" y="199"/>
                    </a:lnTo>
                    <a:lnTo>
                      <a:pt x="28" y="199"/>
                    </a:lnTo>
                    <a:lnTo>
                      <a:pt x="28" y="193"/>
                    </a:lnTo>
                    <a:lnTo>
                      <a:pt x="28" y="187"/>
                    </a:lnTo>
                    <a:lnTo>
                      <a:pt x="34" y="187"/>
                    </a:lnTo>
                    <a:lnTo>
                      <a:pt x="34" y="182"/>
                    </a:lnTo>
                    <a:lnTo>
                      <a:pt x="34" y="176"/>
                    </a:lnTo>
                    <a:lnTo>
                      <a:pt x="34" y="170"/>
                    </a:lnTo>
                    <a:lnTo>
                      <a:pt x="39" y="170"/>
                    </a:lnTo>
                    <a:lnTo>
                      <a:pt x="39" y="165"/>
                    </a:lnTo>
                    <a:lnTo>
                      <a:pt x="45" y="165"/>
                    </a:lnTo>
                    <a:lnTo>
                      <a:pt x="45" y="170"/>
                    </a:lnTo>
                    <a:lnTo>
                      <a:pt x="51" y="170"/>
                    </a:lnTo>
                    <a:lnTo>
                      <a:pt x="51" y="165"/>
                    </a:lnTo>
                    <a:lnTo>
                      <a:pt x="56" y="165"/>
                    </a:lnTo>
                    <a:lnTo>
                      <a:pt x="56" y="159"/>
                    </a:lnTo>
                    <a:lnTo>
                      <a:pt x="56" y="153"/>
                    </a:lnTo>
                    <a:lnTo>
                      <a:pt x="56" y="148"/>
                    </a:lnTo>
                    <a:lnTo>
                      <a:pt x="56" y="142"/>
                    </a:lnTo>
                    <a:lnTo>
                      <a:pt x="56" y="136"/>
                    </a:lnTo>
                    <a:lnTo>
                      <a:pt x="51" y="136"/>
                    </a:lnTo>
                    <a:lnTo>
                      <a:pt x="51" y="131"/>
                    </a:lnTo>
                    <a:lnTo>
                      <a:pt x="51" y="125"/>
                    </a:lnTo>
                    <a:lnTo>
                      <a:pt x="51" y="119"/>
                    </a:lnTo>
                    <a:lnTo>
                      <a:pt x="51" y="114"/>
                    </a:lnTo>
                    <a:lnTo>
                      <a:pt x="51" y="108"/>
                    </a:lnTo>
                    <a:lnTo>
                      <a:pt x="51" y="102"/>
                    </a:lnTo>
                    <a:lnTo>
                      <a:pt x="56" y="102"/>
                    </a:lnTo>
                    <a:lnTo>
                      <a:pt x="56" y="97"/>
                    </a:lnTo>
                    <a:lnTo>
                      <a:pt x="56" y="91"/>
                    </a:lnTo>
                    <a:lnTo>
                      <a:pt x="56" y="85"/>
                    </a:lnTo>
                    <a:lnTo>
                      <a:pt x="62" y="85"/>
                    </a:lnTo>
                    <a:lnTo>
                      <a:pt x="62" y="80"/>
                    </a:lnTo>
                    <a:lnTo>
                      <a:pt x="62" y="74"/>
                    </a:lnTo>
                    <a:lnTo>
                      <a:pt x="62" y="68"/>
                    </a:lnTo>
                    <a:lnTo>
                      <a:pt x="68" y="68"/>
                    </a:lnTo>
                    <a:lnTo>
                      <a:pt x="68" y="63"/>
                    </a:lnTo>
                    <a:lnTo>
                      <a:pt x="62" y="63"/>
                    </a:lnTo>
                    <a:lnTo>
                      <a:pt x="62" y="57"/>
                    </a:lnTo>
                    <a:lnTo>
                      <a:pt x="68" y="57"/>
                    </a:lnTo>
                    <a:lnTo>
                      <a:pt x="68" y="51"/>
                    </a:lnTo>
                    <a:lnTo>
                      <a:pt x="73" y="51"/>
                    </a:lnTo>
                    <a:lnTo>
                      <a:pt x="79" y="51"/>
                    </a:lnTo>
                    <a:lnTo>
                      <a:pt x="79" y="46"/>
                    </a:lnTo>
                    <a:lnTo>
                      <a:pt x="79" y="40"/>
                    </a:lnTo>
                    <a:lnTo>
                      <a:pt x="79" y="34"/>
                    </a:lnTo>
                    <a:lnTo>
                      <a:pt x="79" y="29"/>
                    </a:lnTo>
                    <a:lnTo>
                      <a:pt x="85" y="29"/>
                    </a:lnTo>
                    <a:lnTo>
                      <a:pt x="85" y="23"/>
                    </a:lnTo>
                    <a:lnTo>
                      <a:pt x="85" y="17"/>
                    </a:lnTo>
                    <a:lnTo>
                      <a:pt x="85" y="12"/>
                    </a:lnTo>
                    <a:lnTo>
                      <a:pt x="90" y="12"/>
                    </a:lnTo>
                    <a:lnTo>
                      <a:pt x="90" y="6"/>
                    </a:lnTo>
                    <a:lnTo>
                      <a:pt x="85" y="6"/>
                    </a:lnTo>
                    <a:lnTo>
                      <a:pt x="90" y="6"/>
                    </a:lnTo>
                    <a:lnTo>
                      <a:pt x="90" y="0"/>
                    </a:lnTo>
                    <a:lnTo>
                      <a:pt x="90" y="6"/>
                    </a:lnTo>
                    <a:lnTo>
                      <a:pt x="96" y="6"/>
                    </a:lnTo>
                    <a:lnTo>
                      <a:pt x="102" y="12"/>
                    </a:lnTo>
                    <a:lnTo>
                      <a:pt x="119" y="17"/>
                    </a:lnTo>
                    <a:lnTo>
                      <a:pt x="124" y="23"/>
                    </a:lnTo>
                    <a:lnTo>
                      <a:pt x="130" y="23"/>
                    </a:lnTo>
                    <a:lnTo>
                      <a:pt x="130" y="29"/>
                    </a:lnTo>
                    <a:lnTo>
                      <a:pt x="141" y="34"/>
                    </a:lnTo>
                    <a:lnTo>
                      <a:pt x="158" y="46"/>
                    </a:lnTo>
                    <a:lnTo>
                      <a:pt x="164" y="51"/>
                    </a:lnTo>
                    <a:lnTo>
                      <a:pt x="175" y="57"/>
                    </a:lnTo>
                    <a:lnTo>
                      <a:pt x="181" y="57"/>
                    </a:lnTo>
                    <a:lnTo>
                      <a:pt x="226" y="91"/>
                    </a:lnTo>
                    <a:lnTo>
                      <a:pt x="232" y="91"/>
                    </a:lnTo>
                    <a:lnTo>
                      <a:pt x="294" y="131"/>
                    </a:lnTo>
                    <a:lnTo>
                      <a:pt x="311" y="142"/>
                    </a:lnTo>
                    <a:lnTo>
                      <a:pt x="340" y="159"/>
                    </a:lnTo>
                    <a:lnTo>
                      <a:pt x="340" y="165"/>
                    </a:lnTo>
                    <a:lnTo>
                      <a:pt x="334" y="170"/>
                    </a:lnTo>
                    <a:lnTo>
                      <a:pt x="334" y="187"/>
                    </a:lnTo>
                    <a:lnTo>
                      <a:pt x="334" y="204"/>
                    </a:lnTo>
                    <a:lnTo>
                      <a:pt x="328" y="221"/>
                    </a:lnTo>
                    <a:lnTo>
                      <a:pt x="323" y="238"/>
                    </a:lnTo>
                    <a:lnTo>
                      <a:pt x="323" y="244"/>
                    </a:lnTo>
                    <a:lnTo>
                      <a:pt x="328" y="244"/>
                    </a:lnTo>
                    <a:lnTo>
                      <a:pt x="351" y="250"/>
                    </a:lnTo>
                    <a:lnTo>
                      <a:pt x="357" y="250"/>
                    </a:lnTo>
                    <a:lnTo>
                      <a:pt x="357" y="244"/>
                    </a:lnTo>
                    <a:lnTo>
                      <a:pt x="362" y="244"/>
                    </a:lnTo>
                    <a:lnTo>
                      <a:pt x="362" y="250"/>
                    </a:lnTo>
                    <a:lnTo>
                      <a:pt x="362" y="255"/>
                    </a:lnTo>
                    <a:lnTo>
                      <a:pt x="368" y="261"/>
                    </a:lnTo>
                    <a:lnTo>
                      <a:pt x="374" y="261"/>
                    </a:lnTo>
                    <a:lnTo>
                      <a:pt x="374" y="267"/>
                    </a:lnTo>
                    <a:lnTo>
                      <a:pt x="379" y="272"/>
                    </a:lnTo>
                    <a:lnTo>
                      <a:pt x="385" y="272"/>
                    </a:lnTo>
                    <a:lnTo>
                      <a:pt x="391" y="272"/>
                    </a:lnTo>
                    <a:lnTo>
                      <a:pt x="396" y="272"/>
                    </a:lnTo>
                    <a:lnTo>
                      <a:pt x="402" y="272"/>
                    </a:lnTo>
                    <a:lnTo>
                      <a:pt x="408" y="278"/>
                    </a:lnTo>
                    <a:lnTo>
                      <a:pt x="413" y="278"/>
                    </a:lnTo>
                    <a:lnTo>
                      <a:pt x="419" y="278"/>
                    </a:lnTo>
                    <a:lnTo>
                      <a:pt x="419" y="289"/>
                    </a:lnTo>
                    <a:lnTo>
                      <a:pt x="425" y="295"/>
                    </a:lnTo>
                    <a:lnTo>
                      <a:pt x="431" y="289"/>
                    </a:lnTo>
                    <a:lnTo>
                      <a:pt x="465" y="289"/>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8" name="Freeform 102">
                <a:extLst>
                  <a:ext uri="{FF2B5EF4-FFF2-40B4-BE49-F238E27FC236}">
                    <a16:creationId xmlns:a16="http://schemas.microsoft.com/office/drawing/2014/main" id="{07340A14-6555-A6CD-408C-7C6867EE6AD7}"/>
                  </a:ext>
                </a:extLst>
              </p:cNvPr>
              <p:cNvSpPr>
                <a:spLocks/>
              </p:cNvSpPr>
              <p:nvPr>
                <p:custDataLst>
                  <p:tags r:id="rId103"/>
                </p:custDataLst>
              </p:nvPr>
            </p:nvSpPr>
            <p:spPr bwMode="auto">
              <a:xfrm rot="390307">
                <a:off x="5713201" y="2524238"/>
                <a:ext cx="512762" cy="674688"/>
              </a:xfrm>
              <a:custGeom>
                <a:avLst/>
                <a:gdLst>
                  <a:gd name="T0" fmla="*/ 295 w 323"/>
                  <a:gd name="T1" fmla="*/ 85 h 425"/>
                  <a:gd name="T2" fmla="*/ 306 w 323"/>
                  <a:gd name="T3" fmla="*/ 96 h 425"/>
                  <a:gd name="T4" fmla="*/ 295 w 323"/>
                  <a:gd name="T5" fmla="*/ 102 h 425"/>
                  <a:gd name="T6" fmla="*/ 318 w 323"/>
                  <a:gd name="T7" fmla="*/ 136 h 425"/>
                  <a:gd name="T8" fmla="*/ 312 w 323"/>
                  <a:gd name="T9" fmla="*/ 159 h 425"/>
                  <a:gd name="T10" fmla="*/ 312 w 323"/>
                  <a:gd name="T11" fmla="*/ 170 h 425"/>
                  <a:gd name="T12" fmla="*/ 301 w 323"/>
                  <a:gd name="T13" fmla="*/ 187 h 425"/>
                  <a:gd name="T14" fmla="*/ 278 w 323"/>
                  <a:gd name="T15" fmla="*/ 227 h 425"/>
                  <a:gd name="T16" fmla="*/ 261 w 323"/>
                  <a:gd name="T17" fmla="*/ 261 h 425"/>
                  <a:gd name="T18" fmla="*/ 232 w 323"/>
                  <a:gd name="T19" fmla="*/ 300 h 425"/>
                  <a:gd name="T20" fmla="*/ 198 w 323"/>
                  <a:gd name="T21" fmla="*/ 317 h 425"/>
                  <a:gd name="T22" fmla="*/ 170 w 323"/>
                  <a:gd name="T23" fmla="*/ 391 h 425"/>
                  <a:gd name="T24" fmla="*/ 130 w 323"/>
                  <a:gd name="T25" fmla="*/ 408 h 425"/>
                  <a:gd name="T26" fmla="*/ 45 w 323"/>
                  <a:gd name="T27" fmla="*/ 357 h 425"/>
                  <a:gd name="T28" fmla="*/ 0 w 323"/>
                  <a:gd name="T29" fmla="*/ 312 h 425"/>
                  <a:gd name="T30" fmla="*/ 6 w 323"/>
                  <a:gd name="T31" fmla="*/ 300 h 425"/>
                  <a:gd name="T32" fmla="*/ 11 w 323"/>
                  <a:gd name="T33" fmla="*/ 283 h 425"/>
                  <a:gd name="T34" fmla="*/ 17 w 323"/>
                  <a:gd name="T35" fmla="*/ 272 h 425"/>
                  <a:gd name="T36" fmla="*/ 23 w 323"/>
                  <a:gd name="T37" fmla="*/ 261 h 425"/>
                  <a:gd name="T38" fmla="*/ 23 w 323"/>
                  <a:gd name="T39" fmla="*/ 244 h 425"/>
                  <a:gd name="T40" fmla="*/ 28 w 323"/>
                  <a:gd name="T41" fmla="*/ 232 h 425"/>
                  <a:gd name="T42" fmla="*/ 34 w 323"/>
                  <a:gd name="T43" fmla="*/ 215 h 425"/>
                  <a:gd name="T44" fmla="*/ 45 w 323"/>
                  <a:gd name="T45" fmla="*/ 204 h 425"/>
                  <a:gd name="T46" fmla="*/ 45 w 323"/>
                  <a:gd name="T47" fmla="*/ 198 h 425"/>
                  <a:gd name="T48" fmla="*/ 51 w 323"/>
                  <a:gd name="T49" fmla="*/ 187 h 425"/>
                  <a:gd name="T50" fmla="*/ 57 w 323"/>
                  <a:gd name="T51" fmla="*/ 176 h 425"/>
                  <a:gd name="T52" fmla="*/ 68 w 323"/>
                  <a:gd name="T53" fmla="*/ 170 h 425"/>
                  <a:gd name="T54" fmla="*/ 68 w 323"/>
                  <a:gd name="T55" fmla="*/ 187 h 425"/>
                  <a:gd name="T56" fmla="*/ 74 w 323"/>
                  <a:gd name="T57" fmla="*/ 198 h 425"/>
                  <a:gd name="T58" fmla="*/ 79 w 323"/>
                  <a:gd name="T59" fmla="*/ 187 h 425"/>
                  <a:gd name="T60" fmla="*/ 85 w 323"/>
                  <a:gd name="T61" fmla="*/ 176 h 425"/>
                  <a:gd name="T62" fmla="*/ 96 w 323"/>
                  <a:gd name="T63" fmla="*/ 170 h 425"/>
                  <a:gd name="T64" fmla="*/ 102 w 323"/>
                  <a:gd name="T65" fmla="*/ 159 h 425"/>
                  <a:gd name="T66" fmla="*/ 102 w 323"/>
                  <a:gd name="T67" fmla="*/ 142 h 425"/>
                  <a:gd name="T68" fmla="*/ 108 w 323"/>
                  <a:gd name="T69" fmla="*/ 136 h 425"/>
                  <a:gd name="T70" fmla="*/ 113 w 323"/>
                  <a:gd name="T71" fmla="*/ 125 h 425"/>
                  <a:gd name="T72" fmla="*/ 125 w 323"/>
                  <a:gd name="T73" fmla="*/ 130 h 425"/>
                  <a:gd name="T74" fmla="*/ 136 w 323"/>
                  <a:gd name="T75" fmla="*/ 136 h 425"/>
                  <a:gd name="T76" fmla="*/ 142 w 323"/>
                  <a:gd name="T77" fmla="*/ 125 h 425"/>
                  <a:gd name="T78" fmla="*/ 147 w 323"/>
                  <a:gd name="T79" fmla="*/ 108 h 425"/>
                  <a:gd name="T80" fmla="*/ 153 w 323"/>
                  <a:gd name="T81" fmla="*/ 91 h 425"/>
                  <a:gd name="T82" fmla="*/ 147 w 323"/>
                  <a:gd name="T83" fmla="*/ 85 h 425"/>
                  <a:gd name="T84" fmla="*/ 142 w 323"/>
                  <a:gd name="T85" fmla="*/ 74 h 425"/>
                  <a:gd name="T86" fmla="*/ 153 w 323"/>
                  <a:gd name="T87" fmla="*/ 68 h 425"/>
                  <a:gd name="T88" fmla="*/ 215 w 323"/>
                  <a:gd name="T89" fmla="*/ 68 h 425"/>
                  <a:gd name="T90" fmla="*/ 215 w 323"/>
                  <a:gd name="T91" fmla="*/ 51 h 425"/>
                  <a:gd name="T92" fmla="*/ 215 w 323"/>
                  <a:gd name="T93" fmla="*/ 45 h 425"/>
                  <a:gd name="T94" fmla="*/ 221 w 323"/>
                  <a:gd name="T95" fmla="*/ 34 h 425"/>
                  <a:gd name="T96" fmla="*/ 232 w 323"/>
                  <a:gd name="T97" fmla="*/ 23 h 425"/>
                  <a:gd name="T98" fmla="*/ 244 w 323"/>
                  <a:gd name="T99" fmla="*/ 11 h 425"/>
                  <a:gd name="T100" fmla="*/ 255 w 323"/>
                  <a:gd name="T101" fmla="*/ 11 h 425"/>
                  <a:gd name="T102" fmla="*/ 272 w 323"/>
                  <a:gd name="T103" fmla="*/ 6 h 425"/>
                  <a:gd name="T104" fmla="*/ 278 w 323"/>
                  <a:gd name="T105" fmla="*/ 6 h 425"/>
                  <a:gd name="T106" fmla="*/ 284 w 323"/>
                  <a:gd name="T107" fmla="*/ 17 h 425"/>
                  <a:gd name="T108" fmla="*/ 284 w 323"/>
                  <a:gd name="T109" fmla="*/ 23 h 425"/>
                  <a:gd name="T110" fmla="*/ 284 w 323"/>
                  <a:gd name="T111" fmla="*/ 34 h 425"/>
                  <a:gd name="T112" fmla="*/ 289 w 323"/>
                  <a:gd name="T113" fmla="*/ 40 h 425"/>
                  <a:gd name="T114" fmla="*/ 295 w 323"/>
                  <a:gd name="T115" fmla="*/ 51 h 425"/>
                  <a:gd name="T116" fmla="*/ 295 w 323"/>
                  <a:gd name="T117" fmla="*/ 57 h 425"/>
                  <a:gd name="T118" fmla="*/ 301 w 323"/>
                  <a:gd name="T119" fmla="*/ 6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3" h="425">
                    <a:moveTo>
                      <a:pt x="301" y="74"/>
                    </a:moveTo>
                    <a:lnTo>
                      <a:pt x="295" y="79"/>
                    </a:lnTo>
                    <a:lnTo>
                      <a:pt x="295" y="85"/>
                    </a:lnTo>
                    <a:lnTo>
                      <a:pt x="301" y="85"/>
                    </a:lnTo>
                    <a:lnTo>
                      <a:pt x="306" y="91"/>
                    </a:lnTo>
                    <a:lnTo>
                      <a:pt x="306" y="96"/>
                    </a:lnTo>
                    <a:lnTo>
                      <a:pt x="301" y="102"/>
                    </a:lnTo>
                    <a:lnTo>
                      <a:pt x="295" y="96"/>
                    </a:lnTo>
                    <a:lnTo>
                      <a:pt x="295" y="102"/>
                    </a:lnTo>
                    <a:lnTo>
                      <a:pt x="323" y="119"/>
                    </a:lnTo>
                    <a:lnTo>
                      <a:pt x="318" y="130"/>
                    </a:lnTo>
                    <a:lnTo>
                      <a:pt x="318" y="136"/>
                    </a:lnTo>
                    <a:lnTo>
                      <a:pt x="318" y="142"/>
                    </a:lnTo>
                    <a:lnTo>
                      <a:pt x="312" y="142"/>
                    </a:lnTo>
                    <a:lnTo>
                      <a:pt x="312" y="159"/>
                    </a:lnTo>
                    <a:lnTo>
                      <a:pt x="306" y="164"/>
                    </a:lnTo>
                    <a:lnTo>
                      <a:pt x="306" y="170"/>
                    </a:lnTo>
                    <a:lnTo>
                      <a:pt x="312" y="170"/>
                    </a:lnTo>
                    <a:lnTo>
                      <a:pt x="306" y="176"/>
                    </a:lnTo>
                    <a:lnTo>
                      <a:pt x="306" y="187"/>
                    </a:lnTo>
                    <a:lnTo>
                      <a:pt x="301" y="187"/>
                    </a:lnTo>
                    <a:lnTo>
                      <a:pt x="295" y="198"/>
                    </a:lnTo>
                    <a:lnTo>
                      <a:pt x="284" y="221"/>
                    </a:lnTo>
                    <a:lnTo>
                      <a:pt x="278" y="227"/>
                    </a:lnTo>
                    <a:lnTo>
                      <a:pt x="272" y="232"/>
                    </a:lnTo>
                    <a:lnTo>
                      <a:pt x="267" y="249"/>
                    </a:lnTo>
                    <a:lnTo>
                      <a:pt x="261" y="261"/>
                    </a:lnTo>
                    <a:lnTo>
                      <a:pt x="255" y="272"/>
                    </a:lnTo>
                    <a:lnTo>
                      <a:pt x="244" y="289"/>
                    </a:lnTo>
                    <a:lnTo>
                      <a:pt x="232" y="300"/>
                    </a:lnTo>
                    <a:lnTo>
                      <a:pt x="227" y="317"/>
                    </a:lnTo>
                    <a:lnTo>
                      <a:pt x="198" y="312"/>
                    </a:lnTo>
                    <a:lnTo>
                      <a:pt x="198" y="317"/>
                    </a:lnTo>
                    <a:lnTo>
                      <a:pt x="187" y="340"/>
                    </a:lnTo>
                    <a:lnTo>
                      <a:pt x="181" y="357"/>
                    </a:lnTo>
                    <a:lnTo>
                      <a:pt x="170" y="391"/>
                    </a:lnTo>
                    <a:lnTo>
                      <a:pt x="164" y="414"/>
                    </a:lnTo>
                    <a:lnTo>
                      <a:pt x="159" y="425"/>
                    </a:lnTo>
                    <a:lnTo>
                      <a:pt x="130" y="408"/>
                    </a:lnTo>
                    <a:lnTo>
                      <a:pt x="113" y="397"/>
                    </a:lnTo>
                    <a:lnTo>
                      <a:pt x="51" y="357"/>
                    </a:lnTo>
                    <a:lnTo>
                      <a:pt x="45" y="357"/>
                    </a:lnTo>
                    <a:lnTo>
                      <a:pt x="0" y="323"/>
                    </a:lnTo>
                    <a:lnTo>
                      <a:pt x="0" y="317"/>
                    </a:lnTo>
                    <a:lnTo>
                      <a:pt x="0" y="312"/>
                    </a:lnTo>
                    <a:lnTo>
                      <a:pt x="0" y="306"/>
                    </a:lnTo>
                    <a:lnTo>
                      <a:pt x="6" y="306"/>
                    </a:lnTo>
                    <a:lnTo>
                      <a:pt x="6" y="300"/>
                    </a:lnTo>
                    <a:lnTo>
                      <a:pt x="6" y="295"/>
                    </a:lnTo>
                    <a:lnTo>
                      <a:pt x="11" y="289"/>
                    </a:lnTo>
                    <a:lnTo>
                      <a:pt x="11" y="283"/>
                    </a:lnTo>
                    <a:lnTo>
                      <a:pt x="11" y="278"/>
                    </a:lnTo>
                    <a:lnTo>
                      <a:pt x="17" y="278"/>
                    </a:lnTo>
                    <a:lnTo>
                      <a:pt x="17" y="272"/>
                    </a:lnTo>
                    <a:lnTo>
                      <a:pt x="17" y="266"/>
                    </a:lnTo>
                    <a:lnTo>
                      <a:pt x="17" y="261"/>
                    </a:lnTo>
                    <a:lnTo>
                      <a:pt x="23" y="261"/>
                    </a:lnTo>
                    <a:lnTo>
                      <a:pt x="23" y="255"/>
                    </a:lnTo>
                    <a:lnTo>
                      <a:pt x="23" y="249"/>
                    </a:lnTo>
                    <a:lnTo>
                      <a:pt x="23" y="244"/>
                    </a:lnTo>
                    <a:lnTo>
                      <a:pt x="23" y="238"/>
                    </a:lnTo>
                    <a:lnTo>
                      <a:pt x="23" y="232"/>
                    </a:lnTo>
                    <a:lnTo>
                      <a:pt x="28" y="232"/>
                    </a:lnTo>
                    <a:lnTo>
                      <a:pt x="28" y="227"/>
                    </a:lnTo>
                    <a:lnTo>
                      <a:pt x="28" y="221"/>
                    </a:lnTo>
                    <a:lnTo>
                      <a:pt x="34" y="215"/>
                    </a:lnTo>
                    <a:lnTo>
                      <a:pt x="34" y="210"/>
                    </a:lnTo>
                    <a:lnTo>
                      <a:pt x="40" y="210"/>
                    </a:lnTo>
                    <a:lnTo>
                      <a:pt x="45" y="204"/>
                    </a:lnTo>
                    <a:lnTo>
                      <a:pt x="45" y="198"/>
                    </a:lnTo>
                    <a:lnTo>
                      <a:pt x="51" y="198"/>
                    </a:lnTo>
                    <a:lnTo>
                      <a:pt x="45" y="198"/>
                    </a:lnTo>
                    <a:lnTo>
                      <a:pt x="51" y="198"/>
                    </a:lnTo>
                    <a:lnTo>
                      <a:pt x="51" y="193"/>
                    </a:lnTo>
                    <a:lnTo>
                      <a:pt x="51" y="187"/>
                    </a:lnTo>
                    <a:lnTo>
                      <a:pt x="51" y="181"/>
                    </a:lnTo>
                    <a:lnTo>
                      <a:pt x="57" y="181"/>
                    </a:lnTo>
                    <a:lnTo>
                      <a:pt x="57" y="176"/>
                    </a:lnTo>
                    <a:lnTo>
                      <a:pt x="62" y="176"/>
                    </a:lnTo>
                    <a:lnTo>
                      <a:pt x="68" y="176"/>
                    </a:lnTo>
                    <a:lnTo>
                      <a:pt x="68" y="170"/>
                    </a:lnTo>
                    <a:lnTo>
                      <a:pt x="68" y="176"/>
                    </a:lnTo>
                    <a:lnTo>
                      <a:pt x="68" y="181"/>
                    </a:lnTo>
                    <a:lnTo>
                      <a:pt x="68" y="187"/>
                    </a:lnTo>
                    <a:lnTo>
                      <a:pt x="68" y="193"/>
                    </a:lnTo>
                    <a:lnTo>
                      <a:pt x="68" y="198"/>
                    </a:lnTo>
                    <a:lnTo>
                      <a:pt x="74" y="198"/>
                    </a:lnTo>
                    <a:lnTo>
                      <a:pt x="74" y="193"/>
                    </a:lnTo>
                    <a:lnTo>
                      <a:pt x="74" y="187"/>
                    </a:lnTo>
                    <a:lnTo>
                      <a:pt x="79" y="187"/>
                    </a:lnTo>
                    <a:lnTo>
                      <a:pt x="85" y="187"/>
                    </a:lnTo>
                    <a:lnTo>
                      <a:pt x="85" y="181"/>
                    </a:lnTo>
                    <a:lnTo>
                      <a:pt x="85" y="176"/>
                    </a:lnTo>
                    <a:lnTo>
                      <a:pt x="91" y="176"/>
                    </a:lnTo>
                    <a:lnTo>
                      <a:pt x="91" y="170"/>
                    </a:lnTo>
                    <a:lnTo>
                      <a:pt x="96" y="170"/>
                    </a:lnTo>
                    <a:lnTo>
                      <a:pt x="96" y="164"/>
                    </a:lnTo>
                    <a:lnTo>
                      <a:pt x="96" y="159"/>
                    </a:lnTo>
                    <a:lnTo>
                      <a:pt x="102" y="159"/>
                    </a:lnTo>
                    <a:lnTo>
                      <a:pt x="102" y="153"/>
                    </a:lnTo>
                    <a:lnTo>
                      <a:pt x="102" y="147"/>
                    </a:lnTo>
                    <a:lnTo>
                      <a:pt x="102" y="142"/>
                    </a:lnTo>
                    <a:lnTo>
                      <a:pt x="108" y="142"/>
                    </a:lnTo>
                    <a:lnTo>
                      <a:pt x="102" y="142"/>
                    </a:lnTo>
                    <a:lnTo>
                      <a:pt x="108" y="136"/>
                    </a:lnTo>
                    <a:lnTo>
                      <a:pt x="113" y="136"/>
                    </a:lnTo>
                    <a:lnTo>
                      <a:pt x="113" y="130"/>
                    </a:lnTo>
                    <a:lnTo>
                      <a:pt x="113" y="125"/>
                    </a:lnTo>
                    <a:lnTo>
                      <a:pt x="119" y="125"/>
                    </a:lnTo>
                    <a:lnTo>
                      <a:pt x="119" y="130"/>
                    </a:lnTo>
                    <a:lnTo>
                      <a:pt x="125" y="130"/>
                    </a:lnTo>
                    <a:lnTo>
                      <a:pt x="130" y="130"/>
                    </a:lnTo>
                    <a:lnTo>
                      <a:pt x="130" y="136"/>
                    </a:lnTo>
                    <a:lnTo>
                      <a:pt x="136" y="136"/>
                    </a:lnTo>
                    <a:lnTo>
                      <a:pt x="136" y="130"/>
                    </a:lnTo>
                    <a:lnTo>
                      <a:pt x="136" y="125"/>
                    </a:lnTo>
                    <a:lnTo>
                      <a:pt x="142" y="125"/>
                    </a:lnTo>
                    <a:lnTo>
                      <a:pt x="142" y="119"/>
                    </a:lnTo>
                    <a:lnTo>
                      <a:pt x="142" y="113"/>
                    </a:lnTo>
                    <a:lnTo>
                      <a:pt x="147" y="108"/>
                    </a:lnTo>
                    <a:lnTo>
                      <a:pt x="147" y="102"/>
                    </a:lnTo>
                    <a:lnTo>
                      <a:pt x="153" y="96"/>
                    </a:lnTo>
                    <a:lnTo>
                      <a:pt x="153" y="91"/>
                    </a:lnTo>
                    <a:lnTo>
                      <a:pt x="159" y="91"/>
                    </a:lnTo>
                    <a:lnTo>
                      <a:pt x="153" y="85"/>
                    </a:lnTo>
                    <a:lnTo>
                      <a:pt x="147" y="85"/>
                    </a:lnTo>
                    <a:lnTo>
                      <a:pt x="147" y="79"/>
                    </a:lnTo>
                    <a:lnTo>
                      <a:pt x="142" y="79"/>
                    </a:lnTo>
                    <a:lnTo>
                      <a:pt x="142" y="74"/>
                    </a:lnTo>
                    <a:lnTo>
                      <a:pt x="147" y="74"/>
                    </a:lnTo>
                    <a:lnTo>
                      <a:pt x="147" y="68"/>
                    </a:lnTo>
                    <a:lnTo>
                      <a:pt x="153" y="68"/>
                    </a:lnTo>
                    <a:lnTo>
                      <a:pt x="153" y="62"/>
                    </a:lnTo>
                    <a:lnTo>
                      <a:pt x="153" y="57"/>
                    </a:lnTo>
                    <a:lnTo>
                      <a:pt x="215" y="68"/>
                    </a:lnTo>
                    <a:lnTo>
                      <a:pt x="215" y="62"/>
                    </a:lnTo>
                    <a:lnTo>
                      <a:pt x="215" y="57"/>
                    </a:lnTo>
                    <a:lnTo>
                      <a:pt x="215" y="51"/>
                    </a:lnTo>
                    <a:lnTo>
                      <a:pt x="215" y="45"/>
                    </a:lnTo>
                    <a:lnTo>
                      <a:pt x="221" y="45"/>
                    </a:lnTo>
                    <a:lnTo>
                      <a:pt x="215" y="45"/>
                    </a:lnTo>
                    <a:lnTo>
                      <a:pt x="215" y="40"/>
                    </a:lnTo>
                    <a:lnTo>
                      <a:pt x="221" y="40"/>
                    </a:lnTo>
                    <a:lnTo>
                      <a:pt x="221" y="34"/>
                    </a:lnTo>
                    <a:lnTo>
                      <a:pt x="227" y="28"/>
                    </a:lnTo>
                    <a:lnTo>
                      <a:pt x="227" y="23"/>
                    </a:lnTo>
                    <a:lnTo>
                      <a:pt x="232" y="23"/>
                    </a:lnTo>
                    <a:lnTo>
                      <a:pt x="232" y="17"/>
                    </a:lnTo>
                    <a:lnTo>
                      <a:pt x="238" y="11"/>
                    </a:lnTo>
                    <a:lnTo>
                      <a:pt x="244" y="11"/>
                    </a:lnTo>
                    <a:lnTo>
                      <a:pt x="244" y="6"/>
                    </a:lnTo>
                    <a:lnTo>
                      <a:pt x="250" y="11"/>
                    </a:lnTo>
                    <a:lnTo>
                      <a:pt x="255" y="11"/>
                    </a:lnTo>
                    <a:lnTo>
                      <a:pt x="261" y="6"/>
                    </a:lnTo>
                    <a:lnTo>
                      <a:pt x="267" y="6"/>
                    </a:lnTo>
                    <a:lnTo>
                      <a:pt x="272" y="6"/>
                    </a:lnTo>
                    <a:lnTo>
                      <a:pt x="272" y="0"/>
                    </a:lnTo>
                    <a:lnTo>
                      <a:pt x="278" y="0"/>
                    </a:lnTo>
                    <a:lnTo>
                      <a:pt x="278" y="6"/>
                    </a:lnTo>
                    <a:lnTo>
                      <a:pt x="284" y="6"/>
                    </a:lnTo>
                    <a:lnTo>
                      <a:pt x="278" y="11"/>
                    </a:lnTo>
                    <a:lnTo>
                      <a:pt x="284" y="17"/>
                    </a:lnTo>
                    <a:lnTo>
                      <a:pt x="289" y="17"/>
                    </a:lnTo>
                    <a:lnTo>
                      <a:pt x="278" y="23"/>
                    </a:lnTo>
                    <a:lnTo>
                      <a:pt x="284" y="23"/>
                    </a:lnTo>
                    <a:lnTo>
                      <a:pt x="278" y="23"/>
                    </a:lnTo>
                    <a:lnTo>
                      <a:pt x="278" y="28"/>
                    </a:lnTo>
                    <a:lnTo>
                      <a:pt x="284" y="34"/>
                    </a:lnTo>
                    <a:lnTo>
                      <a:pt x="278" y="34"/>
                    </a:lnTo>
                    <a:lnTo>
                      <a:pt x="284" y="40"/>
                    </a:lnTo>
                    <a:lnTo>
                      <a:pt x="289" y="40"/>
                    </a:lnTo>
                    <a:lnTo>
                      <a:pt x="289" y="45"/>
                    </a:lnTo>
                    <a:lnTo>
                      <a:pt x="295" y="45"/>
                    </a:lnTo>
                    <a:lnTo>
                      <a:pt x="295" y="51"/>
                    </a:lnTo>
                    <a:lnTo>
                      <a:pt x="301" y="51"/>
                    </a:lnTo>
                    <a:lnTo>
                      <a:pt x="295" y="51"/>
                    </a:lnTo>
                    <a:lnTo>
                      <a:pt x="295" y="57"/>
                    </a:lnTo>
                    <a:lnTo>
                      <a:pt x="301" y="57"/>
                    </a:lnTo>
                    <a:lnTo>
                      <a:pt x="301" y="62"/>
                    </a:lnTo>
                    <a:lnTo>
                      <a:pt x="301" y="68"/>
                    </a:lnTo>
                    <a:lnTo>
                      <a:pt x="306" y="68"/>
                    </a:lnTo>
                    <a:lnTo>
                      <a:pt x="301" y="74"/>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9" name="Freeform 103">
                <a:extLst>
                  <a:ext uri="{FF2B5EF4-FFF2-40B4-BE49-F238E27FC236}">
                    <a16:creationId xmlns:a16="http://schemas.microsoft.com/office/drawing/2014/main" id="{752F8C18-C249-EB08-7ACB-ED8836AFB1FC}"/>
                  </a:ext>
                </a:extLst>
              </p:cNvPr>
              <p:cNvSpPr>
                <a:spLocks/>
              </p:cNvSpPr>
              <p:nvPr>
                <p:custDataLst>
                  <p:tags r:id="rId104"/>
                </p:custDataLst>
              </p:nvPr>
            </p:nvSpPr>
            <p:spPr bwMode="auto">
              <a:xfrm rot="390307">
                <a:off x="6661916" y="3430670"/>
                <a:ext cx="539750" cy="495300"/>
              </a:xfrm>
              <a:custGeom>
                <a:avLst/>
                <a:gdLst>
                  <a:gd name="T0" fmla="*/ 244 w 340"/>
                  <a:gd name="T1" fmla="*/ 45 h 312"/>
                  <a:gd name="T2" fmla="*/ 249 w 340"/>
                  <a:gd name="T3" fmla="*/ 62 h 312"/>
                  <a:gd name="T4" fmla="*/ 261 w 340"/>
                  <a:gd name="T5" fmla="*/ 68 h 312"/>
                  <a:gd name="T6" fmla="*/ 278 w 340"/>
                  <a:gd name="T7" fmla="*/ 62 h 312"/>
                  <a:gd name="T8" fmla="*/ 283 w 340"/>
                  <a:gd name="T9" fmla="*/ 56 h 312"/>
                  <a:gd name="T10" fmla="*/ 283 w 340"/>
                  <a:gd name="T11" fmla="*/ 56 h 312"/>
                  <a:gd name="T12" fmla="*/ 289 w 340"/>
                  <a:gd name="T13" fmla="*/ 51 h 312"/>
                  <a:gd name="T14" fmla="*/ 306 w 340"/>
                  <a:gd name="T15" fmla="*/ 62 h 312"/>
                  <a:gd name="T16" fmla="*/ 317 w 340"/>
                  <a:gd name="T17" fmla="*/ 73 h 312"/>
                  <a:gd name="T18" fmla="*/ 334 w 340"/>
                  <a:gd name="T19" fmla="*/ 73 h 312"/>
                  <a:gd name="T20" fmla="*/ 266 w 340"/>
                  <a:gd name="T21" fmla="*/ 215 h 312"/>
                  <a:gd name="T22" fmla="*/ 210 w 340"/>
                  <a:gd name="T23" fmla="*/ 306 h 312"/>
                  <a:gd name="T24" fmla="*/ 193 w 340"/>
                  <a:gd name="T25" fmla="*/ 306 h 312"/>
                  <a:gd name="T26" fmla="*/ 181 w 340"/>
                  <a:gd name="T27" fmla="*/ 300 h 312"/>
                  <a:gd name="T28" fmla="*/ 164 w 340"/>
                  <a:gd name="T29" fmla="*/ 300 h 312"/>
                  <a:gd name="T30" fmla="*/ 159 w 340"/>
                  <a:gd name="T31" fmla="*/ 289 h 312"/>
                  <a:gd name="T32" fmla="*/ 153 w 340"/>
                  <a:gd name="T33" fmla="*/ 283 h 312"/>
                  <a:gd name="T34" fmla="*/ 142 w 340"/>
                  <a:gd name="T35" fmla="*/ 283 h 312"/>
                  <a:gd name="T36" fmla="*/ 142 w 340"/>
                  <a:gd name="T37" fmla="*/ 272 h 312"/>
                  <a:gd name="T38" fmla="*/ 130 w 340"/>
                  <a:gd name="T39" fmla="*/ 272 h 312"/>
                  <a:gd name="T40" fmla="*/ 113 w 340"/>
                  <a:gd name="T41" fmla="*/ 266 h 312"/>
                  <a:gd name="T42" fmla="*/ 96 w 340"/>
                  <a:gd name="T43" fmla="*/ 255 h 312"/>
                  <a:gd name="T44" fmla="*/ 85 w 340"/>
                  <a:gd name="T45" fmla="*/ 249 h 312"/>
                  <a:gd name="T46" fmla="*/ 74 w 340"/>
                  <a:gd name="T47" fmla="*/ 244 h 312"/>
                  <a:gd name="T48" fmla="*/ 74 w 340"/>
                  <a:gd name="T49" fmla="*/ 244 h 312"/>
                  <a:gd name="T50" fmla="*/ 51 w 340"/>
                  <a:gd name="T51" fmla="*/ 244 h 312"/>
                  <a:gd name="T52" fmla="*/ 40 w 340"/>
                  <a:gd name="T53" fmla="*/ 244 h 312"/>
                  <a:gd name="T54" fmla="*/ 28 w 340"/>
                  <a:gd name="T55" fmla="*/ 244 h 312"/>
                  <a:gd name="T56" fmla="*/ 23 w 340"/>
                  <a:gd name="T57" fmla="*/ 244 h 312"/>
                  <a:gd name="T58" fmla="*/ 6 w 340"/>
                  <a:gd name="T59" fmla="*/ 238 h 312"/>
                  <a:gd name="T60" fmla="*/ 40 w 340"/>
                  <a:gd name="T61" fmla="*/ 176 h 312"/>
                  <a:gd name="T62" fmla="*/ 113 w 340"/>
                  <a:gd name="T63" fmla="*/ 51 h 312"/>
                  <a:gd name="T64" fmla="*/ 113 w 340"/>
                  <a:gd name="T65" fmla="*/ 39 h 312"/>
                  <a:gd name="T66" fmla="*/ 113 w 340"/>
                  <a:gd name="T67" fmla="*/ 34 h 312"/>
                  <a:gd name="T68" fmla="*/ 119 w 340"/>
                  <a:gd name="T69" fmla="*/ 22 h 312"/>
                  <a:gd name="T70" fmla="*/ 136 w 340"/>
                  <a:gd name="T71" fmla="*/ 17 h 312"/>
                  <a:gd name="T72" fmla="*/ 147 w 340"/>
                  <a:gd name="T73" fmla="*/ 5 h 312"/>
                  <a:gd name="T74" fmla="*/ 153 w 340"/>
                  <a:gd name="T75" fmla="*/ 5 h 312"/>
                  <a:gd name="T76" fmla="*/ 159 w 340"/>
                  <a:gd name="T77" fmla="*/ 17 h 312"/>
                  <a:gd name="T78" fmla="*/ 170 w 340"/>
                  <a:gd name="T79" fmla="*/ 5 h 312"/>
                  <a:gd name="T80" fmla="*/ 181 w 340"/>
                  <a:gd name="T81" fmla="*/ 17 h 312"/>
                  <a:gd name="T82" fmla="*/ 193 w 340"/>
                  <a:gd name="T83" fmla="*/ 28 h 312"/>
                  <a:gd name="T84" fmla="*/ 204 w 340"/>
                  <a:gd name="T85" fmla="*/ 22 h 312"/>
                  <a:gd name="T86" fmla="*/ 221 w 340"/>
                  <a:gd name="T87" fmla="*/ 28 h 312"/>
                  <a:gd name="T88" fmla="*/ 232 w 340"/>
                  <a:gd name="T89" fmla="*/ 3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12">
                    <a:moveTo>
                      <a:pt x="232" y="39"/>
                    </a:moveTo>
                    <a:lnTo>
                      <a:pt x="232" y="45"/>
                    </a:lnTo>
                    <a:lnTo>
                      <a:pt x="244" y="45"/>
                    </a:lnTo>
                    <a:lnTo>
                      <a:pt x="244" y="51"/>
                    </a:lnTo>
                    <a:lnTo>
                      <a:pt x="249" y="51"/>
                    </a:lnTo>
                    <a:lnTo>
                      <a:pt x="249" y="62"/>
                    </a:lnTo>
                    <a:lnTo>
                      <a:pt x="255" y="62"/>
                    </a:lnTo>
                    <a:lnTo>
                      <a:pt x="261" y="62"/>
                    </a:lnTo>
                    <a:lnTo>
                      <a:pt x="261" y="68"/>
                    </a:lnTo>
                    <a:lnTo>
                      <a:pt x="266" y="68"/>
                    </a:lnTo>
                    <a:lnTo>
                      <a:pt x="272" y="68"/>
                    </a:lnTo>
                    <a:lnTo>
                      <a:pt x="278" y="62"/>
                    </a:lnTo>
                    <a:lnTo>
                      <a:pt x="278" y="56"/>
                    </a:lnTo>
                    <a:lnTo>
                      <a:pt x="283" y="62"/>
                    </a:lnTo>
                    <a:lnTo>
                      <a:pt x="283" y="56"/>
                    </a:lnTo>
                    <a:lnTo>
                      <a:pt x="283" y="62"/>
                    </a:lnTo>
                    <a:lnTo>
                      <a:pt x="289" y="62"/>
                    </a:lnTo>
                    <a:lnTo>
                      <a:pt x="283" y="56"/>
                    </a:lnTo>
                    <a:lnTo>
                      <a:pt x="283" y="51"/>
                    </a:lnTo>
                    <a:lnTo>
                      <a:pt x="289" y="56"/>
                    </a:lnTo>
                    <a:lnTo>
                      <a:pt x="289" y="51"/>
                    </a:lnTo>
                    <a:lnTo>
                      <a:pt x="295" y="56"/>
                    </a:lnTo>
                    <a:lnTo>
                      <a:pt x="300" y="62"/>
                    </a:lnTo>
                    <a:lnTo>
                      <a:pt x="306" y="62"/>
                    </a:lnTo>
                    <a:lnTo>
                      <a:pt x="306" y="68"/>
                    </a:lnTo>
                    <a:lnTo>
                      <a:pt x="312" y="73"/>
                    </a:lnTo>
                    <a:lnTo>
                      <a:pt x="317" y="73"/>
                    </a:lnTo>
                    <a:lnTo>
                      <a:pt x="329" y="79"/>
                    </a:lnTo>
                    <a:lnTo>
                      <a:pt x="334" y="79"/>
                    </a:lnTo>
                    <a:lnTo>
                      <a:pt x="334" y="73"/>
                    </a:lnTo>
                    <a:lnTo>
                      <a:pt x="340" y="73"/>
                    </a:lnTo>
                    <a:lnTo>
                      <a:pt x="289" y="170"/>
                    </a:lnTo>
                    <a:lnTo>
                      <a:pt x="266" y="215"/>
                    </a:lnTo>
                    <a:lnTo>
                      <a:pt x="244" y="249"/>
                    </a:lnTo>
                    <a:lnTo>
                      <a:pt x="215" y="300"/>
                    </a:lnTo>
                    <a:lnTo>
                      <a:pt x="210" y="306"/>
                    </a:lnTo>
                    <a:lnTo>
                      <a:pt x="204" y="312"/>
                    </a:lnTo>
                    <a:lnTo>
                      <a:pt x="198" y="306"/>
                    </a:lnTo>
                    <a:lnTo>
                      <a:pt x="193" y="306"/>
                    </a:lnTo>
                    <a:lnTo>
                      <a:pt x="193" y="300"/>
                    </a:lnTo>
                    <a:lnTo>
                      <a:pt x="187" y="300"/>
                    </a:lnTo>
                    <a:lnTo>
                      <a:pt x="181" y="300"/>
                    </a:lnTo>
                    <a:lnTo>
                      <a:pt x="176" y="300"/>
                    </a:lnTo>
                    <a:lnTo>
                      <a:pt x="170" y="295"/>
                    </a:lnTo>
                    <a:lnTo>
                      <a:pt x="164" y="300"/>
                    </a:lnTo>
                    <a:lnTo>
                      <a:pt x="164" y="295"/>
                    </a:lnTo>
                    <a:lnTo>
                      <a:pt x="159" y="295"/>
                    </a:lnTo>
                    <a:lnTo>
                      <a:pt x="159" y="289"/>
                    </a:lnTo>
                    <a:lnTo>
                      <a:pt x="153" y="295"/>
                    </a:lnTo>
                    <a:lnTo>
                      <a:pt x="153" y="289"/>
                    </a:lnTo>
                    <a:lnTo>
                      <a:pt x="153" y="283"/>
                    </a:lnTo>
                    <a:lnTo>
                      <a:pt x="147" y="283"/>
                    </a:lnTo>
                    <a:lnTo>
                      <a:pt x="142" y="295"/>
                    </a:lnTo>
                    <a:lnTo>
                      <a:pt x="142" y="283"/>
                    </a:lnTo>
                    <a:lnTo>
                      <a:pt x="142" y="278"/>
                    </a:lnTo>
                    <a:lnTo>
                      <a:pt x="136" y="272"/>
                    </a:lnTo>
                    <a:lnTo>
                      <a:pt x="142" y="272"/>
                    </a:lnTo>
                    <a:lnTo>
                      <a:pt x="136" y="272"/>
                    </a:lnTo>
                    <a:lnTo>
                      <a:pt x="136" y="278"/>
                    </a:lnTo>
                    <a:lnTo>
                      <a:pt x="130" y="272"/>
                    </a:lnTo>
                    <a:lnTo>
                      <a:pt x="125" y="272"/>
                    </a:lnTo>
                    <a:lnTo>
                      <a:pt x="119" y="272"/>
                    </a:lnTo>
                    <a:lnTo>
                      <a:pt x="113" y="266"/>
                    </a:lnTo>
                    <a:lnTo>
                      <a:pt x="113" y="261"/>
                    </a:lnTo>
                    <a:lnTo>
                      <a:pt x="108" y="255"/>
                    </a:lnTo>
                    <a:lnTo>
                      <a:pt x="96" y="255"/>
                    </a:lnTo>
                    <a:lnTo>
                      <a:pt x="91" y="249"/>
                    </a:lnTo>
                    <a:lnTo>
                      <a:pt x="91" y="255"/>
                    </a:lnTo>
                    <a:lnTo>
                      <a:pt x="85" y="249"/>
                    </a:lnTo>
                    <a:lnTo>
                      <a:pt x="85" y="244"/>
                    </a:lnTo>
                    <a:lnTo>
                      <a:pt x="79" y="244"/>
                    </a:lnTo>
                    <a:lnTo>
                      <a:pt x="74" y="244"/>
                    </a:lnTo>
                    <a:lnTo>
                      <a:pt x="74" y="238"/>
                    </a:lnTo>
                    <a:lnTo>
                      <a:pt x="68" y="238"/>
                    </a:lnTo>
                    <a:lnTo>
                      <a:pt x="74" y="244"/>
                    </a:lnTo>
                    <a:lnTo>
                      <a:pt x="68" y="244"/>
                    </a:lnTo>
                    <a:lnTo>
                      <a:pt x="62" y="244"/>
                    </a:lnTo>
                    <a:lnTo>
                      <a:pt x="51" y="244"/>
                    </a:lnTo>
                    <a:lnTo>
                      <a:pt x="45" y="244"/>
                    </a:lnTo>
                    <a:lnTo>
                      <a:pt x="40" y="238"/>
                    </a:lnTo>
                    <a:lnTo>
                      <a:pt x="40" y="244"/>
                    </a:lnTo>
                    <a:lnTo>
                      <a:pt x="34" y="238"/>
                    </a:lnTo>
                    <a:lnTo>
                      <a:pt x="34" y="244"/>
                    </a:lnTo>
                    <a:lnTo>
                      <a:pt x="28" y="244"/>
                    </a:lnTo>
                    <a:lnTo>
                      <a:pt x="28" y="238"/>
                    </a:lnTo>
                    <a:lnTo>
                      <a:pt x="23" y="238"/>
                    </a:lnTo>
                    <a:lnTo>
                      <a:pt x="23" y="244"/>
                    </a:lnTo>
                    <a:lnTo>
                      <a:pt x="11" y="244"/>
                    </a:lnTo>
                    <a:lnTo>
                      <a:pt x="11" y="238"/>
                    </a:lnTo>
                    <a:lnTo>
                      <a:pt x="6" y="238"/>
                    </a:lnTo>
                    <a:lnTo>
                      <a:pt x="6" y="244"/>
                    </a:lnTo>
                    <a:lnTo>
                      <a:pt x="0" y="244"/>
                    </a:lnTo>
                    <a:lnTo>
                      <a:pt x="40" y="176"/>
                    </a:lnTo>
                    <a:lnTo>
                      <a:pt x="57" y="142"/>
                    </a:lnTo>
                    <a:lnTo>
                      <a:pt x="85" y="102"/>
                    </a:lnTo>
                    <a:lnTo>
                      <a:pt x="113" y="51"/>
                    </a:lnTo>
                    <a:lnTo>
                      <a:pt x="113" y="45"/>
                    </a:lnTo>
                    <a:lnTo>
                      <a:pt x="119" y="39"/>
                    </a:lnTo>
                    <a:lnTo>
                      <a:pt x="113" y="39"/>
                    </a:lnTo>
                    <a:lnTo>
                      <a:pt x="113" y="34"/>
                    </a:lnTo>
                    <a:lnTo>
                      <a:pt x="119" y="34"/>
                    </a:lnTo>
                    <a:lnTo>
                      <a:pt x="113" y="34"/>
                    </a:lnTo>
                    <a:lnTo>
                      <a:pt x="113" y="28"/>
                    </a:lnTo>
                    <a:lnTo>
                      <a:pt x="119" y="28"/>
                    </a:lnTo>
                    <a:lnTo>
                      <a:pt x="119" y="22"/>
                    </a:lnTo>
                    <a:lnTo>
                      <a:pt x="125" y="22"/>
                    </a:lnTo>
                    <a:lnTo>
                      <a:pt x="130" y="22"/>
                    </a:lnTo>
                    <a:lnTo>
                      <a:pt x="136" y="17"/>
                    </a:lnTo>
                    <a:lnTo>
                      <a:pt x="136" y="11"/>
                    </a:lnTo>
                    <a:lnTo>
                      <a:pt x="142" y="11"/>
                    </a:lnTo>
                    <a:lnTo>
                      <a:pt x="147" y="5"/>
                    </a:lnTo>
                    <a:lnTo>
                      <a:pt x="153" y="0"/>
                    </a:lnTo>
                    <a:lnTo>
                      <a:pt x="159" y="5"/>
                    </a:lnTo>
                    <a:lnTo>
                      <a:pt x="153" y="5"/>
                    </a:lnTo>
                    <a:lnTo>
                      <a:pt x="153" y="11"/>
                    </a:lnTo>
                    <a:lnTo>
                      <a:pt x="159" y="11"/>
                    </a:lnTo>
                    <a:lnTo>
                      <a:pt x="159" y="17"/>
                    </a:lnTo>
                    <a:lnTo>
                      <a:pt x="164" y="11"/>
                    </a:lnTo>
                    <a:lnTo>
                      <a:pt x="164" y="5"/>
                    </a:lnTo>
                    <a:lnTo>
                      <a:pt x="170" y="5"/>
                    </a:lnTo>
                    <a:lnTo>
                      <a:pt x="176" y="5"/>
                    </a:lnTo>
                    <a:lnTo>
                      <a:pt x="176" y="11"/>
                    </a:lnTo>
                    <a:lnTo>
                      <a:pt x="181" y="17"/>
                    </a:lnTo>
                    <a:lnTo>
                      <a:pt x="181" y="28"/>
                    </a:lnTo>
                    <a:lnTo>
                      <a:pt x="187" y="34"/>
                    </a:lnTo>
                    <a:lnTo>
                      <a:pt x="193" y="28"/>
                    </a:lnTo>
                    <a:lnTo>
                      <a:pt x="193" y="17"/>
                    </a:lnTo>
                    <a:lnTo>
                      <a:pt x="204" y="17"/>
                    </a:lnTo>
                    <a:lnTo>
                      <a:pt x="204" y="22"/>
                    </a:lnTo>
                    <a:lnTo>
                      <a:pt x="210" y="28"/>
                    </a:lnTo>
                    <a:lnTo>
                      <a:pt x="215" y="28"/>
                    </a:lnTo>
                    <a:lnTo>
                      <a:pt x="221" y="28"/>
                    </a:lnTo>
                    <a:lnTo>
                      <a:pt x="221" y="34"/>
                    </a:lnTo>
                    <a:lnTo>
                      <a:pt x="227" y="39"/>
                    </a:lnTo>
                    <a:lnTo>
                      <a:pt x="232" y="39"/>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0" name="Freeform 104">
                <a:extLst>
                  <a:ext uri="{FF2B5EF4-FFF2-40B4-BE49-F238E27FC236}">
                    <a16:creationId xmlns:a16="http://schemas.microsoft.com/office/drawing/2014/main" id="{BE0DC85E-ABBC-1A26-05C4-DD6B3EEC5AD3}"/>
                  </a:ext>
                </a:extLst>
              </p:cNvPr>
              <p:cNvSpPr>
                <a:spLocks/>
              </p:cNvSpPr>
              <p:nvPr>
                <p:custDataLst>
                  <p:tags r:id="rId105"/>
                </p:custDataLst>
              </p:nvPr>
            </p:nvSpPr>
            <p:spPr bwMode="auto">
              <a:xfrm rot="390307">
                <a:off x="6172941" y="2620218"/>
                <a:ext cx="341312" cy="368300"/>
              </a:xfrm>
              <a:custGeom>
                <a:avLst/>
                <a:gdLst>
                  <a:gd name="T0" fmla="*/ 209 w 215"/>
                  <a:gd name="T1" fmla="*/ 34 h 232"/>
                  <a:gd name="T2" fmla="*/ 209 w 215"/>
                  <a:gd name="T3" fmla="*/ 40 h 232"/>
                  <a:gd name="T4" fmla="*/ 204 w 215"/>
                  <a:gd name="T5" fmla="*/ 51 h 232"/>
                  <a:gd name="T6" fmla="*/ 198 w 215"/>
                  <a:gd name="T7" fmla="*/ 57 h 232"/>
                  <a:gd name="T8" fmla="*/ 192 w 215"/>
                  <a:gd name="T9" fmla="*/ 68 h 232"/>
                  <a:gd name="T10" fmla="*/ 181 w 215"/>
                  <a:gd name="T11" fmla="*/ 74 h 232"/>
                  <a:gd name="T12" fmla="*/ 181 w 215"/>
                  <a:gd name="T13" fmla="*/ 85 h 232"/>
                  <a:gd name="T14" fmla="*/ 181 w 215"/>
                  <a:gd name="T15" fmla="*/ 96 h 232"/>
                  <a:gd name="T16" fmla="*/ 192 w 215"/>
                  <a:gd name="T17" fmla="*/ 102 h 232"/>
                  <a:gd name="T18" fmla="*/ 187 w 215"/>
                  <a:gd name="T19" fmla="*/ 108 h 232"/>
                  <a:gd name="T20" fmla="*/ 181 w 215"/>
                  <a:gd name="T21" fmla="*/ 113 h 232"/>
                  <a:gd name="T22" fmla="*/ 175 w 215"/>
                  <a:gd name="T23" fmla="*/ 108 h 232"/>
                  <a:gd name="T24" fmla="*/ 164 w 215"/>
                  <a:gd name="T25" fmla="*/ 113 h 232"/>
                  <a:gd name="T26" fmla="*/ 158 w 215"/>
                  <a:gd name="T27" fmla="*/ 119 h 232"/>
                  <a:gd name="T28" fmla="*/ 153 w 215"/>
                  <a:gd name="T29" fmla="*/ 136 h 232"/>
                  <a:gd name="T30" fmla="*/ 147 w 215"/>
                  <a:gd name="T31" fmla="*/ 142 h 232"/>
                  <a:gd name="T32" fmla="*/ 136 w 215"/>
                  <a:gd name="T33" fmla="*/ 153 h 232"/>
                  <a:gd name="T34" fmla="*/ 130 w 215"/>
                  <a:gd name="T35" fmla="*/ 164 h 232"/>
                  <a:gd name="T36" fmla="*/ 136 w 215"/>
                  <a:gd name="T37" fmla="*/ 170 h 232"/>
                  <a:gd name="T38" fmla="*/ 130 w 215"/>
                  <a:gd name="T39" fmla="*/ 181 h 232"/>
                  <a:gd name="T40" fmla="*/ 130 w 215"/>
                  <a:gd name="T41" fmla="*/ 193 h 232"/>
                  <a:gd name="T42" fmla="*/ 124 w 215"/>
                  <a:gd name="T43" fmla="*/ 198 h 232"/>
                  <a:gd name="T44" fmla="*/ 124 w 215"/>
                  <a:gd name="T45" fmla="*/ 210 h 232"/>
                  <a:gd name="T46" fmla="*/ 113 w 215"/>
                  <a:gd name="T47" fmla="*/ 210 h 232"/>
                  <a:gd name="T48" fmla="*/ 107 w 215"/>
                  <a:gd name="T49" fmla="*/ 221 h 232"/>
                  <a:gd name="T50" fmla="*/ 102 w 215"/>
                  <a:gd name="T51" fmla="*/ 227 h 232"/>
                  <a:gd name="T52" fmla="*/ 90 w 215"/>
                  <a:gd name="T53" fmla="*/ 232 h 232"/>
                  <a:gd name="T54" fmla="*/ 85 w 215"/>
                  <a:gd name="T55" fmla="*/ 232 h 232"/>
                  <a:gd name="T56" fmla="*/ 79 w 215"/>
                  <a:gd name="T57" fmla="*/ 227 h 232"/>
                  <a:gd name="T58" fmla="*/ 73 w 215"/>
                  <a:gd name="T59" fmla="*/ 232 h 232"/>
                  <a:gd name="T60" fmla="*/ 68 w 215"/>
                  <a:gd name="T61" fmla="*/ 221 h 232"/>
                  <a:gd name="T62" fmla="*/ 62 w 215"/>
                  <a:gd name="T63" fmla="*/ 215 h 232"/>
                  <a:gd name="T64" fmla="*/ 39 w 215"/>
                  <a:gd name="T65" fmla="*/ 210 h 232"/>
                  <a:gd name="T66" fmla="*/ 34 w 215"/>
                  <a:gd name="T67" fmla="*/ 204 h 232"/>
                  <a:gd name="T68" fmla="*/ 28 w 215"/>
                  <a:gd name="T69" fmla="*/ 198 h 232"/>
                  <a:gd name="T70" fmla="*/ 11 w 215"/>
                  <a:gd name="T71" fmla="*/ 164 h 232"/>
                  <a:gd name="T72" fmla="*/ 22 w 215"/>
                  <a:gd name="T73" fmla="*/ 153 h 232"/>
                  <a:gd name="T74" fmla="*/ 28 w 215"/>
                  <a:gd name="T75" fmla="*/ 136 h 232"/>
                  <a:gd name="T76" fmla="*/ 22 w 215"/>
                  <a:gd name="T77" fmla="*/ 130 h 232"/>
                  <a:gd name="T78" fmla="*/ 28 w 215"/>
                  <a:gd name="T79" fmla="*/ 108 h 232"/>
                  <a:gd name="T80" fmla="*/ 34 w 215"/>
                  <a:gd name="T81" fmla="*/ 102 h 232"/>
                  <a:gd name="T82" fmla="*/ 39 w 215"/>
                  <a:gd name="T83" fmla="*/ 85 h 232"/>
                  <a:gd name="T84" fmla="*/ 11 w 215"/>
                  <a:gd name="T85" fmla="*/ 62 h 232"/>
                  <a:gd name="T86" fmla="*/ 22 w 215"/>
                  <a:gd name="T87" fmla="*/ 62 h 232"/>
                  <a:gd name="T88" fmla="*/ 17 w 215"/>
                  <a:gd name="T89" fmla="*/ 51 h 232"/>
                  <a:gd name="T90" fmla="*/ 11 w 215"/>
                  <a:gd name="T91" fmla="*/ 45 h 232"/>
                  <a:gd name="T92" fmla="*/ 107 w 215"/>
                  <a:gd name="T93" fmla="*/ 17 h 232"/>
                  <a:gd name="T94" fmla="*/ 113 w 215"/>
                  <a:gd name="T95" fmla="*/ 0 h 232"/>
                  <a:gd name="T96" fmla="*/ 175 w 215"/>
                  <a:gd name="T9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232">
                    <a:moveTo>
                      <a:pt x="215" y="28"/>
                    </a:moveTo>
                    <a:lnTo>
                      <a:pt x="209" y="34"/>
                    </a:lnTo>
                    <a:lnTo>
                      <a:pt x="204" y="34"/>
                    </a:lnTo>
                    <a:lnTo>
                      <a:pt x="209" y="40"/>
                    </a:lnTo>
                    <a:lnTo>
                      <a:pt x="204" y="40"/>
                    </a:lnTo>
                    <a:lnTo>
                      <a:pt x="204" y="51"/>
                    </a:lnTo>
                    <a:lnTo>
                      <a:pt x="198" y="51"/>
                    </a:lnTo>
                    <a:lnTo>
                      <a:pt x="198" y="57"/>
                    </a:lnTo>
                    <a:lnTo>
                      <a:pt x="198" y="62"/>
                    </a:lnTo>
                    <a:lnTo>
                      <a:pt x="192" y="68"/>
                    </a:lnTo>
                    <a:lnTo>
                      <a:pt x="187" y="68"/>
                    </a:lnTo>
                    <a:lnTo>
                      <a:pt x="181" y="74"/>
                    </a:lnTo>
                    <a:lnTo>
                      <a:pt x="187" y="79"/>
                    </a:lnTo>
                    <a:lnTo>
                      <a:pt x="181" y="85"/>
                    </a:lnTo>
                    <a:lnTo>
                      <a:pt x="181" y="91"/>
                    </a:lnTo>
                    <a:lnTo>
                      <a:pt x="181" y="96"/>
                    </a:lnTo>
                    <a:lnTo>
                      <a:pt x="187" y="96"/>
                    </a:lnTo>
                    <a:lnTo>
                      <a:pt x="192" y="102"/>
                    </a:lnTo>
                    <a:lnTo>
                      <a:pt x="192" y="108"/>
                    </a:lnTo>
                    <a:lnTo>
                      <a:pt x="187" y="108"/>
                    </a:lnTo>
                    <a:lnTo>
                      <a:pt x="187" y="113"/>
                    </a:lnTo>
                    <a:lnTo>
                      <a:pt x="181" y="113"/>
                    </a:lnTo>
                    <a:lnTo>
                      <a:pt x="181" y="108"/>
                    </a:lnTo>
                    <a:lnTo>
                      <a:pt x="175" y="108"/>
                    </a:lnTo>
                    <a:lnTo>
                      <a:pt x="164" y="119"/>
                    </a:lnTo>
                    <a:lnTo>
                      <a:pt x="164" y="113"/>
                    </a:lnTo>
                    <a:lnTo>
                      <a:pt x="158" y="113"/>
                    </a:lnTo>
                    <a:lnTo>
                      <a:pt x="158" y="119"/>
                    </a:lnTo>
                    <a:lnTo>
                      <a:pt x="153" y="125"/>
                    </a:lnTo>
                    <a:lnTo>
                      <a:pt x="153" y="136"/>
                    </a:lnTo>
                    <a:lnTo>
                      <a:pt x="147" y="136"/>
                    </a:lnTo>
                    <a:lnTo>
                      <a:pt x="147" y="142"/>
                    </a:lnTo>
                    <a:lnTo>
                      <a:pt x="141" y="147"/>
                    </a:lnTo>
                    <a:lnTo>
                      <a:pt x="136" y="153"/>
                    </a:lnTo>
                    <a:lnTo>
                      <a:pt x="136" y="159"/>
                    </a:lnTo>
                    <a:lnTo>
                      <a:pt x="130" y="164"/>
                    </a:lnTo>
                    <a:lnTo>
                      <a:pt x="136" y="164"/>
                    </a:lnTo>
                    <a:lnTo>
                      <a:pt x="136" y="170"/>
                    </a:lnTo>
                    <a:lnTo>
                      <a:pt x="130" y="176"/>
                    </a:lnTo>
                    <a:lnTo>
                      <a:pt x="130" y="181"/>
                    </a:lnTo>
                    <a:lnTo>
                      <a:pt x="130" y="187"/>
                    </a:lnTo>
                    <a:lnTo>
                      <a:pt x="130" y="193"/>
                    </a:lnTo>
                    <a:lnTo>
                      <a:pt x="130" y="198"/>
                    </a:lnTo>
                    <a:lnTo>
                      <a:pt x="124" y="198"/>
                    </a:lnTo>
                    <a:lnTo>
                      <a:pt x="124" y="204"/>
                    </a:lnTo>
                    <a:lnTo>
                      <a:pt x="124" y="210"/>
                    </a:lnTo>
                    <a:lnTo>
                      <a:pt x="119" y="210"/>
                    </a:lnTo>
                    <a:lnTo>
                      <a:pt x="113" y="210"/>
                    </a:lnTo>
                    <a:lnTo>
                      <a:pt x="113" y="215"/>
                    </a:lnTo>
                    <a:lnTo>
                      <a:pt x="107" y="221"/>
                    </a:lnTo>
                    <a:lnTo>
                      <a:pt x="102" y="221"/>
                    </a:lnTo>
                    <a:lnTo>
                      <a:pt x="102" y="227"/>
                    </a:lnTo>
                    <a:lnTo>
                      <a:pt x="96" y="227"/>
                    </a:lnTo>
                    <a:lnTo>
                      <a:pt x="90" y="232"/>
                    </a:lnTo>
                    <a:lnTo>
                      <a:pt x="90" y="227"/>
                    </a:lnTo>
                    <a:lnTo>
                      <a:pt x="85" y="232"/>
                    </a:lnTo>
                    <a:lnTo>
                      <a:pt x="85" y="227"/>
                    </a:lnTo>
                    <a:lnTo>
                      <a:pt x="79" y="227"/>
                    </a:lnTo>
                    <a:lnTo>
                      <a:pt x="73" y="227"/>
                    </a:lnTo>
                    <a:lnTo>
                      <a:pt x="73" y="232"/>
                    </a:lnTo>
                    <a:lnTo>
                      <a:pt x="68" y="227"/>
                    </a:lnTo>
                    <a:lnTo>
                      <a:pt x="68" y="221"/>
                    </a:lnTo>
                    <a:lnTo>
                      <a:pt x="68" y="215"/>
                    </a:lnTo>
                    <a:lnTo>
                      <a:pt x="62" y="215"/>
                    </a:lnTo>
                    <a:lnTo>
                      <a:pt x="56" y="215"/>
                    </a:lnTo>
                    <a:lnTo>
                      <a:pt x="39" y="210"/>
                    </a:lnTo>
                    <a:lnTo>
                      <a:pt x="34" y="210"/>
                    </a:lnTo>
                    <a:lnTo>
                      <a:pt x="34" y="204"/>
                    </a:lnTo>
                    <a:lnTo>
                      <a:pt x="28" y="204"/>
                    </a:lnTo>
                    <a:lnTo>
                      <a:pt x="28" y="198"/>
                    </a:lnTo>
                    <a:lnTo>
                      <a:pt x="0" y="187"/>
                    </a:lnTo>
                    <a:lnTo>
                      <a:pt x="11" y="164"/>
                    </a:lnTo>
                    <a:lnTo>
                      <a:pt x="17" y="153"/>
                    </a:lnTo>
                    <a:lnTo>
                      <a:pt x="22" y="153"/>
                    </a:lnTo>
                    <a:lnTo>
                      <a:pt x="22" y="142"/>
                    </a:lnTo>
                    <a:lnTo>
                      <a:pt x="28" y="136"/>
                    </a:lnTo>
                    <a:lnTo>
                      <a:pt x="22" y="136"/>
                    </a:lnTo>
                    <a:lnTo>
                      <a:pt x="22" y="130"/>
                    </a:lnTo>
                    <a:lnTo>
                      <a:pt x="28" y="125"/>
                    </a:lnTo>
                    <a:lnTo>
                      <a:pt x="28" y="108"/>
                    </a:lnTo>
                    <a:lnTo>
                      <a:pt x="34" y="108"/>
                    </a:lnTo>
                    <a:lnTo>
                      <a:pt x="34" y="102"/>
                    </a:lnTo>
                    <a:lnTo>
                      <a:pt x="34" y="96"/>
                    </a:lnTo>
                    <a:lnTo>
                      <a:pt x="39" y="85"/>
                    </a:lnTo>
                    <a:lnTo>
                      <a:pt x="11" y="68"/>
                    </a:lnTo>
                    <a:lnTo>
                      <a:pt x="11" y="62"/>
                    </a:lnTo>
                    <a:lnTo>
                      <a:pt x="17" y="68"/>
                    </a:lnTo>
                    <a:lnTo>
                      <a:pt x="22" y="62"/>
                    </a:lnTo>
                    <a:lnTo>
                      <a:pt x="22" y="57"/>
                    </a:lnTo>
                    <a:lnTo>
                      <a:pt x="17" y="51"/>
                    </a:lnTo>
                    <a:lnTo>
                      <a:pt x="11" y="51"/>
                    </a:lnTo>
                    <a:lnTo>
                      <a:pt x="11" y="45"/>
                    </a:lnTo>
                    <a:lnTo>
                      <a:pt x="17" y="40"/>
                    </a:lnTo>
                    <a:lnTo>
                      <a:pt x="107" y="17"/>
                    </a:lnTo>
                    <a:lnTo>
                      <a:pt x="107" y="11"/>
                    </a:lnTo>
                    <a:lnTo>
                      <a:pt x="113" y="0"/>
                    </a:lnTo>
                    <a:lnTo>
                      <a:pt x="153" y="11"/>
                    </a:lnTo>
                    <a:lnTo>
                      <a:pt x="175" y="0"/>
                    </a:lnTo>
                    <a:lnTo>
                      <a:pt x="215" y="28"/>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1" name="Freeform 105">
                <a:extLst>
                  <a:ext uri="{FF2B5EF4-FFF2-40B4-BE49-F238E27FC236}">
                    <a16:creationId xmlns:a16="http://schemas.microsoft.com/office/drawing/2014/main" id="{61FC085E-EA11-3E18-B5FD-2DA7E094186F}"/>
                  </a:ext>
                </a:extLst>
              </p:cNvPr>
              <p:cNvSpPr>
                <a:spLocks/>
              </p:cNvSpPr>
              <p:nvPr>
                <p:custDataLst>
                  <p:tags r:id="rId106"/>
                </p:custDataLst>
              </p:nvPr>
            </p:nvSpPr>
            <p:spPr bwMode="auto">
              <a:xfrm rot="390307">
                <a:off x="8366758" y="5142202"/>
                <a:ext cx="179387" cy="190500"/>
              </a:xfrm>
              <a:custGeom>
                <a:avLst/>
                <a:gdLst>
                  <a:gd name="T0" fmla="*/ 0 w 113"/>
                  <a:gd name="T1" fmla="*/ 40 h 120"/>
                  <a:gd name="T2" fmla="*/ 11 w 113"/>
                  <a:gd name="T3" fmla="*/ 40 h 120"/>
                  <a:gd name="T4" fmla="*/ 6 w 113"/>
                  <a:gd name="T5" fmla="*/ 12 h 120"/>
                  <a:gd name="T6" fmla="*/ 11 w 113"/>
                  <a:gd name="T7" fmla="*/ 12 h 120"/>
                  <a:gd name="T8" fmla="*/ 23 w 113"/>
                  <a:gd name="T9" fmla="*/ 12 h 120"/>
                  <a:gd name="T10" fmla="*/ 23 w 113"/>
                  <a:gd name="T11" fmla="*/ 0 h 120"/>
                  <a:gd name="T12" fmla="*/ 34 w 113"/>
                  <a:gd name="T13" fmla="*/ 0 h 120"/>
                  <a:gd name="T14" fmla="*/ 40 w 113"/>
                  <a:gd name="T15" fmla="*/ 0 h 120"/>
                  <a:gd name="T16" fmla="*/ 51 w 113"/>
                  <a:gd name="T17" fmla="*/ 6 h 120"/>
                  <a:gd name="T18" fmla="*/ 57 w 113"/>
                  <a:gd name="T19" fmla="*/ 6 h 120"/>
                  <a:gd name="T20" fmla="*/ 62 w 113"/>
                  <a:gd name="T21" fmla="*/ 12 h 120"/>
                  <a:gd name="T22" fmla="*/ 68 w 113"/>
                  <a:gd name="T23" fmla="*/ 12 h 120"/>
                  <a:gd name="T24" fmla="*/ 79 w 113"/>
                  <a:gd name="T25" fmla="*/ 17 h 120"/>
                  <a:gd name="T26" fmla="*/ 102 w 113"/>
                  <a:gd name="T27" fmla="*/ 17 h 120"/>
                  <a:gd name="T28" fmla="*/ 108 w 113"/>
                  <a:gd name="T29" fmla="*/ 23 h 120"/>
                  <a:gd name="T30" fmla="*/ 102 w 113"/>
                  <a:gd name="T31" fmla="*/ 23 h 120"/>
                  <a:gd name="T32" fmla="*/ 96 w 113"/>
                  <a:gd name="T33" fmla="*/ 23 h 120"/>
                  <a:gd name="T34" fmla="*/ 96 w 113"/>
                  <a:gd name="T35" fmla="*/ 29 h 120"/>
                  <a:gd name="T36" fmla="*/ 96 w 113"/>
                  <a:gd name="T37" fmla="*/ 34 h 120"/>
                  <a:gd name="T38" fmla="*/ 102 w 113"/>
                  <a:gd name="T39" fmla="*/ 34 h 120"/>
                  <a:gd name="T40" fmla="*/ 108 w 113"/>
                  <a:gd name="T41" fmla="*/ 34 h 120"/>
                  <a:gd name="T42" fmla="*/ 102 w 113"/>
                  <a:gd name="T43" fmla="*/ 46 h 120"/>
                  <a:gd name="T44" fmla="*/ 96 w 113"/>
                  <a:gd name="T45" fmla="*/ 51 h 120"/>
                  <a:gd name="T46" fmla="*/ 102 w 113"/>
                  <a:gd name="T47" fmla="*/ 63 h 120"/>
                  <a:gd name="T48" fmla="*/ 108 w 113"/>
                  <a:gd name="T49" fmla="*/ 63 h 120"/>
                  <a:gd name="T50" fmla="*/ 108 w 113"/>
                  <a:gd name="T51" fmla="*/ 68 h 120"/>
                  <a:gd name="T52" fmla="*/ 113 w 113"/>
                  <a:gd name="T53" fmla="*/ 74 h 120"/>
                  <a:gd name="T54" fmla="*/ 113 w 113"/>
                  <a:gd name="T55" fmla="*/ 80 h 120"/>
                  <a:gd name="T56" fmla="*/ 113 w 113"/>
                  <a:gd name="T57" fmla="*/ 85 h 120"/>
                  <a:gd name="T58" fmla="*/ 108 w 113"/>
                  <a:gd name="T59" fmla="*/ 91 h 120"/>
                  <a:gd name="T60" fmla="*/ 108 w 113"/>
                  <a:gd name="T61" fmla="*/ 97 h 120"/>
                  <a:gd name="T62" fmla="*/ 108 w 113"/>
                  <a:gd name="T63" fmla="*/ 103 h 120"/>
                  <a:gd name="T64" fmla="*/ 102 w 113"/>
                  <a:gd name="T65" fmla="*/ 97 h 120"/>
                  <a:gd name="T66" fmla="*/ 96 w 113"/>
                  <a:gd name="T67" fmla="*/ 97 h 120"/>
                  <a:gd name="T68" fmla="*/ 91 w 113"/>
                  <a:gd name="T69" fmla="*/ 97 h 120"/>
                  <a:gd name="T70" fmla="*/ 79 w 113"/>
                  <a:gd name="T71" fmla="*/ 97 h 120"/>
                  <a:gd name="T72" fmla="*/ 74 w 113"/>
                  <a:gd name="T73" fmla="*/ 108 h 120"/>
                  <a:gd name="T74" fmla="*/ 74 w 113"/>
                  <a:gd name="T75" fmla="*/ 114 h 120"/>
                  <a:gd name="T76" fmla="*/ 68 w 113"/>
                  <a:gd name="T77" fmla="*/ 114 h 120"/>
                  <a:gd name="T78" fmla="*/ 62 w 113"/>
                  <a:gd name="T79" fmla="*/ 108 h 120"/>
                  <a:gd name="T80" fmla="*/ 57 w 113"/>
                  <a:gd name="T81" fmla="*/ 108 h 120"/>
                  <a:gd name="T82" fmla="*/ 57 w 113"/>
                  <a:gd name="T83" fmla="*/ 114 h 120"/>
                  <a:gd name="T84" fmla="*/ 51 w 113"/>
                  <a:gd name="T85" fmla="*/ 114 h 120"/>
                  <a:gd name="T86" fmla="*/ 51 w 113"/>
                  <a:gd name="T87" fmla="*/ 120 h 120"/>
                  <a:gd name="T88" fmla="*/ 45 w 113"/>
                  <a:gd name="T89" fmla="*/ 108 h 120"/>
                  <a:gd name="T90" fmla="*/ 45 w 113"/>
                  <a:gd name="T91" fmla="*/ 103 h 120"/>
                  <a:gd name="T92" fmla="*/ 40 w 113"/>
                  <a:gd name="T93" fmla="*/ 97 h 120"/>
                  <a:gd name="T94" fmla="*/ 34 w 113"/>
                  <a:gd name="T95" fmla="*/ 91 h 120"/>
                  <a:gd name="T96" fmla="*/ 17 w 113"/>
                  <a:gd name="T97" fmla="*/ 85 h 120"/>
                  <a:gd name="T98" fmla="*/ 11 w 113"/>
                  <a:gd name="T99" fmla="*/ 80 h 120"/>
                  <a:gd name="T100" fmla="*/ 17 w 113"/>
                  <a:gd name="T101" fmla="*/ 68 h 120"/>
                  <a:gd name="T102" fmla="*/ 17 w 113"/>
                  <a:gd name="T103" fmla="*/ 63 h 120"/>
                  <a:gd name="T104" fmla="*/ 6 w 113"/>
                  <a:gd name="T105" fmla="*/ 57 h 120"/>
                  <a:gd name="T106" fmla="*/ 0 w 113"/>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20">
                    <a:moveTo>
                      <a:pt x="0" y="40"/>
                    </a:moveTo>
                    <a:lnTo>
                      <a:pt x="11" y="40"/>
                    </a:lnTo>
                    <a:lnTo>
                      <a:pt x="6" y="12"/>
                    </a:lnTo>
                    <a:lnTo>
                      <a:pt x="11" y="12"/>
                    </a:lnTo>
                    <a:lnTo>
                      <a:pt x="23" y="12"/>
                    </a:lnTo>
                    <a:lnTo>
                      <a:pt x="23" y="0"/>
                    </a:lnTo>
                    <a:lnTo>
                      <a:pt x="34" y="0"/>
                    </a:lnTo>
                    <a:lnTo>
                      <a:pt x="40" y="0"/>
                    </a:lnTo>
                    <a:lnTo>
                      <a:pt x="51" y="6"/>
                    </a:lnTo>
                    <a:lnTo>
                      <a:pt x="57" y="6"/>
                    </a:lnTo>
                    <a:lnTo>
                      <a:pt x="62" y="12"/>
                    </a:lnTo>
                    <a:lnTo>
                      <a:pt x="68" y="12"/>
                    </a:lnTo>
                    <a:lnTo>
                      <a:pt x="79" y="17"/>
                    </a:lnTo>
                    <a:lnTo>
                      <a:pt x="102" y="17"/>
                    </a:lnTo>
                    <a:lnTo>
                      <a:pt x="108" y="23"/>
                    </a:lnTo>
                    <a:lnTo>
                      <a:pt x="102" y="23"/>
                    </a:lnTo>
                    <a:lnTo>
                      <a:pt x="96" y="23"/>
                    </a:lnTo>
                    <a:lnTo>
                      <a:pt x="96" y="29"/>
                    </a:lnTo>
                    <a:lnTo>
                      <a:pt x="96" y="34"/>
                    </a:lnTo>
                    <a:lnTo>
                      <a:pt x="102" y="34"/>
                    </a:lnTo>
                    <a:lnTo>
                      <a:pt x="108" y="34"/>
                    </a:lnTo>
                    <a:lnTo>
                      <a:pt x="102" y="46"/>
                    </a:lnTo>
                    <a:lnTo>
                      <a:pt x="96" y="51"/>
                    </a:lnTo>
                    <a:lnTo>
                      <a:pt x="102" y="63"/>
                    </a:lnTo>
                    <a:lnTo>
                      <a:pt x="108" y="63"/>
                    </a:lnTo>
                    <a:lnTo>
                      <a:pt x="108" y="68"/>
                    </a:lnTo>
                    <a:lnTo>
                      <a:pt x="113" y="74"/>
                    </a:lnTo>
                    <a:lnTo>
                      <a:pt x="113" y="80"/>
                    </a:lnTo>
                    <a:lnTo>
                      <a:pt x="113" y="85"/>
                    </a:lnTo>
                    <a:lnTo>
                      <a:pt x="108" y="91"/>
                    </a:lnTo>
                    <a:lnTo>
                      <a:pt x="108" y="97"/>
                    </a:lnTo>
                    <a:lnTo>
                      <a:pt x="108" y="103"/>
                    </a:lnTo>
                    <a:lnTo>
                      <a:pt x="102" y="97"/>
                    </a:lnTo>
                    <a:lnTo>
                      <a:pt x="96" y="97"/>
                    </a:lnTo>
                    <a:lnTo>
                      <a:pt x="91" y="97"/>
                    </a:lnTo>
                    <a:lnTo>
                      <a:pt x="79" y="97"/>
                    </a:lnTo>
                    <a:lnTo>
                      <a:pt x="74" y="108"/>
                    </a:lnTo>
                    <a:lnTo>
                      <a:pt x="74" y="114"/>
                    </a:lnTo>
                    <a:lnTo>
                      <a:pt x="68" y="114"/>
                    </a:lnTo>
                    <a:lnTo>
                      <a:pt x="62" y="108"/>
                    </a:lnTo>
                    <a:lnTo>
                      <a:pt x="57" y="108"/>
                    </a:lnTo>
                    <a:lnTo>
                      <a:pt x="57" y="114"/>
                    </a:lnTo>
                    <a:lnTo>
                      <a:pt x="51" y="114"/>
                    </a:lnTo>
                    <a:lnTo>
                      <a:pt x="51" y="120"/>
                    </a:lnTo>
                    <a:lnTo>
                      <a:pt x="45" y="108"/>
                    </a:lnTo>
                    <a:lnTo>
                      <a:pt x="45" y="103"/>
                    </a:lnTo>
                    <a:lnTo>
                      <a:pt x="40" y="97"/>
                    </a:lnTo>
                    <a:lnTo>
                      <a:pt x="34" y="91"/>
                    </a:lnTo>
                    <a:lnTo>
                      <a:pt x="17" y="85"/>
                    </a:lnTo>
                    <a:lnTo>
                      <a:pt x="11" y="80"/>
                    </a:lnTo>
                    <a:lnTo>
                      <a:pt x="17" y="68"/>
                    </a:lnTo>
                    <a:lnTo>
                      <a:pt x="17" y="63"/>
                    </a:lnTo>
                    <a:lnTo>
                      <a:pt x="6" y="57"/>
                    </a:lnTo>
                    <a:lnTo>
                      <a:pt x="0" y="40"/>
                    </a:lnTo>
                    <a:close/>
                  </a:path>
                </a:pathLst>
              </a:custGeom>
              <a:solidFill>
                <a:srgbClr val="30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2" name="Freeform 106">
                <a:extLst>
                  <a:ext uri="{FF2B5EF4-FFF2-40B4-BE49-F238E27FC236}">
                    <a16:creationId xmlns:a16="http://schemas.microsoft.com/office/drawing/2014/main" id="{110D7EB2-0D2D-95B9-CE43-7C9CFC658258}"/>
                  </a:ext>
                </a:extLst>
              </p:cNvPr>
              <p:cNvSpPr>
                <a:spLocks/>
              </p:cNvSpPr>
              <p:nvPr>
                <p:custDataLst>
                  <p:tags r:id="rId107"/>
                </p:custDataLst>
              </p:nvPr>
            </p:nvSpPr>
            <p:spPr bwMode="auto">
              <a:xfrm rot="390307">
                <a:off x="8297125" y="5196151"/>
                <a:ext cx="144462" cy="180975"/>
              </a:xfrm>
              <a:custGeom>
                <a:avLst/>
                <a:gdLst>
                  <a:gd name="T0" fmla="*/ 40 w 91"/>
                  <a:gd name="T1" fmla="*/ 0 h 114"/>
                  <a:gd name="T2" fmla="*/ 46 w 91"/>
                  <a:gd name="T3" fmla="*/ 17 h 114"/>
                  <a:gd name="T4" fmla="*/ 57 w 91"/>
                  <a:gd name="T5" fmla="*/ 23 h 114"/>
                  <a:gd name="T6" fmla="*/ 57 w 91"/>
                  <a:gd name="T7" fmla="*/ 28 h 114"/>
                  <a:gd name="T8" fmla="*/ 51 w 91"/>
                  <a:gd name="T9" fmla="*/ 40 h 114"/>
                  <a:gd name="T10" fmla="*/ 57 w 91"/>
                  <a:gd name="T11" fmla="*/ 45 h 114"/>
                  <a:gd name="T12" fmla="*/ 74 w 91"/>
                  <a:gd name="T13" fmla="*/ 51 h 114"/>
                  <a:gd name="T14" fmla="*/ 80 w 91"/>
                  <a:gd name="T15" fmla="*/ 57 h 114"/>
                  <a:gd name="T16" fmla="*/ 85 w 91"/>
                  <a:gd name="T17" fmla="*/ 63 h 114"/>
                  <a:gd name="T18" fmla="*/ 85 w 91"/>
                  <a:gd name="T19" fmla="*/ 68 h 114"/>
                  <a:gd name="T20" fmla="*/ 91 w 91"/>
                  <a:gd name="T21" fmla="*/ 80 h 114"/>
                  <a:gd name="T22" fmla="*/ 91 w 91"/>
                  <a:gd name="T23" fmla="*/ 85 h 114"/>
                  <a:gd name="T24" fmla="*/ 91 w 91"/>
                  <a:gd name="T25" fmla="*/ 97 h 114"/>
                  <a:gd name="T26" fmla="*/ 85 w 91"/>
                  <a:gd name="T27" fmla="*/ 97 h 114"/>
                  <a:gd name="T28" fmla="*/ 68 w 91"/>
                  <a:gd name="T29" fmla="*/ 102 h 114"/>
                  <a:gd name="T30" fmla="*/ 68 w 91"/>
                  <a:gd name="T31" fmla="*/ 108 h 114"/>
                  <a:gd name="T32" fmla="*/ 63 w 91"/>
                  <a:gd name="T33" fmla="*/ 108 h 114"/>
                  <a:gd name="T34" fmla="*/ 51 w 91"/>
                  <a:gd name="T35" fmla="*/ 114 h 114"/>
                  <a:gd name="T36" fmla="*/ 40 w 91"/>
                  <a:gd name="T37" fmla="*/ 114 h 114"/>
                  <a:gd name="T38" fmla="*/ 34 w 91"/>
                  <a:gd name="T39" fmla="*/ 108 h 114"/>
                  <a:gd name="T40" fmla="*/ 29 w 91"/>
                  <a:gd name="T41" fmla="*/ 102 h 114"/>
                  <a:gd name="T42" fmla="*/ 23 w 91"/>
                  <a:gd name="T43" fmla="*/ 102 h 114"/>
                  <a:gd name="T44" fmla="*/ 23 w 91"/>
                  <a:gd name="T45" fmla="*/ 97 h 114"/>
                  <a:gd name="T46" fmla="*/ 23 w 91"/>
                  <a:gd name="T47" fmla="*/ 91 h 114"/>
                  <a:gd name="T48" fmla="*/ 23 w 91"/>
                  <a:gd name="T49" fmla="*/ 85 h 114"/>
                  <a:gd name="T50" fmla="*/ 29 w 91"/>
                  <a:gd name="T51" fmla="*/ 74 h 114"/>
                  <a:gd name="T52" fmla="*/ 23 w 91"/>
                  <a:gd name="T53" fmla="*/ 68 h 114"/>
                  <a:gd name="T54" fmla="*/ 23 w 91"/>
                  <a:gd name="T55" fmla="*/ 63 h 114"/>
                  <a:gd name="T56" fmla="*/ 17 w 91"/>
                  <a:gd name="T57" fmla="*/ 63 h 114"/>
                  <a:gd name="T58" fmla="*/ 17 w 91"/>
                  <a:gd name="T59" fmla="*/ 57 h 114"/>
                  <a:gd name="T60" fmla="*/ 0 w 91"/>
                  <a:gd name="T61" fmla="*/ 57 h 114"/>
                  <a:gd name="T62" fmla="*/ 6 w 91"/>
                  <a:gd name="T63" fmla="*/ 51 h 114"/>
                  <a:gd name="T64" fmla="*/ 12 w 91"/>
                  <a:gd name="T65" fmla="*/ 45 h 114"/>
                  <a:gd name="T66" fmla="*/ 12 w 91"/>
                  <a:gd name="T67" fmla="*/ 40 h 114"/>
                  <a:gd name="T68" fmla="*/ 6 w 91"/>
                  <a:gd name="T69" fmla="*/ 34 h 114"/>
                  <a:gd name="T70" fmla="*/ 6 w 91"/>
                  <a:gd name="T71" fmla="*/ 28 h 114"/>
                  <a:gd name="T72" fmla="*/ 17 w 91"/>
                  <a:gd name="T73" fmla="*/ 28 h 114"/>
                  <a:gd name="T74" fmla="*/ 17 w 91"/>
                  <a:gd name="T75" fmla="*/ 6 h 114"/>
                  <a:gd name="T76" fmla="*/ 34 w 91"/>
                  <a:gd name="T77" fmla="*/ 6 h 114"/>
                  <a:gd name="T78" fmla="*/ 40 w 91"/>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14">
                    <a:moveTo>
                      <a:pt x="40" y="0"/>
                    </a:moveTo>
                    <a:lnTo>
                      <a:pt x="46" y="17"/>
                    </a:lnTo>
                    <a:lnTo>
                      <a:pt x="57" y="23"/>
                    </a:lnTo>
                    <a:lnTo>
                      <a:pt x="57" y="28"/>
                    </a:lnTo>
                    <a:lnTo>
                      <a:pt x="51" y="40"/>
                    </a:lnTo>
                    <a:lnTo>
                      <a:pt x="57" y="45"/>
                    </a:lnTo>
                    <a:lnTo>
                      <a:pt x="74" y="51"/>
                    </a:lnTo>
                    <a:lnTo>
                      <a:pt x="80" y="57"/>
                    </a:lnTo>
                    <a:lnTo>
                      <a:pt x="85" y="63"/>
                    </a:lnTo>
                    <a:lnTo>
                      <a:pt x="85" y="68"/>
                    </a:lnTo>
                    <a:lnTo>
                      <a:pt x="91" y="80"/>
                    </a:lnTo>
                    <a:lnTo>
                      <a:pt x="91" y="85"/>
                    </a:lnTo>
                    <a:lnTo>
                      <a:pt x="91" y="97"/>
                    </a:lnTo>
                    <a:lnTo>
                      <a:pt x="85" y="97"/>
                    </a:lnTo>
                    <a:lnTo>
                      <a:pt x="68" y="102"/>
                    </a:lnTo>
                    <a:lnTo>
                      <a:pt x="68" y="108"/>
                    </a:lnTo>
                    <a:lnTo>
                      <a:pt x="63" y="108"/>
                    </a:lnTo>
                    <a:lnTo>
                      <a:pt x="51" y="114"/>
                    </a:lnTo>
                    <a:lnTo>
                      <a:pt x="40" y="114"/>
                    </a:lnTo>
                    <a:lnTo>
                      <a:pt x="34" y="108"/>
                    </a:lnTo>
                    <a:lnTo>
                      <a:pt x="29" y="102"/>
                    </a:lnTo>
                    <a:lnTo>
                      <a:pt x="23" y="102"/>
                    </a:lnTo>
                    <a:lnTo>
                      <a:pt x="23" y="97"/>
                    </a:lnTo>
                    <a:lnTo>
                      <a:pt x="23" y="91"/>
                    </a:lnTo>
                    <a:lnTo>
                      <a:pt x="23" y="85"/>
                    </a:lnTo>
                    <a:lnTo>
                      <a:pt x="29" y="74"/>
                    </a:lnTo>
                    <a:lnTo>
                      <a:pt x="23" y="68"/>
                    </a:lnTo>
                    <a:lnTo>
                      <a:pt x="23" y="63"/>
                    </a:lnTo>
                    <a:lnTo>
                      <a:pt x="17" y="63"/>
                    </a:lnTo>
                    <a:lnTo>
                      <a:pt x="17" y="57"/>
                    </a:lnTo>
                    <a:lnTo>
                      <a:pt x="0" y="57"/>
                    </a:lnTo>
                    <a:lnTo>
                      <a:pt x="6" y="51"/>
                    </a:lnTo>
                    <a:lnTo>
                      <a:pt x="12" y="45"/>
                    </a:lnTo>
                    <a:lnTo>
                      <a:pt x="12" y="40"/>
                    </a:lnTo>
                    <a:lnTo>
                      <a:pt x="6" y="34"/>
                    </a:lnTo>
                    <a:lnTo>
                      <a:pt x="6" y="28"/>
                    </a:lnTo>
                    <a:lnTo>
                      <a:pt x="17" y="28"/>
                    </a:lnTo>
                    <a:lnTo>
                      <a:pt x="17" y="6"/>
                    </a:lnTo>
                    <a:lnTo>
                      <a:pt x="34" y="6"/>
                    </a:lnTo>
                    <a:lnTo>
                      <a:pt x="40" y="0"/>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3" name="Freeform 107">
                <a:extLst>
                  <a:ext uri="{FF2B5EF4-FFF2-40B4-BE49-F238E27FC236}">
                    <a16:creationId xmlns:a16="http://schemas.microsoft.com/office/drawing/2014/main" id="{EEE3009E-8723-DAAF-52AD-148A4EC059A5}"/>
                  </a:ext>
                </a:extLst>
              </p:cNvPr>
              <p:cNvSpPr>
                <a:spLocks/>
              </p:cNvSpPr>
              <p:nvPr>
                <p:custDataLst>
                  <p:tags r:id="rId108"/>
                </p:custDataLst>
              </p:nvPr>
            </p:nvSpPr>
            <p:spPr bwMode="auto">
              <a:xfrm rot="390307">
                <a:off x="6387467" y="2325752"/>
                <a:ext cx="296862" cy="358775"/>
              </a:xfrm>
              <a:custGeom>
                <a:avLst/>
                <a:gdLst>
                  <a:gd name="T0" fmla="*/ 45 w 187"/>
                  <a:gd name="T1" fmla="*/ 0 h 226"/>
                  <a:gd name="T2" fmla="*/ 51 w 187"/>
                  <a:gd name="T3" fmla="*/ 5 h 226"/>
                  <a:gd name="T4" fmla="*/ 57 w 187"/>
                  <a:gd name="T5" fmla="*/ 11 h 226"/>
                  <a:gd name="T6" fmla="*/ 68 w 187"/>
                  <a:gd name="T7" fmla="*/ 17 h 226"/>
                  <a:gd name="T8" fmla="*/ 85 w 187"/>
                  <a:gd name="T9" fmla="*/ 28 h 226"/>
                  <a:gd name="T10" fmla="*/ 102 w 187"/>
                  <a:gd name="T11" fmla="*/ 39 h 226"/>
                  <a:gd name="T12" fmla="*/ 113 w 187"/>
                  <a:gd name="T13" fmla="*/ 45 h 226"/>
                  <a:gd name="T14" fmla="*/ 125 w 187"/>
                  <a:gd name="T15" fmla="*/ 51 h 226"/>
                  <a:gd name="T16" fmla="*/ 142 w 187"/>
                  <a:gd name="T17" fmla="*/ 56 h 226"/>
                  <a:gd name="T18" fmla="*/ 153 w 187"/>
                  <a:gd name="T19" fmla="*/ 68 h 226"/>
                  <a:gd name="T20" fmla="*/ 159 w 187"/>
                  <a:gd name="T21" fmla="*/ 73 h 226"/>
                  <a:gd name="T22" fmla="*/ 181 w 187"/>
                  <a:gd name="T23" fmla="*/ 85 h 226"/>
                  <a:gd name="T24" fmla="*/ 176 w 187"/>
                  <a:gd name="T25" fmla="*/ 102 h 226"/>
                  <a:gd name="T26" fmla="*/ 176 w 187"/>
                  <a:gd name="T27" fmla="*/ 119 h 226"/>
                  <a:gd name="T28" fmla="*/ 170 w 187"/>
                  <a:gd name="T29" fmla="*/ 124 h 226"/>
                  <a:gd name="T30" fmla="*/ 164 w 187"/>
                  <a:gd name="T31" fmla="*/ 130 h 226"/>
                  <a:gd name="T32" fmla="*/ 159 w 187"/>
                  <a:gd name="T33" fmla="*/ 153 h 226"/>
                  <a:gd name="T34" fmla="*/ 153 w 187"/>
                  <a:gd name="T35" fmla="*/ 158 h 226"/>
                  <a:gd name="T36" fmla="*/ 147 w 187"/>
                  <a:gd name="T37" fmla="*/ 164 h 226"/>
                  <a:gd name="T38" fmla="*/ 136 w 187"/>
                  <a:gd name="T39" fmla="*/ 181 h 226"/>
                  <a:gd name="T40" fmla="*/ 125 w 187"/>
                  <a:gd name="T41" fmla="*/ 187 h 226"/>
                  <a:gd name="T42" fmla="*/ 119 w 187"/>
                  <a:gd name="T43" fmla="*/ 192 h 226"/>
                  <a:gd name="T44" fmla="*/ 113 w 187"/>
                  <a:gd name="T45" fmla="*/ 204 h 226"/>
                  <a:gd name="T46" fmla="*/ 102 w 187"/>
                  <a:gd name="T47" fmla="*/ 221 h 226"/>
                  <a:gd name="T48" fmla="*/ 62 w 187"/>
                  <a:gd name="T49" fmla="*/ 198 h 226"/>
                  <a:gd name="T50" fmla="*/ 0 w 187"/>
                  <a:gd name="T51" fmla="*/ 198 h 226"/>
                  <a:gd name="T52" fmla="*/ 6 w 187"/>
                  <a:gd name="T53" fmla="*/ 158 h 226"/>
                  <a:gd name="T54" fmla="*/ 11 w 187"/>
                  <a:gd name="T55" fmla="*/ 147 h 226"/>
                  <a:gd name="T56" fmla="*/ 17 w 187"/>
                  <a:gd name="T57" fmla="*/ 141 h 226"/>
                  <a:gd name="T58" fmla="*/ 23 w 187"/>
                  <a:gd name="T59" fmla="*/ 136 h 226"/>
                  <a:gd name="T60" fmla="*/ 17 w 187"/>
                  <a:gd name="T61" fmla="*/ 124 h 226"/>
                  <a:gd name="T62" fmla="*/ 23 w 187"/>
                  <a:gd name="T63" fmla="*/ 113 h 226"/>
                  <a:gd name="T64" fmla="*/ 23 w 187"/>
                  <a:gd name="T65" fmla="*/ 102 h 226"/>
                  <a:gd name="T66" fmla="*/ 23 w 187"/>
                  <a:gd name="T67" fmla="*/ 90 h 226"/>
                  <a:gd name="T68" fmla="*/ 23 w 187"/>
                  <a:gd name="T69" fmla="*/ 90 h 226"/>
                  <a:gd name="T70" fmla="*/ 28 w 187"/>
                  <a:gd name="T71" fmla="*/ 85 h 226"/>
                  <a:gd name="T72" fmla="*/ 28 w 187"/>
                  <a:gd name="T73" fmla="*/ 79 h 226"/>
                  <a:gd name="T74" fmla="*/ 28 w 187"/>
                  <a:gd name="T75" fmla="*/ 68 h 226"/>
                  <a:gd name="T76" fmla="*/ 28 w 187"/>
                  <a:gd name="T77" fmla="*/ 62 h 226"/>
                  <a:gd name="T78" fmla="*/ 28 w 187"/>
                  <a:gd name="T79" fmla="*/ 56 h 226"/>
                  <a:gd name="T80" fmla="*/ 28 w 187"/>
                  <a:gd name="T81" fmla="*/ 51 h 226"/>
                  <a:gd name="T82" fmla="*/ 28 w 187"/>
                  <a:gd name="T83" fmla="*/ 39 h 226"/>
                  <a:gd name="T84" fmla="*/ 34 w 187"/>
                  <a:gd name="T85" fmla="*/ 34 h 226"/>
                  <a:gd name="T86" fmla="*/ 40 w 187"/>
                  <a:gd name="T87" fmla="*/ 22 h 226"/>
                  <a:gd name="T88" fmla="*/ 40 w 187"/>
                  <a:gd name="T89" fmla="*/ 17 h 226"/>
                  <a:gd name="T90" fmla="*/ 40 w 187"/>
                  <a:gd name="T9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226">
                    <a:moveTo>
                      <a:pt x="40" y="0"/>
                    </a:moveTo>
                    <a:lnTo>
                      <a:pt x="45" y="0"/>
                    </a:lnTo>
                    <a:lnTo>
                      <a:pt x="45" y="5"/>
                    </a:lnTo>
                    <a:lnTo>
                      <a:pt x="51" y="5"/>
                    </a:lnTo>
                    <a:lnTo>
                      <a:pt x="51" y="11"/>
                    </a:lnTo>
                    <a:lnTo>
                      <a:pt x="57" y="11"/>
                    </a:lnTo>
                    <a:lnTo>
                      <a:pt x="62" y="17"/>
                    </a:lnTo>
                    <a:lnTo>
                      <a:pt x="68" y="17"/>
                    </a:lnTo>
                    <a:lnTo>
                      <a:pt x="74" y="17"/>
                    </a:lnTo>
                    <a:lnTo>
                      <a:pt x="85" y="28"/>
                    </a:lnTo>
                    <a:lnTo>
                      <a:pt x="91" y="34"/>
                    </a:lnTo>
                    <a:lnTo>
                      <a:pt x="102" y="39"/>
                    </a:lnTo>
                    <a:lnTo>
                      <a:pt x="108" y="39"/>
                    </a:lnTo>
                    <a:lnTo>
                      <a:pt x="113" y="45"/>
                    </a:lnTo>
                    <a:lnTo>
                      <a:pt x="119" y="45"/>
                    </a:lnTo>
                    <a:lnTo>
                      <a:pt x="125" y="51"/>
                    </a:lnTo>
                    <a:lnTo>
                      <a:pt x="136" y="56"/>
                    </a:lnTo>
                    <a:lnTo>
                      <a:pt x="142" y="56"/>
                    </a:lnTo>
                    <a:lnTo>
                      <a:pt x="147" y="62"/>
                    </a:lnTo>
                    <a:lnTo>
                      <a:pt x="153" y="68"/>
                    </a:lnTo>
                    <a:lnTo>
                      <a:pt x="159" y="68"/>
                    </a:lnTo>
                    <a:lnTo>
                      <a:pt x="159" y="73"/>
                    </a:lnTo>
                    <a:lnTo>
                      <a:pt x="164" y="73"/>
                    </a:lnTo>
                    <a:lnTo>
                      <a:pt x="181" y="85"/>
                    </a:lnTo>
                    <a:lnTo>
                      <a:pt x="187" y="85"/>
                    </a:lnTo>
                    <a:lnTo>
                      <a:pt x="176" y="102"/>
                    </a:lnTo>
                    <a:lnTo>
                      <a:pt x="176" y="113"/>
                    </a:lnTo>
                    <a:lnTo>
                      <a:pt x="176" y="119"/>
                    </a:lnTo>
                    <a:lnTo>
                      <a:pt x="170" y="119"/>
                    </a:lnTo>
                    <a:lnTo>
                      <a:pt x="170" y="124"/>
                    </a:lnTo>
                    <a:lnTo>
                      <a:pt x="170" y="130"/>
                    </a:lnTo>
                    <a:lnTo>
                      <a:pt x="164" y="130"/>
                    </a:lnTo>
                    <a:lnTo>
                      <a:pt x="159" y="141"/>
                    </a:lnTo>
                    <a:lnTo>
                      <a:pt x="159" y="153"/>
                    </a:lnTo>
                    <a:lnTo>
                      <a:pt x="153" y="153"/>
                    </a:lnTo>
                    <a:lnTo>
                      <a:pt x="153" y="158"/>
                    </a:lnTo>
                    <a:lnTo>
                      <a:pt x="147" y="158"/>
                    </a:lnTo>
                    <a:lnTo>
                      <a:pt x="147" y="164"/>
                    </a:lnTo>
                    <a:lnTo>
                      <a:pt x="136" y="175"/>
                    </a:lnTo>
                    <a:lnTo>
                      <a:pt x="136" y="181"/>
                    </a:lnTo>
                    <a:lnTo>
                      <a:pt x="130" y="181"/>
                    </a:lnTo>
                    <a:lnTo>
                      <a:pt x="125" y="187"/>
                    </a:lnTo>
                    <a:lnTo>
                      <a:pt x="125" y="192"/>
                    </a:lnTo>
                    <a:lnTo>
                      <a:pt x="119" y="192"/>
                    </a:lnTo>
                    <a:lnTo>
                      <a:pt x="119" y="198"/>
                    </a:lnTo>
                    <a:lnTo>
                      <a:pt x="113" y="204"/>
                    </a:lnTo>
                    <a:lnTo>
                      <a:pt x="108" y="209"/>
                    </a:lnTo>
                    <a:lnTo>
                      <a:pt x="102" y="221"/>
                    </a:lnTo>
                    <a:lnTo>
                      <a:pt x="102" y="226"/>
                    </a:lnTo>
                    <a:lnTo>
                      <a:pt x="62" y="198"/>
                    </a:lnTo>
                    <a:lnTo>
                      <a:pt x="40" y="209"/>
                    </a:lnTo>
                    <a:lnTo>
                      <a:pt x="0" y="198"/>
                    </a:lnTo>
                    <a:lnTo>
                      <a:pt x="6" y="164"/>
                    </a:lnTo>
                    <a:lnTo>
                      <a:pt x="6" y="158"/>
                    </a:lnTo>
                    <a:lnTo>
                      <a:pt x="11" y="153"/>
                    </a:lnTo>
                    <a:lnTo>
                      <a:pt x="11" y="147"/>
                    </a:lnTo>
                    <a:lnTo>
                      <a:pt x="17" y="147"/>
                    </a:lnTo>
                    <a:lnTo>
                      <a:pt x="17" y="141"/>
                    </a:lnTo>
                    <a:lnTo>
                      <a:pt x="17" y="136"/>
                    </a:lnTo>
                    <a:lnTo>
                      <a:pt x="23" y="136"/>
                    </a:lnTo>
                    <a:lnTo>
                      <a:pt x="17" y="130"/>
                    </a:lnTo>
                    <a:lnTo>
                      <a:pt x="17" y="124"/>
                    </a:lnTo>
                    <a:lnTo>
                      <a:pt x="17" y="119"/>
                    </a:lnTo>
                    <a:lnTo>
                      <a:pt x="23" y="113"/>
                    </a:lnTo>
                    <a:lnTo>
                      <a:pt x="23" y="107"/>
                    </a:lnTo>
                    <a:lnTo>
                      <a:pt x="23" y="102"/>
                    </a:lnTo>
                    <a:lnTo>
                      <a:pt x="23" y="96"/>
                    </a:lnTo>
                    <a:lnTo>
                      <a:pt x="23" y="90"/>
                    </a:lnTo>
                    <a:lnTo>
                      <a:pt x="28" y="90"/>
                    </a:lnTo>
                    <a:lnTo>
                      <a:pt x="23" y="90"/>
                    </a:lnTo>
                    <a:lnTo>
                      <a:pt x="23" y="85"/>
                    </a:lnTo>
                    <a:lnTo>
                      <a:pt x="28" y="85"/>
                    </a:lnTo>
                    <a:lnTo>
                      <a:pt x="23" y="79"/>
                    </a:lnTo>
                    <a:lnTo>
                      <a:pt x="28" y="79"/>
                    </a:lnTo>
                    <a:lnTo>
                      <a:pt x="28" y="73"/>
                    </a:lnTo>
                    <a:lnTo>
                      <a:pt x="28" y="68"/>
                    </a:lnTo>
                    <a:lnTo>
                      <a:pt x="23" y="62"/>
                    </a:lnTo>
                    <a:lnTo>
                      <a:pt x="28" y="62"/>
                    </a:lnTo>
                    <a:lnTo>
                      <a:pt x="23" y="56"/>
                    </a:lnTo>
                    <a:lnTo>
                      <a:pt x="28" y="56"/>
                    </a:lnTo>
                    <a:lnTo>
                      <a:pt x="23" y="51"/>
                    </a:lnTo>
                    <a:lnTo>
                      <a:pt x="28" y="51"/>
                    </a:lnTo>
                    <a:lnTo>
                      <a:pt x="28" y="45"/>
                    </a:lnTo>
                    <a:lnTo>
                      <a:pt x="28" y="39"/>
                    </a:lnTo>
                    <a:lnTo>
                      <a:pt x="28" y="34"/>
                    </a:lnTo>
                    <a:lnTo>
                      <a:pt x="34" y="34"/>
                    </a:lnTo>
                    <a:lnTo>
                      <a:pt x="34" y="28"/>
                    </a:lnTo>
                    <a:lnTo>
                      <a:pt x="40" y="22"/>
                    </a:lnTo>
                    <a:lnTo>
                      <a:pt x="34" y="22"/>
                    </a:lnTo>
                    <a:lnTo>
                      <a:pt x="40" y="17"/>
                    </a:lnTo>
                    <a:lnTo>
                      <a:pt x="40" y="5"/>
                    </a:lnTo>
                    <a:lnTo>
                      <a:pt x="40" y="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4" name="Freeform 108">
                <a:extLst>
                  <a:ext uri="{FF2B5EF4-FFF2-40B4-BE49-F238E27FC236}">
                    <a16:creationId xmlns:a16="http://schemas.microsoft.com/office/drawing/2014/main" id="{2D9495B6-4CBD-785F-9A3A-BB0DB85B18AA}"/>
                  </a:ext>
                </a:extLst>
              </p:cNvPr>
              <p:cNvSpPr>
                <a:spLocks/>
              </p:cNvSpPr>
              <p:nvPr>
                <p:custDataLst>
                  <p:tags r:id="rId109"/>
                </p:custDataLst>
              </p:nvPr>
            </p:nvSpPr>
            <p:spPr bwMode="auto">
              <a:xfrm rot="390307">
                <a:off x="6334429" y="3045885"/>
                <a:ext cx="638175" cy="512763"/>
              </a:xfrm>
              <a:custGeom>
                <a:avLst/>
                <a:gdLst>
                  <a:gd name="T0" fmla="*/ 175 w 402"/>
                  <a:gd name="T1" fmla="*/ 0 h 323"/>
                  <a:gd name="T2" fmla="*/ 187 w 402"/>
                  <a:gd name="T3" fmla="*/ 5 h 323"/>
                  <a:gd name="T4" fmla="*/ 187 w 402"/>
                  <a:gd name="T5" fmla="*/ 17 h 323"/>
                  <a:gd name="T6" fmla="*/ 192 w 402"/>
                  <a:gd name="T7" fmla="*/ 22 h 323"/>
                  <a:gd name="T8" fmla="*/ 198 w 402"/>
                  <a:gd name="T9" fmla="*/ 22 h 323"/>
                  <a:gd name="T10" fmla="*/ 204 w 402"/>
                  <a:gd name="T11" fmla="*/ 45 h 323"/>
                  <a:gd name="T12" fmla="*/ 215 w 402"/>
                  <a:gd name="T13" fmla="*/ 51 h 323"/>
                  <a:gd name="T14" fmla="*/ 209 w 402"/>
                  <a:gd name="T15" fmla="*/ 68 h 323"/>
                  <a:gd name="T16" fmla="*/ 215 w 402"/>
                  <a:gd name="T17" fmla="*/ 73 h 323"/>
                  <a:gd name="T18" fmla="*/ 221 w 402"/>
                  <a:gd name="T19" fmla="*/ 90 h 323"/>
                  <a:gd name="T20" fmla="*/ 232 w 402"/>
                  <a:gd name="T21" fmla="*/ 102 h 323"/>
                  <a:gd name="T22" fmla="*/ 243 w 402"/>
                  <a:gd name="T23" fmla="*/ 113 h 323"/>
                  <a:gd name="T24" fmla="*/ 260 w 402"/>
                  <a:gd name="T25" fmla="*/ 119 h 323"/>
                  <a:gd name="T26" fmla="*/ 272 w 402"/>
                  <a:gd name="T27" fmla="*/ 141 h 323"/>
                  <a:gd name="T28" fmla="*/ 289 w 402"/>
                  <a:gd name="T29" fmla="*/ 164 h 323"/>
                  <a:gd name="T30" fmla="*/ 306 w 402"/>
                  <a:gd name="T31" fmla="*/ 181 h 323"/>
                  <a:gd name="T32" fmla="*/ 323 w 402"/>
                  <a:gd name="T33" fmla="*/ 192 h 323"/>
                  <a:gd name="T34" fmla="*/ 328 w 402"/>
                  <a:gd name="T35" fmla="*/ 198 h 323"/>
                  <a:gd name="T36" fmla="*/ 345 w 402"/>
                  <a:gd name="T37" fmla="*/ 187 h 323"/>
                  <a:gd name="T38" fmla="*/ 362 w 402"/>
                  <a:gd name="T39" fmla="*/ 192 h 323"/>
                  <a:gd name="T40" fmla="*/ 385 w 402"/>
                  <a:gd name="T41" fmla="*/ 192 h 323"/>
                  <a:gd name="T42" fmla="*/ 391 w 402"/>
                  <a:gd name="T43" fmla="*/ 209 h 323"/>
                  <a:gd name="T44" fmla="*/ 396 w 402"/>
                  <a:gd name="T45" fmla="*/ 226 h 323"/>
                  <a:gd name="T46" fmla="*/ 391 w 402"/>
                  <a:gd name="T47" fmla="*/ 232 h 323"/>
                  <a:gd name="T48" fmla="*/ 391 w 402"/>
                  <a:gd name="T49" fmla="*/ 226 h 323"/>
                  <a:gd name="T50" fmla="*/ 374 w 402"/>
                  <a:gd name="T51" fmla="*/ 232 h 323"/>
                  <a:gd name="T52" fmla="*/ 362 w 402"/>
                  <a:gd name="T53" fmla="*/ 243 h 323"/>
                  <a:gd name="T54" fmla="*/ 345 w 402"/>
                  <a:gd name="T55" fmla="*/ 238 h 323"/>
                  <a:gd name="T56" fmla="*/ 323 w 402"/>
                  <a:gd name="T57" fmla="*/ 232 h 323"/>
                  <a:gd name="T58" fmla="*/ 311 w 402"/>
                  <a:gd name="T59" fmla="*/ 226 h 323"/>
                  <a:gd name="T60" fmla="*/ 300 w 402"/>
                  <a:gd name="T61" fmla="*/ 232 h 323"/>
                  <a:gd name="T62" fmla="*/ 306 w 402"/>
                  <a:gd name="T63" fmla="*/ 249 h 323"/>
                  <a:gd name="T64" fmla="*/ 289 w 402"/>
                  <a:gd name="T65" fmla="*/ 238 h 323"/>
                  <a:gd name="T66" fmla="*/ 272 w 402"/>
                  <a:gd name="T67" fmla="*/ 238 h 323"/>
                  <a:gd name="T68" fmla="*/ 260 w 402"/>
                  <a:gd name="T69" fmla="*/ 243 h 323"/>
                  <a:gd name="T70" fmla="*/ 238 w 402"/>
                  <a:gd name="T71" fmla="*/ 249 h 323"/>
                  <a:gd name="T72" fmla="*/ 226 w 402"/>
                  <a:gd name="T73" fmla="*/ 243 h 323"/>
                  <a:gd name="T74" fmla="*/ 221 w 402"/>
                  <a:gd name="T75" fmla="*/ 255 h 323"/>
                  <a:gd name="T76" fmla="*/ 198 w 402"/>
                  <a:gd name="T77" fmla="*/ 272 h 323"/>
                  <a:gd name="T78" fmla="*/ 187 w 402"/>
                  <a:gd name="T79" fmla="*/ 272 h 323"/>
                  <a:gd name="T80" fmla="*/ 181 w 402"/>
                  <a:gd name="T81" fmla="*/ 283 h 323"/>
                  <a:gd name="T82" fmla="*/ 164 w 402"/>
                  <a:gd name="T83" fmla="*/ 294 h 323"/>
                  <a:gd name="T84" fmla="*/ 153 w 402"/>
                  <a:gd name="T85" fmla="*/ 311 h 323"/>
                  <a:gd name="T86" fmla="*/ 141 w 402"/>
                  <a:gd name="T87" fmla="*/ 311 h 323"/>
                  <a:gd name="T88" fmla="*/ 136 w 402"/>
                  <a:gd name="T89" fmla="*/ 323 h 323"/>
                  <a:gd name="T90" fmla="*/ 124 w 402"/>
                  <a:gd name="T91" fmla="*/ 323 h 323"/>
                  <a:gd name="T92" fmla="*/ 113 w 402"/>
                  <a:gd name="T93" fmla="*/ 317 h 323"/>
                  <a:gd name="T94" fmla="*/ 119 w 402"/>
                  <a:gd name="T95" fmla="*/ 300 h 323"/>
                  <a:gd name="T96" fmla="*/ 107 w 402"/>
                  <a:gd name="T97" fmla="*/ 294 h 323"/>
                  <a:gd name="T98" fmla="*/ 96 w 402"/>
                  <a:gd name="T99" fmla="*/ 283 h 323"/>
                  <a:gd name="T100" fmla="*/ 102 w 402"/>
                  <a:gd name="T101" fmla="*/ 266 h 323"/>
                  <a:gd name="T102" fmla="*/ 107 w 402"/>
                  <a:gd name="T103" fmla="*/ 255 h 323"/>
                  <a:gd name="T104" fmla="*/ 96 w 402"/>
                  <a:gd name="T105" fmla="*/ 243 h 323"/>
                  <a:gd name="T106" fmla="*/ 85 w 402"/>
                  <a:gd name="T107" fmla="*/ 238 h 323"/>
                  <a:gd name="T108" fmla="*/ 79 w 402"/>
                  <a:gd name="T109" fmla="*/ 226 h 323"/>
                  <a:gd name="T110" fmla="*/ 68 w 402"/>
                  <a:gd name="T111" fmla="*/ 215 h 323"/>
                  <a:gd name="T112" fmla="*/ 0 w 402"/>
                  <a:gd name="T113" fmla="*/ 164 h 323"/>
                  <a:gd name="T114" fmla="*/ 17 w 402"/>
                  <a:gd name="T115" fmla="*/ 164 h 323"/>
                  <a:gd name="T116" fmla="*/ 22 w 402"/>
                  <a:gd name="T117" fmla="*/ 164 h 323"/>
                  <a:gd name="T118" fmla="*/ 39 w 402"/>
                  <a:gd name="T119" fmla="*/ 164 h 323"/>
                  <a:gd name="T120" fmla="*/ 158 w 402"/>
                  <a:gd name="T1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323">
                    <a:moveTo>
                      <a:pt x="158" y="0"/>
                    </a:moveTo>
                    <a:lnTo>
                      <a:pt x="164" y="0"/>
                    </a:lnTo>
                    <a:lnTo>
                      <a:pt x="175" y="0"/>
                    </a:lnTo>
                    <a:lnTo>
                      <a:pt x="181" y="0"/>
                    </a:lnTo>
                    <a:lnTo>
                      <a:pt x="181" y="5"/>
                    </a:lnTo>
                    <a:lnTo>
                      <a:pt x="187" y="5"/>
                    </a:lnTo>
                    <a:lnTo>
                      <a:pt x="187" y="11"/>
                    </a:lnTo>
                    <a:lnTo>
                      <a:pt x="181" y="17"/>
                    </a:lnTo>
                    <a:lnTo>
                      <a:pt x="187" y="17"/>
                    </a:lnTo>
                    <a:lnTo>
                      <a:pt x="181" y="17"/>
                    </a:lnTo>
                    <a:lnTo>
                      <a:pt x="187" y="22"/>
                    </a:lnTo>
                    <a:lnTo>
                      <a:pt x="192" y="22"/>
                    </a:lnTo>
                    <a:lnTo>
                      <a:pt x="192" y="17"/>
                    </a:lnTo>
                    <a:lnTo>
                      <a:pt x="198" y="17"/>
                    </a:lnTo>
                    <a:lnTo>
                      <a:pt x="198" y="22"/>
                    </a:lnTo>
                    <a:lnTo>
                      <a:pt x="204" y="34"/>
                    </a:lnTo>
                    <a:lnTo>
                      <a:pt x="204" y="39"/>
                    </a:lnTo>
                    <a:lnTo>
                      <a:pt x="204" y="45"/>
                    </a:lnTo>
                    <a:lnTo>
                      <a:pt x="209" y="45"/>
                    </a:lnTo>
                    <a:lnTo>
                      <a:pt x="209" y="51"/>
                    </a:lnTo>
                    <a:lnTo>
                      <a:pt x="215" y="51"/>
                    </a:lnTo>
                    <a:lnTo>
                      <a:pt x="215" y="56"/>
                    </a:lnTo>
                    <a:lnTo>
                      <a:pt x="209" y="62"/>
                    </a:lnTo>
                    <a:lnTo>
                      <a:pt x="209" y="68"/>
                    </a:lnTo>
                    <a:lnTo>
                      <a:pt x="215" y="68"/>
                    </a:lnTo>
                    <a:lnTo>
                      <a:pt x="221" y="68"/>
                    </a:lnTo>
                    <a:lnTo>
                      <a:pt x="215" y="73"/>
                    </a:lnTo>
                    <a:lnTo>
                      <a:pt x="215" y="79"/>
                    </a:lnTo>
                    <a:lnTo>
                      <a:pt x="215" y="85"/>
                    </a:lnTo>
                    <a:lnTo>
                      <a:pt x="221" y="90"/>
                    </a:lnTo>
                    <a:lnTo>
                      <a:pt x="226" y="96"/>
                    </a:lnTo>
                    <a:lnTo>
                      <a:pt x="226" y="102"/>
                    </a:lnTo>
                    <a:lnTo>
                      <a:pt x="232" y="102"/>
                    </a:lnTo>
                    <a:lnTo>
                      <a:pt x="238" y="107"/>
                    </a:lnTo>
                    <a:lnTo>
                      <a:pt x="238" y="113"/>
                    </a:lnTo>
                    <a:lnTo>
                      <a:pt x="243" y="113"/>
                    </a:lnTo>
                    <a:lnTo>
                      <a:pt x="249" y="113"/>
                    </a:lnTo>
                    <a:lnTo>
                      <a:pt x="255" y="119"/>
                    </a:lnTo>
                    <a:lnTo>
                      <a:pt x="260" y="119"/>
                    </a:lnTo>
                    <a:lnTo>
                      <a:pt x="260" y="124"/>
                    </a:lnTo>
                    <a:lnTo>
                      <a:pt x="272" y="130"/>
                    </a:lnTo>
                    <a:lnTo>
                      <a:pt x="272" y="141"/>
                    </a:lnTo>
                    <a:lnTo>
                      <a:pt x="283" y="147"/>
                    </a:lnTo>
                    <a:lnTo>
                      <a:pt x="289" y="158"/>
                    </a:lnTo>
                    <a:lnTo>
                      <a:pt x="289" y="164"/>
                    </a:lnTo>
                    <a:lnTo>
                      <a:pt x="294" y="170"/>
                    </a:lnTo>
                    <a:lnTo>
                      <a:pt x="300" y="170"/>
                    </a:lnTo>
                    <a:lnTo>
                      <a:pt x="306" y="181"/>
                    </a:lnTo>
                    <a:lnTo>
                      <a:pt x="306" y="187"/>
                    </a:lnTo>
                    <a:lnTo>
                      <a:pt x="311" y="192"/>
                    </a:lnTo>
                    <a:lnTo>
                      <a:pt x="323" y="192"/>
                    </a:lnTo>
                    <a:lnTo>
                      <a:pt x="323" y="204"/>
                    </a:lnTo>
                    <a:lnTo>
                      <a:pt x="328" y="204"/>
                    </a:lnTo>
                    <a:lnTo>
                      <a:pt x="328" y="198"/>
                    </a:lnTo>
                    <a:lnTo>
                      <a:pt x="340" y="192"/>
                    </a:lnTo>
                    <a:lnTo>
                      <a:pt x="345" y="192"/>
                    </a:lnTo>
                    <a:lnTo>
                      <a:pt x="345" y="187"/>
                    </a:lnTo>
                    <a:lnTo>
                      <a:pt x="351" y="187"/>
                    </a:lnTo>
                    <a:lnTo>
                      <a:pt x="357" y="187"/>
                    </a:lnTo>
                    <a:lnTo>
                      <a:pt x="362" y="192"/>
                    </a:lnTo>
                    <a:lnTo>
                      <a:pt x="368" y="192"/>
                    </a:lnTo>
                    <a:lnTo>
                      <a:pt x="385" y="198"/>
                    </a:lnTo>
                    <a:lnTo>
                      <a:pt x="385" y="192"/>
                    </a:lnTo>
                    <a:lnTo>
                      <a:pt x="391" y="198"/>
                    </a:lnTo>
                    <a:lnTo>
                      <a:pt x="391" y="204"/>
                    </a:lnTo>
                    <a:lnTo>
                      <a:pt x="391" y="209"/>
                    </a:lnTo>
                    <a:lnTo>
                      <a:pt x="396" y="209"/>
                    </a:lnTo>
                    <a:lnTo>
                      <a:pt x="402" y="226"/>
                    </a:lnTo>
                    <a:lnTo>
                      <a:pt x="396" y="226"/>
                    </a:lnTo>
                    <a:lnTo>
                      <a:pt x="396" y="232"/>
                    </a:lnTo>
                    <a:lnTo>
                      <a:pt x="391" y="238"/>
                    </a:lnTo>
                    <a:lnTo>
                      <a:pt x="391" y="232"/>
                    </a:lnTo>
                    <a:lnTo>
                      <a:pt x="385" y="232"/>
                    </a:lnTo>
                    <a:lnTo>
                      <a:pt x="385" y="226"/>
                    </a:lnTo>
                    <a:lnTo>
                      <a:pt x="391" y="226"/>
                    </a:lnTo>
                    <a:lnTo>
                      <a:pt x="385" y="221"/>
                    </a:lnTo>
                    <a:lnTo>
                      <a:pt x="379" y="226"/>
                    </a:lnTo>
                    <a:lnTo>
                      <a:pt x="374" y="232"/>
                    </a:lnTo>
                    <a:lnTo>
                      <a:pt x="368" y="232"/>
                    </a:lnTo>
                    <a:lnTo>
                      <a:pt x="368" y="238"/>
                    </a:lnTo>
                    <a:lnTo>
                      <a:pt x="362" y="243"/>
                    </a:lnTo>
                    <a:lnTo>
                      <a:pt x="357" y="243"/>
                    </a:lnTo>
                    <a:lnTo>
                      <a:pt x="351" y="243"/>
                    </a:lnTo>
                    <a:lnTo>
                      <a:pt x="345" y="238"/>
                    </a:lnTo>
                    <a:lnTo>
                      <a:pt x="334" y="238"/>
                    </a:lnTo>
                    <a:lnTo>
                      <a:pt x="328" y="232"/>
                    </a:lnTo>
                    <a:lnTo>
                      <a:pt x="323" y="232"/>
                    </a:lnTo>
                    <a:lnTo>
                      <a:pt x="323" y="226"/>
                    </a:lnTo>
                    <a:lnTo>
                      <a:pt x="317" y="226"/>
                    </a:lnTo>
                    <a:lnTo>
                      <a:pt x="311" y="226"/>
                    </a:lnTo>
                    <a:lnTo>
                      <a:pt x="306" y="221"/>
                    </a:lnTo>
                    <a:lnTo>
                      <a:pt x="306" y="226"/>
                    </a:lnTo>
                    <a:lnTo>
                      <a:pt x="300" y="232"/>
                    </a:lnTo>
                    <a:lnTo>
                      <a:pt x="300" y="238"/>
                    </a:lnTo>
                    <a:lnTo>
                      <a:pt x="306" y="243"/>
                    </a:lnTo>
                    <a:lnTo>
                      <a:pt x="306" y="249"/>
                    </a:lnTo>
                    <a:lnTo>
                      <a:pt x="300" y="243"/>
                    </a:lnTo>
                    <a:lnTo>
                      <a:pt x="294" y="243"/>
                    </a:lnTo>
                    <a:lnTo>
                      <a:pt x="289" y="238"/>
                    </a:lnTo>
                    <a:lnTo>
                      <a:pt x="283" y="238"/>
                    </a:lnTo>
                    <a:lnTo>
                      <a:pt x="277" y="238"/>
                    </a:lnTo>
                    <a:lnTo>
                      <a:pt x="272" y="238"/>
                    </a:lnTo>
                    <a:lnTo>
                      <a:pt x="266" y="238"/>
                    </a:lnTo>
                    <a:lnTo>
                      <a:pt x="266" y="243"/>
                    </a:lnTo>
                    <a:lnTo>
                      <a:pt x="260" y="243"/>
                    </a:lnTo>
                    <a:lnTo>
                      <a:pt x="243" y="243"/>
                    </a:lnTo>
                    <a:lnTo>
                      <a:pt x="243" y="249"/>
                    </a:lnTo>
                    <a:lnTo>
                      <a:pt x="238" y="249"/>
                    </a:lnTo>
                    <a:lnTo>
                      <a:pt x="238" y="243"/>
                    </a:lnTo>
                    <a:lnTo>
                      <a:pt x="232" y="238"/>
                    </a:lnTo>
                    <a:lnTo>
                      <a:pt x="226" y="243"/>
                    </a:lnTo>
                    <a:lnTo>
                      <a:pt x="221" y="243"/>
                    </a:lnTo>
                    <a:lnTo>
                      <a:pt x="221" y="249"/>
                    </a:lnTo>
                    <a:lnTo>
                      <a:pt x="221" y="255"/>
                    </a:lnTo>
                    <a:lnTo>
                      <a:pt x="215" y="260"/>
                    </a:lnTo>
                    <a:lnTo>
                      <a:pt x="204" y="266"/>
                    </a:lnTo>
                    <a:lnTo>
                      <a:pt x="198" y="272"/>
                    </a:lnTo>
                    <a:lnTo>
                      <a:pt x="198" y="277"/>
                    </a:lnTo>
                    <a:lnTo>
                      <a:pt x="192" y="272"/>
                    </a:lnTo>
                    <a:lnTo>
                      <a:pt x="187" y="272"/>
                    </a:lnTo>
                    <a:lnTo>
                      <a:pt x="187" y="277"/>
                    </a:lnTo>
                    <a:lnTo>
                      <a:pt x="187" y="283"/>
                    </a:lnTo>
                    <a:lnTo>
                      <a:pt x="181" y="283"/>
                    </a:lnTo>
                    <a:lnTo>
                      <a:pt x="175" y="283"/>
                    </a:lnTo>
                    <a:lnTo>
                      <a:pt x="170" y="289"/>
                    </a:lnTo>
                    <a:lnTo>
                      <a:pt x="164" y="294"/>
                    </a:lnTo>
                    <a:lnTo>
                      <a:pt x="164" y="300"/>
                    </a:lnTo>
                    <a:lnTo>
                      <a:pt x="153" y="306"/>
                    </a:lnTo>
                    <a:lnTo>
                      <a:pt x="153" y="311"/>
                    </a:lnTo>
                    <a:lnTo>
                      <a:pt x="153" y="317"/>
                    </a:lnTo>
                    <a:lnTo>
                      <a:pt x="147" y="317"/>
                    </a:lnTo>
                    <a:lnTo>
                      <a:pt x="141" y="311"/>
                    </a:lnTo>
                    <a:lnTo>
                      <a:pt x="141" y="317"/>
                    </a:lnTo>
                    <a:lnTo>
                      <a:pt x="136" y="317"/>
                    </a:lnTo>
                    <a:lnTo>
                      <a:pt x="136" y="323"/>
                    </a:lnTo>
                    <a:lnTo>
                      <a:pt x="130" y="317"/>
                    </a:lnTo>
                    <a:lnTo>
                      <a:pt x="124" y="317"/>
                    </a:lnTo>
                    <a:lnTo>
                      <a:pt x="124" y="323"/>
                    </a:lnTo>
                    <a:lnTo>
                      <a:pt x="119" y="323"/>
                    </a:lnTo>
                    <a:lnTo>
                      <a:pt x="113" y="323"/>
                    </a:lnTo>
                    <a:lnTo>
                      <a:pt x="113" y="317"/>
                    </a:lnTo>
                    <a:lnTo>
                      <a:pt x="119" y="311"/>
                    </a:lnTo>
                    <a:lnTo>
                      <a:pt x="124" y="311"/>
                    </a:lnTo>
                    <a:lnTo>
                      <a:pt x="119" y="300"/>
                    </a:lnTo>
                    <a:lnTo>
                      <a:pt x="113" y="300"/>
                    </a:lnTo>
                    <a:lnTo>
                      <a:pt x="107" y="300"/>
                    </a:lnTo>
                    <a:lnTo>
                      <a:pt x="107" y="294"/>
                    </a:lnTo>
                    <a:lnTo>
                      <a:pt x="102" y="294"/>
                    </a:lnTo>
                    <a:lnTo>
                      <a:pt x="102" y="289"/>
                    </a:lnTo>
                    <a:lnTo>
                      <a:pt x="96" y="283"/>
                    </a:lnTo>
                    <a:lnTo>
                      <a:pt x="96" y="272"/>
                    </a:lnTo>
                    <a:lnTo>
                      <a:pt x="96" y="266"/>
                    </a:lnTo>
                    <a:lnTo>
                      <a:pt x="102" y="266"/>
                    </a:lnTo>
                    <a:lnTo>
                      <a:pt x="107" y="266"/>
                    </a:lnTo>
                    <a:lnTo>
                      <a:pt x="107" y="260"/>
                    </a:lnTo>
                    <a:lnTo>
                      <a:pt x="107" y="255"/>
                    </a:lnTo>
                    <a:lnTo>
                      <a:pt x="102" y="249"/>
                    </a:lnTo>
                    <a:lnTo>
                      <a:pt x="96" y="249"/>
                    </a:lnTo>
                    <a:lnTo>
                      <a:pt x="96" y="243"/>
                    </a:lnTo>
                    <a:lnTo>
                      <a:pt x="90" y="243"/>
                    </a:lnTo>
                    <a:lnTo>
                      <a:pt x="90" y="238"/>
                    </a:lnTo>
                    <a:lnTo>
                      <a:pt x="85" y="238"/>
                    </a:lnTo>
                    <a:lnTo>
                      <a:pt x="85" y="232"/>
                    </a:lnTo>
                    <a:lnTo>
                      <a:pt x="85" y="226"/>
                    </a:lnTo>
                    <a:lnTo>
                      <a:pt x="79" y="226"/>
                    </a:lnTo>
                    <a:lnTo>
                      <a:pt x="79" y="221"/>
                    </a:lnTo>
                    <a:lnTo>
                      <a:pt x="73" y="221"/>
                    </a:lnTo>
                    <a:lnTo>
                      <a:pt x="68" y="215"/>
                    </a:lnTo>
                    <a:lnTo>
                      <a:pt x="62" y="209"/>
                    </a:lnTo>
                    <a:lnTo>
                      <a:pt x="22" y="181"/>
                    </a:lnTo>
                    <a:lnTo>
                      <a:pt x="0" y="164"/>
                    </a:lnTo>
                    <a:lnTo>
                      <a:pt x="5" y="164"/>
                    </a:lnTo>
                    <a:lnTo>
                      <a:pt x="11" y="158"/>
                    </a:lnTo>
                    <a:lnTo>
                      <a:pt x="17" y="164"/>
                    </a:lnTo>
                    <a:lnTo>
                      <a:pt x="17" y="158"/>
                    </a:lnTo>
                    <a:lnTo>
                      <a:pt x="22" y="158"/>
                    </a:lnTo>
                    <a:lnTo>
                      <a:pt x="22" y="164"/>
                    </a:lnTo>
                    <a:lnTo>
                      <a:pt x="28" y="164"/>
                    </a:lnTo>
                    <a:lnTo>
                      <a:pt x="34" y="164"/>
                    </a:lnTo>
                    <a:lnTo>
                      <a:pt x="39" y="164"/>
                    </a:lnTo>
                    <a:lnTo>
                      <a:pt x="79" y="96"/>
                    </a:lnTo>
                    <a:lnTo>
                      <a:pt x="90" y="79"/>
                    </a:lnTo>
                    <a:lnTo>
                      <a:pt x="158" y="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5" name="Freeform 109">
                <a:extLst>
                  <a:ext uri="{FF2B5EF4-FFF2-40B4-BE49-F238E27FC236}">
                    <a16:creationId xmlns:a16="http://schemas.microsoft.com/office/drawing/2014/main" id="{465EBC6E-852A-07F3-FD69-A70B7334E6FE}"/>
                  </a:ext>
                </a:extLst>
              </p:cNvPr>
              <p:cNvSpPr>
                <a:spLocks/>
              </p:cNvSpPr>
              <p:nvPr>
                <p:custDataLst>
                  <p:tags r:id="rId110"/>
                </p:custDataLst>
              </p:nvPr>
            </p:nvSpPr>
            <p:spPr bwMode="auto">
              <a:xfrm rot="390307">
                <a:off x="7420659" y="3689210"/>
                <a:ext cx="558800" cy="487363"/>
              </a:xfrm>
              <a:custGeom>
                <a:avLst/>
                <a:gdLst>
                  <a:gd name="T0" fmla="*/ 159 w 352"/>
                  <a:gd name="T1" fmla="*/ 69 h 307"/>
                  <a:gd name="T2" fmla="*/ 170 w 352"/>
                  <a:gd name="T3" fmla="*/ 108 h 307"/>
                  <a:gd name="T4" fmla="*/ 176 w 352"/>
                  <a:gd name="T5" fmla="*/ 120 h 307"/>
                  <a:gd name="T6" fmla="*/ 199 w 352"/>
                  <a:gd name="T7" fmla="*/ 125 h 307"/>
                  <a:gd name="T8" fmla="*/ 221 w 352"/>
                  <a:gd name="T9" fmla="*/ 159 h 307"/>
                  <a:gd name="T10" fmla="*/ 255 w 352"/>
                  <a:gd name="T11" fmla="*/ 171 h 307"/>
                  <a:gd name="T12" fmla="*/ 272 w 352"/>
                  <a:gd name="T13" fmla="*/ 193 h 307"/>
                  <a:gd name="T14" fmla="*/ 318 w 352"/>
                  <a:gd name="T15" fmla="*/ 233 h 307"/>
                  <a:gd name="T16" fmla="*/ 352 w 352"/>
                  <a:gd name="T17" fmla="*/ 256 h 307"/>
                  <a:gd name="T18" fmla="*/ 335 w 352"/>
                  <a:gd name="T19" fmla="*/ 278 h 307"/>
                  <a:gd name="T20" fmla="*/ 312 w 352"/>
                  <a:gd name="T21" fmla="*/ 307 h 307"/>
                  <a:gd name="T22" fmla="*/ 301 w 352"/>
                  <a:gd name="T23" fmla="*/ 290 h 307"/>
                  <a:gd name="T24" fmla="*/ 284 w 352"/>
                  <a:gd name="T25" fmla="*/ 278 h 307"/>
                  <a:gd name="T26" fmla="*/ 278 w 352"/>
                  <a:gd name="T27" fmla="*/ 267 h 307"/>
                  <a:gd name="T28" fmla="*/ 255 w 352"/>
                  <a:gd name="T29" fmla="*/ 267 h 307"/>
                  <a:gd name="T30" fmla="*/ 233 w 352"/>
                  <a:gd name="T31" fmla="*/ 273 h 307"/>
                  <a:gd name="T32" fmla="*/ 216 w 352"/>
                  <a:gd name="T33" fmla="*/ 273 h 307"/>
                  <a:gd name="T34" fmla="*/ 199 w 352"/>
                  <a:gd name="T35" fmla="*/ 273 h 307"/>
                  <a:gd name="T36" fmla="*/ 187 w 352"/>
                  <a:gd name="T37" fmla="*/ 278 h 307"/>
                  <a:gd name="T38" fmla="*/ 182 w 352"/>
                  <a:gd name="T39" fmla="*/ 278 h 307"/>
                  <a:gd name="T40" fmla="*/ 176 w 352"/>
                  <a:gd name="T41" fmla="*/ 267 h 307"/>
                  <a:gd name="T42" fmla="*/ 159 w 352"/>
                  <a:gd name="T43" fmla="*/ 256 h 307"/>
                  <a:gd name="T44" fmla="*/ 136 w 352"/>
                  <a:gd name="T45" fmla="*/ 250 h 307"/>
                  <a:gd name="T46" fmla="*/ 119 w 352"/>
                  <a:gd name="T47" fmla="*/ 233 h 307"/>
                  <a:gd name="T48" fmla="*/ 108 w 352"/>
                  <a:gd name="T49" fmla="*/ 227 h 307"/>
                  <a:gd name="T50" fmla="*/ 119 w 352"/>
                  <a:gd name="T51" fmla="*/ 222 h 307"/>
                  <a:gd name="T52" fmla="*/ 114 w 352"/>
                  <a:gd name="T53" fmla="*/ 205 h 307"/>
                  <a:gd name="T54" fmla="*/ 108 w 352"/>
                  <a:gd name="T55" fmla="*/ 188 h 307"/>
                  <a:gd name="T56" fmla="*/ 91 w 352"/>
                  <a:gd name="T57" fmla="*/ 182 h 307"/>
                  <a:gd name="T58" fmla="*/ 80 w 352"/>
                  <a:gd name="T59" fmla="*/ 171 h 307"/>
                  <a:gd name="T60" fmla="*/ 74 w 352"/>
                  <a:gd name="T61" fmla="*/ 159 h 307"/>
                  <a:gd name="T62" fmla="*/ 68 w 352"/>
                  <a:gd name="T63" fmla="*/ 137 h 307"/>
                  <a:gd name="T64" fmla="*/ 57 w 352"/>
                  <a:gd name="T65" fmla="*/ 120 h 307"/>
                  <a:gd name="T66" fmla="*/ 46 w 352"/>
                  <a:gd name="T67" fmla="*/ 120 h 307"/>
                  <a:gd name="T68" fmla="*/ 34 w 352"/>
                  <a:gd name="T69" fmla="*/ 120 h 307"/>
                  <a:gd name="T70" fmla="*/ 34 w 352"/>
                  <a:gd name="T71" fmla="*/ 120 h 307"/>
                  <a:gd name="T72" fmla="*/ 29 w 352"/>
                  <a:gd name="T73" fmla="*/ 103 h 307"/>
                  <a:gd name="T74" fmla="*/ 17 w 352"/>
                  <a:gd name="T75" fmla="*/ 91 h 307"/>
                  <a:gd name="T76" fmla="*/ 0 w 352"/>
                  <a:gd name="T77" fmla="*/ 86 h 307"/>
                  <a:gd name="T78" fmla="*/ 6 w 352"/>
                  <a:gd name="T79" fmla="*/ 69 h 307"/>
                  <a:gd name="T80" fmla="*/ 12 w 352"/>
                  <a:gd name="T81" fmla="*/ 57 h 307"/>
                  <a:gd name="T82" fmla="*/ 6 w 352"/>
                  <a:gd name="T83" fmla="*/ 40 h 307"/>
                  <a:gd name="T84" fmla="*/ 23 w 352"/>
                  <a:gd name="T85" fmla="*/ 35 h 307"/>
                  <a:gd name="T86" fmla="*/ 29 w 352"/>
                  <a:gd name="T87" fmla="*/ 35 h 307"/>
                  <a:gd name="T88" fmla="*/ 17 w 352"/>
                  <a:gd name="T89" fmla="*/ 17 h 307"/>
                  <a:gd name="T90" fmla="*/ 29 w 352"/>
                  <a:gd name="T91" fmla="*/ 0 h 307"/>
                  <a:gd name="T92" fmla="*/ 40 w 352"/>
                  <a:gd name="T93" fmla="*/ 12 h 307"/>
                  <a:gd name="T94" fmla="*/ 46 w 352"/>
                  <a:gd name="T95" fmla="*/ 0 h 307"/>
                  <a:gd name="T96" fmla="*/ 63 w 352"/>
                  <a:gd name="T97" fmla="*/ 12 h 307"/>
                  <a:gd name="T98" fmla="*/ 63 w 352"/>
                  <a:gd name="T99" fmla="*/ 35 h 307"/>
                  <a:gd name="T100" fmla="*/ 80 w 352"/>
                  <a:gd name="T101" fmla="*/ 52 h 307"/>
                  <a:gd name="T102" fmla="*/ 97 w 352"/>
                  <a:gd name="T103" fmla="*/ 35 h 307"/>
                  <a:gd name="T104" fmla="*/ 108 w 352"/>
                  <a:gd name="T105" fmla="*/ 4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07">
                    <a:moveTo>
                      <a:pt x="142" y="52"/>
                    </a:moveTo>
                    <a:lnTo>
                      <a:pt x="148" y="52"/>
                    </a:lnTo>
                    <a:lnTo>
                      <a:pt x="159" y="69"/>
                    </a:lnTo>
                    <a:lnTo>
                      <a:pt x="165" y="86"/>
                    </a:lnTo>
                    <a:lnTo>
                      <a:pt x="165" y="97"/>
                    </a:lnTo>
                    <a:lnTo>
                      <a:pt x="170" y="108"/>
                    </a:lnTo>
                    <a:lnTo>
                      <a:pt x="170" y="114"/>
                    </a:lnTo>
                    <a:lnTo>
                      <a:pt x="170" y="120"/>
                    </a:lnTo>
                    <a:lnTo>
                      <a:pt x="176" y="120"/>
                    </a:lnTo>
                    <a:lnTo>
                      <a:pt x="176" y="125"/>
                    </a:lnTo>
                    <a:lnTo>
                      <a:pt x="193" y="120"/>
                    </a:lnTo>
                    <a:lnTo>
                      <a:pt x="199" y="125"/>
                    </a:lnTo>
                    <a:lnTo>
                      <a:pt x="204" y="142"/>
                    </a:lnTo>
                    <a:lnTo>
                      <a:pt x="216" y="154"/>
                    </a:lnTo>
                    <a:lnTo>
                      <a:pt x="221" y="159"/>
                    </a:lnTo>
                    <a:lnTo>
                      <a:pt x="227" y="159"/>
                    </a:lnTo>
                    <a:lnTo>
                      <a:pt x="244" y="165"/>
                    </a:lnTo>
                    <a:lnTo>
                      <a:pt x="255" y="171"/>
                    </a:lnTo>
                    <a:lnTo>
                      <a:pt x="267" y="176"/>
                    </a:lnTo>
                    <a:lnTo>
                      <a:pt x="267" y="188"/>
                    </a:lnTo>
                    <a:lnTo>
                      <a:pt x="272" y="193"/>
                    </a:lnTo>
                    <a:lnTo>
                      <a:pt x="289" y="210"/>
                    </a:lnTo>
                    <a:lnTo>
                      <a:pt x="312" y="233"/>
                    </a:lnTo>
                    <a:lnTo>
                      <a:pt x="318" y="233"/>
                    </a:lnTo>
                    <a:lnTo>
                      <a:pt x="340" y="244"/>
                    </a:lnTo>
                    <a:lnTo>
                      <a:pt x="346" y="250"/>
                    </a:lnTo>
                    <a:lnTo>
                      <a:pt x="352" y="256"/>
                    </a:lnTo>
                    <a:lnTo>
                      <a:pt x="340" y="267"/>
                    </a:lnTo>
                    <a:lnTo>
                      <a:pt x="340" y="273"/>
                    </a:lnTo>
                    <a:lnTo>
                      <a:pt x="335" y="278"/>
                    </a:lnTo>
                    <a:lnTo>
                      <a:pt x="329" y="278"/>
                    </a:lnTo>
                    <a:lnTo>
                      <a:pt x="323" y="284"/>
                    </a:lnTo>
                    <a:lnTo>
                      <a:pt x="312" y="307"/>
                    </a:lnTo>
                    <a:lnTo>
                      <a:pt x="306" y="295"/>
                    </a:lnTo>
                    <a:lnTo>
                      <a:pt x="301" y="295"/>
                    </a:lnTo>
                    <a:lnTo>
                      <a:pt x="301" y="290"/>
                    </a:lnTo>
                    <a:lnTo>
                      <a:pt x="295" y="290"/>
                    </a:lnTo>
                    <a:lnTo>
                      <a:pt x="289" y="284"/>
                    </a:lnTo>
                    <a:lnTo>
                      <a:pt x="284" y="278"/>
                    </a:lnTo>
                    <a:lnTo>
                      <a:pt x="278" y="278"/>
                    </a:lnTo>
                    <a:lnTo>
                      <a:pt x="278" y="273"/>
                    </a:lnTo>
                    <a:lnTo>
                      <a:pt x="278" y="267"/>
                    </a:lnTo>
                    <a:lnTo>
                      <a:pt x="267" y="261"/>
                    </a:lnTo>
                    <a:lnTo>
                      <a:pt x="261" y="261"/>
                    </a:lnTo>
                    <a:lnTo>
                      <a:pt x="255" y="267"/>
                    </a:lnTo>
                    <a:lnTo>
                      <a:pt x="244" y="261"/>
                    </a:lnTo>
                    <a:lnTo>
                      <a:pt x="238" y="273"/>
                    </a:lnTo>
                    <a:lnTo>
                      <a:pt x="233" y="273"/>
                    </a:lnTo>
                    <a:lnTo>
                      <a:pt x="227" y="278"/>
                    </a:lnTo>
                    <a:lnTo>
                      <a:pt x="221" y="278"/>
                    </a:lnTo>
                    <a:lnTo>
                      <a:pt x="216" y="273"/>
                    </a:lnTo>
                    <a:lnTo>
                      <a:pt x="210" y="273"/>
                    </a:lnTo>
                    <a:lnTo>
                      <a:pt x="204" y="273"/>
                    </a:lnTo>
                    <a:lnTo>
                      <a:pt x="199" y="273"/>
                    </a:lnTo>
                    <a:lnTo>
                      <a:pt x="193" y="273"/>
                    </a:lnTo>
                    <a:lnTo>
                      <a:pt x="193" y="278"/>
                    </a:lnTo>
                    <a:lnTo>
                      <a:pt x="187" y="278"/>
                    </a:lnTo>
                    <a:lnTo>
                      <a:pt x="187" y="284"/>
                    </a:lnTo>
                    <a:lnTo>
                      <a:pt x="182" y="284"/>
                    </a:lnTo>
                    <a:lnTo>
                      <a:pt x="182" y="278"/>
                    </a:lnTo>
                    <a:lnTo>
                      <a:pt x="182" y="273"/>
                    </a:lnTo>
                    <a:lnTo>
                      <a:pt x="182" y="267"/>
                    </a:lnTo>
                    <a:lnTo>
                      <a:pt x="176" y="267"/>
                    </a:lnTo>
                    <a:lnTo>
                      <a:pt x="176" y="250"/>
                    </a:lnTo>
                    <a:lnTo>
                      <a:pt x="170" y="250"/>
                    </a:lnTo>
                    <a:lnTo>
                      <a:pt x="159" y="256"/>
                    </a:lnTo>
                    <a:lnTo>
                      <a:pt x="148" y="244"/>
                    </a:lnTo>
                    <a:lnTo>
                      <a:pt x="142" y="250"/>
                    </a:lnTo>
                    <a:lnTo>
                      <a:pt x="136" y="250"/>
                    </a:lnTo>
                    <a:lnTo>
                      <a:pt x="125" y="244"/>
                    </a:lnTo>
                    <a:lnTo>
                      <a:pt x="125" y="233"/>
                    </a:lnTo>
                    <a:lnTo>
                      <a:pt x="119" y="233"/>
                    </a:lnTo>
                    <a:lnTo>
                      <a:pt x="114" y="233"/>
                    </a:lnTo>
                    <a:lnTo>
                      <a:pt x="114" y="227"/>
                    </a:lnTo>
                    <a:lnTo>
                      <a:pt x="108" y="227"/>
                    </a:lnTo>
                    <a:lnTo>
                      <a:pt x="108" y="222"/>
                    </a:lnTo>
                    <a:lnTo>
                      <a:pt x="114" y="222"/>
                    </a:lnTo>
                    <a:lnTo>
                      <a:pt x="119" y="222"/>
                    </a:lnTo>
                    <a:lnTo>
                      <a:pt x="119" y="216"/>
                    </a:lnTo>
                    <a:lnTo>
                      <a:pt x="114" y="210"/>
                    </a:lnTo>
                    <a:lnTo>
                      <a:pt x="114" y="205"/>
                    </a:lnTo>
                    <a:lnTo>
                      <a:pt x="114" y="199"/>
                    </a:lnTo>
                    <a:lnTo>
                      <a:pt x="108" y="193"/>
                    </a:lnTo>
                    <a:lnTo>
                      <a:pt x="108" y="188"/>
                    </a:lnTo>
                    <a:lnTo>
                      <a:pt x="102" y="182"/>
                    </a:lnTo>
                    <a:lnTo>
                      <a:pt x="97" y="182"/>
                    </a:lnTo>
                    <a:lnTo>
                      <a:pt x="91" y="182"/>
                    </a:lnTo>
                    <a:lnTo>
                      <a:pt x="91" y="176"/>
                    </a:lnTo>
                    <a:lnTo>
                      <a:pt x="85" y="171"/>
                    </a:lnTo>
                    <a:lnTo>
                      <a:pt x="80" y="171"/>
                    </a:lnTo>
                    <a:lnTo>
                      <a:pt x="80" y="165"/>
                    </a:lnTo>
                    <a:lnTo>
                      <a:pt x="80" y="159"/>
                    </a:lnTo>
                    <a:lnTo>
                      <a:pt x="74" y="159"/>
                    </a:lnTo>
                    <a:lnTo>
                      <a:pt x="74" y="148"/>
                    </a:lnTo>
                    <a:lnTo>
                      <a:pt x="74" y="142"/>
                    </a:lnTo>
                    <a:lnTo>
                      <a:pt x="68" y="137"/>
                    </a:lnTo>
                    <a:lnTo>
                      <a:pt x="68" y="131"/>
                    </a:lnTo>
                    <a:lnTo>
                      <a:pt x="63" y="125"/>
                    </a:lnTo>
                    <a:lnTo>
                      <a:pt x="57" y="120"/>
                    </a:lnTo>
                    <a:lnTo>
                      <a:pt x="51" y="120"/>
                    </a:lnTo>
                    <a:lnTo>
                      <a:pt x="51" y="125"/>
                    </a:lnTo>
                    <a:lnTo>
                      <a:pt x="46" y="120"/>
                    </a:lnTo>
                    <a:lnTo>
                      <a:pt x="40" y="120"/>
                    </a:lnTo>
                    <a:lnTo>
                      <a:pt x="40" y="125"/>
                    </a:lnTo>
                    <a:lnTo>
                      <a:pt x="34" y="120"/>
                    </a:lnTo>
                    <a:lnTo>
                      <a:pt x="34" y="125"/>
                    </a:lnTo>
                    <a:lnTo>
                      <a:pt x="29" y="120"/>
                    </a:lnTo>
                    <a:lnTo>
                      <a:pt x="34" y="120"/>
                    </a:lnTo>
                    <a:lnTo>
                      <a:pt x="34" y="114"/>
                    </a:lnTo>
                    <a:lnTo>
                      <a:pt x="34" y="108"/>
                    </a:lnTo>
                    <a:lnTo>
                      <a:pt x="29" y="103"/>
                    </a:lnTo>
                    <a:lnTo>
                      <a:pt x="23" y="97"/>
                    </a:lnTo>
                    <a:lnTo>
                      <a:pt x="17" y="97"/>
                    </a:lnTo>
                    <a:lnTo>
                      <a:pt x="17" y="91"/>
                    </a:lnTo>
                    <a:lnTo>
                      <a:pt x="12" y="91"/>
                    </a:lnTo>
                    <a:lnTo>
                      <a:pt x="6" y="86"/>
                    </a:lnTo>
                    <a:lnTo>
                      <a:pt x="0" y="86"/>
                    </a:lnTo>
                    <a:lnTo>
                      <a:pt x="0" y="80"/>
                    </a:lnTo>
                    <a:lnTo>
                      <a:pt x="0" y="74"/>
                    </a:lnTo>
                    <a:lnTo>
                      <a:pt x="6" y="69"/>
                    </a:lnTo>
                    <a:lnTo>
                      <a:pt x="6" y="63"/>
                    </a:lnTo>
                    <a:lnTo>
                      <a:pt x="12" y="63"/>
                    </a:lnTo>
                    <a:lnTo>
                      <a:pt x="12" y="57"/>
                    </a:lnTo>
                    <a:lnTo>
                      <a:pt x="6" y="52"/>
                    </a:lnTo>
                    <a:lnTo>
                      <a:pt x="12" y="46"/>
                    </a:lnTo>
                    <a:lnTo>
                      <a:pt x="6" y="40"/>
                    </a:lnTo>
                    <a:lnTo>
                      <a:pt x="12" y="40"/>
                    </a:lnTo>
                    <a:lnTo>
                      <a:pt x="17" y="35"/>
                    </a:lnTo>
                    <a:lnTo>
                      <a:pt x="23" y="35"/>
                    </a:lnTo>
                    <a:lnTo>
                      <a:pt x="23" y="40"/>
                    </a:lnTo>
                    <a:lnTo>
                      <a:pt x="23" y="35"/>
                    </a:lnTo>
                    <a:lnTo>
                      <a:pt x="29" y="35"/>
                    </a:lnTo>
                    <a:lnTo>
                      <a:pt x="29" y="29"/>
                    </a:lnTo>
                    <a:lnTo>
                      <a:pt x="23" y="29"/>
                    </a:lnTo>
                    <a:lnTo>
                      <a:pt x="17" y="17"/>
                    </a:lnTo>
                    <a:lnTo>
                      <a:pt x="23" y="12"/>
                    </a:lnTo>
                    <a:lnTo>
                      <a:pt x="29" y="6"/>
                    </a:lnTo>
                    <a:lnTo>
                      <a:pt x="29" y="0"/>
                    </a:lnTo>
                    <a:lnTo>
                      <a:pt x="34" y="0"/>
                    </a:lnTo>
                    <a:lnTo>
                      <a:pt x="40" y="6"/>
                    </a:lnTo>
                    <a:lnTo>
                      <a:pt x="40" y="12"/>
                    </a:lnTo>
                    <a:lnTo>
                      <a:pt x="46" y="17"/>
                    </a:lnTo>
                    <a:lnTo>
                      <a:pt x="51" y="12"/>
                    </a:lnTo>
                    <a:lnTo>
                      <a:pt x="46" y="0"/>
                    </a:lnTo>
                    <a:lnTo>
                      <a:pt x="51" y="0"/>
                    </a:lnTo>
                    <a:lnTo>
                      <a:pt x="57" y="0"/>
                    </a:lnTo>
                    <a:lnTo>
                      <a:pt x="63" y="12"/>
                    </a:lnTo>
                    <a:lnTo>
                      <a:pt x="63" y="23"/>
                    </a:lnTo>
                    <a:lnTo>
                      <a:pt x="63" y="29"/>
                    </a:lnTo>
                    <a:lnTo>
                      <a:pt x="63" y="35"/>
                    </a:lnTo>
                    <a:lnTo>
                      <a:pt x="68" y="40"/>
                    </a:lnTo>
                    <a:lnTo>
                      <a:pt x="80" y="46"/>
                    </a:lnTo>
                    <a:lnTo>
                      <a:pt x="80" y="52"/>
                    </a:lnTo>
                    <a:lnTo>
                      <a:pt x="85" y="52"/>
                    </a:lnTo>
                    <a:lnTo>
                      <a:pt x="91" y="46"/>
                    </a:lnTo>
                    <a:lnTo>
                      <a:pt x="97" y="35"/>
                    </a:lnTo>
                    <a:lnTo>
                      <a:pt x="102" y="35"/>
                    </a:lnTo>
                    <a:lnTo>
                      <a:pt x="108" y="40"/>
                    </a:lnTo>
                    <a:lnTo>
                      <a:pt x="108" y="46"/>
                    </a:lnTo>
                    <a:lnTo>
                      <a:pt x="114" y="52"/>
                    </a:lnTo>
                    <a:lnTo>
                      <a:pt x="142" y="52"/>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6" name="Freeform 110">
                <a:extLst>
                  <a:ext uri="{FF2B5EF4-FFF2-40B4-BE49-F238E27FC236}">
                    <a16:creationId xmlns:a16="http://schemas.microsoft.com/office/drawing/2014/main" id="{985C749E-944A-475B-3996-CAF380D35102}"/>
                  </a:ext>
                </a:extLst>
              </p:cNvPr>
              <p:cNvSpPr>
                <a:spLocks/>
              </p:cNvSpPr>
              <p:nvPr>
                <p:custDataLst>
                  <p:tags r:id="rId111"/>
                </p:custDataLst>
              </p:nvPr>
            </p:nvSpPr>
            <p:spPr bwMode="auto">
              <a:xfrm rot="390307">
                <a:off x="6394369" y="2654942"/>
                <a:ext cx="655637" cy="720725"/>
              </a:xfrm>
              <a:custGeom>
                <a:avLst/>
                <a:gdLst>
                  <a:gd name="T0" fmla="*/ 277 w 413"/>
                  <a:gd name="T1" fmla="*/ 34 h 454"/>
                  <a:gd name="T2" fmla="*/ 272 w 413"/>
                  <a:gd name="T3" fmla="*/ 68 h 454"/>
                  <a:gd name="T4" fmla="*/ 260 w 413"/>
                  <a:gd name="T5" fmla="*/ 80 h 454"/>
                  <a:gd name="T6" fmla="*/ 255 w 413"/>
                  <a:gd name="T7" fmla="*/ 108 h 454"/>
                  <a:gd name="T8" fmla="*/ 289 w 413"/>
                  <a:gd name="T9" fmla="*/ 159 h 454"/>
                  <a:gd name="T10" fmla="*/ 374 w 413"/>
                  <a:gd name="T11" fmla="*/ 272 h 454"/>
                  <a:gd name="T12" fmla="*/ 396 w 413"/>
                  <a:gd name="T13" fmla="*/ 346 h 454"/>
                  <a:gd name="T14" fmla="*/ 362 w 413"/>
                  <a:gd name="T15" fmla="*/ 408 h 454"/>
                  <a:gd name="T16" fmla="*/ 368 w 413"/>
                  <a:gd name="T17" fmla="*/ 420 h 454"/>
                  <a:gd name="T18" fmla="*/ 368 w 413"/>
                  <a:gd name="T19" fmla="*/ 437 h 454"/>
                  <a:gd name="T20" fmla="*/ 351 w 413"/>
                  <a:gd name="T21" fmla="*/ 442 h 454"/>
                  <a:gd name="T22" fmla="*/ 334 w 413"/>
                  <a:gd name="T23" fmla="*/ 437 h 454"/>
                  <a:gd name="T24" fmla="*/ 323 w 413"/>
                  <a:gd name="T25" fmla="*/ 442 h 454"/>
                  <a:gd name="T26" fmla="*/ 306 w 413"/>
                  <a:gd name="T27" fmla="*/ 454 h 454"/>
                  <a:gd name="T28" fmla="*/ 289 w 413"/>
                  <a:gd name="T29" fmla="*/ 437 h 454"/>
                  <a:gd name="T30" fmla="*/ 277 w 413"/>
                  <a:gd name="T31" fmla="*/ 420 h 454"/>
                  <a:gd name="T32" fmla="*/ 266 w 413"/>
                  <a:gd name="T33" fmla="*/ 397 h 454"/>
                  <a:gd name="T34" fmla="*/ 243 w 413"/>
                  <a:gd name="T35" fmla="*/ 374 h 454"/>
                  <a:gd name="T36" fmla="*/ 232 w 413"/>
                  <a:gd name="T37" fmla="*/ 363 h 454"/>
                  <a:gd name="T38" fmla="*/ 221 w 413"/>
                  <a:gd name="T39" fmla="*/ 357 h 454"/>
                  <a:gd name="T40" fmla="*/ 209 w 413"/>
                  <a:gd name="T41" fmla="*/ 346 h 454"/>
                  <a:gd name="T42" fmla="*/ 198 w 413"/>
                  <a:gd name="T43" fmla="*/ 329 h 454"/>
                  <a:gd name="T44" fmla="*/ 198 w 413"/>
                  <a:gd name="T45" fmla="*/ 318 h 454"/>
                  <a:gd name="T46" fmla="*/ 198 w 413"/>
                  <a:gd name="T47" fmla="*/ 306 h 454"/>
                  <a:gd name="T48" fmla="*/ 192 w 413"/>
                  <a:gd name="T49" fmla="*/ 295 h 454"/>
                  <a:gd name="T50" fmla="*/ 187 w 413"/>
                  <a:gd name="T51" fmla="*/ 284 h 454"/>
                  <a:gd name="T52" fmla="*/ 175 w 413"/>
                  <a:gd name="T53" fmla="*/ 267 h 454"/>
                  <a:gd name="T54" fmla="*/ 164 w 413"/>
                  <a:gd name="T55" fmla="*/ 267 h 454"/>
                  <a:gd name="T56" fmla="*/ 170 w 413"/>
                  <a:gd name="T57" fmla="*/ 261 h 454"/>
                  <a:gd name="T58" fmla="*/ 164 w 413"/>
                  <a:gd name="T59" fmla="*/ 250 h 454"/>
                  <a:gd name="T60" fmla="*/ 141 w 413"/>
                  <a:gd name="T61" fmla="*/ 250 h 454"/>
                  <a:gd name="T62" fmla="*/ 124 w 413"/>
                  <a:gd name="T63" fmla="*/ 250 h 454"/>
                  <a:gd name="T64" fmla="*/ 113 w 413"/>
                  <a:gd name="T65" fmla="*/ 244 h 454"/>
                  <a:gd name="T66" fmla="*/ 96 w 413"/>
                  <a:gd name="T67" fmla="*/ 238 h 454"/>
                  <a:gd name="T68" fmla="*/ 96 w 413"/>
                  <a:gd name="T69" fmla="*/ 233 h 454"/>
                  <a:gd name="T70" fmla="*/ 90 w 413"/>
                  <a:gd name="T71" fmla="*/ 227 h 454"/>
                  <a:gd name="T72" fmla="*/ 85 w 413"/>
                  <a:gd name="T73" fmla="*/ 216 h 454"/>
                  <a:gd name="T74" fmla="*/ 79 w 413"/>
                  <a:gd name="T75" fmla="*/ 216 h 454"/>
                  <a:gd name="T76" fmla="*/ 79 w 413"/>
                  <a:gd name="T77" fmla="*/ 199 h 454"/>
                  <a:gd name="T78" fmla="*/ 79 w 413"/>
                  <a:gd name="T79" fmla="*/ 199 h 454"/>
                  <a:gd name="T80" fmla="*/ 73 w 413"/>
                  <a:gd name="T81" fmla="*/ 187 h 454"/>
                  <a:gd name="T82" fmla="*/ 68 w 413"/>
                  <a:gd name="T83" fmla="*/ 176 h 454"/>
                  <a:gd name="T84" fmla="*/ 62 w 413"/>
                  <a:gd name="T85" fmla="*/ 182 h 454"/>
                  <a:gd name="T86" fmla="*/ 51 w 413"/>
                  <a:gd name="T87" fmla="*/ 170 h 454"/>
                  <a:gd name="T88" fmla="*/ 34 w 413"/>
                  <a:gd name="T89" fmla="*/ 165 h 454"/>
                  <a:gd name="T90" fmla="*/ 22 w 413"/>
                  <a:gd name="T91" fmla="*/ 165 h 454"/>
                  <a:gd name="T92" fmla="*/ 17 w 413"/>
                  <a:gd name="T93" fmla="*/ 153 h 454"/>
                  <a:gd name="T94" fmla="*/ 0 w 413"/>
                  <a:gd name="T95" fmla="*/ 142 h 454"/>
                  <a:gd name="T96" fmla="*/ 5 w 413"/>
                  <a:gd name="T97" fmla="*/ 119 h 454"/>
                  <a:gd name="T98" fmla="*/ 22 w 413"/>
                  <a:gd name="T99" fmla="*/ 114 h 454"/>
                  <a:gd name="T100" fmla="*/ 34 w 413"/>
                  <a:gd name="T101" fmla="*/ 119 h 454"/>
                  <a:gd name="T102" fmla="*/ 39 w 413"/>
                  <a:gd name="T103" fmla="*/ 108 h 454"/>
                  <a:gd name="T104" fmla="*/ 28 w 413"/>
                  <a:gd name="T105" fmla="*/ 97 h 454"/>
                  <a:gd name="T106" fmla="*/ 28 w 413"/>
                  <a:gd name="T107" fmla="*/ 80 h 454"/>
                  <a:gd name="T108" fmla="*/ 45 w 413"/>
                  <a:gd name="T109" fmla="*/ 68 h 454"/>
                  <a:gd name="T110" fmla="*/ 51 w 413"/>
                  <a:gd name="T111" fmla="*/ 57 h 454"/>
                  <a:gd name="T112" fmla="*/ 51 w 413"/>
                  <a:gd name="T113" fmla="*/ 40 h 454"/>
                  <a:gd name="T114" fmla="*/ 62 w 413"/>
                  <a:gd name="T115" fmla="*/ 29 h 454"/>
                  <a:gd name="T116" fmla="*/ 79 w 413"/>
                  <a:gd name="T117" fmla="*/ 6 h 454"/>
                  <a:gd name="T118" fmla="*/ 170 w 413"/>
                  <a:gd name="T119" fmla="*/ 1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3" h="454">
                    <a:moveTo>
                      <a:pt x="277" y="23"/>
                    </a:moveTo>
                    <a:lnTo>
                      <a:pt x="277" y="29"/>
                    </a:lnTo>
                    <a:lnTo>
                      <a:pt x="277" y="34"/>
                    </a:lnTo>
                    <a:lnTo>
                      <a:pt x="277" y="40"/>
                    </a:lnTo>
                    <a:lnTo>
                      <a:pt x="277" y="46"/>
                    </a:lnTo>
                    <a:lnTo>
                      <a:pt x="272" y="68"/>
                    </a:lnTo>
                    <a:lnTo>
                      <a:pt x="266" y="74"/>
                    </a:lnTo>
                    <a:lnTo>
                      <a:pt x="260" y="74"/>
                    </a:lnTo>
                    <a:lnTo>
                      <a:pt x="260" y="80"/>
                    </a:lnTo>
                    <a:lnTo>
                      <a:pt x="260" y="102"/>
                    </a:lnTo>
                    <a:lnTo>
                      <a:pt x="260" y="108"/>
                    </a:lnTo>
                    <a:lnTo>
                      <a:pt x="255" y="108"/>
                    </a:lnTo>
                    <a:lnTo>
                      <a:pt x="260" y="119"/>
                    </a:lnTo>
                    <a:lnTo>
                      <a:pt x="260" y="125"/>
                    </a:lnTo>
                    <a:lnTo>
                      <a:pt x="289" y="159"/>
                    </a:lnTo>
                    <a:lnTo>
                      <a:pt x="340" y="227"/>
                    </a:lnTo>
                    <a:lnTo>
                      <a:pt x="368" y="267"/>
                    </a:lnTo>
                    <a:lnTo>
                      <a:pt x="374" y="272"/>
                    </a:lnTo>
                    <a:lnTo>
                      <a:pt x="379" y="278"/>
                    </a:lnTo>
                    <a:lnTo>
                      <a:pt x="413" y="318"/>
                    </a:lnTo>
                    <a:lnTo>
                      <a:pt x="396" y="346"/>
                    </a:lnTo>
                    <a:lnTo>
                      <a:pt x="379" y="374"/>
                    </a:lnTo>
                    <a:lnTo>
                      <a:pt x="362" y="403"/>
                    </a:lnTo>
                    <a:lnTo>
                      <a:pt x="362" y="408"/>
                    </a:lnTo>
                    <a:lnTo>
                      <a:pt x="368" y="414"/>
                    </a:lnTo>
                    <a:lnTo>
                      <a:pt x="362" y="414"/>
                    </a:lnTo>
                    <a:lnTo>
                      <a:pt x="368" y="420"/>
                    </a:lnTo>
                    <a:lnTo>
                      <a:pt x="368" y="425"/>
                    </a:lnTo>
                    <a:lnTo>
                      <a:pt x="368" y="431"/>
                    </a:lnTo>
                    <a:lnTo>
                      <a:pt x="368" y="437"/>
                    </a:lnTo>
                    <a:lnTo>
                      <a:pt x="368" y="442"/>
                    </a:lnTo>
                    <a:lnTo>
                      <a:pt x="368" y="448"/>
                    </a:lnTo>
                    <a:lnTo>
                      <a:pt x="351" y="442"/>
                    </a:lnTo>
                    <a:lnTo>
                      <a:pt x="345" y="442"/>
                    </a:lnTo>
                    <a:lnTo>
                      <a:pt x="340" y="437"/>
                    </a:lnTo>
                    <a:lnTo>
                      <a:pt x="334" y="437"/>
                    </a:lnTo>
                    <a:lnTo>
                      <a:pt x="328" y="437"/>
                    </a:lnTo>
                    <a:lnTo>
                      <a:pt x="328" y="442"/>
                    </a:lnTo>
                    <a:lnTo>
                      <a:pt x="323" y="442"/>
                    </a:lnTo>
                    <a:lnTo>
                      <a:pt x="311" y="448"/>
                    </a:lnTo>
                    <a:lnTo>
                      <a:pt x="311" y="454"/>
                    </a:lnTo>
                    <a:lnTo>
                      <a:pt x="306" y="454"/>
                    </a:lnTo>
                    <a:lnTo>
                      <a:pt x="306" y="442"/>
                    </a:lnTo>
                    <a:lnTo>
                      <a:pt x="294" y="442"/>
                    </a:lnTo>
                    <a:lnTo>
                      <a:pt x="289" y="437"/>
                    </a:lnTo>
                    <a:lnTo>
                      <a:pt x="289" y="431"/>
                    </a:lnTo>
                    <a:lnTo>
                      <a:pt x="283" y="420"/>
                    </a:lnTo>
                    <a:lnTo>
                      <a:pt x="277" y="420"/>
                    </a:lnTo>
                    <a:lnTo>
                      <a:pt x="272" y="414"/>
                    </a:lnTo>
                    <a:lnTo>
                      <a:pt x="272" y="408"/>
                    </a:lnTo>
                    <a:lnTo>
                      <a:pt x="266" y="397"/>
                    </a:lnTo>
                    <a:lnTo>
                      <a:pt x="255" y="391"/>
                    </a:lnTo>
                    <a:lnTo>
                      <a:pt x="255" y="380"/>
                    </a:lnTo>
                    <a:lnTo>
                      <a:pt x="243" y="374"/>
                    </a:lnTo>
                    <a:lnTo>
                      <a:pt x="243" y="369"/>
                    </a:lnTo>
                    <a:lnTo>
                      <a:pt x="238" y="369"/>
                    </a:lnTo>
                    <a:lnTo>
                      <a:pt x="232" y="363"/>
                    </a:lnTo>
                    <a:lnTo>
                      <a:pt x="226" y="363"/>
                    </a:lnTo>
                    <a:lnTo>
                      <a:pt x="221" y="363"/>
                    </a:lnTo>
                    <a:lnTo>
                      <a:pt x="221" y="357"/>
                    </a:lnTo>
                    <a:lnTo>
                      <a:pt x="215" y="352"/>
                    </a:lnTo>
                    <a:lnTo>
                      <a:pt x="209" y="352"/>
                    </a:lnTo>
                    <a:lnTo>
                      <a:pt x="209" y="346"/>
                    </a:lnTo>
                    <a:lnTo>
                      <a:pt x="204" y="340"/>
                    </a:lnTo>
                    <a:lnTo>
                      <a:pt x="198" y="335"/>
                    </a:lnTo>
                    <a:lnTo>
                      <a:pt x="198" y="329"/>
                    </a:lnTo>
                    <a:lnTo>
                      <a:pt x="198" y="323"/>
                    </a:lnTo>
                    <a:lnTo>
                      <a:pt x="204" y="318"/>
                    </a:lnTo>
                    <a:lnTo>
                      <a:pt x="198" y="318"/>
                    </a:lnTo>
                    <a:lnTo>
                      <a:pt x="192" y="318"/>
                    </a:lnTo>
                    <a:lnTo>
                      <a:pt x="192" y="312"/>
                    </a:lnTo>
                    <a:lnTo>
                      <a:pt x="198" y="306"/>
                    </a:lnTo>
                    <a:lnTo>
                      <a:pt x="198" y="301"/>
                    </a:lnTo>
                    <a:lnTo>
                      <a:pt x="192" y="301"/>
                    </a:lnTo>
                    <a:lnTo>
                      <a:pt x="192" y="295"/>
                    </a:lnTo>
                    <a:lnTo>
                      <a:pt x="187" y="295"/>
                    </a:lnTo>
                    <a:lnTo>
                      <a:pt x="187" y="289"/>
                    </a:lnTo>
                    <a:lnTo>
                      <a:pt x="187" y="284"/>
                    </a:lnTo>
                    <a:lnTo>
                      <a:pt x="181" y="272"/>
                    </a:lnTo>
                    <a:lnTo>
                      <a:pt x="181" y="267"/>
                    </a:lnTo>
                    <a:lnTo>
                      <a:pt x="175" y="267"/>
                    </a:lnTo>
                    <a:lnTo>
                      <a:pt x="175" y="272"/>
                    </a:lnTo>
                    <a:lnTo>
                      <a:pt x="170" y="272"/>
                    </a:lnTo>
                    <a:lnTo>
                      <a:pt x="164" y="267"/>
                    </a:lnTo>
                    <a:lnTo>
                      <a:pt x="170" y="267"/>
                    </a:lnTo>
                    <a:lnTo>
                      <a:pt x="164" y="267"/>
                    </a:lnTo>
                    <a:lnTo>
                      <a:pt x="170" y="261"/>
                    </a:lnTo>
                    <a:lnTo>
                      <a:pt x="170" y="255"/>
                    </a:lnTo>
                    <a:lnTo>
                      <a:pt x="164" y="255"/>
                    </a:lnTo>
                    <a:lnTo>
                      <a:pt x="164" y="250"/>
                    </a:lnTo>
                    <a:lnTo>
                      <a:pt x="158" y="250"/>
                    </a:lnTo>
                    <a:lnTo>
                      <a:pt x="147" y="250"/>
                    </a:lnTo>
                    <a:lnTo>
                      <a:pt x="141" y="250"/>
                    </a:lnTo>
                    <a:lnTo>
                      <a:pt x="136" y="250"/>
                    </a:lnTo>
                    <a:lnTo>
                      <a:pt x="130" y="255"/>
                    </a:lnTo>
                    <a:lnTo>
                      <a:pt x="124" y="250"/>
                    </a:lnTo>
                    <a:lnTo>
                      <a:pt x="119" y="250"/>
                    </a:lnTo>
                    <a:lnTo>
                      <a:pt x="113" y="250"/>
                    </a:lnTo>
                    <a:lnTo>
                      <a:pt x="113" y="244"/>
                    </a:lnTo>
                    <a:lnTo>
                      <a:pt x="102" y="244"/>
                    </a:lnTo>
                    <a:lnTo>
                      <a:pt x="102" y="238"/>
                    </a:lnTo>
                    <a:lnTo>
                      <a:pt x="96" y="238"/>
                    </a:lnTo>
                    <a:lnTo>
                      <a:pt x="90" y="238"/>
                    </a:lnTo>
                    <a:lnTo>
                      <a:pt x="90" y="233"/>
                    </a:lnTo>
                    <a:lnTo>
                      <a:pt x="96" y="233"/>
                    </a:lnTo>
                    <a:lnTo>
                      <a:pt x="90" y="233"/>
                    </a:lnTo>
                    <a:lnTo>
                      <a:pt x="96" y="227"/>
                    </a:lnTo>
                    <a:lnTo>
                      <a:pt x="90" y="227"/>
                    </a:lnTo>
                    <a:lnTo>
                      <a:pt x="85" y="227"/>
                    </a:lnTo>
                    <a:lnTo>
                      <a:pt x="85" y="221"/>
                    </a:lnTo>
                    <a:lnTo>
                      <a:pt x="85" y="216"/>
                    </a:lnTo>
                    <a:lnTo>
                      <a:pt x="85" y="210"/>
                    </a:lnTo>
                    <a:lnTo>
                      <a:pt x="85" y="216"/>
                    </a:lnTo>
                    <a:lnTo>
                      <a:pt x="79" y="216"/>
                    </a:lnTo>
                    <a:lnTo>
                      <a:pt x="79" y="210"/>
                    </a:lnTo>
                    <a:lnTo>
                      <a:pt x="79" y="204"/>
                    </a:lnTo>
                    <a:lnTo>
                      <a:pt x="79" y="199"/>
                    </a:lnTo>
                    <a:lnTo>
                      <a:pt x="73" y="199"/>
                    </a:lnTo>
                    <a:lnTo>
                      <a:pt x="79" y="193"/>
                    </a:lnTo>
                    <a:lnTo>
                      <a:pt x="79" y="199"/>
                    </a:lnTo>
                    <a:lnTo>
                      <a:pt x="79" y="193"/>
                    </a:lnTo>
                    <a:lnTo>
                      <a:pt x="73" y="193"/>
                    </a:lnTo>
                    <a:lnTo>
                      <a:pt x="73" y="187"/>
                    </a:lnTo>
                    <a:lnTo>
                      <a:pt x="68" y="182"/>
                    </a:lnTo>
                    <a:lnTo>
                      <a:pt x="73" y="182"/>
                    </a:lnTo>
                    <a:lnTo>
                      <a:pt x="68" y="176"/>
                    </a:lnTo>
                    <a:lnTo>
                      <a:pt x="62" y="182"/>
                    </a:lnTo>
                    <a:lnTo>
                      <a:pt x="56" y="176"/>
                    </a:lnTo>
                    <a:lnTo>
                      <a:pt x="62" y="182"/>
                    </a:lnTo>
                    <a:lnTo>
                      <a:pt x="56" y="182"/>
                    </a:lnTo>
                    <a:lnTo>
                      <a:pt x="56" y="176"/>
                    </a:lnTo>
                    <a:lnTo>
                      <a:pt x="51" y="170"/>
                    </a:lnTo>
                    <a:lnTo>
                      <a:pt x="45" y="170"/>
                    </a:lnTo>
                    <a:lnTo>
                      <a:pt x="39" y="170"/>
                    </a:lnTo>
                    <a:lnTo>
                      <a:pt x="34" y="165"/>
                    </a:lnTo>
                    <a:lnTo>
                      <a:pt x="28" y="165"/>
                    </a:lnTo>
                    <a:lnTo>
                      <a:pt x="28" y="159"/>
                    </a:lnTo>
                    <a:lnTo>
                      <a:pt x="22" y="165"/>
                    </a:lnTo>
                    <a:lnTo>
                      <a:pt x="22" y="159"/>
                    </a:lnTo>
                    <a:lnTo>
                      <a:pt x="17" y="159"/>
                    </a:lnTo>
                    <a:lnTo>
                      <a:pt x="17" y="153"/>
                    </a:lnTo>
                    <a:lnTo>
                      <a:pt x="11" y="148"/>
                    </a:lnTo>
                    <a:lnTo>
                      <a:pt x="5" y="148"/>
                    </a:lnTo>
                    <a:lnTo>
                      <a:pt x="0" y="142"/>
                    </a:lnTo>
                    <a:lnTo>
                      <a:pt x="0" y="131"/>
                    </a:lnTo>
                    <a:lnTo>
                      <a:pt x="5" y="125"/>
                    </a:lnTo>
                    <a:lnTo>
                      <a:pt x="5" y="119"/>
                    </a:lnTo>
                    <a:lnTo>
                      <a:pt x="11" y="119"/>
                    </a:lnTo>
                    <a:lnTo>
                      <a:pt x="11" y="125"/>
                    </a:lnTo>
                    <a:lnTo>
                      <a:pt x="22" y="114"/>
                    </a:lnTo>
                    <a:lnTo>
                      <a:pt x="28" y="114"/>
                    </a:lnTo>
                    <a:lnTo>
                      <a:pt x="28" y="119"/>
                    </a:lnTo>
                    <a:lnTo>
                      <a:pt x="34" y="119"/>
                    </a:lnTo>
                    <a:lnTo>
                      <a:pt x="34" y="114"/>
                    </a:lnTo>
                    <a:lnTo>
                      <a:pt x="39" y="114"/>
                    </a:lnTo>
                    <a:lnTo>
                      <a:pt x="39" y="108"/>
                    </a:lnTo>
                    <a:lnTo>
                      <a:pt x="34" y="102"/>
                    </a:lnTo>
                    <a:lnTo>
                      <a:pt x="28" y="102"/>
                    </a:lnTo>
                    <a:lnTo>
                      <a:pt x="28" y="97"/>
                    </a:lnTo>
                    <a:lnTo>
                      <a:pt x="28" y="91"/>
                    </a:lnTo>
                    <a:lnTo>
                      <a:pt x="34" y="85"/>
                    </a:lnTo>
                    <a:lnTo>
                      <a:pt x="28" y="80"/>
                    </a:lnTo>
                    <a:lnTo>
                      <a:pt x="34" y="74"/>
                    </a:lnTo>
                    <a:lnTo>
                      <a:pt x="39" y="74"/>
                    </a:lnTo>
                    <a:lnTo>
                      <a:pt x="45" y="68"/>
                    </a:lnTo>
                    <a:lnTo>
                      <a:pt x="45" y="63"/>
                    </a:lnTo>
                    <a:lnTo>
                      <a:pt x="45" y="57"/>
                    </a:lnTo>
                    <a:lnTo>
                      <a:pt x="51" y="57"/>
                    </a:lnTo>
                    <a:lnTo>
                      <a:pt x="51" y="46"/>
                    </a:lnTo>
                    <a:lnTo>
                      <a:pt x="56" y="46"/>
                    </a:lnTo>
                    <a:lnTo>
                      <a:pt x="51" y="40"/>
                    </a:lnTo>
                    <a:lnTo>
                      <a:pt x="56" y="40"/>
                    </a:lnTo>
                    <a:lnTo>
                      <a:pt x="62" y="34"/>
                    </a:lnTo>
                    <a:lnTo>
                      <a:pt x="62" y="29"/>
                    </a:lnTo>
                    <a:lnTo>
                      <a:pt x="68" y="17"/>
                    </a:lnTo>
                    <a:lnTo>
                      <a:pt x="73" y="12"/>
                    </a:lnTo>
                    <a:lnTo>
                      <a:pt x="79" y="6"/>
                    </a:lnTo>
                    <a:lnTo>
                      <a:pt x="79" y="0"/>
                    </a:lnTo>
                    <a:lnTo>
                      <a:pt x="96" y="0"/>
                    </a:lnTo>
                    <a:lnTo>
                      <a:pt x="170" y="12"/>
                    </a:lnTo>
                    <a:lnTo>
                      <a:pt x="277" y="23"/>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7" name="Freeform 111">
                <a:extLst>
                  <a:ext uri="{FF2B5EF4-FFF2-40B4-BE49-F238E27FC236}">
                    <a16:creationId xmlns:a16="http://schemas.microsoft.com/office/drawing/2014/main" id="{BAB6D7AF-3FE1-A581-8D16-32EA2A986046}"/>
                  </a:ext>
                </a:extLst>
              </p:cNvPr>
              <p:cNvSpPr>
                <a:spLocks noEditPoints="1"/>
              </p:cNvSpPr>
              <p:nvPr>
                <p:custDataLst>
                  <p:tags r:id="rId112"/>
                </p:custDataLst>
              </p:nvPr>
            </p:nvSpPr>
            <p:spPr bwMode="auto">
              <a:xfrm rot="390307">
                <a:off x="6012277" y="2092732"/>
                <a:ext cx="450850" cy="576263"/>
              </a:xfrm>
              <a:custGeom>
                <a:avLst/>
                <a:gdLst>
                  <a:gd name="T0" fmla="*/ 216 w 284"/>
                  <a:gd name="T1" fmla="*/ 238 h 363"/>
                  <a:gd name="T2" fmla="*/ 199 w 284"/>
                  <a:gd name="T3" fmla="*/ 232 h 363"/>
                  <a:gd name="T4" fmla="*/ 199 w 284"/>
                  <a:gd name="T5" fmla="*/ 204 h 363"/>
                  <a:gd name="T6" fmla="*/ 216 w 284"/>
                  <a:gd name="T7" fmla="*/ 193 h 363"/>
                  <a:gd name="T8" fmla="*/ 233 w 284"/>
                  <a:gd name="T9" fmla="*/ 198 h 363"/>
                  <a:gd name="T10" fmla="*/ 278 w 284"/>
                  <a:gd name="T11" fmla="*/ 147 h 363"/>
                  <a:gd name="T12" fmla="*/ 272 w 284"/>
                  <a:gd name="T13" fmla="*/ 164 h 363"/>
                  <a:gd name="T14" fmla="*/ 267 w 284"/>
                  <a:gd name="T15" fmla="*/ 181 h 363"/>
                  <a:gd name="T16" fmla="*/ 272 w 284"/>
                  <a:gd name="T17" fmla="*/ 204 h 363"/>
                  <a:gd name="T18" fmla="*/ 272 w 284"/>
                  <a:gd name="T19" fmla="*/ 215 h 363"/>
                  <a:gd name="T20" fmla="*/ 267 w 284"/>
                  <a:gd name="T21" fmla="*/ 238 h 363"/>
                  <a:gd name="T22" fmla="*/ 261 w 284"/>
                  <a:gd name="T23" fmla="*/ 261 h 363"/>
                  <a:gd name="T24" fmla="*/ 250 w 284"/>
                  <a:gd name="T25" fmla="*/ 283 h 363"/>
                  <a:gd name="T26" fmla="*/ 148 w 284"/>
                  <a:gd name="T27" fmla="*/ 363 h 363"/>
                  <a:gd name="T28" fmla="*/ 142 w 284"/>
                  <a:gd name="T29" fmla="*/ 346 h 363"/>
                  <a:gd name="T30" fmla="*/ 136 w 284"/>
                  <a:gd name="T31" fmla="*/ 334 h 363"/>
                  <a:gd name="T32" fmla="*/ 125 w 284"/>
                  <a:gd name="T33" fmla="*/ 317 h 363"/>
                  <a:gd name="T34" fmla="*/ 131 w 284"/>
                  <a:gd name="T35" fmla="*/ 306 h 363"/>
                  <a:gd name="T36" fmla="*/ 119 w 284"/>
                  <a:gd name="T37" fmla="*/ 289 h 363"/>
                  <a:gd name="T38" fmla="*/ 97 w 284"/>
                  <a:gd name="T39" fmla="*/ 300 h 363"/>
                  <a:gd name="T40" fmla="*/ 79 w 284"/>
                  <a:gd name="T41" fmla="*/ 312 h 363"/>
                  <a:gd name="T42" fmla="*/ 62 w 284"/>
                  <a:gd name="T43" fmla="*/ 329 h 363"/>
                  <a:gd name="T44" fmla="*/ 62 w 284"/>
                  <a:gd name="T45" fmla="*/ 346 h 363"/>
                  <a:gd name="T46" fmla="*/ 6 w 284"/>
                  <a:gd name="T47" fmla="*/ 340 h 363"/>
                  <a:gd name="T48" fmla="*/ 17 w 284"/>
                  <a:gd name="T49" fmla="*/ 323 h 363"/>
                  <a:gd name="T50" fmla="*/ 28 w 284"/>
                  <a:gd name="T51" fmla="*/ 306 h 363"/>
                  <a:gd name="T52" fmla="*/ 40 w 284"/>
                  <a:gd name="T53" fmla="*/ 295 h 363"/>
                  <a:gd name="T54" fmla="*/ 51 w 284"/>
                  <a:gd name="T55" fmla="*/ 278 h 363"/>
                  <a:gd name="T56" fmla="*/ 62 w 284"/>
                  <a:gd name="T57" fmla="*/ 255 h 363"/>
                  <a:gd name="T58" fmla="*/ 68 w 284"/>
                  <a:gd name="T59" fmla="*/ 244 h 363"/>
                  <a:gd name="T60" fmla="*/ 57 w 284"/>
                  <a:gd name="T61" fmla="*/ 227 h 363"/>
                  <a:gd name="T62" fmla="*/ 51 w 284"/>
                  <a:gd name="T63" fmla="*/ 215 h 363"/>
                  <a:gd name="T64" fmla="*/ 62 w 284"/>
                  <a:gd name="T65" fmla="*/ 198 h 363"/>
                  <a:gd name="T66" fmla="*/ 51 w 284"/>
                  <a:gd name="T67" fmla="*/ 176 h 363"/>
                  <a:gd name="T68" fmla="*/ 57 w 284"/>
                  <a:gd name="T69" fmla="*/ 153 h 363"/>
                  <a:gd name="T70" fmla="*/ 68 w 284"/>
                  <a:gd name="T71" fmla="*/ 136 h 363"/>
                  <a:gd name="T72" fmla="*/ 79 w 284"/>
                  <a:gd name="T73" fmla="*/ 119 h 363"/>
                  <a:gd name="T74" fmla="*/ 85 w 284"/>
                  <a:gd name="T75" fmla="*/ 96 h 363"/>
                  <a:gd name="T76" fmla="*/ 74 w 284"/>
                  <a:gd name="T77" fmla="*/ 85 h 363"/>
                  <a:gd name="T78" fmla="*/ 74 w 284"/>
                  <a:gd name="T79" fmla="*/ 68 h 363"/>
                  <a:gd name="T80" fmla="*/ 74 w 284"/>
                  <a:gd name="T81" fmla="*/ 62 h 363"/>
                  <a:gd name="T82" fmla="*/ 62 w 284"/>
                  <a:gd name="T83" fmla="*/ 40 h 363"/>
                  <a:gd name="T84" fmla="*/ 68 w 284"/>
                  <a:gd name="T85" fmla="*/ 28 h 363"/>
                  <a:gd name="T86" fmla="*/ 68 w 284"/>
                  <a:gd name="T87" fmla="*/ 11 h 363"/>
                  <a:gd name="T88" fmla="*/ 68 w 284"/>
                  <a:gd name="T89" fmla="*/ 6 h 363"/>
                  <a:gd name="T90" fmla="*/ 97 w 284"/>
                  <a:gd name="T91" fmla="*/ 17 h 363"/>
                  <a:gd name="T92" fmla="*/ 131 w 284"/>
                  <a:gd name="T93" fmla="*/ 40 h 363"/>
                  <a:gd name="T94" fmla="*/ 170 w 284"/>
                  <a:gd name="T95" fmla="*/ 62 h 363"/>
                  <a:gd name="T96" fmla="*/ 204 w 284"/>
                  <a:gd name="T97" fmla="*/ 79 h 363"/>
                  <a:gd name="T98" fmla="*/ 233 w 284"/>
                  <a:gd name="T99" fmla="*/ 96 h 363"/>
                  <a:gd name="T100" fmla="*/ 261 w 284"/>
                  <a:gd name="T101" fmla="*/ 113 h 363"/>
                  <a:gd name="T102" fmla="*/ 284 w 284"/>
                  <a:gd name="T103" fmla="*/ 12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363">
                    <a:moveTo>
                      <a:pt x="233" y="204"/>
                    </a:moveTo>
                    <a:lnTo>
                      <a:pt x="227" y="210"/>
                    </a:lnTo>
                    <a:lnTo>
                      <a:pt x="221" y="221"/>
                    </a:lnTo>
                    <a:lnTo>
                      <a:pt x="221" y="227"/>
                    </a:lnTo>
                    <a:lnTo>
                      <a:pt x="216" y="238"/>
                    </a:lnTo>
                    <a:lnTo>
                      <a:pt x="210" y="249"/>
                    </a:lnTo>
                    <a:lnTo>
                      <a:pt x="210" y="244"/>
                    </a:lnTo>
                    <a:lnTo>
                      <a:pt x="204" y="238"/>
                    </a:lnTo>
                    <a:lnTo>
                      <a:pt x="199" y="238"/>
                    </a:lnTo>
                    <a:lnTo>
                      <a:pt x="199" y="232"/>
                    </a:lnTo>
                    <a:lnTo>
                      <a:pt x="199" y="227"/>
                    </a:lnTo>
                    <a:lnTo>
                      <a:pt x="199" y="221"/>
                    </a:lnTo>
                    <a:lnTo>
                      <a:pt x="204" y="215"/>
                    </a:lnTo>
                    <a:lnTo>
                      <a:pt x="193" y="210"/>
                    </a:lnTo>
                    <a:lnTo>
                      <a:pt x="199" y="204"/>
                    </a:lnTo>
                    <a:lnTo>
                      <a:pt x="193" y="204"/>
                    </a:lnTo>
                    <a:lnTo>
                      <a:pt x="193" y="198"/>
                    </a:lnTo>
                    <a:lnTo>
                      <a:pt x="199" y="198"/>
                    </a:lnTo>
                    <a:lnTo>
                      <a:pt x="199" y="193"/>
                    </a:lnTo>
                    <a:lnTo>
                      <a:pt x="216" y="193"/>
                    </a:lnTo>
                    <a:lnTo>
                      <a:pt x="216" y="187"/>
                    </a:lnTo>
                    <a:lnTo>
                      <a:pt x="221" y="187"/>
                    </a:lnTo>
                    <a:lnTo>
                      <a:pt x="216" y="193"/>
                    </a:lnTo>
                    <a:lnTo>
                      <a:pt x="227" y="198"/>
                    </a:lnTo>
                    <a:lnTo>
                      <a:pt x="233" y="198"/>
                    </a:lnTo>
                    <a:lnTo>
                      <a:pt x="233" y="204"/>
                    </a:lnTo>
                    <a:close/>
                    <a:moveTo>
                      <a:pt x="284" y="125"/>
                    </a:moveTo>
                    <a:lnTo>
                      <a:pt x="284" y="130"/>
                    </a:lnTo>
                    <a:lnTo>
                      <a:pt x="284" y="142"/>
                    </a:lnTo>
                    <a:lnTo>
                      <a:pt x="278" y="147"/>
                    </a:lnTo>
                    <a:lnTo>
                      <a:pt x="284" y="147"/>
                    </a:lnTo>
                    <a:lnTo>
                      <a:pt x="278" y="153"/>
                    </a:lnTo>
                    <a:lnTo>
                      <a:pt x="278" y="159"/>
                    </a:lnTo>
                    <a:lnTo>
                      <a:pt x="272" y="159"/>
                    </a:lnTo>
                    <a:lnTo>
                      <a:pt x="272" y="164"/>
                    </a:lnTo>
                    <a:lnTo>
                      <a:pt x="272" y="170"/>
                    </a:lnTo>
                    <a:lnTo>
                      <a:pt x="272" y="176"/>
                    </a:lnTo>
                    <a:lnTo>
                      <a:pt x="267" y="176"/>
                    </a:lnTo>
                    <a:lnTo>
                      <a:pt x="272" y="181"/>
                    </a:lnTo>
                    <a:lnTo>
                      <a:pt x="267" y="181"/>
                    </a:lnTo>
                    <a:lnTo>
                      <a:pt x="272" y="187"/>
                    </a:lnTo>
                    <a:lnTo>
                      <a:pt x="267" y="187"/>
                    </a:lnTo>
                    <a:lnTo>
                      <a:pt x="272" y="193"/>
                    </a:lnTo>
                    <a:lnTo>
                      <a:pt x="272" y="198"/>
                    </a:lnTo>
                    <a:lnTo>
                      <a:pt x="272" y="204"/>
                    </a:lnTo>
                    <a:lnTo>
                      <a:pt x="267" y="204"/>
                    </a:lnTo>
                    <a:lnTo>
                      <a:pt x="272" y="210"/>
                    </a:lnTo>
                    <a:lnTo>
                      <a:pt x="267" y="210"/>
                    </a:lnTo>
                    <a:lnTo>
                      <a:pt x="267" y="215"/>
                    </a:lnTo>
                    <a:lnTo>
                      <a:pt x="272" y="215"/>
                    </a:lnTo>
                    <a:lnTo>
                      <a:pt x="267" y="215"/>
                    </a:lnTo>
                    <a:lnTo>
                      <a:pt x="267" y="221"/>
                    </a:lnTo>
                    <a:lnTo>
                      <a:pt x="267" y="227"/>
                    </a:lnTo>
                    <a:lnTo>
                      <a:pt x="267" y="232"/>
                    </a:lnTo>
                    <a:lnTo>
                      <a:pt x="267" y="238"/>
                    </a:lnTo>
                    <a:lnTo>
                      <a:pt x="261" y="244"/>
                    </a:lnTo>
                    <a:lnTo>
                      <a:pt x="261" y="249"/>
                    </a:lnTo>
                    <a:lnTo>
                      <a:pt x="261" y="255"/>
                    </a:lnTo>
                    <a:lnTo>
                      <a:pt x="267" y="261"/>
                    </a:lnTo>
                    <a:lnTo>
                      <a:pt x="261" y="261"/>
                    </a:lnTo>
                    <a:lnTo>
                      <a:pt x="261" y="266"/>
                    </a:lnTo>
                    <a:lnTo>
                      <a:pt x="261" y="272"/>
                    </a:lnTo>
                    <a:lnTo>
                      <a:pt x="255" y="272"/>
                    </a:lnTo>
                    <a:lnTo>
                      <a:pt x="255" y="278"/>
                    </a:lnTo>
                    <a:lnTo>
                      <a:pt x="250" y="283"/>
                    </a:lnTo>
                    <a:lnTo>
                      <a:pt x="250" y="289"/>
                    </a:lnTo>
                    <a:lnTo>
                      <a:pt x="244" y="323"/>
                    </a:lnTo>
                    <a:lnTo>
                      <a:pt x="238" y="334"/>
                    </a:lnTo>
                    <a:lnTo>
                      <a:pt x="238" y="340"/>
                    </a:lnTo>
                    <a:lnTo>
                      <a:pt x="148" y="363"/>
                    </a:lnTo>
                    <a:lnTo>
                      <a:pt x="153" y="357"/>
                    </a:lnTo>
                    <a:lnTo>
                      <a:pt x="148" y="357"/>
                    </a:lnTo>
                    <a:lnTo>
                      <a:pt x="148" y="351"/>
                    </a:lnTo>
                    <a:lnTo>
                      <a:pt x="148" y="346"/>
                    </a:lnTo>
                    <a:lnTo>
                      <a:pt x="142" y="346"/>
                    </a:lnTo>
                    <a:lnTo>
                      <a:pt x="142" y="340"/>
                    </a:lnTo>
                    <a:lnTo>
                      <a:pt x="148" y="340"/>
                    </a:lnTo>
                    <a:lnTo>
                      <a:pt x="142" y="340"/>
                    </a:lnTo>
                    <a:lnTo>
                      <a:pt x="142" y="334"/>
                    </a:lnTo>
                    <a:lnTo>
                      <a:pt x="136" y="334"/>
                    </a:lnTo>
                    <a:lnTo>
                      <a:pt x="136" y="329"/>
                    </a:lnTo>
                    <a:lnTo>
                      <a:pt x="131" y="329"/>
                    </a:lnTo>
                    <a:lnTo>
                      <a:pt x="125" y="323"/>
                    </a:lnTo>
                    <a:lnTo>
                      <a:pt x="131" y="323"/>
                    </a:lnTo>
                    <a:lnTo>
                      <a:pt x="125" y="317"/>
                    </a:lnTo>
                    <a:lnTo>
                      <a:pt x="125" y="312"/>
                    </a:lnTo>
                    <a:lnTo>
                      <a:pt x="131" y="312"/>
                    </a:lnTo>
                    <a:lnTo>
                      <a:pt x="125" y="312"/>
                    </a:lnTo>
                    <a:lnTo>
                      <a:pt x="136" y="306"/>
                    </a:lnTo>
                    <a:lnTo>
                      <a:pt x="131" y="306"/>
                    </a:lnTo>
                    <a:lnTo>
                      <a:pt x="125" y="300"/>
                    </a:lnTo>
                    <a:lnTo>
                      <a:pt x="131" y="295"/>
                    </a:lnTo>
                    <a:lnTo>
                      <a:pt x="125" y="295"/>
                    </a:lnTo>
                    <a:lnTo>
                      <a:pt x="125" y="289"/>
                    </a:lnTo>
                    <a:lnTo>
                      <a:pt x="119" y="289"/>
                    </a:lnTo>
                    <a:lnTo>
                      <a:pt x="119" y="295"/>
                    </a:lnTo>
                    <a:lnTo>
                      <a:pt x="114" y="295"/>
                    </a:lnTo>
                    <a:lnTo>
                      <a:pt x="108" y="295"/>
                    </a:lnTo>
                    <a:lnTo>
                      <a:pt x="102" y="300"/>
                    </a:lnTo>
                    <a:lnTo>
                      <a:pt x="97" y="300"/>
                    </a:lnTo>
                    <a:lnTo>
                      <a:pt x="91" y="295"/>
                    </a:lnTo>
                    <a:lnTo>
                      <a:pt x="91" y="300"/>
                    </a:lnTo>
                    <a:lnTo>
                      <a:pt x="85" y="300"/>
                    </a:lnTo>
                    <a:lnTo>
                      <a:pt x="79" y="306"/>
                    </a:lnTo>
                    <a:lnTo>
                      <a:pt x="79" y="312"/>
                    </a:lnTo>
                    <a:lnTo>
                      <a:pt x="74" y="312"/>
                    </a:lnTo>
                    <a:lnTo>
                      <a:pt x="74" y="317"/>
                    </a:lnTo>
                    <a:lnTo>
                      <a:pt x="68" y="323"/>
                    </a:lnTo>
                    <a:lnTo>
                      <a:pt x="68" y="329"/>
                    </a:lnTo>
                    <a:lnTo>
                      <a:pt x="62" y="329"/>
                    </a:lnTo>
                    <a:lnTo>
                      <a:pt x="62" y="334"/>
                    </a:lnTo>
                    <a:lnTo>
                      <a:pt x="68" y="334"/>
                    </a:lnTo>
                    <a:lnTo>
                      <a:pt x="62" y="334"/>
                    </a:lnTo>
                    <a:lnTo>
                      <a:pt x="62" y="340"/>
                    </a:lnTo>
                    <a:lnTo>
                      <a:pt x="62" y="346"/>
                    </a:lnTo>
                    <a:lnTo>
                      <a:pt x="62" y="351"/>
                    </a:lnTo>
                    <a:lnTo>
                      <a:pt x="62" y="357"/>
                    </a:lnTo>
                    <a:lnTo>
                      <a:pt x="0" y="346"/>
                    </a:lnTo>
                    <a:lnTo>
                      <a:pt x="6" y="346"/>
                    </a:lnTo>
                    <a:lnTo>
                      <a:pt x="6" y="340"/>
                    </a:lnTo>
                    <a:lnTo>
                      <a:pt x="11" y="340"/>
                    </a:lnTo>
                    <a:lnTo>
                      <a:pt x="11" y="334"/>
                    </a:lnTo>
                    <a:lnTo>
                      <a:pt x="11" y="329"/>
                    </a:lnTo>
                    <a:lnTo>
                      <a:pt x="17" y="329"/>
                    </a:lnTo>
                    <a:lnTo>
                      <a:pt x="17" y="323"/>
                    </a:lnTo>
                    <a:lnTo>
                      <a:pt x="17" y="317"/>
                    </a:lnTo>
                    <a:lnTo>
                      <a:pt x="23" y="317"/>
                    </a:lnTo>
                    <a:lnTo>
                      <a:pt x="23" y="312"/>
                    </a:lnTo>
                    <a:lnTo>
                      <a:pt x="23" y="306"/>
                    </a:lnTo>
                    <a:lnTo>
                      <a:pt x="28" y="306"/>
                    </a:lnTo>
                    <a:lnTo>
                      <a:pt x="28" y="300"/>
                    </a:lnTo>
                    <a:lnTo>
                      <a:pt x="34" y="300"/>
                    </a:lnTo>
                    <a:lnTo>
                      <a:pt x="34" y="295"/>
                    </a:lnTo>
                    <a:lnTo>
                      <a:pt x="40" y="300"/>
                    </a:lnTo>
                    <a:lnTo>
                      <a:pt x="40" y="295"/>
                    </a:lnTo>
                    <a:lnTo>
                      <a:pt x="45" y="295"/>
                    </a:lnTo>
                    <a:lnTo>
                      <a:pt x="45" y="289"/>
                    </a:lnTo>
                    <a:lnTo>
                      <a:pt x="51" y="289"/>
                    </a:lnTo>
                    <a:lnTo>
                      <a:pt x="51" y="283"/>
                    </a:lnTo>
                    <a:lnTo>
                      <a:pt x="51" y="278"/>
                    </a:lnTo>
                    <a:lnTo>
                      <a:pt x="57" y="278"/>
                    </a:lnTo>
                    <a:lnTo>
                      <a:pt x="57" y="272"/>
                    </a:lnTo>
                    <a:lnTo>
                      <a:pt x="57" y="266"/>
                    </a:lnTo>
                    <a:lnTo>
                      <a:pt x="57" y="261"/>
                    </a:lnTo>
                    <a:lnTo>
                      <a:pt x="62" y="255"/>
                    </a:lnTo>
                    <a:lnTo>
                      <a:pt x="68" y="255"/>
                    </a:lnTo>
                    <a:lnTo>
                      <a:pt x="68" y="249"/>
                    </a:lnTo>
                    <a:lnTo>
                      <a:pt x="68" y="244"/>
                    </a:lnTo>
                    <a:lnTo>
                      <a:pt x="74" y="244"/>
                    </a:lnTo>
                    <a:lnTo>
                      <a:pt x="68" y="244"/>
                    </a:lnTo>
                    <a:lnTo>
                      <a:pt x="68" y="238"/>
                    </a:lnTo>
                    <a:lnTo>
                      <a:pt x="62" y="238"/>
                    </a:lnTo>
                    <a:lnTo>
                      <a:pt x="62" y="232"/>
                    </a:lnTo>
                    <a:lnTo>
                      <a:pt x="57" y="232"/>
                    </a:lnTo>
                    <a:lnTo>
                      <a:pt x="57" y="227"/>
                    </a:lnTo>
                    <a:lnTo>
                      <a:pt x="51" y="227"/>
                    </a:lnTo>
                    <a:lnTo>
                      <a:pt x="51" y="221"/>
                    </a:lnTo>
                    <a:lnTo>
                      <a:pt x="45" y="221"/>
                    </a:lnTo>
                    <a:lnTo>
                      <a:pt x="51" y="221"/>
                    </a:lnTo>
                    <a:lnTo>
                      <a:pt x="51" y="215"/>
                    </a:lnTo>
                    <a:lnTo>
                      <a:pt x="51" y="210"/>
                    </a:lnTo>
                    <a:lnTo>
                      <a:pt x="57" y="210"/>
                    </a:lnTo>
                    <a:lnTo>
                      <a:pt x="57" y="204"/>
                    </a:lnTo>
                    <a:lnTo>
                      <a:pt x="57" y="198"/>
                    </a:lnTo>
                    <a:lnTo>
                      <a:pt x="62" y="198"/>
                    </a:lnTo>
                    <a:lnTo>
                      <a:pt x="62" y="193"/>
                    </a:lnTo>
                    <a:lnTo>
                      <a:pt x="62" y="187"/>
                    </a:lnTo>
                    <a:lnTo>
                      <a:pt x="62" y="181"/>
                    </a:lnTo>
                    <a:lnTo>
                      <a:pt x="57" y="176"/>
                    </a:lnTo>
                    <a:lnTo>
                      <a:pt x="51" y="176"/>
                    </a:lnTo>
                    <a:lnTo>
                      <a:pt x="51" y="170"/>
                    </a:lnTo>
                    <a:lnTo>
                      <a:pt x="51" y="164"/>
                    </a:lnTo>
                    <a:lnTo>
                      <a:pt x="57" y="164"/>
                    </a:lnTo>
                    <a:lnTo>
                      <a:pt x="57" y="159"/>
                    </a:lnTo>
                    <a:lnTo>
                      <a:pt x="57" y="153"/>
                    </a:lnTo>
                    <a:lnTo>
                      <a:pt x="62" y="153"/>
                    </a:lnTo>
                    <a:lnTo>
                      <a:pt x="62" y="147"/>
                    </a:lnTo>
                    <a:lnTo>
                      <a:pt x="62" y="142"/>
                    </a:lnTo>
                    <a:lnTo>
                      <a:pt x="68" y="142"/>
                    </a:lnTo>
                    <a:lnTo>
                      <a:pt x="68" y="136"/>
                    </a:lnTo>
                    <a:lnTo>
                      <a:pt x="68" y="130"/>
                    </a:lnTo>
                    <a:lnTo>
                      <a:pt x="74" y="130"/>
                    </a:lnTo>
                    <a:lnTo>
                      <a:pt x="74" y="125"/>
                    </a:lnTo>
                    <a:lnTo>
                      <a:pt x="74" y="119"/>
                    </a:lnTo>
                    <a:lnTo>
                      <a:pt x="79" y="119"/>
                    </a:lnTo>
                    <a:lnTo>
                      <a:pt x="79" y="113"/>
                    </a:lnTo>
                    <a:lnTo>
                      <a:pt x="79" y="108"/>
                    </a:lnTo>
                    <a:lnTo>
                      <a:pt x="79" y="102"/>
                    </a:lnTo>
                    <a:lnTo>
                      <a:pt x="85" y="102"/>
                    </a:lnTo>
                    <a:lnTo>
                      <a:pt x="85" y="96"/>
                    </a:lnTo>
                    <a:lnTo>
                      <a:pt x="79" y="96"/>
                    </a:lnTo>
                    <a:lnTo>
                      <a:pt x="85" y="96"/>
                    </a:lnTo>
                    <a:lnTo>
                      <a:pt x="85" y="91"/>
                    </a:lnTo>
                    <a:lnTo>
                      <a:pt x="79" y="91"/>
                    </a:lnTo>
                    <a:lnTo>
                      <a:pt x="74" y="85"/>
                    </a:lnTo>
                    <a:lnTo>
                      <a:pt x="68" y="85"/>
                    </a:lnTo>
                    <a:lnTo>
                      <a:pt x="68" y="79"/>
                    </a:lnTo>
                    <a:lnTo>
                      <a:pt x="74" y="79"/>
                    </a:lnTo>
                    <a:lnTo>
                      <a:pt x="74" y="74"/>
                    </a:lnTo>
                    <a:lnTo>
                      <a:pt x="74" y="68"/>
                    </a:lnTo>
                    <a:lnTo>
                      <a:pt x="74" y="62"/>
                    </a:lnTo>
                    <a:lnTo>
                      <a:pt x="79" y="62"/>
                    </a:lnTo>
                    <a:lnTo>
                      <a:pt x="74" y="62"/>
                    </a:lnTo>
                    <a:lnTo>
                      <a:pt x="74" y="57"/>
                    </a:lnTo>
                    <a:lnTo>
                      <a:pt x="74" y="62"/>
                    </a:lnTo>
                    <a:lnTo>
                      <a:pt x="74" y="57"/>
                    </a:lnTo>
                    <a:lnTo>
                      <a:pt x="74" y="51"/>
                    </a:lnTo>
                    <a:lnTo>
                      <a:pt x="68" y="51"/>
                    </a:lnTo>
                    <a:lnTo>
                      <a:pt x="62" y="45"/>
                    </a:lnTo>
                    <a:lnTo>
                      <a:pt x="62" y="40"/>
                    </a:lnTo>
                    <a:lnTo>
                      <a:pt x="68" y="40"/>
                    </a:lnTo>
                    <a:lnTo>
                      <a:pt x="62" y="40"/>
                    </a:lnTo>
                    <a:lnTo>
                      <a:pt x="68" y="40"/>
                    </a:lnTo>
                    <a:lnTo>
                      <a:pt x="68" y="34"/>
                    </a:lnTo>
                    <a:lnTo>
                      <a:pt x="68" y="28"/>
                    </a:lnTo>
                    <a:lnTo>
                      <a:pt x="68" y="23"/>
                    </a:lnTo>
                    <a:lnTo>
                      <a:pt x="62" y="23"/>
                    </a:lnTo>
                    <a:lnTo>
                      <a:pt x="68" y="23"/>
                    </a:lnTo>
                    <a:lnTo>
                      <a:pt x="68" y="17"/>
                    </a:lnTo>
                    <a:lnTo>
                      <a:pt x="68" y="11"/>
                    </a:lnTo>
                    <a:lnTo>
                      <a:pt x="68" y="6"/>
                    </a:lnTo>
                    <a:lnTo>
                      <a:pt x="62" y="6"/>
                    </a:lnTo>
                    <a:lnTo>
                      <a:pt x="62" y="0"/>
                    </a:lnTo>
                    <a:lnTo>
                      <a:pt x="68" y="0"/>
                    </a:lnTo>
                    <a:lnTo>
                      <a:pt x="68" y="6"/>
                    </a:lnTo>
                    <a:lnTo>
                      <a:pt x="74" y="6"/>
                    </a:lnTo>
                    <a:lnTo>
                      <a:pt x="79" y="11"/>
                    </a:lnTo>
                    <a:lnTo>
                      <a:pt x="85" y="11"/>
                    </a:lnTo>
                    <a:lnTo>
                      <a:pt x="91" y="17"/>
                    </a:lnTo>
                    <a:lnTo>
                      <a:pt x="97" y="17"/>
                    </a:lnTo>
                    <a:lnTo>
                      <a:pt x="102" y="23"/>
                    </a:lnTo>
                    <a:lnTo>
                      <a:pt x="108" y="23"/>
                    </a:lnTo>
                    <a:lnTo>
                      <a:pt x="114" y="28"/>
                    </a:lnTo>
                    <a:lnTo>
                      <a:pt x="125" y="34"/>
                    </a:lnTo>
                    <a:lnTo>
                      <a:pt x="131" y="40"/>
                    </a:lnTo>
                    <a:lnTo>
                      <a:pt x="136" y="40"/>
                    </a:lnTo>
                    <a:lnTo>
                      <a:pt x="148" y="45"/>
                    </a:lnTo>
                    <a:lnTo>
                      <a:pt x="153" y="51"/>
                    </a:lnTo>
                    <a:lnTo>
                      <a:pt x="165" y="57"/>
                    </a:lnTo>
                    <a:lnTo>
                      <a:pt x="170" y="62"/>
                    </a:lnTo>
                    <a:lnTo>
                      <a:pt x="176" y="62"/>
                    </a:lnTo>
                    <a:lnTo>
                      <a:pt x="182" y="68"/>
                    </a:lnTo>
                    <a:lnTo>
                      <a:pt x="187" y="68"/>
                    </a:lnTo>
                    <a:lnTo>
                      <a:pt x="199" y="79"/>
                    </a:lnTo>
                    <a:lnTo>
                      <a:pt x="204" y="79"/>
                    </a:lnTo>
                    <a:lnTo>
                      <a:pt x="210" y="85"/>
                    </a:lnTo>
                    <a:lnTo>
                      <a:pt x="221" y="91"/>
                    </a:lnTo>
                    <a:lnTo>
                      <a:pt x="227" y="91"/>
                    </a:lnTo>
                    <a:lnTo>
                      <a:pt x="227" y="96"/>
                    </a:lnTo>
                    <a:lnTo>
                      <a:pt x="233" y="96"/>
                    </a:lnTo>
                    <a:lnTo>
                      <a:pt x="238" y="102"/>
                    </a:lnTo>
                    <a:lnTo>
                      <a:pt x="244" y="102"/>
                    </a:lnTo>
                    <a:lnTo>
                      <a:pt x="250" y="108"/>
                    </a:lnTo>
                    <a:lnTo>
                      <a:pt x="255" y="108"/>
                    </a:lnTo>
                    <a:lnTo>
                      <a:pt x="261" y="113"/>
                    </a:lnTo>
                    <a:lnTo>
                      <a:pt x="267" y="113"/>
                    </a:lnTo>
                    <a:lnTo>
                      <a:pt x="267" y="119"/>
                    </a:lnTo>
                    <a:lnTo>
                      <a:pt x="272" y="119"/>
                    </a:lnTo>
                    <a:lnTo>
                      <a:pt x="278" y="125"/>
                    </a:lnTo>
                    <a:lnTo>
                      <a:pt x="284" y="12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8" name="Freeform 112">
                <a:extLst>
                  <a:ext uri="{FF2B5EF4-FFF2-40B4-BE49-F238E27FC236}">
                    <a16:creationId xmlns:a16="http://schemas.microsoft.com/office/drawing/2014/main" id="{CEBCC209-AE2D-212B-957D-DD2FCF3F0DFB}"/>
                  </a:ext>
                </a:extLst>
              </p:cNvPr>
              <p:cNvSpPr>
                <a:spLocks/>
              </p:cNvSpPr>
              <p:nvPr>
                <p:custDataLst>
                  <p:tags r:id="rId113"/>
                </p:custDataLst>
              </p:nvPr>
            </p:nvSpPr>
            <p:spPr bwMode="auto">
              <a:xfrm rot="390307">
                <a:off x="5944702" y="3356221"/>
                <a:ext cx="368300" cy="350838"/>
              </a:xfrm>
              <a:custGeom>
                <a:avLst/>
                <a:gdLst>
                  <a:gd name="T0" fmla="*/ 102 w 232"/>
                  <a:gd name="T1" fmla="*/ 6 h 221"/>
                  <a:gd name="T2" fmla="*/ 113 w 232"/>
                  <a:gd name="T3" fmla="*/ 11 h 221"/>
                  <a:gd name="T4" fmla="*/ 113 w 232"/>
                  <a:gd name="T5" fmla="*/ 23 h 221"/>
                  <a:gd name="T6" fmla="*/ 119 w 232"/>
                  <a:gd name="T7" fmla="*/ 28 h 221"/>
                  <a:gd name="T8" fmla="*/ 119 w 232"/>
                  <a:gd name="T9" fmla="*/ 40 h 221"/>
                  <a:gd name="T10" fmla="*/ 119 w 232"/>
                  <a:gd name="T11" fmla="*/ 51 h 221"/>
                  <a:gd name="T12" fmla="*/ 130 w 232"/>
                  <a:gd name="T13" fmla="*/ 68 h 221"/>
                  <a:gd name="T14" fmla="*/ 130 w 232"/>
                  <a:gd name="T15" fmla="*/ 85 h 221"/>
                  <a:gd name="T16" fmla="*/ 142 w 232"/>
                  <a:gd name="T17" fmla="*/ 91 h 221"/>
                  <a:gd name="T18" fmla="*/ 147 w 232"/>
                  <a:gd name="T19" fmla="*/ 96 h 221"/>
                  <a:gd name="T20" fmla="*/ 153 w 232"/>
                  <a:gd name="T21" fmla="*/ 108 h 221"/>
                  <a:gd name="T22" fmla="*/ 164 w 232"/>
                  <a:gd name="T23" fmla="*/ 113 h 221"/>
                  <a:gd name="T24" fmla="*/ 170 w 232"/>
                  <a:gd name="T25" fmla="*/ 119 h 221"/>
                  <a:gd name="T26" fmla="*/ 181 w 232"/>
                  <a:gd name="T27" fmla="*/ 125 h 221"/>
                  <a:gd name="T28" fmla="*/ 181 w 232"/>
                  <a:gd name="T29" fmla="*/ 131 h 221"/>
                  <a:gd name="T30" fmla="*/ 187 w 232"/>
                  <a:gd name="T31" fmla="*/ 136 h 221"/>
                  <a:gd name="T32" fmla="*/ 193 w 232"/>
                  <a:gd name="T33" fmla="*/ 148 h 221"/>
                  <a:gd name="T34" fmla="*/ 198 w 232"/>
                  <a:gd name="T35" fmla="*/ 148 h 221"/>
                  <a:gd name="T36" fmla="*/ 210 w 232"/>
                  <a:gd name="T37" fmla="*/ 148 h 221"/>
                  <a:gd name="T38" fmla="*/ 221 w 232"/>
                  <a:gd name="T39" fmla="*/ 148 h 221"/>
                  <a:gd name="T40" fmla="*/ 227 w 232"/>
                  <a:gd name="T41" fmla="*/ 142 h 221"/>
                  <a:gd name="T42" fmla="*/ 221 w 232"/>
                  <a:gd name="T43" fmla="*/ 165 h 221"/>
                  <a:gd name="T44" fmla="*/ 130 w 232"/>
                  <a:gd name="T45" fmla="*/ 210 h 221"/>
                  <a:gd name="T46" fmla="*/ 0 w 232"/>
                  <a:gd name="T47" fmla="*/ 182 h 221"/>
                  <a:gd name="T48" fmla="*/ 0 w 232"/>
                  <a:gd name="T49" fmla="*/ 170 h 221"/>
                  <a:gd name="T50" fmla="*/ 11 w 232"/>
                  <a:gd name="T51" fmla="*/ 165 h 221"/>
                  <a:gd name="T52" fmla="*/ 17 w 232"/>
                  <a:gd name="T53" fmla="*/ 159 h 221"/>
                  <a:gd name="T54" fmla="*/ 34 w 232"/>
                  <a:gd name="T55" fmla="*/ 148 h 221"/>
                  <a:gd name="T56" fmla="*/ 34 w 232"/>
                  <a:gd name="T57" fmla="*/ 136 h 221"/>
                  <a:gd name="T58" fmla="*/ 45 w 232"/>
                  <a:gd name="T59" fmla="*/ 131 h 221"/>
                  <a:gd name="T60" fmla="*/ 51 w 232"/>
                  <a:gd name="T61" fmla="*/ 125 h 221"/>
                  <a:gd name="T62" fmla="*/ 62 w 232"/>
                  <a:gd name="T63" fmla="*/ 119 h 221"/>
                  <a:gd name="T64" fmla="*/ 62 w 232"/>
                  <a:gd name="T65" fmla="*/ 108 h 221"/>
                  <a:gd name="T66" fmla="*/ 62 w 232"/>
                  <a:gd name="T67" fmla="*/ 96 h 221"/>
                  <a:gd name="T68" fmla="*/ 74 w 232"/>
                  <a:gd name="T69" fmla="*/ 91 h 221"/>
                  <a:gd name="T70" fmla="*/ 74 w 232"/>
                  <a:gd name="T71" fmla="*/ 85 h 221"/>
                  <a:gd name="T72" fmla="*/ 74 w 232"/>
                  <a:gd name="T73" fmla="*/ 74 h 221"/>
                  <a:gd name="T74" fmla="*/ 79 w 232"/>
                  <a:gd name="T75" fmla="*/ 74 h 221"/>
                  <a:gd name="T76" fmla="*/ 85 w 232"/>
                  <a:gd name="T77" fmla="*/ 62 h 221"/>
                  <a:gd name="T78" fmla="*/ 85 w 232"/>
                  <a:gd name="T79" fmla="*/ 51 h 221"/>
                  <a:gd name="T80" fmla="*/ 91 w 232"/>
                  <a:gd name="T81" fmla="*/ 45 h 221"/>
                  <a:gd name="T82" fmla="*/ 91 w 232"/>
                  <a:gd name="T83" fmla="*/ 34 h 221"/>
                  <a:gd name="T84" fmla="*/ 91 w 232"/>
                  <a:gd name="T85" fmla="*/ 23 h 221"/>
                  <a:gd name="T86" fmla="*/ 96 w 232"/>
                  <a:gd name="T87" fmla="*/ 17 h 221"/>
                  <a:gd name="T88" fmla="*/ 102 w 232"/>
                  <a:gd name="T89" fmla="*/ 11 h 221"/>
                  <a:gd name="T90" fmla="*/ 102 w 232"/>
                  <a:gd name="T9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21">
                    <a:moveTo>
                      <a:pt x="102" y="0"/>
                    </a:moveTo>
                    <a:lnTo>
                      <a:pt x="102" y="6"/>
                    </a:lnTo>
                    <a:lnTo>
                      <a:pt x="108" y="11"/>
                    </a:lnTo>
                    <a:lnTo>
                      <a:pt x="113" y="11"/>
                    </a:lnTo>
                    <a:lnTo>
                      <a:pt x="113" y="17"/>
                    </a:lnTo>
                    <a:lnTo>
                      <a:pt x="113" y="23"/>
                    </a:lnTo>
                    <a:lnTo>
                      <a:pt x="113" y="28"/>
                    </a:lnTo>
                    <a:lnTo>
                      <a:pt x="119" y="28"/>
                    </a:lnTo>
                    <a:lnTo>
                      <a:pt x="119" y="34"/>
                    </a:lnTo>
                    <a:lnTo>
                      <a:pt x="119" y="40"/>
                    </a:lnTo>
                    <a:lnTo>
                      <a:pt x="119" y="45"/>
                    </a:lnTo>
                    <a:lnTo>
                      <a:pt x="119" y="51"/>
                    </a:lnTo>
                    <a:lnTo>
                      <a:pt x="125" y="62"/>
                    </a:lnTo>
                    <a:lnTo>
                      <a:pt x="130" y="68"/>
                    </a:lnTo>
                    <a:lnTo>
                      <a:pt x="130" y="79"/>
                    </a:lnTo>
                    <a:lnTo>
                      <a:pt x="130" y="85"/>
                    </a:lnTo>
                    <a:lnTo>
                      <a:pt x="136" y="91"/>
                    </a:lnTo>
                    <a:lnTo>
                      <a:pt x="142" y="91"/>
                    </a:lnTo>
                    <a:lnTo>
                      <a:pt x="142" y="96"/>
                    </a:lnTo>
                    <a:lnTo>
                      <a:pt x="147" y="96"/>
                    </a:lnTo>
                    <a:lnTo>
                      <a:pt x="147" y="102"/>
                    </a:lnTo>
                    <a:lnTo>
                      <a:pt x="153" y="108"/>
                    </a:lnTo>
                    <a:lnTo>
                      <a:pt x="159" y="108"/>
                    </a:lnTo>
                    <a:lnTo>
                      <a:pt x="164" y="113"/>
                    </a:lnTo>
                    <a:lnTo>
                      <a:pt x="164" y="119"/>
                    </a:lnTo>
                    <a:lnTo>
                      <a:pt x="170" y="119"/>
                    </a:lnTo>
                    <a:lnTo>
                      <a:pt x="176" y="119"/>
                    </a:lnTo>
                    <a:lnTo>
                      <a:pt x="181" y="125"/>
                    </a:lnTo>
                    <a:lnTo>
                      <a:pt x="187" y="131"/>
                    </a:lnTo>
                    <a:lnTo>
                      <a:pt x="181" y="131"/>
                    </a:lnTo>
                    <a:lnTo>
                      <a:pt x="181" y="136"/>
                    </a:lnTo>
                    <a:lnTo>
                      <a:pt x="187" y="136"/>
                    </a:lnTo>
                    <a:lnTo>
                      <a:pt x="193" y="136"/>
                    </a:lnTo>
                    <a:lnTo>
                      <a:pt x="193" y="148"/>
                    </a:lnTo>
                    <a:lnTo>
                      <a:pt x="198" y="142"/>
                    </a:lnTo>
                    <a:lnTo>
                      <a:pt x="198" y="148"/>
                    </a:lnTo>
                    <a:lnTo>
                      <a:pt x="204" y="148"/>
                    </a:lnTo>
                    <a:lnTo>
                      <a:pt x="210" y="148"/>
                    </a:lnTo>
                    <a:lnTo>
                      <a:pt x="215" y="148"/>
                    </a:lnTo>
                    <a:lnTo>
                      <a:pt x="221" y="148"/>
                    </a:lnTo>
                    <a:lnTo>
                      <a:pt x="221" y="142"/>
                    </a:lnTo>
                    <a:lnTo>
                      <a:pt x="227" y="142"/>
                    </a:lnTo>
                    <a:lnTo>
                      <a:pt x="232" y="142"/>
                    </a:lnTo>
                    <a:lnTo>
                      <a:pt x="221" y="165"/>
                    </a:lnTo>
                    <a:lnTo>
                      <a:pt x="193" y="221"/>
                    </a:lnTo>
                    <a:lnTo>
                      <a:pt x="130" y="210"/>
                    </a:lnTo>
                    <a:lnTo>
                      <a:pt x="51" y="193"/>
                    </a:lnTo>
                    <a:lnTo>
                      <a:pt x="0" y="182"/>
                    </a:lnTo>
                    <a:lnTo>
                      <a:pt x="0" y="176"/>
                    </a:lnTo>
                    <a:lnTo>
                      <a:pt x="0" y="170"/>
                    </a:lnTo>
                    <a:lnTo>
                      <a:pt x="5" y="165"/>
                    </a:lnTo>
                    <a:lnTo>
                      <a:pt x="11" y="165"/>
                    </a:lnTo>
                    <a:lnTo>
                      <a:pt x="17" y="165"/>
                    </a:lnTo>
                    <a:lnTo>
                      <a:pt x="17" y="159"/>
                    </a:lnTo>
                    <a:lnTo>
                      <a:pt x="22" y="153"/>
                    </a:lnTo>
                    <a:lnTo>
                      <a:pt x="34" y="148"/>
                    </a:lnTo>
                    <a:lnTo>
                      <a:pt x="34" y="142"/>
                    </a:lnTo>
                    <a:lnTo>
                      <a:pt x="34" y="136"/>
                    </a:lnTo>
                    <a:lnTo>
                      <a:pt x="39" y="136"/>
                    </a:lnTo>
                    <a:lnTo>
                      <a:pt x="45" y="131"/>
                    </a:lnTo>
                    <a:lnTo>
                      <a:pt x="51" y="131"/>
                    </a:lnTo>
                    <a:lnTo>
                      <a:pt x="51" y="125"/>
                    </a:lnTo>
                    <a:lnTo>
                      <a:pt x="57" y="125"/>
                    </a:lnTo>
                    <a:lnTo>
                      <a:pt x="62" y="119"/>
                    </a:lnTo>
                    <a:lnTo>
                      <a:pt x="57" y="113"/>
                    </a:lnTo>
                    <a:lnTo>
                      <a:pt x="62" y="108"/>
                    </a:lnTo>
                    <a:lnTo>
                      <a:pt x="62" y="102"/>
                    </a:lnTo>
                    <a:lnTo>
                      <a:pt x="62" y="96"/>
                    </a:lnTo>
                    <a:lnTo>
                      <a:pt x="68" y="96"/>
                    </a:lnTo>
                    <a:lnTo>
                      <a:pt x="74" y="91"/>
                    </a:lnTo>
                    <a:lnTo>
                      <a:pt x="68" y="91"/>
                    </a:lnTo>
                    <a:lnTo>
                      <a:pt x="74" y="85"/>
                    </a:lnTo>
                    <a:lnTo>
                      <a:pt x="74" y="79"/>
                    </a:lnTo>
                    <a:lnTo>
                      <a:pt x="74" y="74"/>
                    </a:lnTo>
                    <a:lnTo>
                      <a:pt x="74" y="68"/>
                    </a:lnTo>
                    <a:lnTo>
                      <a:pt x="79" y="74"/>
                    </a:lnTo>
                    <a:lnTo>
                      <a:pt x="85" y="68"/>
                    </a:lnTo>
                    <a:lnTo>
                      <a:pt x="85" y="62"/>
                    </a:lnTo>
                    <a:lnTo>
                      <a:pt x="85" y="57"/>
                    </a:lnTo>
                    <a:lnTo>
                      <a:pt x="85" y="51"/>
                    </a:lnTo>
                    <a:lnTo>
                      <a:pt x="91" y="51"/>
                    </a:lnTo>
                    <a:lnTo>
                      <a:pt x="91" y="45"/>
                    </a:lnTo>
                    <a:lnTo>
                      <a:pt x="91" y="40"/>
                    </a:lnTo>
                    <a:lnTo>
                      <a:pt x="91" y="34"/>
                    </a:lnTo>
                    <a:lnTo>
                      <a:pt x="91" y="28"/>
                    </a:lnTo>
                    <a:lnTo>
                      <a:pt x="91" y="23"/>
                    </a:lnTo>
                    <a:lnTo>
                      <a:pt x="96" y="23"/>
                    </a:lnTo>
                    <a:lnTo>
                      <a:pt x="96" y="17"/>
                    </a:lnTo>
                    <a:lnTo>
                      <a:pt x="96" y="11"/>
                    </a:lnTo>
                    <a:lnTo>
                      <a:pt x="102" y="11"/>
                    </a:lnTo>
                    <a:lnTo>
                      <a:pt x="102" y="6"/>
                    </a:lnTo>
                    <a:lnTo>
                      <a:pt x="102" y="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9" name="Freeform 113">
                <a:extLst>
                  <a:ext uri="{FF2B5EF4-FFF2-40B4-BE49-F238E27FC236}">
                    <a16:creationId xmlns:a16="http://schemas.microsoft.com/office/drawing/2014/main" id="{EBECD000-69D2-8843-88A7-026D75B1189E}"/>
                  </a:ext>
                </a:extLst>
              </p:cNvPr>
              <p:cNvSpPr>
                <a:spLocks/>
              </p:cNvSpPr>
              <p:nvPr>
                <p:custDataLst>
                  <p:tags r:id="rId114"/>
                </p:custDataLst>
              </p:nvPr>
            </p:nvSpPr>
            <p:spPr bwMode="auto">
              <a:xfrm rot="390307">
                <a:off x="7240725" y="3349104"/>
                <a:ext cx="342900" cy="331788"/>
              </a:xfrm>
              <a:custGeom>
                <a:avLst/>
                <a:gdLst>
                  <a:gd name="T0" fmla="*/ 210 w 216"/>
                  <a:gd name="T1" fmla="*/ 90 h 209"/>
                  <a:gd name="T2" fmla="*/ 205 w 216"/>
                  <a:gd name="T3" fmla="*/ 102 h 209"/>
                  <a:gd name="T4" fmla="*/ 199 w 216"/>
                  <a:gd name="T5" fmla="*/ 107 h 209"/>
                  <a:gd name="T6" fmla="*/ 193 w 216"/>
                  <a:gd name="T7" fmla="*/ 107 h 209"/>
                  <a:gd name="T8" fmla="*/ 199 w 216"/>
                  <a:gd name="T9" fmla="*/ 175 h 209"/>
                  <a:gd name="T10" fmla="*/ 193 w 216"/>
                  <a:gd name="T11" fmla="*/ 187 h 209"/>
                  <a:gd name="T12" fmla="*/ 193 w 216"/>
                  <a:gd name="T13" fmla="*/ 204 h 209"/>
                  <a:gd name="T14" fmla="*/ 182 w 216"/>
                  <a:gd name="T15" fmla="*/ 198 h 209"/>
                  <a:gd name="T16" fmla="*/ 171 w 216"/>
                  <a:gd name="T17" fmla="*/ 198 h 209"/>
                  <a:gd name="T18" fmla="*/ 159 w 216"/>
                  <a:gd name="T19" fmla="*/ 204 h 209"/>
                  <a:gd name="T20" fmla="*/ 142 w 216"/>
                  <a:gd name="T21" fmla="*/ 192 h 209"/>
                  <a:gd name="T22" fmla="*/ 125 w 216"/>
                  <a:gd name="T23" fmla="*/ 198 h 209"/>
                  <a:gd name="T24" fmla="*/ 97 w 216"/>
                  <a:gd name="T25" fmla="*/ 187 h 209"/>
                  <a:gd name="T26" fmla="*/ 85 w 216"/>
                  <a:gd name="T27" fmla="*/ 181 h 209"/>
                  <a:gd name="T28" fmla="*/ 80 w 216"/>
                  <a:gd name="T29" fmla="*/ 192 h 209"/>
                  <a:gd name="T30" fmla="*/ 68 w 216"/>
                  <a:gd name="T31" fmla="*/ 187 h 209"/>
                  <a:gd name="T32" fmla="*/ 68 w 216"/>
                  <a:gd name="T33" fmla="*/ 158 h 209"/>
                  <a:gd name="T34" fmla="*/ 80 w 216"/>
                  <a:gd name="T35" fmla="*/ 147 h 209"/>
                  <a:gd name="T36" fmla="*/ 63 w 216"/>
                  <a:gd name="T37" fmla="*/ 141 h 209"/>
                  <a:gd name="T38" fmla="*/ 51 w 216"/>
                  <a:gd name="T39" fmla="*/ 153 h 209"/>
                  <a:gd name="T40" fmla="*/ 40 w 216"/>
                  <a:gd name="T41" fmla="*/ 170 h 209"/>
                  <a:gd name="T42" fmla="*/ 40 w 216"/>
                  <a:gd name="T43" fmla="*/ 153 h 209"/>
                  <a:gd name="T44" fmla="*/ 23 w 216"/>
                  <a:gd name="T45" fmla="*/ 158 h 209"/>
                  <a:gd name="T46" fmla="*/ 6 w 216"/>
                  <a:gd name="T47" fmla="*/ 147 h 209"/>
                  <a:gd name="T48" fmla="*/ 6 w 216"/>
                  <a:gd name="T49" fmla="*/ 124 h 209"/>
                  <a:gd name="T50" fmla="*/ 6 w 216"/>
                  <a:gd name="T51" fmla="*/ 113 h 209"/>
                  <a:gd name="T52" fmla="*/ 6 w 216"/>
                  <a:gd name="T53" fmla="*/ 96 h 209"/>
                  <a:gd name="T54" fmla="*/ 6 w 216"/>
                  <a:gd name="T55" fmla="*/ 79 h 209"/>
                  <a:gd name="T56" fmla="*/ 17 w 216"/>
                  <a:gd name="T57" fmla="*/ 73 h 209"/>
                  <a:gd name="T58" fmla="*/ 29 w 216"/>
                  <a:gd name="T59" fmla="*/ 73 h 209"/>
                  <a:gd name="T60" fmla="*/ 46 w 216"/>
                  <a:gd name="T61" fmla="*/ 79 h 209"/>
                  <a:gd name="T62" fmla="*/ 63 w 216"/>
                  <a:gd name="T63" fmla="*/ 73 h 209"/>
                  <a:gd name="T64" fmla="*/ 74 w 216"/>
                  <a:gd name="T65" fmla="*/ 68 h 209"/>
                  <a:gd name="T66" fmla="*/ 85 w 216"/>
                  <a:gd name="T67" fmla="*/ 62 h 209"/>
                  <a:gd name="T68" fmla="*/ 102 w 216"/>
                  <a:gd name="T69" fmla="*/ 56 h 209"/>
                  <a:gd name="T70" fmla="*/ 108 w 216"/>
                  <a:gd name="T71" fmla="*/ 45 h 209"/>
                  <a:gd name="T72" fmla="*/ 114 w 216"/>
                  <a:gd name="T73" fmla="*/ 34 h 209"/>
                  <a:gd name="T74" fmla="*/ 131 w 216"/>
                  <a:gd name="T75" fmla="*/ 34 h 209"/>
                  <a:gd name="T76" fmla="*/ 142 w 216"/>
                  <a:gd name="T77" fmla="*/ 28 h 209"/>
                  <a:gd name="T78" fmla="*/ 148 w 216"/>
                  <a:gd name="T79" fmla="*/ 28 h 209"/>
                  <a:gd name="T80" fmla="*/ 154 w 216"/>
                  <a:gd name="T81" fmla="*/ 17 h 209"/>
                  <a:gd name="T82" fmla="*/ 165 w 216"/>
                  <a:gd name="T83" fmla="*/ 0 h 209"/>
                  <a:gd name="T84" fmla="*/ 176 w 216"/>
                  <a:gd name="T85" fmla="*/ 5 h 209"/>
                  <a:gd name="T86" fmla="*/ 188 w 216"/>
                  <a:gd name="T87" fmla="*/ 11 h 209"/>
                  <a:gd name="T88" fmla="*/ 188 w 216"/>
                  <a:gd name="T89" fmla="*/ 17 h 209"/>
                  <a:gd name="T90" fmla="*/ 193 w 216"/>
                  <a:gd name="T91" fmla="*/ 28 h 209"/>
                  <a:gd name="T92" fmla="*/ 193 w 216"/>
                  <a:gd name="T93" fmla="*/ 45 h 209"/>
                  <a:gd name="T94" fmla="*/ 193 w 216"/>
                  <a:gd name="T95" fmla="*/ 51 h 209"/>
                  <a:gd name="T96" fmla="*/ 193 w 216"/>
                  <a:gd name="T97" fmla="*/ 68 h 209"/>
                  <a:gd name="T98" fmla="*/ 193 w 216"/>
                  <a:gd name="T99" fmla="*/ 73 h 209"/>
                  <a:gd name="T100" fmla="*/ 210 w 216"/>
                  <a:gd name="T101" fmla="*/ 8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09">
                    <a:moveTo>
                      <a:pt x="216" y="90"/>
                    </a:moveTo>
                    <a:lnTo>
                      <a:pt x="210" y="96"/>
                    </a:lnTo>
                    <a:lnTo>
                      <a:pt x="210" y="90"/>
                    </a:lnTo>
                    <a:lnTo>
                      <a:pt x="210" y="96"/>
                    </a:lnTo>
                    <a:lnTo>
                      <a:pt x="205" y="96"/>
                    </a:lnTo>
                    <a:lnTo>
                      <a:pt x="205" y="102"/>
                    </a:lnTo>
                    <a:lnTo>
                      <a:pt x="199" y="102"/>
                    </a:lnTo>
                    <a:lnTo>
                      <a:pt x="193" y="107"/>
                    </a:lnTo>
                    <a:lnTo>
                      <a:pt x="199" y="107"/>
                    </a:lnTo>
                    <a:lnTo>
                      <a:pt x="193" y="107"/>
                    </a:lnTo>
                    <a:lnTo>
                      <a:pt x="193" y="113"/>
                    </a:lnTo>
                    <a:lnTo>
                      <a:pt x="193" y="107"/>
                    </a:lnTo>
                    <a:lnTo>
                      <a:pt x="188" y="113"/>
                    </a:lnTo>
                    <a:lnTo>
                      <a:pt x="193" y="153"/>
                    </a:lnTo>
                    <a:lnTo>
                      <a:pt x="199" y="175"/>
                    </a:lnTo>
                    <a:lnTo>
                      <a:pt x="199" y="181"/>
                    </a:lnTo>
                    <a:lnTo>
                      <a:pt x="193" y="181"/>
                    </a:lnTo>
                    <a:lnTo>
                      <a:pt x="193" y="187"/>
                    </a:lnTo>
                    <a:lnTo>
                      <a:pt x="193" y="192"/>
                    </a:lnTo>
                    <a:lnTo>
                      <a:pt x="188" y="192"/>
                    </a:lnTo>
                    <a:lnTo>
                      <a:pt x="193" y="204"/>
                    </a:lnTo>
                    <a:lnTo>
                      <a:pt x="188" y="209"/>
                    </a:lnTo>
                    <a:lnTo>
                      <a:pt x="182" y="204"/>
                    </a:lnTo>
                    <a:lnTo>
                      <a:pt x="182" y="198"/>
                    </a:lnTo>
                    <a:lnTo>
                      <a:pt x="176" y="192"/>
                    </a:lnTo>
                    <a:lnTo>
                      <a:pt x="171" y="192"/>
                    </a:lnTo>
                    <a:lnTo>
                      <a:pt x="171" y="198"/>
                    </a:lnTo>
                    <a:lnTo>
                      <a:pt x="165" y="204"/>
                    </a:lnTo>
                    <a:lnTo>
                      <a:pt x="159" y="209"/>
                    </a:lnTo>
                    <a:lnTo>
                      <a:pt x="159" y="204"/>
                    </a:lnTo>
                    <a:lnTo>
                      <a:pt x="154" y="198"/>
                    </a:lnTo>
                    <a:lnTo>
                      <a:pt x="142" y="198"/>
                    </a:lnTo>
                    <a:lnTo>
                      <a:pt x="142" y="192"/>
                    </a:lnTo>
                    <a:lnTo>
                      <a:pt x="137" y="192"/>
                    </a:lnTo>
                    <a:lnTo>
                      <a:pt x="131" y="198"/>
                    </a:lnTo>
                    <a:lnTo>
                      <a:pt x="125" y="198"/>
                    </a:lnTo>
                    <a:lnTo>
                      <a:pt x="114" y="192"/>
                    </a:lnTo>
                    <a:lnTo>
                      <a:pt x="108" y="192"/>
                    </a:lnTo>
                    <a:lnTo>
                      <a:pt x="97" y="187"/>
                    </a:lnTo>
                    <a:lnTo>
                      <a:pt x="97" y="181"/>
                    </a:lnTo>
                    <a:lnTo>
                      <a:pt x="91" y="181"/>
                    </a:lnTo>
                    <a:lnTo>
                      <a:pt x="85" y="181"/>
                    </a:lnTo>
                    <a:lnTo>
                      <a:pt x="85" y="187"/>
                    </a:lnTo>
                    <a:lnTo>
                      <a:pt x="85" y="192"/>
                    </a:lnTo>
                    <a:lnTo>
                      <a:pt x="80" y="192"/>
                    </a:lnTo>
                    <a:lnTo>
                      <a:pt x="74" y="192"/>
                    </a:lnTo>
                    <a:lnTo>
                      <a:pt x="68" y="192"/>
                    </a:lnTo>
                    <a:lnTo>
                      <a:pt x="68" y="187"/>
                    </a:lnTo>
                    <a:lnTo>
                      <a:pt x="74" y="170"/>
                    </a:lnTo>
                    <a:lnTo>
                      <a:pt x="68" y="164"/>
                    </a:lnTo>
                    <a:lnTo>
                      <a:pt x="68" y="158"/>
                    </a:lnTo>
                    <a:lnTo>
                      <a:pt x="68" y="153"/>
                    </a:lnTo>
                    <a:lnTo>
                      <a:pt x="80" y="153"/>
                    </a:lnTo>
                    <a:lnTo>
                      <a:pt x="80" y="147"/>
                    </a:lnTo>
                    <a:lnTo>
                      <a:pt x="74" y="141"/>
                    </a:lnTo>
                    <a:lnTo>
                      <a:pt x="68" y="147"/>
                    </a:lnTo>
                    <a:lnTo>
                      <a:pt x="63" y="141"/>
                    </a:lnTo>
                    <a:lnTo>
                      <a:pt x="57" y="147"/>
                    </a:lnTo>
                    <a:lnTo>
                      <a:pt x="51" y="147"/>
                    </a:lnTo>
                    <a:lnTo>
                      <a:pt x="51" y="153"/>
                    </a:lnTo>
                    <a:lnTo>
                      <a:pt x="51" y="158"/>
                    </a:lnTo>
                    <a:lnTo>
                      <a:pt x="51" y="164"/>
                    </a:lnTo>
                    <a:lnTo>
                      <a:pt x="40" y="170"/>
                    </a:lnTo>
                    <a:lnTo>
                      <a:pt x="40" y="164"/>
                    </a:lnTo>
                    <a:lnTo>
                      <a:pt x="40" y="158"/>
                    </a:lnTo>
                    <a:lnTo>
                      <a:pt x="40" y="153"/>
                    </a:lnTo>
                    <a:lnTo>
                      <a:pt x="34" y="153"/>
                    </a:lnTo>
                    <a:lnTo>
                      <a:pt x="29" y="164"/>
                    </a:lnTo>
                    <a:lnTo>
                      <a:pt x="23" y="158"/>
                    </a:lnTo>
                    <a:lnTo>
                      <a:pt x="17" y="153"/>
                    </a:lnTo>
                    <a:lnTo>
                      <a:pt x="17" y="147"/>
                    </a:lnTo>
                    <a:lnTo>
                      <a:pt x="6" y="147"/>
                    </a:lnTo>
                    <a:lnTo>
                      <a:pt x="6" y="141"/>
                    </a:lnTo>
                    <a:lnTo>
                      <a:pt x="0" y="136"/>
                    </a:lnTo>
                    <a:lnTo>
                      <a:pt x="6" y="124"/>
                    </a:lnTo>
                    <a:lnTo>
                      <a:pt x="0" y="119"/>
                    </a:lnTo>
                    <a:lnTo>
                      <a:pt x="0" y="113"/>
                    </a:lnTo>
                    <a:lnTo>
                      <a:pt x="6" y="113"/>
                    </a:lnTo>
                    <a:lnTo>
                      <a:pt x="6" y="107"/>
                    </a:lnTo>
                    <a:lnTo>
                      <a:pt x="0" y="102"/>
                    </a:lnTo>
                    <a:lnTo>
                      <a:pt x="6" y="96"/>
                    </a:lnTo>
                    <a:lnTo>
                      <a:pt x="6" y="90"/>
                    </a:lnTo>
                    <a:lnTo>
                      <a:pt x="0" y="85"/>
                    </a:lnTo>
                    <a:lnTo>
                      <a:pt x="6" y="79"/>
                    </a:lnTo>
                    <a:lnTo>
                      <a:pt x="6" y="73"/>
                    </a:lnTo>
                    <a:lnTo>
                      <a:pt x="12" y="73"/>
                    </a:lnTo>
                    <a:lnTo>
                      <a:pt x="17" y="73"/>
                    </a:lnTo>
                    <a:lnTo>
                      <a:pt x="23" y="68"/>
                    </a:lnTo>
                    <a:lnTo>
                      <a:pt x="29" y="68"/>
                    </a:lnTo>
                    <a:lnTo>
                      <a:pt x="29" y="73"/>
                    </a:lnTo>
                    <a:lnTo>
                      <a:pt x="34" y="73"/>
                    </a:lnTo>
                    <a:lnTo>
                      <a:pt x="40" y="79"/>
                    </a:lnTo>
                    <a:lnTo>
                      <a:pt x="46" y="79"/>
                    </a:lnTo>
                    <a:lnTo>
                      <a:pt x="51" y="79"/>
                    </a:lnTo>
                    <a:lnTo>
                      <a:pt x="57" y="79"/>
                    </a:lnTo>
                    <a:lnTo>
                      <a:pt x="63" y="73"/>
                    </a:lnTo>
                    <a:lnTo>
                      <a:pt x="68" y="73"/>
                    </a:lnTo>
                    <a:lnTo>
                      <a:pt x="68" y="68"/>
                    </a:lnTo>
                    <a:lnTo>
                      <a:pt x="74" y="68"/>
                    </a:lnTo>
                    <a:lnTo>
                      <a:pt x="80" y="68"/>
                    </a:lnTo>
                    <a:lnTo>
                      <a:pt x="80" y="62"/>
                    </a:lnTo>
                    <a:lnTo>
                      <a:pt x="85" y="62"/>
                    </a:lnTo>
                    <a:lnTo>
                      <a:pt x="91" y="62"/>
                    </a:lnTo>
                    <a:lnTo>
                      <a:pt x="97" y="56"/>
                    </a:lnTo>
                    <a:lnTo>
                      <a:pt x="102" y="56"/>
                    </a:lnTo>
                    <a:lnTo>
                      <a:pt x="108" y="56"/>
                    </a:lnTo>
                    <a:lnTo>
                      <a:pt x="108" y="51"/>
                    </a:lnTo>
                    <a:lnTo>
                      <a:pt x="108" y="45"/>
                    </a:lnTo>
                    <a:lnTo>
                      <a:pt x="114" y="45"/>
                    </a:lnTo>
                    <a:lnTo>
                      <a:pt x="114" y="39"/>
                    </a:lnTo>
                    <a:lnTo>
                      <a:pt x="114" y="34"/>
                    </a:lnTo>
                    <a:lnTo>
                      <a:pt x="119" y="34"/>
                    </a:lnTo>
                    <a:lnTo>
                      <a:pt x="125" y="34"/>
                    </a:lnTo>
                    <a:lnTo>
                      <a:pt x="131" y="34"/>
                    </a:lnTo>
                    <a:lnTo>
                      <a:pt x="137" y="34"/>
                    </a:lnTo>
                    <a:lnTo>
                      <a:pt x="137" y="28"/>
                    </a:lnTo>
                    <a:lnTo>
                      <a:pt x="142" y="28"/>
                    </a:lnTo>
                    <a:lnTo>
                      <a:pt x="142" y="34"/>
                    </a:lnTo>
                    <a:lnTo>
                      <a:pt x="142" y="28"/>
                    </a:lnTo>
                    <a:lnTo>
                      <a:pt x="148" y="28"/>
                    </a:lnTo>
                    <a:lnTo>
                      <a:pt x="154" y="28"/>
                    </a:lnTo>
                    <a:lnTo>
                      <a:pt x="154" y="22"/>
                    </a:lnTo>
                    <a:lnTo>
                      <a:pt x="154" y="17"/>
                    </a:lnTo>
                    <a:lnTo>
                      <a:pt x="159" y="11"/>
                    </a:lnTo>
                    <a:lnTo>
                      <a:pt x="159" y="5"/>
                    </a:lnTo>
                    <a:lnTo>
                      <a:pt x="165" y="0"/>
                    </a:lnTo>
                    <a:lnTo>
                      <a:pt x="171" y="0"/>
                    </a:lnTo>
                    <a:lnTo>
                      <a:pt x="176" y="0"/>
                    </a:lnTo>
                    <a:lnTo>
                      <a:pt x="176" y="5"/>
                    </a:lnTo>
                    <a:lnTo>
                      <a:pt x="182" y="5"/>
                    </a:lnTo>
                    <a:lnTo>
                      <a:pt x="182" y="11"/>
                    </a:lnTo>
                    <a:lnTo>
                      <a:pt x="188" y="11"/>
                    </a:lnTo>
                    <a:lnTo>
                      <a:pt x="188" y="17"/>
                    </a:lnTo>
                    <a:lnTo>
                      <a:pt x="193" y="17"/>
                    </a:lnTo>
                    <a:lnTo>
                      <a:pt x="188" y="17"/>
                    </a:lnTo>
                    <a:lnTo>
                      <a:pt x="188" y="22"/>
                    </a:lnTo>
                    <a:lnTo>
                      <a:pt x="193" y="22"/>
                    </a:lnTo>
                    <a:lnTo>
                      <a:pt x="193" y="28"/>
                    </a:lnTo>
                    <a:lnTo>
                      <a:pt x="193" y="34"/>
                    </a:lnTo>
                    <a:lnTo>
                      <a:pt x="193" y="39"/>
                    </a:lnTo>
                    <a:lnTo>
                      <a:pt x="193" y="45"/>
                    </a:lnTo>
                    <a:lnTo>
                      <a:pt x="193" y="51"/>
                    </a:lnTo>
                    <a:lnTo>
                      <a:pt x="199" y="51"/>
                    </a:lnTo>
                    <a:lnTo>
                      <a:pt x="193" y="51"/>
                    </a:lnTo>
                    <a:lnTo>
                      <a:pt x="193" y="56"/>
                    </a:lnTo>
                    <a:lnTo>
                      <a:pt x="188" y="62"/>
                    </a:lnTo>
                    <a:lnTo>
                      <a:pt x="193" y="68"/>
                    </a:lnTo>
                    <a:lnTo>
                      <a:pt x="188" y="68"/>
                    </a:lnTo>
                    <a:lnTo>
                      <a:pt x="193" y="68"/>
                    </a:lnTo>
                    <a:lnTo>
                      <a:pt x="193" y="73"/>
                    </a:lnTo>
                    <a:lnTo>
                      <a:pt x="199" y="79"/>
                    </a:lnTo>
                    <a:lnTo>
                      <a:pt x="205" y="85"/>
                    </a:lnTo>
                    <a:lnTo>
                      <a:pt x="210" y="85"/>
                    </a:lnTo>
                    <a:lnTo>
                      <a:pt x="210" y="90"/>
                    </a:lnTo>
                    <a:lnTo>
                      <a:pt x="216" y="9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0" name="Freeform 114">
                <a:extLst>
                  <a:ext uri="{FF2B5EF4-FFF2-40B4-BE49-F238E27FC236}">
                    <a16:creationId xmlns:a16="http://schemas.microsoft.com/office/drawing/2014/main" id="{A39ED3AE-71CA-1CEC-4EB0-819AD5EFF8DA}"/>
                  </a:ext>
                </a:extLst>
              </p:cNvPr>
              <p:cNvSpPr>
                <a:spLocks/>
              </p:cNvSpPr>
              <p:nvPr>
                <p:custDataLst>
                  <p:tags r:id="rId115"/>
                </p:custDataLst>
              </p:nvPr>
            </p:nvSpPr>
            <p:spPr bwMode="auto">
              <a:xfrm rot="390307">
                <a:off x="7954809" y="4042012"/>
                <a:ext cx="422275" cy="269875"/>
              </a:xfrm>
              <a:custGeom>
                <a:avLst/>
                <a:gdLst>
                  <a:gd name="T0" fmla="*/ 96 w 266"/>
                  <a:gd name="T1" fmla="*/ 5 h 170"/>
                  <a:gd name="T2" fmla="*/ 102 w 266"/>
                  <a:gd name="T3" fmla="*/ 0 h 170"/>
                  <a:gd name="T4" fmla="*/ 119 w 266"/>
                  <a:gd name="T5" fmla="*/ 11 h 170"/>
                  <a:gd name="T6" fmla="*/ 136 w 266"/>
                  <a:gd name="T7" fmla="*/ 5 h 170"/>
                  <a:gd name="T8" fmla="*/ 141 w 266"/>
                  <a:gd name="T9" fmla="*/ 0 h 170"/>
                  <a:gd name="T10" fmla="*/ 147 w 266"/>
                  <a:gd name="T11" fmla="*/ 17 h 170"/>
                  <a:gd name="T12" fmla="*/ 158 w 266"/>
                  <a:gd name="T13" fmla="*/ 28 h 170"/>
                  <a:gd name="T14" fmla="*/ 164 w 266"/>
                  <a:gd name="T15" fmla="*/ 34 h 170"/>
                  <a:gd name="T16" fmla="*/ 175 w 266"/>
                  <a:gd name="T17" fmla="*/ 34 h 170"/>
                  <a:gd name="T18" fmla="*/ 187 w 266"/>
                  <a:gd name="T19" fmla="*/ 39 h 170"/>
                  <a:gd name="T20" fmla="*/ 187 w 266"/>
                  <a:gd name="T21" fmla="*/ 51 h 170"/>
                  <a:gd name="T22" fmla="*/ 198 w 266"/>
                  <a:gd name="T23" fmla="*/ 62 h 170"/>
                  <a:gd name="T24" fmla="*/ 198 w 266"/>
                  <a:gd name="T25" fmla="*/ 73 h 170"/>
                  <a:gd name="T26" fmla="*/ 192 w 266"/>
                  <a:gd name="T27" fmla="*/ 79 h 170"/>
                  <a:gd name="T28" fmla="*/ 192 w 266"/>
                  <a:gd name="T29" fmla="*/ 90 h 170"/>
                  <a:gd name="T30" fmla="*/ 204 w 266"/>
                  <a:gd name="T31" fmla="*/ 90 h 170"/>
                  <a:gd name="T32" fmla="*/ 215 w 266"/>
                  <a:gd name="T33" fmla="*/ 102 h 170"/>
                  <a:gd name="T34" fmla="*/ 226 w 266"/>
                  <a:gd name="T35" fmla="*/ 102 h 170"/>
                  <a:gd name="T36" fmla="*/ 226 w 266"/>
                  <a:gd name="T37" fmla="*/ 107 h 170"/>
                  <a:gd name="T38" fmla="*/ 232 w 266"/>
                  <a:gd name="T39" fmla="*/ 113 h 170"/>
                  <a:gd name="T40" fmla="*/ 226 w 266"/>
                  <a:gd name="T41" fmla="*/ 124 h 170"/>
                  <a:gd name="T42" fmla="*/ 232 w 266"/>
                  <a:gd name="T43" fmla="*/ 136 h 170"/>
                  <a:gd name="T44" fmla="*/ 249 w 266"/>
                  <a:gd name="T45" fmla="*/ 136 h 170"/>
                  <a:gd name="T46" fmla="*/ 260 w 266"/>
                  <a:gd name="T47" fmla="*/ 141 h 170"/>
                  <a:gd name="T48" fmla="*/ 260 w 266"/>
                  <a:gd name="T49" fmla="*/ 153 h 170"/>
                  <a:gd name="T50" fmla="*/ 238 w 266"/>
                  <a:gd name="T51" fmla="*/ 153 h 170"/>
                  <a:gd name="T52" fmla="*/ 232 w 266"/>
                  <a:gd name="T53" fmla="*/ 158 h 170"/>
                  <a:gd name="T54" fmla="*/ 221 w 266"/>
                  <a:gd name="T55" fmla="*/ 164 h 170"/>
                  <a:gd name="T56" fmla="*/ 204 w 266"/>
                  <a:gd name="T57" fmla="*/ 158 h 170"/>
                  <a:gd name="T58" fmla="*/ 187 w 266"/>
                  <a:gd name="T59" fmla="*/ 158 h 170"/>
                  <a:gd name="T60" fmla="*/ 175 w 266"/>
                  <a:gd name="T61" fmla="*/ 164 h 170"/>
                  <a:gd name="T62" fmla="*/ 141 w 266"/>
                  <a:gd name="T63" fmla="*/ 164 h 170"/>
                  <a:gd name="T64" fmla="*/ 119 w 266"/>
                  <a:gd name="T65" fmla="*/ 170 h 170"/>
                  <a:gd name="T66" fmla="*/ 102 w 266"/>
                  <a:gd name="T67" fmla="*/ 158 h 170"/>
                  <a:gd name="T68" fmla="*/ 90 w 266"/>
                  <a:gd name="T69" fmla="*/ 141 h 170"/>
                  <a:gd name="T70" fmla="*/ 62 w 266"/>
                  <a:gd name="T71" fmla="*/ 102 h 170"/>
                  <a:gd name="T72" fmla="*/ 45 w 266"/>
                  <a:gd name="T73" fmla="*/ 85 h 170"/>
                  <a:gd name="T74" fmla="*/ 11 w 266"/>
                  <a:gd name="T75" fmla="*/ 73 h 170"/>
                  <a:gd name="T76" fmla="*/ 0 w 266"/>
                  <a:gd name="T77" fmla="*/ 68 h 170"/>
                  <a:gd name="T78" fmla="*/ 22 w 266"/>
                  <a:gd name="T79" fmla="*/ 45 h 170"/>
                  <a:gd name="T80" fmla="*/ 34 w 266"/>
                  <a:gd name="T81" fmla="*/ 39 h 170"/>
                  <a:gd name="T82" fmla="*/ 39 w 266"/>
                  <a:gd name="T83" fmla="*/ 34 h 170"/>
                  <a:gd name="T84" fmla="*/ 51 w 266"/>
                  <a:gd name="T85" fmla="*/ 34 h 170"/>
                  <a:gd name="T86" fmla="*/ 51 w 266"/>
                  <a:gd name="T87" fmla="*/ 28 h 170"/>
                  <a:gd name="T88" fmla="*/ 45 w 266"/>
                  <a:gd name="T89" fmla="*/ 22 h 170"/>
                  <a:gd name="T90" fmla="*/ 45 w 266"/>
                  <a:gd name="T91" fmla="*/ 22 h 170"/>
                  <a:gd name="T92" fmla="*/ 51 w 266"/>
                  <a:gd name="T93" fmla="*/ 17 h 170"/>
                  <a:gd name="T94" fmla="*/ 62 w 266"/>
                  <a:gd name="T95" fmla="*/ 11 h 170"/>
                  <a:gd name="T96" fmla="*/ 79 w 266"/>
                  <a:gd name="T97" fmla="*/ 5 h 170"/>
                  <a:gd name="T98" fmla="*/ 90 w 266"/>
                  <a:gd name="T99" fmla="*/ 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170">
                    <a:moveTo>
                      <a:pt x="90" y="5"/>
                    </a:moveTo>
                    <a:lnTo>
                      <a:pt x="96" y="5"/>
                    </a:lnTo>
                    <a:lnTo>
                      <a:pt x="96" y="0"/>
                    </a:lnTo>
                    <a:lnTo>
                      <a:pt x="102" y="0"/>
                    </a:lnTo>
                    <a:lnTo>
                      <a:pt x="107" y="0"/>
                    </a:lnTo>
                    <a:lnTo>
                      <a:pt x="119" y="11"/>
                    </a:lnTo>
                    <a:lnTo>
                      <a:pt x="124" y="11"/>
                    </a:lnTo>
                    <a:lnTo>
                      <a:pt x="136" y="5"/>
                    </a:lnTo>
                    <a:lnTo>
                      <a:pt x="141" y="5"/>
                    </a:lnTo>
                    <a:lnTo>
                      <a:pt x="141" y="0"/>
                    </a:lnTo>
                    <a:lnTo>
                      <a:pt x="147" y="5"/>
                    </a:lnTo>
                    <a:lnTo>
                      <a:pt x="147" y="17"/>
                    </a:lnTo>
                    <a:lnTo>
                      <a:pt x="153" y="22"/>
                    </a:lnTo>
                    <a:lnTo>
                      <a:pt x="158" y="28"/>
                    </a:lnTo>
                    <a:lnTo>
                      <a:pt x="158" y="34"/>
                    </a:lnTo>
                    <a:lnTo>
                      <a:pt x="164" y="34"/>
                    </a:lnTo>
                    <a:lnTo>
                      <a:pt x="175" y="39"/>
                    </a:lnTo>
                    <a:lnTo>
                      <a:pt x="175" y="34"/>
                    </a:lnTo>
                    <a:lnTo>
                      <a:pt x="181" y="34"/>
                    </a:lnTo>
                    <a:lnTo>
                      <a:pt x="187" y="39"/>
                    </a:lnTo>
                    <a:lnTo>
                      <a:pt x="192" y="45"/>
                    </a:lnTo>
                    <a:lnTo>
                      <a:pt x="187" y="51"/>
                    </a:lnTo>
                    <a:lnTo>
                      <a:pt x="192" y="56"/>
                    </a:lnTo>
                    <a:lnTo>
                      <a:pt x="198" y="62"/>
                    </a:lnTo>
                    <a:lnTo>
                      <a:pt x="198" y="68"/>
                    </a:lnTo>
                    <a:lnTo>
                      <a:pt x="198" y="73"/>
                    </a:lnTo>
                    <a:lnTo>
                      <a:pt x="198" y="79"/>
                    </a:lnTo>
                    <a:lnTo>
                      <a:pt x="192" y="79"/>
                    </a:lnTo>
                    <a:lnTo>
                      <a:pt x="192" y="85"/>
                    </a:lnTo>
                    <a:lnTo>
                      <a:pt x="192" y="90"/>
                    </a:lnTo>
                    <a:lnTo>
                      <a:pt x="192" y="85"/>
                    </a:lnTo>
                    <a:lnTo>
                      <a:pt x="204" y="90"/>
                    </a:lnTo>
                    <a:lnTo>
                      <a:pt x="209" y="96"/>
                    </a:lnTo>
                    <a:lnTo>
                      <a:pt x="215" y="102"/>
                    </a:lnTo>
                    <a:lnTo>
                      <a:pt x="221" y="102"/>
                    </a:lnTo>
                    <a:lnTo>
                      <a:pt x="226" y="102"/>
                    </a:lnTo>
                    <a:lnTo>
                      <a:pt x="221" y="107"/>
                    </a:lnTo>
                    <a:lnTo>
                      <a:pt x="226" y="107"/>
                    </a:lnTo>
                    <a:lnTo>
                      <a:pt x="232" y="107"/>
                    </a:lnTo>
                    <a:lnTo>
                      <a:pt x="232" y="113"/>
                    </a:lnTo>
                    <a:lnTo>
                      <a:pt x="226" y="119"/>
                    </a:lnTo>
                    <a:lnTo>
                      <a:pt x="226" y="124"/>
                    </a:lnTo>
                    <a:lnTo>
                      <a:pt x="226" y="130"/>
                    </a:lnTo>
                    <a:lnTo>
                      <a:pt x="232" y="136"/>
                    </a:lnTo>
                    <a:lnTo>
                      <a:pt x="243" y="136"/>
                    </a:lnTo>
                    <a:lnTo>
                      <a:pt x="249" y="136"/>
                    </a:lnTo>
                    <a:lnTo>
                      <a:pt x="255" y="136"/>
                    </a:lnTo>
                    <a:lnTo>
                      <a:pt x="260" y="141"/>
                    </a:lnTo>
                    <a:lnTo>
                      <a:pt x="266" y="153"/>
                    </a:lnTo>
                    <a:lnTo>
                      <a:pt x="260" y="153"/>
                    </a:lnTo>
                    <a:lnTo>
                      <a:pt x="249" y="153"/>
                    </a:lnTo>
                    <a:lnTo>
                      <a:pt x="238" y="153"/>
                    </a:lnTo>
                    <a:lnTo>
                      <a:pt x="238" y="158"/>
                    </a:lnTo>
                    <a:lnTo>
                      <a:pt x="232" y="158"/>
                    </a:lnTo>
                    <a:lnTo>
                      <a:pt x="226" y="158"/>
                    </a:lnTo>
                    <a:lnTo>
                      <a:pt x="221" y="164"/>
                    </a:lnTo>
                    <a:lnTo>
                      <a:pt x="215" y="170"/>
                    </a:lnTo>
                    <a:lnTo>
                      <a:pt x="204" y="158"/>
                    </a:lnTo>
                    <a:lnTo>
                      <a:pt x="198" y="153"/>
                    </a:lnTo>
                    <a:lnTo>
                      <a:pt x="187" y="158"/>
                    </a:lnTo>
                    <a:lnTo>
                      <a:pt x="181" y="164"/>
                    </a:lnTo>
                    <a:lnTo>
                      <a:pt x="175" y="164"/>
                    </a:lnTo>
                    <a:lnTo>
                      <a:pt x="158" y="164"/>
                    </a:lnTo>
                    <a:lnTo>
                      <a:pt x="141" y="164"/>
                    </a:lnTo>
                    <a:lnTo>
                      <a:pt x="130" y="170"/>
                    </a:lnTo>
                    <a:lnTo>
                      <a:pt x="119" y="170"/>
                    </a:lnTo>
                    <a:lnTo>
                      <a:pt x="107" y="170"/>
                    </a:lnTo>
                    <a:lnTo>
                      <a:pt x="102" y="158"/>
                    </a:lnTo>
                    <a:lnTo>
                      <a:pt x="90" y="147"/>
                    </a:lnTo>
                    <a:lnTo>
                      <a:pt x="90" y="141"/>
                    </a:lnTo>
                    <a:lnTo>
                      <a:pt x="79" y="124"/>
                    </a:lnTo>
                    <a:lnTo>
                      <a:pt x="62" y="102"/>
                    </a:lnTo>
                    <a:lnTo>
                      <a:pt x="56" y="90"/>
                    </a:lnTo>
                    <a:lnTo>
                      <a:pt x="45" y="85"/>
                    </a:lnTo>
                    <a:lnTo>
                      <a:pt x="39" y="79"/>
                    </a:lnTo>
                    <a:lnTo>
                      <a:pt x="11" y="73"/>
                    </a:lnTo>
                    <a:lnTo>
                      <a:pt x="5" y="73"/>
                    </a:lnTo>
                    <a:lnTo>
                      <a:pt x="0" y="68"/>
                    </a:lnTo>
                    <a:lnTo>
                      <a:pt x="22" y="51"/>
                    </a:lnTo>
                    <a:lnTo>
                      <a:pt x="22" y="45"/>
                    </a:lnTo>
                    <a:lnTo>
                      <a:pt x="28" y="45"/>
                    </a:lnTo>
                    <a:lnTo>
                      <a:pt x="34" y="39"/>
                    </a:lnTo>
                    <a:lnTo>
                      <a:pt x="39" y="39"/>
                    </a:lnTo>
                    <a:lnTo>
                      <a:pt x="39" y="34"/>
                    </a:lnTo>
                    <a:lnTo>
                      <a:pt x="45" y="34"/>
                    </a:lnTo>
                    <a:lnTo>
                      <a:pt x="51" y="34"/>
                    </a:lnTo>
                    <a:lnTo>
                      <a:pt x="45" y="28"/>
                    </a:lnTo>
                    <a:lnTo>
                      <a:pt x="51" y="28"/>
                    </a:lnTo>
                    <a:lnTo>
                      <a:pt x="45" y="28"/>
                    </a:lnTo>
                    <a:lnTo>
                      <a:pt x="45" y="22"/>
                    </a:lnTo>
                    <a:lnTo>
                      <a:pt x="45" y="28"/>
                    </a:lnTo>
                    <a:lnTo>
                      <a:pt x="45" y="22"/>
                    </a:lnTo>
                    <a:lnTo>
                      <a:pt x="51" y="22"/>
                    </a:lnTo>
                    <a:lnTo>
                      <a:pt x="51" y="17"/>
                    </a:lnTo>
                    <a:lnTo>
                      <a:pt x="56" y="11"/>
                    </a:lnTo>
                    <a:lnTo>
                      <a:pt x="62" y="11"/>
                    </a:lnTo>
                    <a:lnTo>
                      <a:pt x="73" y="11"/>
                    </a:lnTo>
                    <a:lnTo>
                      <a:pt x="79" y="5"/>
                    </a:lnTo>
                    <a:lnTo>
                      <a:pt x="85" y="5"/>
                    </a:lnTo>
                    <a:lnTo>
                      <a:pt x="90" y="5"/>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1" name="Freeform 115">
                <a:extLst>
                  <a:ext uri="{FF2B5EF4-FFF2-40B4-BE49-F238E27FC236}">
                    <a16:creationId xmlns:a16="http://schemas.microsoft.com/office/drawing/2014/main" id="{BC2C105D-B99C-24F2-A9DA-394B0B6A09AE}"/>
                  </a:ext>
                </a:extLst>
              </p:cNvPr>
              <p:cNvSpPr>
                <a:spLocks/>
              </p:cNvSpPr>
              <p:nvPr>
                <p:custDataLst>
                  <p:tags r:id="rId116"/>
                </p:custDataLst>
              </p:nvPr>
            </p:nvSpPr>
            <p:spPr bwMode="auto">
              <a:xfrm rot="390307">
                <a:off x="5905623" y="2889078"/>
                <a:ext cx="341312" cy="539750"/>
              </a:xfrm>
              <a:custGeom>
                <a:avLst/>
                <a:gdLst>
                  <a:gd name="T0" fmla="*/ 215 w 215"/>
                  <a:gd name="T1" fmla="*/ 51 h 340"/>
                  <a:gd name="T2" fmla="*/ 210 w 215"/>
                  <a:gd name="T3" fmla="*/ 57 h 340"/>
                  <a:gd name="T4" fmla="*/ 198 w 215"/>
                  <a:gd name="T5" fmla="*/ 68 h 340"/>
                  <a:gd name="T6" fmla="*/ 193 w 215"/>
                  <a:gd name="T7" fmla="*/ 91 h 340"/>
                  <a:gd name="T8" fmla="*/ 198 w 215"/>
                  <a:gd name="T9" fmla="*/ 96 h 340"/>
                  <a:gd name="T10" fmla="*/ 204 w 215"/>
                  <a:gd name="T11" fmla="*/ 102 h 340"/>
                  <a:gd name="T12" fmla="*/ 204 w 215"/>
                  <a:gd name="T13" fmla="*/ 113 h 340"/>
                  <a:gd name="T14" fmla="*/ 210 w 215"/>
                  <a:gd name="T15" fmla="*/ 119 h 340"/>
                  <a:gd name="T16" fmla="*/ 210 w 215"/>
                  <a:gd name="T17" fmla="*/ 130 h 340"/>
                  <a:gd name="T18" fmla="*/ 210 w 215"/>
                  <a:gd name="T19" fmla="*/ 142 h 340"/>
                  <a:gd name="T20" fmla="*/ 204 w 215"/>
                  <a:gd name="T21" fmla="*/ 153 h 340"/>
                  <a:gd name="T22" fmla="*/ 198 w 215"/>
                  <a:gd name="T23" fmla="*/ 159 h 340"/>
                  <a:gd name="T24" fmla="*/ 193 w 215"/>
                  <a:gd name="T25" fmla="*/ 164 h 340"/>
                  <a:gd name="T26" fmla="*/ 187 w 215"/>
                  <a:gd name="T27" fmla="*/ 170 h 340"/>
                  <a:gd name="T28" fmla="*/ 181 w 215"/>
                  <a:gd name="T29" fmla="*/ 187 h 340"/>
                  <a:gd name="T30" fmla="*/ 176 w 215"/>
                  <a:gd name="T31" fmla="*/ 198 h 340"/>
                  <a:gd name="T32" fmla="*/ 181 w 215"/>
                  <a:gd name="T33" fmla="*/ 210 h 340"/>
                  <a:gd name="T34" fmla="*/ 181 w 215"/>
                  <a:gd name="T35" fmla="*/ 215 h 340"/>
                  <a:gd name="T36" fmla="*/ 176 w 215"/>
                  <a:gd name="T37" fmla="*/ 221 h 340"/>
                  <a:gd name="T38" fmla="*/ 170 w 215"/>
                  <a:gd name="T39" fmla="*/ 227 h 340"/>
                  <a:gd name="T40" fmla="*/ 164 w 215"/>
                  <a:gd name="T41" fmla="*/ 238 h 340"/>
                  <a:gd name="T42" fmla="*/ 153 w 215"/>
                  <a:gd name="T43" fmla="*/ 244 h 340"/>
                  <a:gd name="T44" fmla="*/ 153 w 215"/>
                  <a:gd name="T45" fmla="*/ 255 h 340"/>
                  <a:gd name="T46" fmla="*/ 153 w 215"/>
                  <a:gd name="T47" fmla="*/ 266 h 340"/>
                  <a:gd name="T48" fmla="*/ 159 w 215"/>
                  <a:gd name="T49" fmla="*/ 272 h 340"/>
                  <a:gd name="T50" fmla="*/ 153 w 215"/>
                  <a:gd name="T51" fmla="*/ 278 h 340"/>
                  <a:gd name="T52" fmla="*/ 153 w 215"/>
                  <a:gd name="T53" fmla="*/ 295 h 340"/>
                  <a:gd name="T54" fmla="*/ 147 w 215"/>
                  <a:gd name="T55" fmla="*/ 300 h 340"/>
                  <a:gd name="T56" fmla="*/ 147 w 215"/>
                  <a:gd name="T57" fmla="*/ 312 h 340"/>
                  <a:gd name="T58" fmla="*/ 142 w 215"/>
                  <a:gd name="T59" fmla="*/ 317 h 340"/>
                  <a:gd name="T60" fmla="*/ 142 w 215"/>
                  <a:gd name="T61" fmla="*/ 329 h 340"/>
                  <a:gd name="T62" fmla="*/ 108 w 215"/>
                  <a:gd name="T63" fmla="*/ 334 h 340"/>
                  <a:gd name="T64" fmla="*/ 96 w 215"/>
                  <a:gd name="T65" fmla="*/ 334 h 340"/>
                  <a:gd name="T66" fmla="*/ 90 w 215"/>
                  <a:gd name="T67" fmla="*/ 323 h 340"/>
                  <a:gd name="T68" fmla="*/ 79 w 215"/>
                  <a:gd name="T69" fmla="*/ 317 h 340"/>
                  <a:gd name="T70" fmla="*/ 68 w 215"/>
                  <a:gd name="T71" fmla="*/ 317 h 340"/>
                  <a:gd name="T72" fmla="*/ 56 w 215"/>
                  <a:gd name="T73" fmla="*/ 317 h 340"/>
                  <a:gd name="T74" fmla="*/ 51 w 215"/>
                  <a:gd name="T75" fmla="*/ 306 h 340"/>
                  <a:gd name="T76" fmla="*/ 39 w 215"/>
                  <a:gd name="T77" fmla="*/ 300 h 340"/>
                  <a:gd name="T78" fmla="*/ 39 w 215"/>
                  <a:gd name="T79" fmla="*/ 289 h 340"/>
                  <a:gd name="T80" fmla="*/ 34 w 215"/>
                  <a:gd name="T81" fmla="*/ 295 h 340"/>
                  <a:gd name="T82" fmla="*/ 5 w 215"/>
                  <a:gd name="T83" fmla="*/ 289 h 340"/>
                  <a:gd name="T84" fmla="*/ 0 w 215"/>
                  <a:gd name="T85" fmla="*/ 283 h 340"/>
                  <a:gd name="T86" fmla="*/ 11 w 215"/>
                  <a:gd name="T87" fmla="*/ 249 h 340"/>
                  <a:gd name="T88" fmla="*/ 11 w 215"/>
                  <a:gd name="T89" fmla="*/ 215 h 340"/>
                  <a:gd name="T90" fmla="*/ 17 w 215"/>
                  <a:gd name="T91" fmla="*/ 204 h 340"/>
                  <a:gd name="T92" fmla="*/ 28 w 215"/>
                  <a:gd name="T93" fmla="*/ 170 h 340"/>
                  <a:gd name="T94" fmla="*/ 45 w 215"/>
                  <a:gd name="T95" fmla="*/ 119 h 340"/>
                  <a:gd name="T96" fmla="*/ 56 w 215"/>
                  <a:gd name="T97" fmla="*/ 91 h 340"/>
                  <a:gd name="T98" fmla="*/ 90 w 215"/>
                  <a:gd name="T99" fmla="*/ 79 h 340"/>
                  <a:gd name="T100" fmla="*/ 113 w 215"/>
                  <a:gd name="T101" fmla="*/ 51 h 340"/>
                  <a:gd name="T102" fmla="*/ 125 w 215"/>
                  <a:gd name="T103" fmla="*/ 28 h 340"/>
                  <a:gd name="T104" fmla="*/ 136 w 215"/>
                  <a:gd name="T105" fmla="*/ 6 h 340"/>
                  <a:gd name="T106" fmla="*/ 170 w 215"/>
                  <a:gd name="T107" fmla="*/ 11 h 340"/>
                  <a:gd name="T108" fmla="*/ 176 w 215"/>
                  <a:gd name="T109" fmla="*/ 17 h 340"/>
                  <a:gd name="T110" fmla="*/ 181 w 215"/>
                  <a:gd name="T111" fmla="*/ 23 h 340"/>
                  <a:gd name="T112" fmla="*/ 204 w 215"/>
                  <a:gd name="T113" fmla="*/ 28 h 340"/>
                  <a:gd name="T114" fmla="*/ 210 w 215"/>
                  <a:gd name="T115" fmla="*/ 34 h 340"/>
                  <a:gd name="T116" fmla="*/ 215 w 215"/>
                  <a:gd name="T117" fmla="*/ 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340">
                    <a:moveTo>
                      <a:pt x="215" y="45"/>
                    </a:moveTo>
                    <a:lnTo>
                      <a:pt x="215" y="51"/>
                    </a:lnTo>
                    <a:lnTo>
                      <a:pt x="210" y="51"/>
                    </a:lnTo>
                    <a:lnTo>
                      <a:pt x="210" y="57"/>
                    </a:lnTo>
                    <a:lnTo>
                      <a:pt x="204" y="62"/>
                    </a:lnTo>
                    <a:lnTo>
                      <a:pt x="198" y="68"/>
                    </a:lnTo>
                    <a:lnTo>
                      <a:pt x="198" y="79"/>
                    </a:lnTo>
                    <a:lnTo>
                      <a:pt x="193" y="91"/>
                    </a:lnTo>
                    <a:lnTo>
                      <a:pt x="193" y="96"/>
                    </a:lnTo>
                    <a:lnTo>
                      <a:pt x="198" y="96"/>
                    </a:lnTo>
                    <a:lnTo>
                      <a:pt x="204" y="96"/>
                    </a:lnTo>
                    <a:lnTo>
                      <a:pt x="204" y="102"/>
                    </a:lnTo>
                    <a:lnTo>
                      <a:pt x="210" y="108"/>
                    </a:lnTo>
                    <a:lnTo>
                      <a:pt x="204" y="113"/>
                    </a:lnTo>
                    <a:lnTo>
                      <a:pt x="204" y="119"/>
                    </a:lnTo>
                    <a:lnTo>
                      <a:pt x="210" y="119"/>
                    </a:lnTo>
                    <a:lnTo>
                      <a:pt x="210" y="125"/>
                    </a:lnTo>
                    <a:lnTo>
                      <a:pt x="210" y="130"/>
                    </a:lnTo>
                    <a:lnTo>
                      <a:pt x="210" y="136"/>
                    </a:lnTo>
                    <a:lnTo>
                      <a:pt x="210" y="142"/>
                    </a:lnTo>
                    <a:lnTo>
                      <a:pt x="210" y="153"/>
                    </a:lnTo>
                    <a:lnTo>
                      <a:pt x="204" y="153"/>
                    </a:lnTo>
                    <a:lnTo>
                      <a:pt x="198" y="153"/>
                    </a:lnTo>
                    <a:lnTo>
                      <a:pt x="198" y="159"/>
                    </a:lnTo>
                    <a:lnTo>
                      <a:pt x="198" y="164"/>
                    </a:lnTo>
                    <a:lnTo>
                      <a:pt x="193" y="164"/>
                    </a:lnTo>
                    <a:lnTo>
                      <a:pt x="193" y="170"/>
                    </a:lnTo>
                    <a:lnTo>
                      <a:pt x="187" y="170"/>
                    </a:lnTo>
                    <a:lnTo>
                      <a:pt x="187" y="181"/>
                    </a:lnTo>
                    <a:lnTo>
                      <a:pt x="181" y="187"/>
                    </a:lnTo>
                    <a:lnTo>
                      <a:pt x="181" y="193"/>
                    </a:lnTo>
                    <a:lnTo>
                      <a:pt x="176" y="198"/>
                    </a:lnTo>
                    <a:lnTo>
                      <a:pt x="181" y="204"/>
                    </a:lnTo>
                    <a:lnTo>
                      <a:pt x="181" y="210"/>
                    </a:lnTo>
                    <a:lnTo>
                      <a:pt x="187" y="210"/>
                    </a:lnTo>
                    <a:lnTo>
                      <a:pt x="181" y="215"/>
                    </a:lnTo>
                    <a:lnTo>
                      <a:pt x="181" y="221"/>
                    </a:lnTo>
                    <a:lnTo>
                      <a:pt x="176" y="221"/>
                    </a:lnTo>
                    <a:lnTo>
                      <a:pt x="170" y="221"/>
                    </a:lnTo>
                    <a:lnTo>
                      <a:pt x="170" y="227"/>
                    </a:lnTo>
                    <a:lnTo>
                      <a:pt x="164" y="227"/>
                    </a:lnTo>
                    <a:lnTo>
                      <a:pt x="164" y="238"/>
                    </a:lnTo>
                    <a:lnTo>
                      <a:pt x="159" y="244"/>
                    </a:lnTo>
                    <a:lnTo>
                      <a:pt x="153" y="244"/>
                    </a:lnTo>
                    <a:lnTo>
                      <a:pt x="159" y="249"/>
                    </a:lnTo>
                    <a:lnTo>
                      <a:pt x="153" y="255"/>
                    </a:lnTo>
                    <a:lnTo>
                      <a:pt x="153" y="261"/>
                    </a:lnTo>
                    <a:lnTo>
                      <a:pt x="153" y="266"/>
                    </a:lnTo>
                    <a:lnTo>
                      <a:pt x="153" y="272"/>
                    </a:lnTo>
                    <a:lnTo>
                      <a:pt x="159" y="272"/>
                    </a:lnTo>
                    <a:lnTo>
                      <a:pt x="159" y="278"/>
                    </a:lnTo>
                    <a:lnTo>
                      <a:pt x="153" y="278"/>
                    </a:lnTo>
                    <a:lnTo>
                      <a:pt x="153" y="289"/>
                    </a:lnTo>
                    <a:lnTo>
                      <a:pt x="153" y="295"/>
                    </a:lnTo>
                    <a:lnTo>
                      <a:pt x="153" y="300"/>
                    </a:lnTo>
                    <a:lnTo>
                      <a:pt x="147" y="300"/>
                    </a:lnTo>
                    <a:lnTo>
                      <a:pt x="147" y="306"/>
                    </a:lnTo>
                    <a:lnTo>
                      <a:pt x="147" y="312"/>
                    </a:lnTo>
                    <a:lnTo>
                      <a:pt x="142" y="312"/>
                    </a:lnTo>
                    <a:lnTo>
                      <a:pt x="142" y="317"/>
                    </a:lnTo>
                    <a:lnTo>
                      <a:pt x="142" y="323"/>
                    </a:lnTo>
                    <a:lnTo>
                      <a:pt x="142" y="329"/>
                    </a:lnTo>
                    <a:lnTo>
                      <a:pt x="142" y="334"/>
                    </a:lnTo>
                    <a:lnTo>
                      <a:pt x="108" y="334"/>
                    </a:lnTo>
                    <a:lnTo>
                      <a:pt x="102" y="340"/>
                    </a:lnTo>
                    <a:lnTo>
                      <a:pt x="96" y="334"/>
                    </a:lnTo>
                    <a:lnTo>
                      <a:pt x="96" y="323"/>
                    </a:lnTo>
                    <a:lnTo>
                      <a:pt x="90" y="323"/>
                    </a:lnTo>
                    <a:lnTo>
                      <a:pt x="85" y="323"/>
                    </a:lnTo>
                    <a:lnTo>
                      <a:pt x="79" y="317"/>
                    </a:lnTo>
                    <a:lnTo>
                      <a:pt x="73" y="317"/>
                    </a:lnTo>
                    <a:lnTo>
                      <a:pt x="68" y="317"/>
                    </a:lnTo>
                    <a:lnTo>
                      <a:pt x="62" y="317"/>
                    </a:lnTo>
                    <a:lnTo>
                      <a:pt x="56" y="317"/>
                    </a:lnTo>
                    <a:lnTo>
                      <a:pt x="51" y="312"/>
                    </a:lnTo>
                    <a:lnTo>
                      <a:pt x="51" y="306"/>
                    </a:lnTo>
                    <a:lnTo>
                      <a:pt x="45" y="306"/>
                    </a:lnTo>
                    <a:lnTo>
                      <a:pt x="39" y="300"/>
                    </a:lnTo>
                    <a:lnTo>
                      <a:pt x="39" y="295"/>
                    </a:lnTo>
                    <a:lnTo>
                      <a:pt x="39" y="289"/>
                    </a:lnTo>
                    <a:lnTo>
                      <a:pt x="34" y="289"/>
                    </a:lnTo>
                    <a:lnTo>
                      <a:pt x="34" y="295"/>
                    </a:lnTo>
                    <a:lnTo>
                      <a:pt x="28" y="295"/>
                    </a:lnTo>
                    <a:lnTo>
                      <a:pt x="5" y="289"/>
                    </a:lnTo>
                    <a:lnTo>
                      <a:pt x="0" y="289"/>
                    </a:lnTo>
                    <a:lnTo>
                      <a:pt x="0" y="283"/>
                    </a:lnTo>
                    <a:lnTo>
                      <a:pt x="5" y="266"/>
                    </a:lnTo>
                    <a:lnTo>
                      <a:pt x="11" y="249"/>
                    </a:lnTo>
                    <a:lnTo>
                      <a:pt x="11" y="232"/>
                    </a:lnTo>
                    <a:lnTo>
                      <a:pt x="11" y="215"/>
                    </a:lnTo>
                    <a:lnTo>
                      <a:pt x="17" y="210"/>
                    </a:lnTo>
                    <a:lnTo>
                      <a:pt x="17" y="204"/>
                    </a:lnTo>
                    <a:lnTo>
                      <a:pt x="22" y="193"/>
                    </a:lnTo>
                    <a:lnTo>
                      <a:pt x="28" y="170"/>
                    </a:lnTo>
                    <a:lnTo>
                      <a:pt x="39" y="136"/>
                    </a:lnTo>
                    <a:lnTo>
                      <a:pt x="45" y="119"/>
                    </a:lnTo>
                    <a:lnTo>
                      <a:pt x="56" y="96"/>
                    </a:lnTo>
                    <a:lnTo>
                      <a:pt x="56" y="91"/>
                    </a:lnTo>
                    <a:lnTo>
                      <a:pt x="85" y="96"/>
                    </a:lnTo>
                    <a:lnTo>
                      <a:pt x="90" y="79"/>
                    </a:lnTo>
                    <a:lnTo>
                      <a:pt x="102" y="68"/>
                    </a:lnTo>
                    <a:lnTo>
                      <a:pt x="113" y="51"/>
                    </a:lnTo>
                    <a:lnTo>
                      <a:pt x="119" y="40"/>
                    </a:lnTo>
                    <a:lnTo>
                      <a:pt x="125" y="28"/>
                    </a:lnTo>
                    <a:lnTo>
                      <a:pt x="130" y="11"/>
                    </a:lnTo>
                    <a:lnTo>
                      <a:pt x="136" y="6"/>
                    </a:lnTo>
                    <a:lnTo>
                      <a:pt x="142" y="0"/>
                    </a:lnTo>
                    <a:lnTo>
                      <a:pt x="170" y="11"/>
                    </a:lnTo>
                    <a:lnTo>
                      <a:pt x="170" y="17"/>
                    </a:lnTo>
                    <a:lnTo>
                      <a:pt x="176" y="17"/>
                    </a:lnTo>
                    <a:lnTo>
                      <a:pt x="176" y="23"/>
                    </a:lnTo>
                    <a:lnTo>
                      <a:pt x="181" y="23"/>
                    </a:lnTo>
                    <a:lnTo>
                      <a:pt x="198" y="28"/>
                    </a:lnTo>
                    <a:lnTo>
                      <a:pt x="204" y="28"/>
                    </a:lnTo>
                    <a:lnTo>
                      <a:pt x="210" y="28"/>
                    </a:lnTo>
                    <a:lnTo>
                      <a:pt x="210" y="34"/>
                    </a:lnTo>
                    <a:lnTo>
                      <a:pt x="210" y="40"/>
                    </a:lnTo>
                    <a:lnTo>
                      <a:pt x="215" y="4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4" name="Freeform 116">
                <a:extLst>
                  <a:ext uri="{FF2B5EF4-FFF2-40B4-BE49-F238E27FC236}">
                    <a16:creationId xmlns:a16="http://schemas.microsoft.com/office/drawing/2014/main" id="{8566267F-20FD-2ADC-FA43-5B7388816265}"/>
                  </a:ext>
                </a:extLst>
              </p:cNvPr>
              <p:cNvSpPr>
                <a:spLocks/>
              </p:cNvSpPr>
              <p:nvPr>
                <p:custDataLst>
                  <p:tags r:id="rId117"/>
                </p:custDataLst>
              </p:nvPr>
            </p:nvSpPr>
            <p:spPr bwMode="auto">
              <a:xfrm rot="390307">
                <a:off x="6225183" y="2846214"/>
                <a:ext cx="385762" cy="431800"/>
              </a:xfrm>
              <a:custGeom>
                <a:avLst/>
                <a:gdLst>
                  <a:gd name="T0" fmla="*/ 107 w 243"/>
                  <a:gd name="T1" fmla="*/ 6 h 272"/>
                  <a:gd name="T2" fmla="*/ 119 w 243"/>
                  <a:gd name="T3" fmla="*/ 11 h 272"/>
                  <a:gd name="T4" fmla="*/ 124 w 243"/>
                  <a:gd name="T5" fmla="*/ 17 h 272"/>
                  <a:gd name="T6" fmla="*/ 130 w 243"/>
                  <a:gd name="T7" fmla="*/ 17 h 272"/>
                  <a:gd name="T8" fmla="*/ 136 w 243"/>
                  <a:gd name="T9" fmla="*/ 23 h 272"/>
                  <a:gd name="T10" fmla="*/ 147 w 243"/>
                  <a:gd name="T11" fmla="*/ 28 h 272"/>
                  <a:gd name="T12" fmla="*/ 158 w 243"/>
                  <a:gd name="T13" fmla="*/ 34 h 272"/>
                  <a:gd name="T14" fmla="*/ 164 w 243"/>
                  <a:gd name="T15" fmla="*/ 40 h 272"/>
                  <a:gd name="T16" fmla="*/ 164 w 243"/>
                  <a:gd name="T17" fmla="*/ 40 h 272"/>
                  <a:gd name="T18" fmla="*/ 175 w 243"/>
                  <a:gd name="T19" fmla="*/ 40 h 272"/>
                  <a:gd name="T20" fmla="*/ 175 w 243"/>
                  <a:gd name="T21" fmla="*/ 45 h 272"/>
                  <a:gd name="T22" fmla="*/ 181 w 243"/>
                  <a:gd name="T23" fmla="*/ 51 h 272"/>
                  <a:gd name="T24" fmla="*/ 181 w 243"/>
                  <a:gd name="T25" fmla="*/ 51 h 272"/>
                  <a:gd name="T26" fmla="*/ 181 w 243"/>
                  <a:gd name="T27" fmla="*/ 57 h 272"/>
                  <a:gd name="T28" fmla="*/ 181 w 243"/>
                  <a:gd name="T29" fmla="*/ 68 h 272"/>
                  <a:gd name="T30" fmla="*/ 187 w 243"/>
                  <a:gd name="T31" fmla="*/ 74 h 272"/>
                  <a:gd name="T32" fmla="*/ 187 w 243"/>
                  <a:gd name="T33" fmla="*/ 74 h 272"/>
                  <a:gd name="T34" fmla="*/ 187 w 243"/>
                  <a:gd name="T35" fmla="*/ 85 h 272"/>
                  <a:gd name="T36" fmla="*/ 198 w 243"/>
                  <a:gd name="T37" fmla="*/ 85 h 272"/>
                  <a:gd name="T38" fmla="*/ 198 w 243"/>
                  <a:gd name="T39" fmla="*/ 91 h 272"/>
                  <a:gd name="T40" fmla="*/ 192 w 243"/>
                  <a:gd name="T41" fmla="*/ 96 h 272"/>
                  <a:gd name="T42" fmla="*/ 204 w 243"/>
                  <a:gd name="T43" fmla="*/ 96 h 272"/>
                  <a:gd name="T44" fmla="*/ 215 w 243"/>
                  <a:gd name="T45" fmla="*/ 102 h 272"/>
                  <a:gd name="T46" fmla="*/ 221 w 243"/>
                  <a:gd name="T47" fmla="*/ 108 h 272"/>
                  <a:gd name="T48" fmla="*/ 232 w 243"/>
                  <a:gd name="T49" fmla="*/ 113 h 272"/>
                  <a:gd name="T50" fmla="*/ 243 w 243"/>
                  <a:gd name="T51" fmla="*/ 108 h 272"/>
                  <a:gd name="T52" fmla="*/ 164 w 243"/>
                  <a:gd name="T53" fmla="*/ 204 h 272"/>
                  <a:gd name="T54" fmla="*/ 119 w 243"/>
                  <a:gd name="T55" fmla="*/ 272 h 272"/>
                  <a:gd name="T56" fmla="*/ 107 w 243"/>
                  <a:gd name="T57" fmla="*/ 272 h 272"/>
                  <a:gd name="T58" fmla="*/ 102 w 243"/>
                  <a:gd name="T59" fmla="*/ 266 h 272"/>
                  <a:gd name="T60" fmla="*/ 96 w 243"/>
                  <a:gd name="T61" fmla="*/ 266 h 272"/>
                  <a:gd name="T62" fmla="*/ 85 w 243"/>
                  <a:gd name="T63" fmla="*/ 272 h 272"/>
                  <a:gd name="T64" fmla="*/ 5 w 243"/>
                  <a:gd name="T65" fmla="*/ 204 h 272"/>
                  <a:gd name="T66" fmla="*/ 17 w 243"/>
                  <a:gd name="T67" fmla="*/ 204 h 272"/>
                  <a:gd name="T68" fmla="*/ 17 w 243"/>
                  <a:gd name="T69" fmla="*/ 187 h 272"/>
                  <a:gd name="T70" fmla="*/ 17 w 243"/>
                  <a:gd name="T71" fmla="*/ 176 h 272"/>
                  <a:gd name="T72" fmla="*/ 11 w 243"/>
                  <a:gd name="T73" fmla="*/ 170 h 272"/>
                  <a:gd name="T74" fmla="*/ 17 w 243"/>
                  <a:gd name="T75" fmla="*/ 159 h 272"/>
                  <a:gd name="T76" fmla="*/ 11 w 243"/>
                  <a:gd name="T77" fmla="*/ 147 h 272"/>
                  <a:gd name="T78" fmla="*/ 0 w 243"/>
                  <a:gd name="T79" fmla="*/ 147 h 272"/>
                  <a:gd name="T80" fmla="*/ 5 w 243"/>
                  <a:gd name="T81" fmla="*/ 130 h 272"/>
                  <a:gd name="T82" fmla="*/ 11 w 243"/>
                  <a:gd name="T83" fmla="*/ 113 h 272"/>
                  <a:gd name="T84" fmla="*/ 17 w 243"/>
                  <a:gd name="T85" fmla="*/ 102 h 272"/>
                  <a:gd name="T86" fmla="*/ 22 w 243"/>
                  <a:gd name="T87" fmla="*/ 96 h 272"/>
                  <a:gd name="T88" fmla="*/ 28 w 243"/>
                  <a:gd name="T89" fmla="*/ 91 h 272"/>
                  <a:gd name="T90" fmla="*/ 34 w 243"/>
                  <a:gd name="T91" fmla="*/ 96 h 272"/>
                  <a:gd name="T92" fmla="*/ 39 w 243"/>
                  <a:gd name="T93" fmla="*/ 96 h 272"/>
                  <a:gd name="T94" fmla="*/ 51 w 243"/>
                  <a:gd name="T95" fmla="*/ 91 h 272"/>
                  <a:gd name="T96" fmla="*/ 56 w 243"/>
                  <a:gd name="T97" fmla="*/ 85 h 272"/>
                  <a:gd name="T98" fmla="*/ 62 w 243"/>
                  <a:gd name="T99" fmla="*/ 74 h 272"/>
                  <a:gd name="T100" fmla="*/ 73 w 243"/>
                  <a:gd name="T101" fmla="*/ 74 h 272"/>
                  <a:gd name="T102" fmla="*/ 73 w 243"/>
                  <a:gd name="T103" fmla="*/ 62 h 272"/>
                  <a:gd name="T104" fmla="*/ 79 w 243"/>
                  <a:gd name="T105" fmla="*/ 57 h 272"/>
                  <a:gd name="T106" fmla="*/ 79 w 243"/>
                  <a:gd name="T107" fmla="*/ 45 h 272"/>
                  <a:gd name="T108" fmla="*/ 85 w 243"/>
                  <a:gd name="T109" fmla="*/ 34 h 272"/>
                  <a:gd name="T110" fmla="*/ 79 w 243"/>
                  <a:gd name="T111" fmla="*/ 28 h 272"/>
                  <a:gd name="T112" fmla="*/ 85 w 243"/>
                  <a:gd name="T113" fmla="*/ 17 h 272"/>
                  <a:gd name="T114" fmla="*/ 96 w 243"/>
                  <a:gd name="T115" fmla="*/ 6 h 272"/>
                  <a:gd name="T116" fmla="*/ 102 w 243"/>
                  <a:gd name="T1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272">
                    <a:moveTo>
                      <a:pt x="102" y="0"/>
                    </a:moveTo>
                    <a:lnTo>
                      <a:pt x="107" y="6"/>
                    </a:lnTo>
                    <a:lnTo>
                      <a:pt x="113" y="6"/>
                    </a:lnTo>
                    <a:lnTo>
                      <a:pt x="119" y="11"/>
                    </a:lnTo>
                    <a:lnTo>
                      <a:pt x="119" y="17"/>
                    </a:lnTo>
                    <a:lnTo>
                      <a:pt x="124" y="17"/>
                    </a:lnTo>
                    <a:lnTo>
                      <a:pt x="124" y="23"/>
                    </a:lnTo>
                    <a:lnTo>
                      <a:pt x="130" y="17"/>
                    </a:lnTo>
                    <a:lnTo>
                      <a:pt x="130" y="23"/>
                    </a:lnTo>
                    <a:lnTo>
                      <a:pt x="136" y="23"/>
                    </a:lnTo>
                    <a:lnTo>
                      <a:pt x="141" y="28"/>
                    </a:lnTo>
                    <a:lnTo>
                      <a:pt x="147" y="28"/>
                    </a:lnTo>
                    <a:lnTo>
                      <a:pt x="153" y="28"/>
                    </a:lnTo>
                    <a:lnTo>
                      <a:pt x="158" y="34"/>
                    </a:lnTo>
                    <a:lnTo>
                      <a:pt x="158" y="40"/>
                    </a:lnTo>
                    <a:lnTo>
                      <a:pt x="164" y="40"/>
                    </a:lnTo>
                    <a:lnTo>
                      <a:pt x="158" y="34"/>
                    </a:lnTo>
                    <a:lnTo>
                      <a:pt x="164" y="40"/>
                    </a:lnTo>
                    <a:lnTo>
                      <a:pt x="170" y="34"/>
                    </a:lnTo>
                    <a:lnTo>
                      <a:pt x="175" y="40"/>
                    </a:lnTo>
                    <a:lnTo>
                      <a:pt x="170" y="40"/>
                    </a:lnTo>
                    <a:lnTo>
                      <a:pt x="175" y="45"/>
                    </a:lnTo>
                    <a:lnTo>
                      <a:pt x="175" y="51"/>
                    </a:lnTo>
                    <a:lnTo>
                      <a:pt x="181" y="51"/>
                    </a:lnTo>
                    <a:lnTo>
                      <a:pt x="181" y="57"/>
                    </a:lnTo>
                    <a:lnTo>
                      <a:pt x="181" y="51"/>
                    </a:lnTo>
                    <a:lnTo>
                      <a:pt x="175" y="57"/>
                    </a:lnTo>
                    <a:lnTo>
                      <a:pt x="181" y="57"/>
                    </a:lnTo>
                    <a:lnTo>
                      <a:pt x="181" y="62"/>
                    </a:lnTo>
                    <a:lnTo>
                      <a:pt x="181" y="68"/>
                    </a:lnTo>
                    <a:lnTo>
                      <a:pt x="181" y="74"/>
                    </a:lnTo>
                    <a:lnTo>
                      <a:pt x="187" y="74"/>
                    </a:lnTo>
                    <a:lnTo>
                      <a:pt x="187" y="68"/>
                    </a:lnTo>
                    <a:lnTo>
                      <a:pt x="187" y="74"/>
                    </a:lnTo>
                    <a:lnTo>
                      <a:pt x="187" y="79"/>
                    </a:lnTo>
                    <a:lnTo>
                      <a:pt x="187" y="85"/>
                    </a:lnTo>
                    <a:lnTo>
                      <a:pt x="192" y="85"/>
                    </a:lnTo>
                    <a:lnTo>
                      <a:pt x="198" y="85"/>
                    </a:lnTo>
                    <a:lnTo>
                      <a:pt x="192" y="91"/>
                    </a:lnTo>
                    <a:lnTo>
                      <a:pt x="198" y="91"/>
                    </a:lnTo>
                    <a:lnTo>
                      <a:pt x="192" y="91"/>
                    </a:lnTo>
                    <a:lnTo>
                      <a:pt x="192" y="96"/>
                    </a:lnTo>
                    <a:lnTo>
                      <a:pt x="198" y="96"/>
                    </a:lnTo>
                    <a:lnTo>
                      <a:pt x="204" y="96"/>
                    </a:lnTo>
                    <a:lnTo>
                      <a:pt x="204" y="102"/>
                    </a:lnTo>
                    <a:lnTo>
                      <a:pt x="215" y="102"/>
                    </a:lnTo>
                    <a:lnTo>
                      <a:pt x="215" y="108"/>
                    </a:lnTo>
                    <a:lnTo>
                      <a:pt x="221" y="108"/>
                    </a:lnTo>
                    <a:lnTo>
                      <a:pt x="226" y="108"/>
                    </a:lnTo>
                    <a:lnTo>
                      <a:pt x="232" y="113"/>
                    </a:lnTo>
                    <a:lnTo>
                      <a:pt x="238" y="108"/>
                    </a:lnTo>
                    <a:lnTo>
                      <a:pt x="243" y="108"/>
                    </a:lnTo>
                    <a:lnTo>
                      <a:pt x="175" y="187"/>
                    </a:lnTo>
                    <a:lnTo>
                      <a:pt x="164" y="204"/>
                    </a:lnTo>
                    <a:lnTo>
                      <a:pt x="124" y="272"/>
                    </a:lnTo>
                    <a:lnTo>
                      <a:pt x="119" y="272"/>
                    </a:lnTo>
                    <a:lnTo>
                      <a:pt x="113" y="272"/>
                    </a:lnTo>
                    <a:lnTo>
                      <a:pt x="107" y="272"/>
                    </a:lnTo>
                    <a:lnTo>
                      <a:pt x="107" y="266"/>
                    </a:lnTo>
                    <a:lnTo>
                      <a:pt x="102" y="266"/>
                    </a:lnTo>
                    <a:lnTo>
                      <a:pt x="102" y="272"/>
                    </a:lnTo>
                    <a:lnTo>
                      <a:pt x="96" y="266"/>
                    </a:lnTo>
                    <a:lnTo>
                      <a:pt x="90" y="272"/>
                    </a:lnTo>
                    <a:lnTo>
                      <a:pt x="85" y="272"/>
                    </a:lnTo>
                    <a:lnTo>
                      <a:pt x="62" y="249"/>
                    </a:lnTo>
                    <a:lnTo>
                      <a:pt x="5" y="204"/>
                    </a:lnTo>
                    <a:lnTo>
                      <a:pt x="11" y="204"/>
                    </a:lnTo>
                    <a:lnTo>
                      <a:pt x="17" y="204"/>
                    </a:lnTo>
                    <a:lnTo>
                      <a:pt x="17" y="193"/>
                    </a:lnTo>
                    <a:lnTo>
                      <a:pt x="17" y="187"/>
                    </a:lnTo>
                    <a:lnTo>
                      <a:pt x="17" y="181"/>
                    </a:lnTo>
                    <a:lnTo>
                      <a:pt x="17" y="176"/>
                    </a:lnTo>
                    <a:lnTo>
                      <a:pt x="17" y="170"/>
                    </a:lnTo>
                    <a:lnTo>
                      <a:pt x="11" y="170"/>
                    </a:lnTo>
                    <a:lnTo>
                      <a:pt x="11" y="164"/>
                    </a:lnTo>
                    <a:lnTo>
                      <a:pt x="17" y="159"/>
                    </a:lnTo>
                    <a:lnTo>
                      <a:pt x="11" y="153"/>
                    </a:lnTo>
                    <a:lnTo>
                      <a:pt x="11" y="147"/>
                    </a:lnTo>
                    <a:lnTo>
                      <a:pt x="5" y="147"/>
                    </a:lnTo>
                    <a:lnTo>
                      <a:pt x="0" y="147"/>
                    </a:lnTo>
                    <a:lnTo>
                      <a:pt x="0" y="142"/>
                    </a:lnTo>
                    <a:lnTo>
                      <a:pt x="5" y="130"/>
                    </a:lnTo>
                    <a:lnTo>
                      <a:pt x="5" y="119"/>
                    </a:lnTo>
                    <a:lnTo>
                      <a:pt x="11" y="113"/>
                    </a:lnTo>
                    <a:lnTo>
                      <a:pt x="17" y="108"/>
                    </a:lnTo>
                    <a:lnTo>
                      <a:pt x="17" y="102"/>
                    </a:lnTo>
                    <a:lnTo>
                      <a:pt x="22" y="102"/>
                    </a:lnTo>
                    <a:lnTo>
                      <a:pt x="22" y="96"/>
                    </a:lnTo>
                    <a:lnTo>
                      <a:pt x="22" y="91"/>
                    </a:lnTo>
                    <a:lnTo>
                      <a:pt x="28" y="91"/>
                    </a:lnTo>
                    <a:lnTo>
                      <a:pt x="34" y="91"/>
                    </a:lnTo>
                    <a:lnTo>
                      <a:pt x="34" y="96"/>
                    </a:lnTo>
                    <a:lnTo>
                      <a:pt x="39" y="91"/>
                    </a:lnTo>
                    <a:lnTo>
                      <a:pt x="39" y="96"/>
                    </a:lnTo>
                    <a:lnTo>
                      <a:pt x="45" y="91"/>
                    </a:lnTo>
                    <a:lnTo>
                      <a:pt x="51" y="91"/>
                    </a:lnTo>
                    <a:lnTo>
                      <a:pt x="51" y="85"/>
                    </a:lnTo>
                    <a:lnTo>
                      <a:pt x="56" y="85"/>
                    </a:lnTo>
                    <a:lnTo>
                      <a:pt x="62" y="79"/>
                    </a:lnTo>
                    <a:lnTo>
                      <a:pt x="62" y="74"/>
                    </a:lnTo>
                    <a:lnTo>
                      <a:pt x="68" y="74"/>
                    </a:lnTo>
                    <a:lnTo>
                      <a:pt x="73" y="74"/>
                    </a:lnTo>
                    <a:lnTo>
                      <a:pt x="73" y="68"/>
                    </a:lnTo>
                    <a:lnTo>
                      <a:pt x="73" y="62"/>
                    </a:lnTo>
                    <a:lnTo>
                      <a:pt x="79" y="62"/>
                    </a:lnTo>
                    <a:lnTo>
                      <a:pt x="79" y="57"/>
                    </a:lnTo>
                    <a:lnTo>
                      <a:pt x="79" y="51"/>
                    </a:lnTo>
                    <a:lnTo>
                      <a:pt x="79" y="45"/>
                    </a:lnTo>
                    <a:lnTo>
                      <a:pt x="79" y="40"/>
                    </a:lnTo>
                    <a:lnTo>
                      <a:pt x="85" y="34"/>
                    </a:lnTo>
                    <a:lnTo>
                      <a:pt x="85" y="28"/>
                    </a:lnTo>
                    <a:lnTo>
                      <a:pt x="79" y="28"/>
                    </a:lnTo>
                    <a:lnTo>
                      <a:pt x="85" y="23"/>
                    </a:lnTo>
                    <a:lnTo>
                      <a:pt x="85" y="17"/>
                    </a:lnTo>
                    <a:lnTo>
                      <a:pt x="90" y="11"/>
                    </a:lnTo>
                    <a:lnTo>
                      <a:pt x="96" y="6"/>
                    </a:lnTo>
                    <a:lnTo>
                      <a:pt x="96" y="0"/>
                    </a:lnTo>
                    <a:lnTo>
                      <a:pt x="102" y="0"/>
                    </a:lnTo>
                    <a:close/>
                  </a:path>
                </a:pathLst>
              </a:custGeom>
              <a:solidFill>
                <a:srgbClr val="F4F5DB"/>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5" name="Freeform 117">
                <a:extLst>
                  <a:ext uri="{FF2B5EF4-FFF2-40B4-BE49-F238E27FC236}">
                    <a16:creationId xmlns:a16="http://schemas.microsoft.com/office/drawing/2014/main" id="{E94D369E-933F-653D-A67D-10FE4C39FDA1}"/>
                  </a:ext>
                </a:extLst>
              </p:cNvPr>
              <p:cNvSpPr>
                <a:spLocks/>
              </p:cNvSpPr>
              <p:nvPr>
                <p:custDataLst>
                  <p:tags r:id="rId118"/>
                </p:custDataLst>
              </p:nvPr>
            </p:nvSpPr>
            <p:spPr bwMode="auto">
              <a:xfrm rot="390307">
                <a:off x="7648945" y="3719827"/>
                <a:ext cx="476250" cy="396875"/>
              </a:xfrm>
              <a:custGeom>
                <a:avLst/>
                <a:gdLst>
                  <a:gd name="T0" fmla="*/ 0 w 300"/>
                  <a:gd name="T1" fmla="*/ 40 h 250"/>
                  <a:gd name="T2" fmla="*/ 11 w 300"/>
                  <a:gd name="T3" fmla="*/ 29 h 250"/>
                  <a:gd name="T4" fmla="*/ 17 w 300"/>
                  <a:gd name="T5" fmla="*/ 17 h 250"/>
                  <a:gd name="T6" fmla="*/ 34 w 300"/>
                  <a:gd name="T7" fmla="*/ 0 h 250"/>
                  <a:gd name="T8" fmla="*/ 40 w 300"/>
                  <a:gd name="T9" fmla="*/ 17 h 250"/>
                  <a:gd name="T10" fmla="*/ 45 w 300"/>
                  <a:gd name="T11" fmla="*/ 23 h 250"/>
                  <a:gd name="T12" fmla="*/ 74 w 300"/>
                  <a:gd name="T13" fmla="*/ 46 h 250"/>
                  <a:gd name="T14" fmla="*/ 85 w 300"/>
                  <a:gd name="T15" fmla="*/ 46 h 250"/>
                  <a:gd name="T16" fmla="*/ 91 w 300"/>
                  <a:gd name="T17" fmla="*/ 51 h 250"/>
                  <a:gd name="T18" fmla="*/ 102 w 300"/>
                  <a:gd name="T19" fmla="*/ 51 h 250"/>
                  <a:gd name="T20" fmla="*/ 108 w 300"/>
                  <a:gd name="T21" fmla="*/ 63 h 250"/>
                  <a:gd name="T22" fmla="*/ 119 w 300"/>
                  <a:gd name="T23" fmla="*/ 68 h 250"/>
                  <a:gd name="T24" fmla="*/ 119 w 300"/>
                  <a:gd name="T25" fmla="*/ 80 h 250"/>
                  <a:gd name="T26" fmla="*/ 130 w 300"/>
                  <a:gd name="T27" fmla="*/ 91 h 250"/>
                  <a:gd name="T28" fmla="*/ 142 w 300"/>
                  <a:gd name="T29" fmla="*/ 85 h 250"/>
                  <a:gd name="T30" fmla="*/ 164 w 300"/>
                  <a:gd name="T31" fmla="*/ 91 h 250"/>
                  <a:gd name="T32" fmla="*/ 176 w 300"/>
                  <a:gd name="T33" fmla="*/ 91 h 250"/>
                  <a:gd name="T34" fmla="*/ 187 w 300"/>
                  <a:gd name="T35" fmla="*/ 91 h 250"/>
                  <a:gd name="T36" fmla="*/ 193 w 300"/>
                  <a:gd name="T37" fmla="*/ 97 h 250"/>
                  <a:gd name="T38" fmla="*/ 204 w 300"/>
                  <a:gd name="T39" fmla="*/ 97 h 250"/>
                  <a:gd name="T40" fmla="*/ 210 w 300"/>
                  <a:gd name="T41" fmla="*/ 102 h 250"/>
                  <a:gd name="T42" fmla="*/ 221 w 300"/>
                  <a:gd name="T43" fmla="*/ 108 h 250"/>
                  <a:gd name="T44" fmla="*/ 238 w 300"/>
                  <a:gd name="T45" fmla="*/ 108 h 250"/>
                  <a:gd name="T46" fmla="*/ 249 w 300"/>
                  <a:gd name="T47" fmla="*/ 114 h 250"/>
                  <a:gd name="T48" fmla="*/ 261 w 300"/>
                  <a:gd name="T49" fmla="*/ 119 h 250"/>
                  <a:gd name="T50" fmla="*/ 266 w 300"/>
                  <a:gd name="T51" fmla="*/ 136 h 250"/>
                  <a:gd name="T52" fmla="*/ 272 w 300"/>
                  <a:gd name="T53" fmla="*/ 148 h 250"/>
                  <a:gd name="T54" fmla="*/ 272 w 300"/>
                  <a:gd name="T55" fmla="*/ 159 h 250"/>
                  <a:gd name="T56" fmla="*/ 272 w 300"/>
                  <a:gd name="T57" fmla="*/ 170 h 250"/>
                  <a:gd name="T58" fmla="*/ 295 w 300"/>
                  <a:gd name="T59" fmla="*/ 176 h 250"/>
                  <a:gd name="T60" fmla="*/ 295 w 300"/>
                  <a:gd name="T61" fmla="*/ 187 h 250"/>
                  <a:gd name="T62" fmla="*/ 283 w 300"/>
                  <a:gd name="T63" fmla="*/ 193 h 250"/>
                  <a:gd name="T64" fmla="*/ 266 w 300"/>
                  <a:gd name="T65" fmla="*/ 193 h 250"/>
                  <a:gd name="T66" fmla="*/ 261 w 300"/>
                  <a:gd name="T67" fmla="*/ 204 h 250"/>
                  <a:gd name="T68" fmla="*/ 255 w 300"/>
                  <a:gd name="T69" fmla="*/ 210 h 250"/>
                  <a:gd name="T70" fmla="*/ 255 w 300"/>
                  <a:gd name="T71" fmla="*/ 210 h 250"/>
                  <a:gd name="T72" fmla="*/ 255 w 300"/>
                  <a:gd name="T73" fmla="*/ 210 h 250"/>
                  <a:gd name="T74" fmla="*/ 255 w 300"/>
                  <a:gd name="T75" fmla="*/ 216 h 250"/>
                  <a:gd name="T76" fmla="*/ 249 w 300"/>
                  <a:gd name="T77" fmla="*/ 221 h 250"/>
                  <a:gd name="T78" fmla="*/ 238 w 300"/>
                  <a:gd name="T79" fmla="*/ 227 h 250"/>
                  <a:gd name="T80" fmla="*/ 232 w 300"/>
                  <a:gd name="T81" fmla="*/ 233 h 250"/>
                  <a:gd name="T82" fmla="*/ 204 w 300"/>
                  <a:gd name="T83" fmla="*/ 244 h 250"/>
                  <a:gd name="T84" fmla="*/ 176 w 300"/>
                  <a:gd name="T85" fmla="*/ 227 h 250"/>
                  <a:gd name="T86" fmla="*/ 147 w 300"/>
                  <a:gd name="T87" fmla="*/ 204 h 250"/>
                  <a:gd name="T88" fmla="*/ 125 w 300"/>
                  <a:gd name="T89" fmla="*/ 182 h 250"/>
                  <a:gd name="T90" fmla="*/ 113 w 300"/>
                  <a:gd name="T91" fmla="*/ 165 h 250"/>
                  <a:gd name="T92" fmla="*/ 85 w 300"/>
                  <a:gd name="T93" fmla="*/ 153 h 250"/>
                  <a:gd name="T94" fmla="*/ 74 w 300"/>
                  <a:gd name="T95" fmla="*/ 148 h 250"/>
                  <a:gd name="T96" fmla="*/ 57 w 300"/>
                  <a:gd name="T97" fmla="*/ 119 h 250"/>
                  <a:gd name="T98" fmla="*/ 34 w 300"/>
                  <a:gd name="T99" fmla="*/ 119 h 250"/>
                  <a:gd name="T100" fmla="*/ 28 w 300"/>
                  <a:gd name="T101" fmla="*/ 114 h 250"/>
                  <a:gd name="T102" fmla="*/ 28 w 300"/>
                  <a:gd name="T103" fmla="*/ 102 h 250"/>
                  <a:gd name="T104" fmla="*/ 23 w 300"/>
                  <a:gd name="T105" fmla="*/ 80 h 250"/>
                  <a:gd name="T106" fmla="*/ 6 w 300"/>
                  <a:gd name="T107" fmla="*/ 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50">
                    <a:moveTo>
                      <a:pt x="0" y="46"/>
                    </a:moveTo>
                    <a:lnTo>
                      <a:pt x="0" y="40"/>
                    </a:lnTo>
                    <a:lnTo>
                      <a:pt x="6" y="34"/>
                    </a:lnTo>
                    <a:lnTo>
                      <a:pt x="11" y="29"/>
                    </a:lnTo>
                    <a:lnTo>
                      <a:pt x="17" y="23"/>
                    </a:lnTo>
                    <a:lnTo>
                      <a:pt x="17" y="17"/>
                    </a:lnTo>
                    <a:lnTo>
                      <a:pt x="28" y="0"/>
                    </a:lnTo>
                    <a:lnTo>
                      <a:pt x="34" y="0"/>
                    </a:lnTo>
                    <a:lnTo>
                      <a:pt x="34" y="6"/>
                    </a:lnTo>
                    <a:lnTo>
                      <a:pt x="40" y="17"/>
                    </a:lnTo>
                    <a:lnTo>
                      <a:pt x="45" y="17"/>
                    </a:lnTo>
                    <a:lnTo>
                      <a:pt x="45" y="23"/>
                    </a:lnTo>
                    <a:lnTo>
                      <a:pt x="74" y="40"/>
                    </a:lnTo>
                    <a:lnTo>
                      <a:pt x="74" y="46"/>
                    </a:lnTo>
                    <a:lnTo>
                      <a:pt x="79" y="46"/>
                    </a:lnTo>
                    <a:lnTo>
                      <a:pt x="85" y="46"/>
                    </a:lnTo>
                    <a:lnTo>
                      <a:pt x="91" y="46"/>
                    </a:lnTo>
                    <a:lnTo>
                      <a:pt x="91" y="51"/>
                    </a:lnTo>
                    <a:lnTo>
                      <a:pt x="96" y="51"/>
                    </a:lnTo>
                    <a:lnTo>
                      <a:pt x="102" y="51"/>
                    </a:lnTo>
                    <a:lnTo>
                      <a:pt x="108" y="57"/>
                    </a:lnTo>
                    <a:lnTo>
                      <a:pt x="108" y="63"/>
                    </a:lnTo>
                    <a:lnTo>
                      <a:pt x="113" y="63"/>
                    </a:lnTo>
                    <a:lnTo>
                      <a:pt x="119" y="68"/>
                    </a:lnTo>
                    <a:lnTo>
                      <a:pt x="119" y="74"/>
                    </a:lnTo>
                    <a:lnTo>
                      <a:pt x="119" y="80"/>
                    </a:lnTo>
                    <a:lnTo>
                      <a:pt x="119" y="85"/>
                    </a:lnTo>
                    <a:lnTo>
                      <a:pt x="130" y="91"/>
                    </a:lnTo>
                    <a:lnTo>
                      <a:pt x="130" y="85"/>
                    </a:lnTo>
                    <a:lnTo>
                      <a:pt x="142" y="85"/>
                    </a:lnTo>
                    <a:lnTo>
                      <a:pt x="159" y="91"/>
                    </a:lnTo>
                    <a:lnTo>
                      <a:pt x="164" y="91"/>
                    </a:lnTo>
                    <a:lnTo>
                      <a:pt x="170" y="91"/>
                    </a:lnTo>
                    <a:lnTo>
                      <a:pt x="176" y="91"/>
                    </a:lnTo>
                    <a:lnTo>
                      <a:pt x="181" y="85"/>
                    </a:lnTo>
                    <a:lnTo>
                      <a:pt x="187" y="91"/>
                    </a:lnTo>
                    <a:lnTo>
                      <a:pt x="193" y="91"/>
                    </a:lnTo>
                    <a:lnTo>
                      <a:pt x="193" y="97"/>
                    </a:lnTo>
                    <a:lnTo>
                      <a:pt x="198" y="102"/>
                    </a:lnTo>
                    <a:lnTo>
                      <a:pt x="204" y="97"/>
                    </a:lnTo>
                    <a:lnTo>
                      <a:pt x="210" y="97"/>
                    </a:lnTo>
                    <a:lnTo>
                      <a:pt x="210" y="102"/>
                    </a:lnTo>
                    <a:lnTo>
                      <a:pt x="215" y="102"/>
                    </a:lnTo>
                    <a:lnTo>
                      <a:pt x="221" y="108"/>
                    </a:lnTo>
                    <a:lnTo>
                      <a:pt x="227" y="108"/>
                    </a:lnTo>
                    <a:lnTo>
                      <a:pt x="238" y="108"/>
                    </a:lnTo>
                    <a:lnTo>
                      <a:pt x="244" y="114"/>
                    </a:lnTo>
                    <a:lnTo>
                      <a:pt x="249" y="114"/>
                    </a:lnTo>
                    <a:lnTo>
                      <a:pt x="255" y="114"/>
                    </a:lnTo>
                    <a:lnTo>
                      <a:pt x="261" y="119"/>
                    </a:lnTo>
                    <a:lnTo>
                      <a:pt x="261" y="125"/>
                    </a:lnTo>
                    <a:lnTo>
                      <a:pt x="266" y="136"/>
                    </a:lnTo>
                    <a:lnTo>
                      <a:pt x="266" y="142"/>
                    </a:lnTo>
                    <a:lnTo>
                      <a:pt x="272" y="148"/>
                    </a:lnTo>
                    <a:lnTo>
                      <a:pt x="272" y="153"/>
                    </a:lnTo>
                    <a:lnTo>
                      <a:pt x="272" y="159"/>
                    </a:lnTo>
                    <a:lnTo>
                      <a:pt x="272" y="165"/>
                    </a:lnTo>
                    <a:lnTo>
                      <a:pt x="272" y="170"/>
                    </a:lnTo>
                    <a:lnTo>
                      <a:pt x="278" y="170"/>
                    </a:lnTo>
                    <a:lnTo>
                      <a:pt x="295" y="176"/>
                    </a:lnTo>
                    <a:lnTo>
                      <a:pt x="300" y="187"/>
                    </a:lnTo>
                    <a:lnTo>
                      <a:pt x="295" y="187"/>
                    </a:lnTo>
                    <a:lnTo>
                      <a:pt x="289" y="187"/>
                    </a:lnTo>
                    <a:lnTo>
                      <a:pt x="283" y="193"/>
                    </a:lnTo>
                    <a:lnTo>
                      <a:pt x="272" y="193"/>
                    </a:lnTo>
                    <a:lnTo>
                      <a:pt x="266" y="193"/>
                    </a:lnTo>
                    <a:lnTo>
                      <a:pt x="261" y="199"/>
                    </a:lnTo>
                    <a:lnTo>
                      <a:pt x="261" y="204"/>
                    </a:lnTo>
                    <a:lnTo>
                      <a:pt x="255" y="204"/>
                    </a:lnTo>
                    <a:lnTo>
                      <a:pt x="255" y="210"/>
                    </a:lnTo>
                    <a:lnTo>
                      <a:pt x="255" y="204"/>
                    </a:lnTo>
                    <a:lnTo>
                      <a:pt x="255" y="210"/>
                    </a:lnTo>
                    <a:lnTo>
                      <a:pt x="261" y="210"/>
                    </a:lnTo>
                    <a:lnTo>
                      <a:pt x="255" y="210"/>
                    </a:lnTo>
                    <a:lnTo>
                      <a:pt x="261" y="216"/>
                    </a:lnTo>
                    <a:lnTo>
                      <a:pt x="255" y="216"/>
                    </a:lnTo>
                    <a:lnTo>
                      <a:pt x="249" y="216"/>
                    </a:lnTo>
                    <a:lnTo>
                      <a:pt x="249" y="221"/>
                    </a:lnTo>
                    <a:lnTo>
                      <a:pt x="244" y="221"/>
                    </a:lnTo>
                    <a:lnTo>
                      <a:pt x="238" y="227"/>
                    </a:lnTo>
                    <a:lnTo>
                      <a:pt x="232" y="227"/>
                    </a:lnTo>
                    <a:lnTo>
                      <a:pt x="232" y="233"/>
                    </a:lnTo>
                    <a:lnTo>
                      <a:pt x="210" y="250"/>
                    </a:lnTo>
                    <a:lnTo>
                      <a:pt x="204" y="244"/>
                    </a:lnTo>
                    <a:lnTo>
                      <a:pt x="198" y="238"/>
                    </a:lnTo>
                    <a:lnTo>
                      <a:pt x="176" y="227"/>
                    </a:lnTo>
                    <a:lnTo>
                      <a:pt x="170" y="227"/>
                    </a:lnTo>
                    <a:lnTo>
                      <a:pt x="147" y="204"/>
                    </a:lnTo>
                    <a:lnTo>
                      <a:pt x="130" y="187"/>
                    </a:lnTo>
                    <a:lnTo>
                      <a:pt x="125" y="182"/>
                    </a:lnTo>
                    <a:lnTo>
                      <a:pt x="125" y="170"/>
                    </a:lnTo>
                    <a:lnTo>
                      <a:pt x="113" y="165"/>
                    </a:lnTo>
                    <a:lnTo>
                      <a:pt x="102" y="159"/>
                    </a:lnTo>
                    <a:lnTo>
                      <a:pt x="85" y="153"/>
                    </a:lnTo>
                    <a:lnTo>
                      <a:pt x="79" y="153"/>
                    </a:lnTo>
                    <a:lnTo>
                      <a:pt x="74" y="148"/>
                    </a:lnTo>
                    <a:lnTo>
                      <a:pt x="62" y="136"/>
                    </a:lnTo>
                    <a:lnTo>
                      <a:pt x="57" y="119"/>
                    </a:lnTo>
                    <a:lnTo>
                      <a:pt x="51" y="114"/>
                    </a:lnTo>
                    <a:lnTo>
                      <a:pt x="34" y="119"/>
                    </a:lnTo>
                    <a:lnTo>
                      <a:pt x="34" y="114"/>
                    </a:lnTo>
                    <a:lnTo>
                      <a:pt x="28" y="114"/>
                    </a:lnTo>
                    <a:lnTo>
                      <a:pt x="28" y="108"/>
                    </a:lnTo>
                    <a:lnTo>
                      <a:pt x="28" y="102"/>
                    </a:lnTo>
                    <a:lnTo>
                      <a:pt x="23" y="91"/>
                    </a:lnTo>
                    <a:lnTo>
                      <a:pt x="23" y="80"/>
                    </a:lnTo>
                    <a:lnTo>
                      <a:pt x="17" y="63"/>
                    </a:lnTo>
                    <a:lnTo>
                      <a:pt x="6" y="46"/>
                    </a:lnTo>
                    <a:lnTo>
                      <a:pt x="0" y="46"/>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6" name="Freeform 118">
                <a:extLst>
                  <a:ext uri="{FF2B5EF4-FFF2-40B4-BE49-F238E27FC236}">
                    <a16:creationId xmlns:a16="http://schemas.microsoft.com/office/drawing/2014/main" id="{B3B9D242-981D-AD78-11ED-0B38AA58CBFB}"/>
                  </a:ext>
                </a:extLst>
              </p:cNvPr>
              <p:cNvSpPr>
                <a:spLocks/>
              </p:cNvSpPr>
              <p:nvPr>
                <p:custDataLst>
                  <p:tags r:id="rId119"/>
                </p:custDataLst>
              </p:nvPr>
            </p:nvSpPr>
            <p:spPr bwMode="auto">
              <a:xfrm rot="390307">
                <a:off x="6932092" y="3152770"/>
                <a:ext cx="369887" cy="422275"/>
              </a:xfrm>
              <a:custGeom>
                <a:avLst/>
                <a:gdLst>
                  <a:gd name="T0" fmla="*/ 131 w 233"/>
                  <a:gd name="T1" fmla="*/ 226 h 266"/>
                  <a:gd name="T2" fmla="*/ 119 w 233"/>
                  <a:gd name="T3" fmla="*/ 215 h 266"/>
                  <a:gd name="T4" fmla="*/ 102 w 233"/>
                  <a:gd name="T5" fmla="*/ 215 h 266"/>
                  <a:gd name="T6" fmla="*/ 85 w 233"/>
                  <a:gd name="T7" fmla="*/ 221 h 266"/>
                  <a:gd name="T8" fmla="*/ 85 w 233"/>
                  <a:gd name="T9" fmla="*/ 226 h 266"/>
                  <a:gd name="T10" fmla="*/ 74 w 233"/>
                  <a:gd name="T11" fmla="*/ 215 h 266"/>
                  <a:gd name="T12" fmla="*/ 57 w 233"/>
                  <a:gd name="T13" fmla="*/ 209 h 266"/>
                  <a:gd name="T14" fmla="*/ 46 w 233"/>
                  <a:gd name="T15" fmla="*/ 215 h 266"/>
                  <a:gd name="T16" fmla="*/ 34 w 233"/>
                  <a:gd name="T17" fmla="*/ 204 h 266"/>
                  <a:gd name="T18" fmla="*/ 23 w 233"/>
                  <a:gd name="T19" fmla="*/ 192 h 266"/>
                  <a:gd name="T20" fmla="*/ 12 w 233"/>
                  <a:gd name="T21" fmla="*/ 170 h 266"/>
                  <a:gd name="T22" fmla="*/ 6 w 233"/>
                  <a:gd name="T23" fmla="*/ 153 h 266"/>
                  <a:gd name="T24" fmla="*/ 6 w 233"/>
                  <a:gd name="T25" fmla="*/ 136 h 266"/>
                  <a:gd name="T26" fmla="*/ 0 w 233"/>
                  <a:gd name="T27" fmla="*/ 124 h 266"/>
                  <a:gd name="T28" fmla="*/ 34 w 233"/>
                  <a:gd name="T29" fmla="*/ 62 h 266"/>
                  <a:gd name="T30" fmla="*/ 74 w 233"/>
                  <a:gd name="T31" fmla="*/ 0 h 266"/>
                  <a:gd name="T32" fmla="*/ 97 w 233"/>
                  <a:gd name="T33" fmla="*/ 5 h 266"/>
                  <a:gd name="T34" fmla="*/ 114 w 233"/>
                  <a:gd name="T35" fmla="*/ 17 h 266"/>
                  <a:gd name="T36" fmla="*/ 125 w 233"/>
                  <a:gd name="T37" fmla="*/ 22 h 266"/>
                  <a:gd name="T38" fmla="*/ 136 w 233"/>
                  <a:gd name="T39" fmla="*/ 34 h 266"/>
                  <a:gd name="T40" fmla="*/ 142 w 233"/>
                  <a:gd name="T41" fmla="*/ 39 h 266"/>
                  <a:gd name="T42" fmla="*/ 153 w 233"/>
                  <a:gd name="T43" fmla="*/ 45 h 266"/>
                  <a:gd name="T44" fmla="*/ 176 w 233"/>
                  <a:gd name="T45" fmla="*/ 45 h 266"/>
                  <a:gd name="T46" fmla="*/ 193 w 233"/>
                  <a:gd name="T47" fmla="*/ 51 h 266"/>
                  <a:gd name="T48" fmla="*/ 199 w 233"/>
                  <a:gd name="T49" fmla="*/ 56 h 266"/>
                  <a:gd name="T50" fmla="*/ 193 w 233"/>
                  <a:gd name="T51" fmla="*/ 68 h 266"/>
                  <a:gd name="T52" fmla="*/ 193 w 233"/>
                  <a:gd name="T53" fmla="*/ 85 h 266"/>
                  <a:gd name="T54" fmla="*/ 199 w 233"/>
                  <a:gd name="T55" fmla="*/ 96 h 266"/>
                  <a:gd name="T56" fmla="*/ 193 w 233"/>
                  <a:gd name="T57" fmla="*/ 107 h 266"/>
                  <a:gd name="T58" fmla="*/ 199 w 233"/>
                  <a:gd name="T59" fmla="*/ 119 h 266"/>
                  <a:gd name="T60" fmla="*/ 210 w 233"/>
                  <a:gd name="T61" fmla="*/ 130 h 266"/>
                  <a:gd name="T62" fmla="*/ 216 w 233"/>
                  <a:gd name="T63" fmla="*/ 153 h 266"/>
                  <a:gd name="T64" fmla="*/ 227 w 233"/>
                  <a:gd name="T65" fmla="*/ 158 h 266"/>
                  <a:gd name="T66" fmla="*/ 233 w 233"/>
                  <a:gd name="T67" fmla="*/ 170 h 266"/>
                  <a:gd name="T68" fmla="*/ 216 w 233"/>
                  <a:gd name="T69" fmla="*/ 175 h 266"/>
                  <a:gd name="T70" fmla="*/ 204 w 233"/>
                  <a:gd name="T71" fmla="*/ 187 h 266"/>
                  <a:gd name="T72" fmla="*/ 204 w 233"/>
                  <a:gd name="T73" fmla="*/ 204 h 266"/>
                  <a:gd name="T74" fmla="*/ 204 w 233"/>
                  <a:gd name="T75" fmla="*/ 215 h 266"/>
                  <a:gd name="T76" fmla="*/ 204 w 233"/>
                  <a:gd name="T77" fmla="*/ 238 h 266"/>
                  <a:gd name="T78" fmla="*/ 221 w 233"/>
                  <a:gd name="T79" fmla="*/ 249 h 266"/>
                  <a:gd name="T80" fmla="*/ 216 w 233"/>
                  <a:gd name="T81" fmla="*/ 255 h 266"/>
                  <a:gd name="T82" fmla="*/ 199 w 233"/>
                  <a:gd name="T83" fmla="*/ 260 h 266"/>
                  <a:gd name="T84" fmla="*/ 187 w 233"/>
                  <a:gd name="T85" fmla="*/ 260 h 266"/>
                  <a:gd name="T86" fmla="*/ 170 w 233"/>
                  <a:gd name="T87" fmla="*/ 260 h 266"/>
                  <a:gd name="T88" fmla="*/ 159 w 233"/>
                  <a:gd name="T89" fmla="*/ 249 h 266"/>
                  <a:gd name="T90" fmla="*/ 142 w 233"/>
                  <a:gd name="T91" fmla="*/ 2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266">
                    <a:moveTo>
                      <a:pt x="142" y="238"/>
                    </a:moveTo>
                    <a:lnTo>
                      <a:pt x="136" y="226"/>
                    </a:lnTo>
                    <a:lnTo>
                      <a:pt x="131" y="226"/>
                    </a:lnTo>
                    <a:lnTo>
                      <a:pt x="125" y="221"/>
                    </a:lnTo>
                    <a:lnTo>
                      <a:pt x="125" y="215"/>
                    </a:lnTo>
                    <a:lnTo>
                      <a:pt x="119" y="215"/>
                    </a:lnTo>
                    <a:lnTo>
                      <a:pt x="114" y="215"/>
                    </a:lnTo>
                    <a:lnTo>
                      <a:pt x="108" y="215"/>
                    </a:lnTo>
                    <a:lnTo>
                      <a:pt x="102" y="215"/>
                    </a:lnTo>
                    <a:lnTo>
                      <a:pt x="97" y="215"/>
                    </a:lnTo>
                    <a:lnTo>
                      <a:pt x="91" y="215"/>
                    </a:lnTo>
                    <a:lnTo>
                      <a:pt x="85" y="221"/>
                    </a:lnTo>
                    <a:lnTo>
                      <a:pt x="91" y="221"/>
                    </a:lnTo>
                    <a:lnTo>
                      <a:pt x="91" y="226"/>
                    </a:lnTo>
                    <a:lnTo>
                      <a:pt x="85" y="226"/>
                    </a:lnTo>
                    <a:lnTo>
                      <a:pt x="80" y="226"/>
                    </a:lnTo>
                    <a:lnTo>
                      <a:pt x="74" y="221"/>
                    </a:lnTo>
                    <a:lnTo>
                      <a:pt x="74" y="215"/>
                    </a:lnTo>
                    <a:lnTo>
                      <a:pt x="68" y="215"/>
                    </a:lnTo>
                    <a:lnTo>
                      <a:pt x="63" y="215"/>
                    </a:lnTo>
                    <a:lnTo>
                      <a:pt x="57" y="209"/>
                    </a:lnTo>
                    <a:lnTo>
                      <a:pt x="57" y="204"/>
                    </a:lnTo>
                    <a:lnTo>
                      <a:pt x="46" y="204"/>
                    </a:lnTo>
                    <a:lnTo>
                      <a:pt x="46" y="215"/>
                    </a:lnTo>
                    <a:lnTo>
                      <a:pt x="40" y="221"/>
                    </a:lnTo>
                    <a:lnTo>
                      <a:pt x="34" y="215"/>
                    </a:lnTo>
                    <a:lnTo>
                      <a:pt x="34" y="204"/>
                    </a:lnTo>
                    <a:lnTo>
                      <a:pt x="29" y="198"/>
                    </a:lnTo>
                    <a:lnTo>
                      <a:pt x="29" y="192"/>
                    </a:lnTo>
                    <a:lnTo>
                      <a:pt x="23" y="192"/>
                    </a:lnTo>
                    <a:lnTo>
                      <a:pt x="17" y="175"/>
                    </a:lnTo>
                    <a:lnTo>
                      <a:pt x="12" y="175"/>
                    </a:lnTo>
                    <a:lnTo>
                      <a:pt x="12" y="170"/>
                    </a:lnTo>
                    <a:lnTo>
                      <a:pt x="12" y="164"/>
                    </a:lnTo>
                    <a:lnTo>
                      <a:pt x="6" y="158"/>
                    </a:lnTo>
                    <a:lnTo>
                      <a:pt x="6" y="153"/>
                    </a:lnTo>
                    <a:lnTo>
                      <a:pt x="6" y="147"/>
                    </a:lnTo>
                    <a:lnTo>
                      <a:pt x="6" y="141"/>
                    </a:lnTo>
                    <a:lnTo>
                      <a:pt x="6" y="136"/>
                    </a:lnTo>
                    <a:lnTo>
                      <a:pt x="0" y="130"/>
                    </a:lnTo>
                    <a:lnTo>
                      <a:pt x="6" y="130"/>
                    </a:lnTo>
                    <a:lnTo>
                      <a:pt x="0" y="124"/>
                    </a:lnTo>
                    <a:lnTo>
                      <a:pt x="0" y="119"/>
                    </a:lnTo>
                    <a:lnTo>
                      <a:pt x="17" y="90"/>
                    </a:lnTo>
                    <a:lnTo>
                      <a:pt x="34" y="62"/>
                    </a:lnTo>
                    <a:lnTo>
                      <a:pt x="51" y="34"/>
                    </a:lnTo>
                    <a:lnTo>
                      <a:pt x="68" y="5"/>
                    </a:lnTo>
                    <a:lnTo>
                      <a:pt x="74" y="0"/>
                    </a:lnTo>
                    <a:lnTo>
                      <a:pt x="80" y="0"/>
                    </a:lnTo>
                    <a:lnTo>
                      <a:pt x="85" y="5"/>
                    </a:lnTo>
                    <a:lnTo>
                      <a:pt x="97" y="5"/>
                    </a:lnTo>
                    <a:lnTo>
                      <a:pt x="102" y="11"/>
                    </a:lnTo>
                    <a:lnTo>
                      <a:pt x="108" y="11"/>
                    </a:lnTo>
                    <a:lnTo>
                      <a:pt x="114" y="17"/>
                    </a:lnTo>
                    <a:lnTo>
                      <a:pt x="119" y="22"/>
                    </a:lnTo>
                    <a:lnTo>
                      <a:pt x="119" y="17"/>
                    </a:lnTo>
                    <a:lnTo>
                      <a:pt x="125" y="22"/>
                    </a:lnTo>
                    <a:lnTo>
                      <a:pt x="131" y="22"/>
                    </a:lnTo>
                    <a:lnTo>
                      <a:pt x="136" y="28"/>
                    </a:lnTo>
                    <a:lnTo>
                      <a:pt x="136" y="34"/>
                    </a:lnTo>
                    <a:lnTo>
                      <a:pt x="142" y="34"/>
                    </a:lnTo>
                    <a:lnTo>
                      <a:pt x="148" y="39"/>
                    </a:lnTo>
                    <a:lnTo>
                      <a:pt x="142" y="39"/>
                    </a:lnTo>
                    <a:lnTo>
                      <a:pt x="148" y="39"/>
                    </a:lnTo>
                    <a:lnTo>
                      <a:pt x="153" y="39"/>
                    </a:lnTo>
                    <a:lnTo>
                      <a:pt x="153" y="45"/>
                    </a:lnTo>
                    <a:lnTo>
                      <a:pt x="159" y="39"/>
                    </a:lnTo>
                    <a:lnTo>
                      <a:pt x="165" y="45"/>
                    </a:lnTo>
                    <a:lnTo>
                      <a:pt x="176" y="45"/>
                    </a:lnTo>
                    <a:lnTo>
                      <a:pt x="182" y="51"/>
                    </a:lnTo>
                    <a:lnTo>
                      <a:pt x="187" y="51"/>
                    </a:lnTo>
                    <a:lnTo>
                      <a:pt x="193" y="51"/>
                    </a:lnTo>
                    <a:lnTo>
                      <a:pt x="199" y="45"/>
                    </a:lnTo>
                    <a:lnTo>
                      <a:pt x="199" y="51"/>
                    </a:lnTo>
                    <a:lnTo>
                      <a:pt x="199" y="56"/>
                    </a:lnTo>
                    <a:lnTo>
                      <a:pt x="193" y="56"/>
                    </a:lnTo>
                    <a:lnTo>
                      <a:pt x="193" y="62"/>
                    </a:lnTo>
                    <a:lnTo>
                      <a:pt x="193" y="68"/>
                    </a:lnTo>
                    <a:lnTo>
                      <a:pt x="193" y="73"/>
                    </a:lnTo>
                    <a:lnTo>
                      <a:pt x="193" y="79"/>
                    </a:lnTo>
                    <a:lnTo>
                      <a:pt x="193" y="85"/>
                    </a:lnTo>
                    <a:lnTo>
                      <a:pt x="193" y="90"/>
                    </a:lnTo>
                    <a:lnTo>
                      <a:pt x="193" y="96"/>
                    </a:lnTo>
                    <a:lnTo>
                      <a:pt x="199" y="96"/>
                    </a:lnTo>
                    <a:lnTo>
                      <a:pt x="199" y="102"/>
                    </a:lnTo>
                    <a:lnTo>
                      <a:pt x="199" y="107"/>
                    </a:lnTo>
                    <a:lnTo>
                      <a:pt x="193" y="107"/>
                    </a:lnTo>
                    <a:lnTo>
                      <a:pt x="199" y="107"/>
                    </a:lnTo>
                    <a:lnTo>
                      <a:pt x="199" y="113"/>
                    </a:lnTo>
                    <a:lnTo>
                      <a:pt x="199" y="119"/>
                    </a:lnTo>
                    <a:lnTo>
                      <a:pt x="204" y="124"/>
                    </a:lnTo>
                    <a:lnTo>
                      <a:pt x="204" y="130"/>
                    </a:lnTo>
                    <a:lnTo>
                      <a:pt x="210" y="130"/>
                    </a:lnTo>
                    <a:lnTo>
                      <a:pt x="210" y="136"/>
                    </a:lnTo>
                    <a:lnTo>
                      <a:pt x="210" y="141"/>
                    </a:lnTo>
                    <a:lnTo>
                      <a:pt x="216" y="153"/>
                    </a:lnTo>
                    <a:lnTo>
                      <a:pt x="221" y="153"/>
                    </a:lnTo>
                    <a:lnTo>
                      <a:pt x="221" y="158"/>
                    </a:lnTo>
                    <a:lnTo>
                      <a:pt x="227" y="158"/>
                    </a:lnTo>
                    <a:lnTo>
                      <a:pt x="227" y="164"/>
                    </a:lnTo>
                    <a:lnTo>
                      <a:pt x="227" y="170"/>
                    </a:lnTo>
                    <a:lnTo>
                      <a:pt x="233" y="170"/>
                    </a:lnTo>
                    <a:lnTo>
                      <a:pt x="227" y="170"/>
                    </a:lnTo>
                    <a:lnTo>
                      <a:pt x="221" y="175"/>
                    </a:lnTo>
                    <a:lnTo>
                      <a:pt x="216" y="175"/>
                    </a:lnTo>
                    <a:lnTo>
                      <a:pt x="210" y="175"/>
                    </a:lnTo>
                    <a:lnTo>
                      <a:pt x="210" y="181"/>
                    </a:lnTo>
                    <a:lnTo>
                      <a:pt x="204" y="187"/>
                    </a:lnTo>
                    <a:lnTo>
                      <a:pt x="210" y="192"/>
                    </a:lnTo>
                    <a:lnTo>
                      <a:pt x="210" y="198"/>
                    </a:lnTo>
                    <a:lnTo>
                      <a:pt x="204" y="204"/>
                    </a:lnTo>
                    <a:lnTo>
                      <a:pt x="210" y="209"/>
                    </a:lnTo>
                    <a:lnTo>
                      <a:pt x="210" y="215"/>
                    </a:lnTo>
                    <a:lnTo>
                      <a:pt x="204" y="215"/>
                    </a:lnTo>
                    <a:lnTo>
                      <a:pt x="204" y="221"/>
                    </a:lnTo>
                    <a:lnTo>
                      <a:pt x="210" y="226"/>
                    </a:lnTo>
                    <a:lnTo>
                      <a:pt x="204" y="238"/>
                    </a:lnTo>
                    <a:lnTo>
                      <a:pt x="210" y="243"/>
                    </a:lnTo>
                    <a:lnTo>
                      <a:pt x="210" y="249"/>
                    </a:lnTo>
                    <a:lnTo>
                      <a:pt x="221" y="249"/>
                    </a:lnTo>
                    <a:lnTo>
                      <a:pt x="221" y="255"/>
                    </a:lnTo>
                    <a:lnTo>
                      <a:pt x="221" y="260"/>
                    </a:lnTo>
                    <a:lnTo>
                      <a:pt x="216" y="255"/>
                    </a:lnTo>
                    <a:lnTo>
                      <a:pt x="210" y="255"/>
                    </a:lnTo>
                    <a:lnTo>
                      <a:pt x="204" y="255"/>
                    </a:lnTo>
                    <a:lnTo>
                      <a:pt x="199" y="260"/>
                    </a:lnTo>
                    <a:lnTo>
                      <a:pt x="199" y="266"/>
                    </a:lnTo>
                    <a:lnTo>
                      <a:pt x="193" y="260"/>
                    </a:lnTo>
                    <a:lnTo>
                      <a:pt x="187" y="260"/>
                    </a:lnTo>
                    <a:lnTo>
                      <a:pt x="187" y="266"/>
                    </a:lnTo>
                    <a:lnTo>
                      <a:pt x="182" y="266"/>
                    </a:lnTo>
                    <a:lnTo>
                      <a:pt x="170" y="260"/>
                    </a:lnTo>
                    <a:lnTo>
                      <a:pt x="165" y="260"/>
                    </a:lnTo>
                    <a:lnTo>
                      <a:pt x="159" y="255"/>
                    </a:lnTo>
                    <a:lnTo>
                      <a:pt x="159" y="249"/>
                    </a:lnTo>
                    <a:lnTo>
                      <a:pt x="153" y="249"/>
                    </a:lnTo>
                    <a:lnTo>
                      <a:pt x="148" y="243"/>
                    </a:lnTo>
                    <a:lnTo>
                      <a:pt x="142" y="238"/>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7" name="Freeform 119">
                <a:extLst>
                  <a:ext uri="{FF2B5EF4-FFF2-40B4-BE49-F238E27FC236}">
                    <a16:creationId xmlns:a16="http://schemas.microsoft.com/office/drawing/2014/main" id="{08D488B6-1912-4944-E8C5-48FEE3DBA094}"/>
                  </a:ext>
                </a:extLst>
              </p:cNvPr>
              <p:cNvSpPr>
                <a:spLocks/>
              </p:cNvSpPr>
              <p:nvPr>
                <p:custDataLst>
                  <p:tags r:id="rId120"/>
                </p:custDataLst>
              </p:nvPr>
            </p:nvSpPr>
            <p:spPr bwMode="auto">
              <a:xfrm rot="390307">
                <a:off x="7520256" y="3537546"/>
                <a:ext cx="566737" cy="333375"/>
              </a:xfrm>
              <a:custGeom>
                <a:avLst/>
                <a:gdLst>
                  <a:gd name="T0" fmla="*/ 289 w 357"/>
                  <a:gd name="T1" fmla="*/ 205 h 210"/>
                  <a:gd name="T2" fmla="*/ 277 w 357"/>
                  <a:gd name="T3" fmla="*/ 193 h 210"/>
                  <a:gd name="T4" fmla="*/ 260 w 357"/>
                  <a:gd name="T5" fmla="*/ 199 h 210"/>
                  <a:gd name="T6" fmla="*/ 226 w 357"/>
                  <a:gd name="T7" fmla="*/ 193 h 210"/>
                  <a:gd name="T8" fmla="*/ 215 w 357"/>
                  <a:gd name="T9" fmla="*/ 188 h 210"/>
                  <a:gd name="T10" fmla="*/ 209 w 357"/>
                  <a:gd name="T11" fmla="*/ 171 h 210"/>
                  <a:gd name="T12" fmla="*/ 198 w 357"/>
                  <a:gd name="T13" fmla="*/ 159 h 210"/>
                  <a:gd name="T14" fmla="*/ 187 w 357"/>
                  <a:gd name="T15" fmla="*/ 154 h 210"/>
                  <a:gd name="T16" fmla="*/ 170 w 357"/>
                  <a:gd name="T17" fmla="*/ 154 h 210"/>
                  <a:gd name="T18" fmla="*/ 141 w 357"/>
                  <a:gd name="T19" fmla="*/ 125 h 210"/>
                  <a:gd name="T20" fmla="*/ 130 w 357"/>
                  <a:gd name="T21" fmla="*/ 108 h 210"/>
                  <a:gd name="T22" fmla="*/ 113 w 357"/>
                  <a:gd name="T23" fmla="*/ 131 h 210"/>
                  <a:gd name="T24" fmla="*/ 96 w 357"/>
                  <a:gd name="T25" fmla="*/ 148 h 210"/>
                  <a:gd name="T26" fmla="*/ 62 w 357"/>
                  <a:gd name="T27" fmla="*/ 148 h 210"/>
                  <a:gd name="T28" fmla="*/ 51 w 357"/>
                  <a:gd name="T29" fmla="*/ 137 h 210"/>
                  <a:gd name="T30" fmla="*/ 34 w 357"/>
                  <a:gd name="T31" fmla="*/ 154 h 210"/>
                  <a:gd name="T32" fmla="*/ 17 w 357"/>
                  <a:gd name="T33" fmla="*/ 137 h 210"/>
                  <a:gd name="T34" fmla="*/ 17 w 357"/>
                  <a:gd name="T35" fmla="*/ 114 h 210"/>
                  <a:gd name="T36" fmla="*/ 5 w 357"/>
                  <a:gd name="T37" fmla="*/ 97 h 210"/>
                  <a:gd name="T38" fmla="*/ 11 w 357"/>
                  <a:gd name="T39" fmla="*/ 85 h 210"/>
                  <a:gd name="T40" fmla="*/ 5 w 357"/>
                  <a:gd name="T41" fmla="*/ 17 h 210"/>
                  <a:gd name="T42" fmla="*/ 11 w 357"/>
                  <a:gd name="T43" fmla="*/ 17 h 210"/>
                  <a:gd name="T44" fmla="*/ 17 w 357"/>
                  <a:gd name="T45" fmla="*/ 12 h 210"/>
                  <a:gd name="T46" fmla="*/ 22 w 357"/>
                  <a:gd name="T47" fmla="*/ 0 h 210"/>
                  <a:gd name="T48" fmla="*/ 34 w 357"/>
                  <a:gd name="T49" fmla="*/ 6 h 210"/>
                  <a:gd name="T50" fmla="*/ 51 w 357"/>
                  <a:gd name="T51" fmla="*/ 12 h 210"/>
                  <a:gd name="T52" fmla="*/ 56 w 357"/>
                  <a:gd name="T53" fmla="*/ 23 h 210"/>
                  <a:gd name="T54" fmla="*/ 56 w 357"/>
                  <a:gd name="T55" fmla="*/ 40 h 210"/>
                  <a:gd name="T56" fmla="*/ 68 w 357"/>
                  <a:gd name="T57" fmla="*/ 51 h 210"/>
                  <a:gd name="T58" fmla="*/ 90 w 357"/>
                  <a:gd name="T59" fmla="*/ 57 h 210"/>
                  <a:gd name="T60" fmla="*/ 102 w 357"/>
                  <a:gd name="T61" fmla="*/ 63 h 210"/>
                  <a:gd name="T62" fmla="*/ 113 w 357"/>
                  <a:gd name="T63" fmla="*/ 68 h 210"/>
                  <a:gd name="T64" fmla="*/ 130 w 357"/>
                  <a:gd name="T65" fmla="*/ 68 h 210"/>
                  <a:gd name="T66" fmla="*/ 141 w 357"/>
                  <a:gd name="T67" fmla="*/ 74 h 210"/>
                  <a:gd name="T68" fmla="*/ 153 w 357"/>
                  <a:gd name="T69" fmla="*/ 68 h 210"/>
                  <a:gd name="T70" fmla="*/ 164 w 357"/>
                  <a:gd name="T71" fmla="*/ 63 h 210"/>
                  <a:gd name="T72" fmla="*/ 181 w 357"/>
                  <a:gd name="T73" fmla="*/ 63 h 210"/>
                  <a:gd name="T74" fmla="*/ 209 w 357"/>
                  <a:gd name="T75" fmla="*/ 63 h 210"/>
                  <a:gd name="T76" fmla="*/ 289 w 357"/>
                  <a:gd name="T77" fmla="*/ 74 h 210"/>
                  <a:gd name="T78" fmla="*/ 306 w 357"/>
                  <a:gd name="T79" fmla="*/ 91 h 210"/>
                  <a:gd name="T80" fmla="*/ 323 w 357"/>
                  <a:gd name="T81" fmla="*/ 102 h 210"/>
                  <a:gd name="T82" fmla="*/ 340 w 357"/>
                  <a:gd name="T83" fmla="*/ 108 h 210"/>
                  <a:gd name="T84" fmla="*/ 345 w 357"/>
                  <a:gd name="T85" fmla="*/ 119 h 210"/>
                  <a:gd name="T86" fmla="*/ 357 w 357"/>
                  <a:gd name="T87" fmla="*/ 125 h 210"/>
                  <a:gd name="T88" fmla="*/ 345 w 357"/>
                  <a:gd name="T89" fmla="*/ 148 h 210"/>
                  <a:gd name="T90" fmla="*/ 328 w 357"/>
                  <a:gd name="T91" fmla="*/ 154 h 210"/>
                  <a:gd name="T92" fmla="*/ 323 w 357"/>
                  <a:gd name="T93" fmla="*/ 171 h 210"/>
                  <a:gd name="T94" fmla="*/ 306 w 357"/>
                  <a:gd name="T95" fmla="*/ 176 h 210"/>
                  <a:gd name="T96" fmla="*/ 300 w 357"/>
                  <a:gd name="T97"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 h="210">
                    <a:moveTo>
                      <a:pt x="300" y="205"/>
                    </a:moveTo>
                    <a:lnTo>
                      <a:pt x="294" y="210"/>
                    </a:lnTo>
                    <a:lnTo>
                      <a:pt x="289" y="205"/>
                    </a:lnTo>
                    <a:lnTo>
                      <a:pt x="289" y="199"/>
                    </a:lnTo>
                    <a:lnTo>
                      <a:pt x="283" y="199"/>
                    </a:lnTo>
                    <a:lnTo>
                      <a:pt x="277" y="193"/>
                    </a:lnTo>
                    <a:lnTo>
                      <a:pt x="272" y="199"/>
                    </a:lnTo>
                    <a:lnTo>
                      <a:pt x="266" y="199"/>
                    </a:lnTo>
                    <a:lnTo>
                      <a:pt x="260" y="199"/>
                    </a:lnTo>
                    <a:lnTo>
                      <a:pt x="255" y="199"/>
                    </a:lnTo>
                    <a:lnTo>
                      <a:pt x="238" y="193"/>
                    </a:lnTo>
                    <a:lnTo>
                      <a:pt x="226" y="193"/>
                    </a:lnTo>
                    <a:lnTo>
                      <a:pt x="226" y="199"/>
                    </a:lnTo>
                    <a:lnTo>
                      <a:pt x="215" y="193"/>
                    </a:lnTo>
                    <a:lnTo>
                      <a:pt x="215" y="188"/>
                    </a:lnTo>
                    <a:lnTo>
                      <a:pt x="215" y="182"/>
                    </a:lnTo>
                    <a:lnTo>
                      <a:pt x="215" y="176"/>
                    </a:lnTo>
                    <a:lnTo>
                      <a:pt x="209" y="171"/>
                    </a:lnTo>
                    <a:lnTo>
                      <a:pt x="204" y="171"/>
                    </a:lnTo>
                    <a:lnTo>
                      <a:pt x="204" y="165"/>
                    </a:lnTo>
                    <a:lnTo>
                      <a:pt x="198" y="159"/>
                    </a:lnTo>
                    <a:lnTo>
                      <a:pt x="192" y="159"/>
                    </a:lnTo>
                    <a:lnTo>
                      <a:pt x="187" y="159"/>
                    </a:lnTo>
                    <a:lnTo>
                      <a:pt x="187" y="154"/>
                    </a:lnTo>
                    <a:lnTo>
                      <a:pt x="181" y="154"/>
                    </a:lnTo>
                    <a:lnTo>
                      <a:pt x="175" y="154"/>
                    </a:lnTo>
                    <a:lnTo>
                      <a:pt x="170" y="154"/>
                    </a:lnTo>
                    <a:lnTo>
                      <a:pt x="170" y="148"/>
                    </a:lnTo>
                    <a:lnTo>
                      <a:pt x="141" y="131"/>
                    </a:lnTo>
                    <a:lnTo>
                      <a:pt x="141" y="125"/>
                    </a:lnTo>
                    <a:lnTo>
                      <a:pt x="136" y="125"/>
                    </a:lnTo>
                    <a:lnTo>
                      <a:pt x="130" y="114"/>
                    </a:lnTo>
                    <a:lnTo>
                      <a:pt x="130" y="108"/>
                    </a:lnTo>
                    <a:lnTo>
                      <a:pt x="124" y="108"/>
                    </a:lnTo>
                    <a:lnTo>
                      <a:pt x="113" y="125"/>
                    </a:lnTo>
                    <a:lnTo>
                      <a:pt x="113" y="131"/>
                    </a:lnTo>
                    <a:lnTo>
                      <a:pt x="107" y="137"/>
                    </a:lnTo>
                    <a:lnTo>
                      <a:pt x="102" y="142"/>
                    </a:lnTo>
                    <a:lnTo>
                      <a:pt x="96" y="148"/>
                    </a:lnTo>
                    <a:lnTo>
                      <a:pt x="96" y="154"/>
                    </a:lnTo>
                    <a:lnTo>
                      <a:pt x="68" y="154"/>
                    </a:lnTo>
                    <a:lnTo>
                      <a:pt x="62" y="148"/>
                    </a:lnTo>
                    <a:lnTo>
                      <a:pt x="62" y="142"/>
                    </a:lnTo>
                    <a:lnTo>
                      <a:pt x="56" y="137"/>
                    </a:lnTo>
                    <a:lnTo>
                      <a:pt x="51" y="137"/>
                    </a:lnTo>
                    <a:lnTo>
                      <a:pt x="45" y="148"/>
                    </a:lnTo>
                    <a:lnTo>
                      <a:pt x="39" y="154"/>
                    </a:lnTo>
                    <a:lnTo>
                      <a:pt x="34" y="154"/>
                    </a:lnTo>
                    <a:lnTo>
                      <a:pt x="34" y="148"/>
                    </a:lnTo>
                    <a:lnTo>
                      <a:pt x="22" y="142"/>
                    </a:lnTo>
                    <a:lnTo>
                      <a:pt x="17" y="137"/>
                    </a:lnTo>
                    <a:lnTo>
                      <a:pt x="17" y="131"/>
                    </a:lnTo>
                    <a:lnTo>
                      <a:pt x="17" y="125"/>
                    </a:lnTo>
                    <a:lnTo>
                      <a:pt x="17" y="114"/>
                    </a:lnTo>
                    <a:lnTo>
                      <a:pt x="11" y="102"/>
                    </a:lnTo>
                    <a:lnTo>
                      <a:pt x="5" y="102"/>
                    </a:lnTo>
                    <a:lnTo>
                      <a:pt x="5" y="97"/>
                    </a:lnTo>
                    <a:lnTo>
                      <a:pt x="5" y="91"/>
                    </a:lnTo>
                    <a:lnTo>
                      <a:pt x="11" y="91"/>
                    </a:lnTo>
                    <a:lnTo>
                      <a:pt x="11" y="85"/>
                    </a:lnTo>
                    <a:lnTo>
                      <a:pt x="5" y="63"/>
                    </a:lnTo>
                    <a:lnTo>
                      <a:pt x="0" y="23"/>
                    </a:lnTo>
                    <a:lnTo>
                      <a:pt x="5" y="17"/>
                    </a:lnTo>
                    <a:lnTo>
                      <a:pt x="5" y="23"/>
                    </a:lnTo>
                    <a:lnTo>
                      <a:pt x="5" y="17"/>
                    </a:lnTo>
                    <a:lnTo>
                      <a:pt x="11" y="17"/>
                    </a:lnTo>
                    <a:lnTo>
                      <a:pt x="5" y="17"/>
                    </a:lnTo>
                    <a:lnTo>
                      <a:pt x="11" y="12"/>
                    </a:lnTo>
                    <a:lnTo>
                      <a:pt x="17" y="12"/>
                    </a:lnTo>
                    <a:lnTo>
                      <a:pt x="17" y="6"/>
                    </a:lnTo>
                    <a:lnTo>
                      <a:pt x="22" y="6"/>
                    </a:lnTo>
                    <a:lnTo>
                      <a:pt x="22" y="0"/>
                    </a:lnTo>
                    <a:lnTo>
                      <a:pt x="22" y="6"/>
                    </a:lnTo>
                    <a:lnTo>
                      <a:pt x="28" y="0"/>
                    </a:lnTo>
                    <a:lnTo>
                      <a:pt x="34" y="6"/>
                    </a:lnTo>
                    <a:lnTo>
                      <a:pt x="34" y="0"/>
                    </a:lnTo>
                    <a:lnTo>
                      <a:pt x="39" y="0"/>
                    </a:lnTo>
                    <a:lnTo>
                      <a:pt x="51" y="12"/>
                    </a:lnTo>
                    <a:lnTo>
                      <a:pt x="51" y="17"/>
                    </a:lnTo>
                    <a:lnTo>
                      <a:pt x="56" y="17"/>
                    </a:lnTo>
                    <a:lnTo>
                      <a:pt x="56" y="23"/>
                    </a:lnTo>
                    <a:lnTo>
                      <a:pt x="56" y="29"/>
                    </a:lnTo>
                    <a:lnTo>
                      <a:pt x="56" y="34"/>
                    </a:lnTo>
                    <a:lnTo>
                      <a:pt x="56" y="40"/>
                    </a:lnTo>
                    <a:lnTo>
                      <a:pt x="56" y="46"/>
                    </a:lnTo>
                    <a:lnTo>
                      <a:pt x="62" y="46"/>
                    </a:lnTo>
                    <a:lnTo>
                      <a:pt x="68" y="51"/>
                    </a:lnTo>
                    <a:lnTo>
                      <a:pt x="73" y="51"/>
                    </a:lnTo>
                    <a:lnTo>
                      <a:pt x="79" y="57"/>
                    </a:lnTo>
                    <a:lnTo>
                      <a:pt x="90" y="57"/>
                    </a:lnTo>
                    <a:lnTo>
                      <a:pt x="96" y="57"/>
                    </a:lnTo>
                    <a:lnTo>
                      <a:pt x="102" y="57"/>
                    </a:lnTo>
                    <a:lnTo>
                      <a:pt x="102" y="63"/>
                    </a:lnTo>
                    <a:lnTo>
                      <a:pt x="107" y="63"/>
                    </a:lnTo>
                    <a:lnTo>
                      <a:pt x="107" y="68"/>
                    </a:lnTo>
                    <a:lnTo>
                      <a:pt x="113" y="68"/>
                    </a:lnTo>
                    <a:lnTo>
                      <a:pt x="119" y="68"/>
                    </a:lnTo>
                    <a:lnTo>
                      <a:pt x="124" y="68"/>
                    </a:lnTo>
                    <a:lnTo>
                      <a:pt x="130" y="68"/>
                    </a:lnTo>
                    <a:lnTo>
                      <a:pt x="130" y="74"/>
                    </a:lnTo>
                    <a:lnTo>
                      <a:pt x="136" y="74"/>
                    </a:lnTo>
                    <a:lnTo>
                      <a:pt x="141" y="74"/>
                    </a:lnTo>
                    <a:lnTo>
                      <a:pt x="147" y="74"/>
                    </a:lnTo>
                    <a:lnTo>
                      <a:pt x="153" y="74"/>
                    </a:lnTo>
                    <a:lnTo>
                      <a:pt x="153" y="68"/>
                    </a:lnTo>
                    <a:lnTo>
                      <a:pt x="158" y="68"/>
                    </a:lnTo>
                    <a:lnTo>
                      <a:pt x="164" y="68"/>
                    </a:lnTo>
                    <a:lnTo>
                      <a:pt x="164" y="63"/>
                    </a:lnTo>
                    <a:lnTo>
                      <a:pt x="170" y="63"/>
                    </a:lnTo>
                    <a:lnTo>
                      <a:pt x="175" y="63"/>
                    </a:lnTo>
                    <a:lnTo>
                      <a:pt x="181" y="63"/>
                    </a:lnTo>
                    <a:lnTo>
                      <a:pt x="192" y="63"/>
                    </a:lnTo>
                    <a:lnTo>
                      <a:pt x="198" y="63"/>
                    </a:lnTo>
                    <a:lnTo>
                      <a:pt x="209" y="63"/>
                    </a:lnTo>
                    <a:lnTo>
                      <a:pt x="283" y="57"/>
                    </a:lnTo>
                    <a:lnTo>
                      <a:pt x="283" y="63"/>
                    </a:lnTo>
                    <a:lnTo>
                      <a:pt x="289" y="74"/>
                    </a:lnTo>
                    <a:lnTo>
                      <a:pt x="294" y="85"/>
                    </a:lnTo>
                    <a:lnTo>
                      <a:pt x="300" y="91"/>
                    </a:lnTo>
                    <a:lnTo>
                      <a:pt x="306" y="91"/>
                    </a:lnTo>
                    <a:lnTo>
                      <a:pt x="311" y="97"/>
                    </a:lnTo>
                    <a:lnTo>
                      <a:pt x="317" y="97"/>
                    </a:lnTo>
                    <a:lnTo>
                      <a:pt x="323" y="102"/>
                    </a:lnTo>
                    <a:lnTo>
                      <a:pt x="328" y="102"/>
                    </a:lnTo>
                    <a:lnTo>
                      <a:pt x="334" y="108"/>
                    </a:lnTo>
                    <a:lnTo>
                      <a:pt x="340" y="108"/>
                    </a:lnTo>
                    <a:lnTo>
                      <a:pt x="345" y="108"/>
                    </a:lnTo>
                    <a:lnTo>
                      <a:pt x="345" y="114"/>
                    </a:lnTo>
                    <a:lnTo>
                      <a:pt x="345" y="119"/>
                    </a:lnTo>
                    <a:lnTo>
                      <a:pt x="351" y="119"/>
                    </a:lnTo>
                    <a:lnTo>
                      <a:pt x="351" y="125"/>
                    </a:lnTo>
                    <a:lnTo>
                      <a:pt x="357" y="125"/>
                    </a:lnTo>
                    <a:lnTo>
                      <a:pt x="357" y="137"/>
                    </a:lnTo>
                    <a:lnTo>
                      <a:pt x="345" y="142"/>
                    </a:lnTo>
                    <a:lnTo>
                      <a:pt x="345" y="148"/>
                    </a:lnTo>
                    <a:lnTo>
                      <a:pt x="340" y="148"/>
                    </a:lnTo>
                    <a:lnTo>
                      <a:pt x="334" y="148"/>
                    </a:lnTo>
                    <a:lnTo>
                      <a:pt x="328" y="154"/>
                    </a:lnTo>
                    <a:lnTo>
                      <a:pt x="328" y="159"/>
                    </a:lnTo>
                    <a:lnTo>
                      <a:pt x="323" y="165"/>
                    </a:lnTo>
                    <a:lnTo>
                      <a:pt x="323" y="171"/>
                    </a:lnTo>
                    <a:lnTo>
                      <a:pt x="317" y="171"/>
                    </a:lnTo>
                    <a:lnTo>
                      <a:pt x="311" y="176"/>
                    </a:lnTo>
                    <a:lnTo>
                      <a:pt x="306" y="176"/>
                    </a:lnTo>
                    <a:lnTo>
                      <a:pt x="306" y="182"/>
                    </a:lnTo>
                    <a:lnTo>
                      <a:pt x="300" y="188"/>
                    </a:lnTo>
                    <a:lnTo>
                      <a:pt x="300" y="193"/>
                    </a:lnTo>
                    <a:lnTo>
                      <a:pt x="300" y="199"/>
                    </a:lnTo>
                    <a:lnTo>
                      <a:pt x="300" y="205"/>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8" name="Freeform 120">
                <a:extLst>
                  <a:ext uri="{FF2B5EF4-FFF2-40B4-BE49-F238E27FC236}">
                    <a16:creationId xmlns:a16="http://schemas.microsoft.com/office/drawing/2014/main" id="{5402D942-7183-3DF7-8B10-FAA9E808CAB5}"/>
                  </a:ext>
                </a:extLst>
              </p:cNvPr>
              <p:cNvSpPr>
                <a:spLocks/>
              </p:cNvSpPr>
              <p:nvPr>
                <p:custDataLst>
                  <p:tags r:id="rId121"/>
                </p:custDataLst>
              </p:nvPr>
            </p:nvSpPr>
            <p:spPr bwMode="auto">
              <a:xfrm rot="390307">
                <a:off x="8041271" y="4840568"/>
                <a:ext cx="296862" cy="315913"/>
              </a:xfrm>
              <a:custGeom>
                <a:avLst/>
                <a:gdLst>
                  <a:gd name="T0" fmla="*/ 142 w 187"/>
                  <a:gd name="T1" fmla="*/ 193 h 199"/>
                  <a:gd name="T2" fmla="*/ 136 w 187"/>
                  <a:gd name="T3" fmla="*/ 187 h 199"/>
                  <a:gd name="T4" fmla="*/ 119 w 187"/>
                  <a:gd name="T5" fmla="*/ 176 h 199"/>
                  <a:gd name="T6" fmla="*/ 40 w 187"/>
                  <a:gd name="T7" fmla="*/ 131 h 199"/>
                  <a:gd name="T8" fmla="*/ 6 w 187"/>
                  <a:gd name="T9" fmla="*/ 91 h 199"/>
                  <a:gd name="T10" fmla="*/ 23 w 187"/>
                  <a:gd name="T11" fmla="*/ 51 h 199"/>
                  <a:gd name="T12" fmla="*/ 23 w 187"/>
                  <a:gd name="T13" fmla="*/ 40 h 199"/>
                  <a:gd name="T14" fmla="*/ 28 w 187"/>
                  <a:gd name="T15" fmla="*/ 34 h 199"/>
                  <a:gd name="T16" fmla="*/ 34 w 187"/>
                  <a:gd name="T17" fmla="*/ 34 h 199"/>
                  <a:gd name="T18" fmla="*/ 34 w 187"/>
                  <a:gd name="T19" fmla="*/ 23 h 199"/>
                  <a:gd name="T20" fmla="*/ 23 w 187"/>
                  <a:gd name="T21" fmla="*/ 17 h 199"/>
                  <a:gd name="T22" fmla="*/ 23 w 187"/>
                  <a:gd name="T23" fmla="*/ 6 h 199"/>
                  <a:gd name="T24" fmla="*/ 28 w 187"/>
                  <a:gd name="T25" fmla="*/ 12 h 199"/>
                  <a:gd name="T26" fmla="*/ 34 w 187"/>
                  <a:gd name="T27" fmla="*/ 6 h 199"/>
                  <a:gd name="T28" fmla="*/ 40 w 187"/>
                  <a:gd name="T29" fmla="*/ 0 h 199"/>
                  <a:gd name="T30" fmla="*/ 68 w 187"/>
                  <a:gd name="T31" fmla="*/ 34 h 199"/>
                  <a:gd name="T32" fmla="*/ 102 w 187"/>
                  <a:gd name="T33" fmla="*/ 68 h 199"/>
                  <a:gd name="T34" fmla="*/ 125 w 187"/>
                  <a:gd name="T35" fmla="*/ 85 h 199"/>
                  <a:gd name="T36" fmla="*/ 136 w 187"/>
                  <a:gd name="T37" fmla="*/ 91 h 199"/>
                  <a:gd name="T38" fmla="*/ 136 w 187"/>
                  <a:gd name="T39" fmla="*/ 91 h 199"/>
                  <a:gd name="T40" fmla="*/ 136 w 187"/>
                  <a:gd name="T41" fmla="*/ 102 h 199"/>
                  <a:gd name="T42" fmla="*/ 136 w 187"/>
                  <a:gd name="T43" fmla="*/ 108 h 199"/>
                  <a:gd name="T44" fmla="*/ 136 w 187"/>
                  <a:gd name="T45" fmla="*/ 119 h 199"/>
                  <a:gd name="T46" fmla="*/ 136 w 187"/>
                  <a:gd name="T47" fmla="*/ 131 h 199"/>
                  <a:gd name="T48" fmla="*/ 142 w 187"/>
                  <a:gd name="T49" fmla="*/ 142 h 199"/>
                  <a:gd name="T50" fmla="*/ 159 w 187"/>
                  <a:gd name="T51" fmla="*/ 142 h 199"/>
                  <a:gd name="T52" fmla="*/ 164 w 187"/>
                  <a:gd name="T53" fmla="*/ 153 h 199"/>
                  <a:gd name="T54" fmla="*/ 176 w 187"/>
                  <a:gd name="T55" fmla="*/ 165 h 199"/>
                  <a:gd name="T56" fmla="*/ 181 w 187"/>
                  <a:gd name="T57" fmla="*/ 165 h 199"/>
                  <a:gd name="T58" fmla="*/ 181 w 187"/>
                  <a:gd name="T59" fmla="*/ 165 h 199"/>
                  <a:gd name="T60" fmla="*/ 181 w 187"/>
                  <a:gd name="T61" fmla="*/ 170 h 199"/>
                  <a:gd name="T62" fmla="*/ 176 w 187"/>
                  <a:gd name="T63" fmla="*/ 187 h 199"/>
                  <a:gd name="T64" fmla="*/ 164 w 187"/>
                  <a:gd name="T65" fmla="*/ 187 h 199"/>
                  <a:gd name="T66" fmla="*/ 147 w 187"/>
                  <a:gd name="T6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99">
                    <a:moveTo>
                      <a:pt x="147" y="199"/>
                    </a:moveTo>
                    <a:lnTo>
                      <a:pt x="142" y="193"/>
                    </a:lnTo>
                    <a:lnTo>
                      <a:pt x="142" y="187"/>
                    </a:lnTo>
                    <a:lnTo>
                      <a:pt x="136" y="187"/>
                    </a:lnTo>
                    <a:lnTo>
                      <a:pt x="125" y="176"/>
                    </a:lnTo>
                    <a:lnTo>
                      <a:pt x="119" y="176"/>
                    </a:lnTo>
                    <a:lnTo>
                      <a:pt x="85" y="153"/>
                    </a:lnTo>
                    <a:lnTo>
                      <a:pt x="40" y="131"/>
                    </a:lnTo>
                    <a:lnTo>
                      <a:pt x="17" y="114"/>
                    </a:lnTo>
                    <a:lnTo>
                      <a:pt x="6" y="91"/>
                    </a:lnTo>
                    <a:lnTo>
                      <a:pt x="0" y="63"/>
                    </a:lnTo>
                    <a:lnTo>
                      <a:pt x="23" y="51"/>
                    </a:lnTo>
                    <a:lnTo>
                      <a:pt x="23" y="46"/>
                    </a:lnTo>
                    <a:lnTo>
                      <a:pt x="23" y="40"/>
                    </a:lnTo>
                    <a:lnTo>
                      <a:pt x="28" y="40"/>
                    </a:lnTo>
                    <a:lnTo>
                      <a:pt x="28" y="34"/>
                    </a:lnTo>
                    <a:lnTo>
                      <a:pt x="34" y="40"/>
                    </a:lnTo>
                    <a:lnTo>
                      <a:pt x="34" y="34"/>
                    </a:lnTo>
                    <a:lnTo>
                      <a:pt x="34" y="29"/>
                    </a:lnTo>
                    <a:lnTo>
                      <a:pt x="34" y="23"/>
                    </a:lnTo>
                    <a:lnTo>
                      <a:pt x="28" y="23"/>
                    </a:lnTo>
                    <a:lnTo>
                      <a:pt x="23" y="17"/>
                    </a:lnTo>
                    <a:lnTo>
                      <a:pt x="23" y="12"/>
                    </a:lnTo>
                    <a:lnTo>
                      <a:pt x="23" y="6"/>
                    </a:lnTo>
                    <a:lnTo>
                      <a:pt x="28" y="6"/>
                    </a:lnTo>
                    <a:lnTo>
                      <a:pt x="28" y="12"/>
                    </a:lnTo>
                    <a:lnTo>
                      <a:pt x="34" y="12"/>
                    </a:lnTo>
                    <a:lnTo>
                      <a:pt x="34" y="6"/>
                    </a:lnTo>
                    <a:lnTo>
                      <a:pt x="40" y="6"/>
                    </a:lnTo>
                    <a:lnTo>
                      <a:pt x="40" y="0"/>
                    </a:lnTo>
                    <a:lnTo>
                      <a:pt x="62" y="29"/>
                    </a:lnTo>
                    <a:lnTo>
                      <a:pt x="68" y="34"/>
                    </a:lnTo>
                    <a:lnTo>
                      <a:pt x="91" y="51"/>
                    </a:lnTo>
                    <a:lnTo>
                      <a:pt x="102" y="68"/>
                    </a:lnTo>
                    <a:lnTo>
                      <a:pt x="119" y="85"/>
                    </a:lnTo>
                    <a:lnTo>
                      <a:pt x="125" y="85"/>
                    </a:lnTo>
                    <a:lnTo>
                      <a:pt x="130" y="85"/>
                    </a:lnTo>
                    <a:lnTo>
                      <a:pt x="136" y="91"/>
                    </a:lnTo>
                    <a:lnTo>
                      <a:pt x="142" y="85"/>
                    </a:lnTo>
                    <a:lnTo>
                      <a:pt x="136" y="91"/>
                    </a:lnTo>
                    <a:lnTo>
                      <a:pt x="136" y="97"/>
                    </a:lnTo>
                    <a:lnTo>
                      <a:pt x="136" y="102"/>
                    </a:lnTo>
                    <a:lnTo>
                      <a:pt x="130" y="102"/>
                    </a:lnTo>
                    <a:lnTo>
                      <a:pt x="136" y="108"/>
                    </a:lnTo>
                    <a:lnTo>
                      <a:pt x="136" y="114"/>
                    </a:lnTo>
                    <a:lnTo>
                      <a:pt x="136" y="119"/>
                    </a:lnTo>
                    <a:lnTo>
                      <a:pt x="136" y="125"/>
                    </a:lnTo>
                    <a:lnTo>
                      <a:pt x="136" y="131"/>
                    </a:lnTo>
                    <a:lnTo>
                      <a:pt x="142" y="136"/>
                    </a:lnTo>
                    <a:lnTo>
                      <a:pt x="142" y="142"/>
                    </a:lnTo>
                    <a:lnTo>
                      <a:pt x="147" y="148"/>
                    </a:lnTo>
                    <a:lnTo>
                      <a:pt x="159" y="142"/>
                    </a:lnTo>
                    <a:lnTo>
                      <a:pt x="159" y="148"/>
                    </a:lnTo>
                    <a:lnTo>
                      <a:pt x="164" y="153"/>
                    </a:lnTo>
                    <a:lnTo>
                      <a:pt x="170" y="159"/>
                    </a:lnTo>
                    <a:lnTo>
                      <a:pt x="176" y="165"/>
                    </a:lnTo>
                    <a:lnTo>
                      <a:pt x="176" y="159"/>
                    </a:lnTo>
                    <a:lnTo>
                      <a:pt x="181" y="165"/>
                    </a:lnTo>
                    <a:lnTo>
                      <a:pt x="181" y="159"/>
                    </a:lnTo>
                    <a:lnTo>
                      <a:pt x="181" y="165"/>
                    </a:lnTo>
                    <a:lnTo>
                      <a:pt x="187" y="165"/>
                    </a:lnTo>
                    <a:lnTo>
                      <a:pt x="181" y="170"/>
                    </a:lnTo>
                    <a:lnTo>
                      <a:pt x="176" y="182"/>
                    </a:lnTo>
                    <a:lnTo>
                      <a:pt x="176" y="187"/>
                    </a:lnTo>
                    <a:lnTo>
                      <a:pt x="170" y="193"/>
                    </a:lnTo>
                    <a:lnTo>
                      <a:pt x="164" y="187"/>
                    </a:lnTo>
                    <a:lnTo>
                      <a:pt x="153" y="193"/>
                    </a:lnTo>
                    <a:lnTo>
                      <a:pt x="147" y="199"/>
                    </a:lnTo>
                    <a:close/>
                  </a:path>
                </a:pathLst>
              </a:custGeom>
              <a:solidFill>
                <a:srgbClr val="305998"/>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9" name="Freeform 121">
                <a:extLst>
                  <a:ext uri="{FF2B5EF4-FFF2-40B4-BE49-F238E27FC236}">
                    <a16:creationId xmlns:a16="http://schemas.microsoft.com/office/drawing/2014/main" id="{D438D749-5047-84F9-2B4A-1BDBF7FD6C2A}"/>
                  </a:ext>
                </a:extLst>
              </p:cNvPr>
              <p:cNvSpPr>
                <a:spLocks/>
              </p:cNvSpPr>
              <p:nvPr>
                <p:custDataLst>
                  <p:tags r:id="rId122"/>
                </p:custDataLst>
              </p:nvPr>
            </p:nvSpPr>
            <p:spPr bwMode="auto">
              <a:xfrm rot="390307">
                <a:off x="6311374" y="2401990"/>
                <a:ext cx="63500" cy="98425"/>
              </a:xfrm>
              <a:custGeom>
                <a:avLst/>
                <a:gdLst>
                  <a:gd name="T0" fmla="*/ 40 w 40"/>
                  <a:gd name="T1" fmla="*/ 17 h 62"/>
                  <a:gd name="T2" fmla="*/ 34 w 40"/>
                  <a:gd name="T3" fmla="*/ 23 h 62"/>
                  <a:gd name="T4" fmla="*/ 28 w 40"/>
                  <a:gd name="T5" fmla="*/ 34 h 62"/>
                  <a:gd name="T6" fmla="*/ 28 w 40"/>
                  <a:gd name="T7" fmla="*/ 40 h 62"/>
                  <a:gd name="T8" fmla="*/ 23 w 40"/>
                  <a:gd name="T9" fmla="*/ 51 h 62"/>
                  <a:gd name="T10" fmla="*/ 17 w 40"/>
                  <a:gd name="T11" fmla="*/ 62 h 62"/>
                  <a:gd name="T12" fmla="*/ 17 w 40"/>
                  <a:gd name="T13" fmla="*/ 57 h 62"/>
                  <a:gd name="T14" fmla="*/ 11 w 40"/>
                  <a:gd name="T15" fmla="*/ 51 h 62"/>
                  <a:gd name="T16" fmla="*/ 6 w 40"/>
                  <a:gd name="T17" fmla="*/ 51 h 62"/>
                  <a:gd name="T18" fmla="*/ 6 w 40"/>
                  <a:gd name="T19" fmla="*/ 45 h 62"/>
                  <a:gd name="T20" fmla="*/ 6 w 40"/>
                  <a:gd name="T21" fmla="*/ 40 h 62"/>
                  <a:gd name="T22" fmla="*/ 6 w 40"/>
                  <a:gd name="T23" fmla="*/ 34 h 62"/>
                  <a:gd name="T24" fmla="*/ 11 w 40"/>
                  <a:gd name="T25" fmla="*/ 28 h 62"/>
                  <a:gd name="T26" fmla="*/ 0 w 40"/>
                  <a:gd name="T27" fmla="*/ 23 h 62"/>
                  <a:gd name="T28" fmla="*/ 6 w 40"/>
                  <a:gd name="T29" fmla="*/ 17 h 62"/>
                  <a:gd name="T30" fmla="*/ 0 w 40"/>
                  <a:gd name="T31" fmla="*/ 17 h 62"/>
                  <a:gd name="T32" fmla="*/ 0 w 40"/>
                  <a:gd name="T33" fmla="*/ 11 h 62"/>
                  <a:gd name="T34" fmla="*/ 6 w 40"/>
                  <a:gd name="T35" fmla="*/ 11 h 62"/>
                  <a:gd name="T36" fmla="*/ 6 w 40"/>
                  <a:gd name="T37" fmla="*/ 6 h 62"/>
                  <a:gd name="T38" fmla="*/ 23 w 40"/>
                  <a:gd name="T39" fmla="*/ 6 h 62"/>
                  <a:gd name="T40" fmla="*/ 23 w 40"/>
                  <a:gd name="T41" fmla="*/ 0 h 62"/>
                  <a:gd name="T42" fmla="*/ 28 w 40"/>
                  <a:gd name="T43" fmla="*/ 0 h 62"/>
                  <a:gd name="T44" fmla="*/ 23 w 40"/>
                  <a:gd name="T45" fmla="*/ 6 h 62"/>
                  <a:gd name="T46" fmla="*/ 34 w 40"/>
                  <a:gd name="T47" fmla="*/ 11 h 62"/>
                  <a:gd name="T48" fmla="*/ 40 w 40"/>
                  <a:gd name="T49" fmla="*/ 11 h 62"/>
                  <a:gd name="T50" fmla="*/ 40 w 40"/>
                  <a:gd name="T5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2">
                    <a:moveTo>
                      <a:pt x="40" y="17"/>
                    </a:moveTo>
                    <a:lnTo>
                      <a:pt x="34" y="23"/>
                    </a:lnTo>
                    <a:lnTo>
                      <a:pt x="28" y="34"/>
                    </a:lnTo>
                    <a:lnTo>
                      <a:pt x="28" y="40"/>
                    </a:lnTo>
                    <a:lnTo>
                      <a:pt x="23" y="51"/>
                    </a:lnTo>
                    <a:lnTo>
                      <a:pt x="17" y="62"/>
                    </a:lnTo>
                    <a:lnTo>
                      <a:pt x="17" y="57"/>
                    </a:lnTo>
                    <a:lnTo>
                      <a:pt x="11" y="51"/>
                    </a:lnTo>
                    <a:lnTo>
                      <a:pt x="6" y="51"/>
                    </a:lnTo>
                    <a:lnTo>
                      <a:pt x="6" y="45"/>
                    </a:lnTo>
                    <a:lnTo>
                      <a:pt x="6" y="40"/>
                    </a:lnTo>
                    <a:lnTo>
                      <a:pt x="6" y="34"/>
                    </a:lnTo>
                    <a:lnTo>
                      <a:pt x="11" y="28"/>
                    </a:lnTo>
                    <a:lnTo>
                      <a:pt x="0" y="23"/>
                    </a:lnTo>
                    <a:lnTo>
                      <a:pt x="6" y="17"/>
                    </a:lnTo>
                    <a:lnTo>
                      <a:pt x="0" y="17"/>
                    </a:lnTo>
                    <a:lnTo>
                      <a:pt x="0" y="11"/>
                    </a:lnTo>
                    <a:lnTo>
                      <a:pt x="6" y="11"/>
                    </a:lnTo>
                    <a:lnTo>
                      <a:pt x="6" y="6"/>
                    </a:lnTo>
                    <a:lnTo>
                      <a:pt x="23" y="6"/>
                    </a:lnTo>
                    <a:lnTo>
                      <a:pt x="23" y="0"/>
                    </a:lnTo>
                    <a:lnTo>
                      <a:pt x="28" y="0"/>
                    </a:lnTo>
                    <a:lnTo>
                      <a:pt x="23" y="6"/>
                    </a:lnTo>
                    <a:lnTo>
                      <a:pt x="34" y="11"/>
                    </a:lnTo>
                    <a:lnTo>
                      <a:pt x="40" y="11"/>
                    </a:lnTo>
                    <a:lnTo>
                      <a:pt x="40" y="17"/>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0" name="Freeform 122">
                <a:extLst>
                  <a:ext uri="{FF2B5EF4-FFF2-40B4-BE49-F238E27FC236}">
                    <a16:creationId xmlns:a16="http://schemas.microsoft.com/office/drawing/2014/main" id="{1B15542F-4F7C-CB94-950E-59B96AE3EF6E}"/>
                  </a:ext>
                </a:extLst>
              </p:cNvPr>
              <p:cNvSpPr>
                <a:spLocks/>
              </p:cNvSpPr>
              <p:nvPr>
                <p:custDataLst>
                  <p:tags r:id="rId123"/>
                </p:custDataLst>
              </p:nvPr>
            </p:nvSpPr>
            <p:spPr bwMode="auto">
              <a:xfrm rot="390307">
                <a:off x="7899859" y="4651069"/>
                <a:ext cx="422275" cy="323850"/>
              </a:xfrm>
              <a:custGeom>
                <a:avLst/>
                <a:gdLst>
                  <a:gd name="T0" fmla="*/ 238 w 266"/>
                  <a:gd name="T1" fmla="*/ 204 h 204"/>
                  <a:gd name="T2" fmla="*/ 227 w 266"/>
                  <a:gd name="T3" fmla="*/ 198 h 204"/>
                  <a:gd name="T4" fmla="*/ 204 w 266"/>
                  <a:gd name="T5" fmla="*/ 181 h 204"/>
                  <a:gd name="T6" fmla="*/ 170 w 266"/>
                  <a:gd name="T7" fmla="*/ 147 h 204"/>
                  <a:gd name="T8" fmla="*/ 142 w 266"/>
                  <a:gd name="T9" fmla="*/ 113 h 204"/>
                  <a:gd name="T10" fmla="*/ 136 w 266"/>
                  <a:gd name="T11" fmla="*/ 119 h 204"/>
                  <a:gd name="T12" fmla="*/ 130 w 266"/>
                  <a:gd name="T13" fmla="*/ 125 h 204"/>
                  <a:gd name="T14" fmla="*/ 125 w 266"/>
                  <a:gd name="T15" fmla="*/ 119 h 204"/>
                  <a:gd name="T16" fmla="*/ 125 w 266"/>
                  <a:gd name="T17" fmla="*/ 119 h 204"/>
                  <a:gd name="T18" fmla="*/ 119 w 266"/>
                  <a:gd name="T19" fmla="*/ 108 h 204"/>
                  <a:gd name="T20" fmla="*/ 102 w 266"/>
                  <a:gd name="T21" fmla="*/ 113 h 204"/>
                  <a:gd name="T22" fmla="*/ 85 w 266"/>
                  <a:gd name="T23" fmla="*/ 113 h 204"/>
                  <a:gd name="T24" fmla="*/ 79 w 266"/>
                  <a:gd name="T25" fmla="*/ 102 h 204"/>
                  <a:gd name="T26" fmla="*/ 74 w 266"/>
                  <a:gd name="T27" fmla="*/ 91 h 204"/>
                  <a:gd name="T28" fmla="*/ 62 w 266"/>
                  <a:gd name="T29" fmla="*/ 96 h 204"/>
                  <a:gd name="T30" fmla="*/ 57 w 266"/>
                  <a:gd name="T31" fmla="*/ 85 h 204"/>
                  <a:gd name="T32" fmla="*/ 62 w 266"/>
                  <a:gd name="T33" fmla="*/ 79 h 204"/>
                  <a:gd name="T34" fmla="*/ 57 w 266"/>
                  <a:gd name="T35" fmla="*/ 74 h 204"/>
                  <a:gd name="T36" fmla="*/ 51 w 266"/>
                  <a:gd name="T37" fmla="*/ 79 h 204"/>
                  <a:gd name="T38" fmla="*/ 40 w 266"/>
                  <a:gd name="T39" fmla="*/ 91 h 204"/>
                  <a:gd name="T40" fmla="*/ 34 w 266"/>
                  <a:gd name="T41" fmla="*/ 85 h 204"/>
                  <a:gd name="T42" fmla="*/ 28 w 266"/>
                  <a:gd name="T43" fmla="*/ 74 h 204"/>
                  <a:gd name="T44" fmla="*/ 23 w 266"/>
                  <a:gd name="T45" fmla="*/ 62 h 204"/>
                  <a:gd name="T46" fmla="*/ 17 w 266"/>
                  <a:gd name="T47" fmla="*/ 57 h 204"/>
                  <a:gd name="T48" fmla="*/ 6 w 266"/>
                  <a:gd name="T49" fmla="*/ 45 h 204"/>
                  <a:gd name="T50" fmla="*/ 0 w 266"/>
                  <a:gd name="T51" fmla="*/ 34 h 204"/>
                  <a:gd name="T52" fmla="*/ 6 w 266"/>
                  <a:gd name="T53" fmla="*/ 17 h 204"/>
                  <a:gd name="T54" fmla="*/ 17 w 266"/>
                  <a:gd name="T55" fmla="*/ 17 h 204"/>
                  <a:gd name="T56" fmla="*/ 28 w 266"/>
                  <a:gd name="T57" fmla="*/ 17 h 204"/>
                  <a:gd name="T58" fmla="*/ 40 w 266"/>
                  <a:gd name="T59" fmla="*/ 17 h 204"/>
                  <a:gd name="T60" fmla="*/ 40 w 266"/>
                  <a:gd name="T61" fmla="*/ 17 h 204"/>
                  <a:gd name="T62" fmla="*/ 45 w 266"/>
                  <a:gd name="T63" fmla="*/ 11 h 204"/>
                  <a:gd name="T64" fmla="*/ 57 w 266"/>
                  <a:gd name="T65" fmla="*/ 0 h 204"/>
                  <a:gd name="T66" fmla="*/ 74 w 266"/>
                  <a:gd name="T67" fmla="*/ 17 h 204"/>
                  <a:gd name="T68" fmla="*/ 91 w 266"/>
                  <a:gd name="T69" fmla="*/ 34 h 204"/>
                  <a:gd name="T70" fmla="*/ 108 w 266"/>
                  <a:gd name="T71" fmla="*/ 45 h 204"/>
                  <a:gd name="T72" fmla="*/ 130 w 266"/>
                  <a:gd name="T73" fmla="*/ 62 h 204"/>
                  <a:gd name="T74" fmla="*/ 153 w 266"/>
                  <a:gd name="T75" fmla="*/ 74 h 204"/>
                  <a:gd name="T76" fmla="*/ 176 w 266"/>
                  <a:gd name="T77" fmla="*/ 91 h 204"/>
                  <a:gd name="T78" fmla="*/ 198 w 266"/>
                  <a:gd name="T79" fmla="*/ 96 h 204"/>
                  <a:gd name="T80" fmla="*/ 232 w 266"/>
                  <a:gd name="T81" fmla="*/ 79 h 204"/>
                  <a:gd name="T82" fmla="*/ 249 w 266"/>
                  <a:gd name="T83" fmla="*/ 74 h 204"/>
                  <a:gd name="T84" fmla="*/ 255 w 266"/>
                  <a:gd name="T85" fmla="*/ 119 h 204"/>
                  <a:gd name="T86" fmla="*/ 255 w 266"/>
                  <a:gd name="T87" fmla="*/ 136 h 204"/>
                  <a:gd name="T88" fmla="*/ 249 w 266"/>
                  <a:gd name="T89" fmla="*/ 153 h 204"/>
                  <a:gd name="T90" fmla="*/ 249 w 266"/>
                  <a:gd name="T91" fmla="*/ 170 h 204"/>
                  <a:gd name="T92" fmla="*/ 255 w 266"/>
                  <a:gd name="T93" fmla="*/ 170 h 204"/>
                  <a:gd name="T94" fmla="*/ 261 w 266"/>
                  <a:gd name="T95" fmla="*/ 187 h 204"/>
                  <a:gd name="T96" fmla="*/ 261 w 266"/>
                  <a:gd name="T97" fmla="*/ 193 h 204"/>
                  <a:gd name="T98" fmla="*/ 261 w 266"/>
                  <a:gd name="T99" fmla="*/ 193 h 204"/>
                  <a:gd name="T100" fmla="*/ 249 w 266"/>
                  <a:gd name="T10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204">
                    <a:moveTo>
                      <a:pt x="244" y="198"/>
                    </a:moveTo>
                    <a:lnTo>
                      <a:pt x="238" y="204"/>
                    </a:lnTo>
                    <a:lnTo>
                      <a:pt x="232" y="198"/>
                    </a:lnTo>
                    <a:lnTo>
                      <a:pt x="227" y="198"/>
                    </a:lnTo>
                    <a:lnTo>
                      <a:pt x="221" y="198"/>
                    </a:lnTo>
                    <a:lnTo>
                      <a:pt x="204" y="181"/>
                    </a:lnTo>
                    <a:lnTo>
                      <a:pt x="193" y="164"/>
                    </a:lnTo>
                    <a:lnTo>
                      <a:pt x="170" y="147"/>
                    </a:lnTo>
                    <a:lnTo>
                      <a:pt x="164" y="142"/>
                    </a:lnTo>
                    <a:lnTo>
                      <a:pt x="142" y="113"/>
                    </a:lnTo>
                    <a:lnTo>
                      <a:pt x="142" y="119"/>
                    </a:lnTo>
                    <a:lnTo>
                      <a:pt x="136" y="119"/>
                    </a:lnTo>
                    <a:lnTo>
                      <a:pt x="136" y="125"/>
                    </a:lnTo>
                    <a:lnTo>
                      <a:pt x="130" y="125"/>
                    </a:lnTo>
                    <a:lnTo>
                      <a:pt x="130" y="119"/>
                    </a:lnTo>
                    <a:lnTo>
                      <a:pt x="125" y="119"/>
                    </a:lnTo>
                    <a:lnTo>
                      <a:pt x="125" y="125"/>
                    </a:lnTo>
                    <a:lnTo>
                      <a:pt x="125" y="119"/>
                    </a:lnTo>
                    <a:lnTo>
                      <a:pt x="119" y="113"/>
                    </a:lnTo>
                    <a:lnTo>
                      <a:pt x="119" y="108"/>
                    </a:lnTo>
                    <a:lnTo>
                      <a:pt x="113" y="108"/>
                    </a:lnTo>
                    <a:lnTo>
                      <a:pt x="102" y="113"/>
                    </a:lnTo>
                    <a:lnTo>
                      <a:pt x="96" y="113"/>
                    </a:lnTo>
                    <a:lnTo>
                      <a:pt x="85" y="113"/>
                    </a:lnTo>
                    <a:lnTo>
                      <a:pt x="79" y="108"/>
                    </a:lnTo>
                    <a:lnTo>
                      <a:pt x="79" y="102"/>
                    </a:lnTo>
                    <a:lnTo>
                      <a:pt x="74" y="102"/>
                    </a:lnTo>
                    <a:lnTo>
                      <a:pt x="74" y="91"/>
                    </a:lnTo>
                    <a:lnTo>
                      <a:pt x="68" y="91"/>
                    </a:lnTo>
                    <a:lnTo>
                      <a:pt x="62" y="96"/>
                    </a:lnTo>
                    <a:lnTo>
                      <a:pt x="57" y="91"/>
                    </a:lnTo>
                    <a:lnTo>
                      <a:pt x="57" y="85"/>
                    </a:lnTo>
                    <a:lnTo>
                      <a:pt x="62" y="85"/>
                    </a:lnTo>
                    <a:lnTo>
                      <a:pt x="62" y="79"/>
                    </a:lnTo>
                    <a:lnTo>
                      <a:pt x="57" y="79"/>
                    </a:lnTo>
                    <a:lnTo>
                      <a:pt x="57" y="74"/>
                    </a:lnTo>
                    <a:lnTo>
                      <a:pt x="51" y="74"/>
                    </a:lnTo>
                    <a:lnTo>
                      <a:pt x="51" y="79"/>
                    </a:lnTo>
                    <a:lnTo>
                      <a:pt x="40" y="85"/>
                    </a:lnTo>
                    <a:lnTo>
                      <a:pt x="40" y="91"/>
                    </a:lnTo>
                    <a:lnTo>
                      <a:pt x="40" y="85"/>
                    </a:lnTo>
                    <a:lnTo>
                      <a:pt x="34" y="85"/>
                    </a:lnTo>
                    <a:lnTo>
                      <a:pt x="28" y="79"/>
                    </a:lnTo>
                    <a:lnTo>
                      <a:pt x="28" y="74"/>
                    </a:lnTo>
                    <a:lnTo>
                      <a:pt x="28" y="68"/>
                    </a:lnTo>
                    <a:lnTo>
                      <a:pt x="23" y="62"/>
                    </a:lnTo>
                    <a:lnTo>
                      <a:pt x="23" y="57"/>
                    </a:lnTo>
                    <a:lnTo>
                      <a:pt x="17" y="57"/>
                    </a:lnTo>
                    <a:lnTo>
                      <a:pt x="17" y="45"/>
                    </a:lnTo>
                    <a:lnTo>
                      <a:pt x="6" y="45"/>
                    </a:lnTo>
                    <a:lnTo>
                      <a:pt x="6" y="40"/>
                    </a:lnTo>
                    <a:lnTo>
                      <a:pt x="0" y="34"/>
                    </a:lnTo>
                    <a:lnTo>
                      <a:pt x="6" y="23"/>
                    </a:lnTo>
                    <a:lnTo>
                      <a:pt x="6" y="17"/>
                    </a:lnTo>
                    <a:lnTo>
                      <a:pt x="11" y="17"/>
                    </a:lnTo>
                    <a:lnTo>
                      <a:pt x="17" y="17"/>
                    </a:lnTo>
                    <a:lnTo>
                      <a:pt x="23" y="17"/>
                    </a:lnTo>
                    <a:lnTo>
                      <a:pt x="28" y="17"/>
                    </a:lnTo>
                    <a:lnTo>
                      <a:pt x="34" y="17"/>
                    </a:lnTo>
                    <a:lnTo>
                      <a:pt x="40" y="17"/>
                    </a:lnTo>
                    <a:lnTo>
                      <a:pt x="40" y="11"/>
                    </a:lnTo>
                    <a:lnTo>
                      <a:pt x="40" y="17"/>
                    </a:lnTo>
                    <a:lnTo>
                      <a:pt x="40" y="11"/>
                    </a:lnTo>
                    <a:lnTo>
                      <a:pt x="45" y="11"/>
                    </a:lnTo>
                    <a:lnTo>
                      <a:pt x="51" y="11"/>
                    </a:lnTo>
                    <a:lnTo>
                      <a:pt x="57" y="0"/>
                    </a:lnTo>
                    <a:lnTo>
                      <a:pt x="62" y="6"/>
                    </a:lnTo>
                    <a:lnTo>
                      <a:pt x="74" y="17"/>
                    </a:lnTo>
                    <a:lnTo>
                      <a:pt x="85" y="28"/>
                    </a:lnTo>
                    <a:lnTo>
                      <a:pt x="91" y="34"/>
                    </a:lnTo>
                    <a:lnTo>
                      <a:pt x="96" y="40"/>
                    </a:lnTo>
                    <a:lnTo>
                      <a:pt x="108" y="45"/>
                    </a:lnTo>
                    <a:lnTo>
                      <a:pt x="119" y="57"/>
                    </a:lnTo>
                    <a:lnTo>
                      <a:pt x="130" y="62"/>
                    </a:lnTo>
                    <a:lnTo>
                      <a:pt x="142" y="68"/>
                    </a:lnTo>
                    <a:lnTo>
                      <a:pt x="153" y="74"/>
                    </a:lnTo>
                    <a:lnTo>
                      <a:pt x="164" y="85"/>
                    </a:lnTo>
                    <a:lnTo>
                      <a:pt x="176" y="91"/>
                    </a:lnTo>
                    <a:lnTo>
                      <a:pt x="187" y="91"/>
                    </a:lnTo>
                    <a:lnTo>
                      <a:pt x="198" y="96"/>
                    </a:lnTo>
                    <a:lnTo>
                      <a:pt x="210" y="91"/>
                    </a:lnTo>
                    <a:lnTo>
                      <a:pt x="232" y="79"/>
                    </a:lnTo>
                    <a:lnTo>
                      <a:pt x="238" y="79"/>
                    </a:lnTo>
                    <a:lnTo>
                      <a:pt x="249" y="74"/>
                    </a:lnTo>
                    <a:lnTo>
                      <a:pt x="249" y="102"/>
                    </a:lnTo>
                    <a:lnTo>
                      <a:pt x="255" y="119"/>
                    </a:lnTo>
                    <a:lnTo>
                      <a:pt x="261" y="136"/>
                    </a:lnTo>
                    <a:lnTo>
                      <a:pt x="255" y="136"/>
                    </a:lnTo>
                    <a:lnTo>
                      <a:pt x="244" y="147"/>
                    </a:lnTo>
                    <a:lnTo>
                      <a:pt x="249" y="153"/>
                    </a:lnTo>
                    <a:lnTo>
                      <a:pt x="249" y="164"/>
                    </a:lnTo>
                    <a:lnTo>
                      <a:pt x="249" y="170"/>
                    </a:lnTo>
                    <a:lnTo>
                      <a:pt x="249" y="176"/>
                    </a:lnTo>
                    <a:lnTo>
                      <a:pt x="255" y="170"/>
                    </a:lnTo>
                    <a:lnTo>
                      <a:pt x="266" y="187"/>
                    </a:lnTo>
                    <a:lnTo>
                      <a:pt x="261" y="187"/>
                    </a:lnTo>
                    <a:lnTo>
                      <a:pt x="266" y="193"/>
                    </a:lnTo>
                    <a:lnTo>
                      <a:pt x="261" y="193"/>
                    </a:lnTo>
                    <a:lnTo>
                      <a:pt x="266" y="193"/>
                    </a:lnTo>
                    <a:lnTo>
                      <a:pt x="261" y="193"/>
                    </a:lnTo>
                    <a:lnTo>
                      <a:pt x="255" y="198"/>
                    </a:lnTo>
                    <a:lnTo>
                      <a:pt x="249" y="204"/>
                    </a:lnTo>
                    <a:lnTo>
                      <a:pt x="244" y="198"/>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1" name="Freeform 123">
                <a:extLst>
                  <a:ext uri="{FF2B5EF4-FFF2-40B4-BE49-F238E27FC236}">
                    <a16:creationId xmlns:a16="http://schemas.microsoft.com/office/drawing/2014/main" id="{1BF25FA3-D831-8C27-7FE1-567700E9CBDC}"/>
                  </a:ext>
                </a:extLst>
              </p:cNvPr>
              <p:cNvSpPr>
                <a:spLocks/>
              </p:cNvSpPr>
              <p:nvPr>
                <p:custDataLst>
                  <p:tags r:id="rId124"/>
                </p:custDataLst>
              </p:nvPr>
            </p:nvSpPr>
            <p:spPr bwMode="auto">
              <a:xfrm rot="390307">
                <a:off x="8245162" y="4938260"/>
                <a:ext cx="180975" cy="180975"/>
              </a:xfrm>
              <a:custGeom>
                <a:avLst/>
                <a:gdLst>
                  <a:gd name="T0" fmla="*/ 97 w 114"/>
                  <a:gd name="T1" fmla="*/ 0 h 114"/>
                  <a:gd name="T2" fmla="*/ 114 w 114"/>
                  <a:gd name="T3" fmla="*/ 23 h 114"/>
                  <a:gd name="T4" fmla="*/ 108 w 114"/>
                  <a:gd name="T5" fmla="*/ 40 h 114"/>
                  <a:gd name="T6" fmla="*/ 108 w 114"/>
                  <a:gd name="T7" fmla="*/ 63 h 114"/>
                  <a:gd name="T8" fmla="*/ 108 w 114"/>
                  <a:gd name="T9" fmla="*/ 68 h 114"/>
                  <a:gd name="T10" fmla="*/ 108 w 114"/>
                  <a:gd name="T11" fmla="*/ 74 h 114"/>
                  <a:gd name="T12" fmla="*/ 108 w 114"/>
                  <a:gd name="T13" fmla="*/ 91 h 114"/>
                  <a:gd name="T14" fmla="*/ 108 w 114"/>
                  <a:gd name="T15" fmla="*/ 97 h 114"/>
                  <a:gd name="T16" fmla="*/ 102 w 114"/>
                  <a:gd name="T17" fmla="*/ 97 h 114"/>
                  <a:gd name="T18" fmla="*/ 97 w 114"/>
                  <a:gd name="T19" fmla="*/ 91 h 114"/>
                  <a:gd name="T20" fmla="*/ 91 w 114"/>
                  <a:gd name="T21" fmla="*/ 91 h 114"/>
                  <a:gd name="T22" fmla="*/ 85 w 114"/>
                  <a:gd name="T23" fmla="*/ 91 h 114"/>
                  <a:gd name="T24" fmla="*/ 80 w 114"/>
                  <a:gd name="T25" fmla="*/ 91 h 114"/>
                  <a:gd name="T26" fmla="*/ 74 w 114"/>
                  <a:gd name="T27" fmla="*/ 97 h 114"/>
                  <a:gd name="T28" fmla="*/ 57 w 114"/>
                  <a:gd name="T29" fmla="*/ 108 h 114"/>
                  <a:gd name="T30" fmla="*/ 57 w 114"/>
                  <a:gd name="T31" fmla="*/ 114 h 114"/>
                  <a:gd name="T32" fmla="*/ 51 w 114"/>
                  <a:gd name="T33" fmla="*/ 114 h 114"/>
                  <a:gd name="T34" fmla="*/ 51 w 114"/>
                  <a:gd name="T35" fmla="*/ 108 h 114"/>
                  <a:gd name="T36" fmla="*/ 51 w 114"/>
                  <a:gd name="T37" fmla="*/ 114 h 114"/>
                  <a:gd name="T38" fmla="*/ 46 w 114"/>
                  <a:gd name="T39" fmla="*/ 108 h 114"/>
                  <a:gd name="T40" fmla="*/ 46 w 114"/>
                  <a:gd name="T41" fmla="*/ 114 h 114"/>
                  <a:gd name="T42" fmla="*/ 40 w 114"/>
                  <a:gd name="T43" fmla="*/ 108 h 114"/>
                  <a:gd name="T44" fmla="*/ 34 w 114"/>
                  <a:gd name="T45" fmla="*/ 102 h 114"/>
                  <a:gd name="T46" fmla="*/ 29 w 114"/>
                  <a:gd name="T47" fmla="*/ 97 h 114"/>
                  <a:gd name="T48" fmla="*/ 29 w 114"/>
                  <a:gd name="T49" fmla="*/ 91 h 114"/>
                  <a:gd name="T50" fmla="*/ 17 w 114"/>
                  <a:gd name="T51" fmla="*/ 97 h 114"/>
                  <a:gd name="T52" fmla="*/ 12 w 114"/>
                  <a:gd name="T53" fmla="*/ 91 h 114"/>
                  <a:gd name="T54" fmla="*/ 12 w 114"/>
                  <a:gd name="T55" fmla="*/ 85 h 114"/>
                  <a:gd name="T56" fmla="*/ 6 w 114"/>
                  <a:gd name="T57" fmla="*/ 80 h 114"/>
                  <a:gd name="T58" fmla="*/ 6 w 114"/>
                  <a:gd name="T59" fmla="*/ 74 h 114"/>
                  <a:gd name="T60" fmla="*/ 6 w 114"/>
                  <a:gd name="T61" fmla="*/ 68 h 114"/>
                  <a:gd name="T62" fmla="*/ 6 w 114"/>
                  <a:gd name="T63" fmla="*/ 63 h 114"/>
                  <a:gd name="T64" fmla="*/ 6 w 114"/>
                  <a:gd name="T65" fmla="*/ 57 h 114"/>
                  <a:gd name="T66" fmla="*/ 0 w 114"/>
                  <a:gd name="T67" fmla="*/ 51 h 114"/>
                  <a:gd name="T68" fmla="*/ 6 w 114"/>
                  <a:gd name="T69" fmla="*/ 51 h 114"/>
                  <a:gd name="T70" fmla="*/ 6 w 114"/>
                  <a:gd name="T71" fmla="*/ 46 h 114"/>
                  <a:gd name="T72" fmla="*/ 6 w 114"/>
                  <a:gd name="T73" fmla="*/ 40 h 114"/>
                  <a:gd name="T74" fmla="*/ 12 w 114"/>
                  <a:gd name="T75" fmla="*/ 34 h 114"/>
                  <a:gd name="T76" fmla="*/ 17 w 114"/>
                  <a:gd name="T77" fmla="*/ 40 h 114"/>
                  <a:gd name="T78" fmla="*/ 23 w 114"/>
                  <a:gd name="T79" fmla="*/ 34 h 114"/>
                  <a:gd name="T80" fmla="*/ 29 w 114"/>
                  <a:gd name="T81" fmla="*/ 29 h 114"/>
                  <a:gd name="T82" fmla="*/ 34 w 114"/>
                  <a:gd name="T83" fmla="*/ 29 h 114"/>
                  <a:gd name="T84" fmla="*/ 29 w 114"/>
                  <a:gd name="T85" fmla="*/ 29 h 114"/>
                  <a:gd name="T86" fmla="*/ 34 w 114"/>
                  <a:gd name="T87" fmla="*/ 29 h 114"/>
                  <a:gd name="T88" fmla="*/ 29 w 114"/>
                  <a:gd name="T89" fmla="*/ 23 h 114"/>
                  <a:gd name="T90" fmla="*/ 34 w 114"/>
                  <a:gd name="T91" fmla="*/ 23 h 114"/>
                  <a:gd name="T92" fmla="*/ 40 w 114"/>
                  <a:gd name="T93" fmla="*/ 23 h 114"/>
                  <a:gd name="T94" fmla="*/ 40 w 114"/>
                  <a:gd name="T95" fmla="*/ 17 h 114"/>
                  <a:gd name="T96" fmla="*/ 34 w 114"/>
                  <a:gd name="T97" fmla="*/ 17 h 114"/>
                  <a:gd name="T98" fmla="*/ 40 w 114"/>
                  <a:gd name="T99" fmla="*/ 17 h 114"/>
                  <a:gd name="T100" fmla="*/ 46 w 114"/>
                  <a:gd name="T101" fmla="*/ 17 h 114"/>
                  <a:gd name="T102" fmla="*/ 46 w 114"/>
                  <a:gd name="T103" fmla="*/ 12 h 114"/>
                  <a:gd name="T104" fmla="*/ 57 w 114"/>
                  <a:gd name="T105" fmla="*/ 17 h 114"/>
                  <a:gd name="T106" fmla="*/ 63 w 114"/>
                  <a:gd name="T107" fmla="*/ 23 h 114"/>
                  <a:gd name="T108" fmla="*/ 80 w 114"/>
                  <a:gd name="T109" fmla="*/ 17 h 114"/>
                  <a:gd name="T110" fmla="*/ 85 w 114"/>
                  <a:gd name="T111" fmla="*/ 17 h 114"/>
                  <a:gd name="T112" fmla="*/ 91 w 114"/>
                  <a:gd name="T113" fmla="*/ 12 h 114"/>
                  <a:gd name="T114" fmla="*/ 97 w 114"/>
                  <a:gd name="T115" fmla="*/ 6 h 114"/>
                  <a:gd name="T116" fmla="*/ 97 w 114"/>
                  <a:gd name="T1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14">
                    <a:moveTo>
                      <a:pt x="97" y="0"/>
                    </a:moveTo>
                    <a:lnTo>
                      <a:pt x="114" y="23"/>
                    </a:lnTo>
                    <a:lnTo>
                      <a:pt x="108" y="40"/>
                    </a:lnTo>
                    <a:lnTo>
                      <a:pt x="108" y="63"/>
                    </a:lnTo>
                    <a:lnTo>
                      <a:pt x="108" y="68"/>
                    </a:lnTo>
                    <a:lnTo>
                      <a:pt x="108" y="74"/>
                    </a:lnTo>
                    <a:lnTo>
                      <a:pt x="108" y="91"/>
                    </a:lnTo>
                    <a:lnTo>
                      <a:pt x="108" y="97"/>
                    </a:lnTo>
                    <a:lnTo>
                      <a:pt x="102" y="97"/>
                    </a:lnTo>
                    <a:lnTo>
                      <a:pt x="97" y="91"/>
                    </a:lnTo>
                    <a:lnTo>
                      <a:pt x="91" y="91"/>
                    </a:lnTo>
                    <a:lnTo>
                      <a:pt x="85" y="91"/>
                    </a:lnTo>
                    <a:lnTo>
                      <a:pt x="80" y="91"/>
                    </a:lnTo>
                    <a:lnTo>
                      <a:pt x="74" y="97"/>
                    </a:lnTo>
                    <a:lnTo>
                      <a:pt x="57" y="108"/>
                    </a:lnTo>
                    <a:lnTo>
                      <a:pt x="57" y="114"/>
                    </a:lnTo>
                    <a:lnTo>
                      <a:pt x="51" y="114"/>
                    </a:lnTo>
                    <a:lnTo>
                      <a:pt x="51" y="108"/>
                    </a:lnTo>
                    <a:lnTo>
                      <a:pt x="51" y="114"/>
                    </a:lnTo>
                    <a:lnTo>
                      <a:pt x="46" y="108"/>
                    </a:lnTo>
                    <a:lnTo>
                      <a:pt x="46" y="114"/>
                    </a:lnTo>
                    <a:lnTo>
                      <a:pt x="40" y="108"/>
                    </a:lnTo>
                    <a:lnTo>
                      <a:pt x="34" y="102"/>
                    </a:lnTo>
                    <a:lnTo>
                      <a:pt x="29" y="97"/>
                    </a:lnTo>
                    <a:lnTo>
                      <a:pt x="29" y="91"/>
                    </a:lnTo>
                    <a:lnTo>
                      <a:pt x="17" y="97"/>
                    </a:lnTo>
                    <a:lnTo>
                      <a:pt x="12" y="91"/>
                    </a:lnTo>
                    <a:lnTo>
                      <a:pt x="12" y="85"/>
                    </a:lnTo>
                    <a:lnTo>
                      <a:pt x="6" y="80"/>
                    </a:lnTo>
                    <a:lnTo>
                      <a:pt x="6" y="74"/>
                    </a:lnTo>
                    <a:lnTo>
                      <a:pt x="6" y="68"/>
                    </a:lnTo>
                    <a:lnTo>
                      <a:pt x="6" y="63"/>
                    </a:lnTo>
                    <a:lnTo>
                      <a:pt x="6" y="57"/>
                    </a:lnTo>
                    <a:lnTo>
                      <a:pt x="0" y="51"/>
                    </a:lnTo>
                    <a:lnTo>
                      <a:pt x="6" y="51"/>
                    </a:lnTo>
                    <a:lnTo>
                      <a:pt x="6" y="46"/>
                    </a:lnTo>
                    <a:lnTo>
                      <a:pt x="6" y="40"/>
                    </a:lnTo>
                    <a:lnTo>
                      <a:pt x="12" y="34"/>
                    </a:lnTo>
                    <a:lnTo>
                      <a:pt x="17" y="40"/>
                    </a:lnTo>
                    <a:lnTo>
                      <a:pt x="23" y="34"/>
                    </a:lnTo>
                    <a:lnTo>
                      <a:pt x="29" y="29"/>
                    </a:lnTo>
                    <a:lnTo>
                      <a:pt x="34" y="29"/>
                    </a:lnTo>
                    <a:lnTo>
                      <a:pt x="29" y="29"/>
                    </a:lnTo>
                    <a:lnTo>
                      <a:pt x="34" y="29"/>
                    </a:lnTo>
                    <a:lnTo>
                      <a:pt x="29" y="23"/>
                    </a:lnTo>
                    <a:lnTo>
                      <a:pt x="34" y="23"/>
                    </a:lnTo>
                    <a:lnTo>
                      <a:pt x="40" y="23"/>
                    </a:lnTo>
                    <a:lnTo>
                      <a:pt x="40" y="17"/>
                    </a:lnTo>
                    <a:lnTo>
                      <a:pt x="34" y="17"/>
                    </a:lnTo>
                    <a:lnTo>
                      <a:pt x="40" y="17"/>
                    </a:lnTo>
                    <a:lnTo>
                      <a:pt x="46" y="17"/>
                    </a:lnTo>
                    <a:lnTo>
                      <a:pt x="46" y="12"/>
                    </a:lnTo>
                    <a:lnTo>
                      <a:pt x="57" y="17"/>
                    </a:lnTo>
                    <a:lnTo>
                      <a:pt x="63" y="23"/>
                    </a:lnTo>
                    <a:lnTo>
                      <a:pt x="80" y="17"/>
                    </a:lnTo>
                    <a:lnTo>
                      <a:pt x="85" y="17"/>
                    </a:lnTo>
                    <a:lnTo>
                      <a:pt x="91" y="12"/>
                    </a:lnTo>
                    <a:lnTo>
                      <a:pt x="97" y="6"/>
                    </a:lnTo>
                    <a:lnTo>
                      <a:pt x="97" y="0"/>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2" name="Freeform 124">
                <a:extLst>
                  <a:ext uri="{FF2B5EF4-FFF2-40B4-BE49-F238E27FC236}">
                    <a16:creationId xmlns:a16="http://schemas.microsoft.com/office/drawing/2014/main" id="{B61F9194-65DF-BF3F-F042-766977EF911A}"/>
                  </a:ext>
                </a:extLst>
              </p:cNvPr>
              <p:cNvSpPr>
                <a:spLocks/>
              </p:cNvSpPr>
              <p:nvPr>
                <p:custDataLst>
                  <p:tags r:id="rId125"/>
                </p:custDataLst>
              </p:nvPr>
            </p:nvSpPr>
            <p:spPr bwMode="auto">
              <a:xfrm rot="390307">
                <a:off x="7234829" y="4865534"/>
                <a:ext cx="117475" cy="107950"/>
              </a:xfrm>
              <a:custGeom>
                <a:avLst/>
                <a:gdLst>
                  <a:gd name="T0" fmla="*/ 40 w 74"/>
                  <a:gd name="T1" fmla="*/ 0 h 68"/>
                  <a:gd name="T2" fmla="*/ 45 w 74"/>
                  <a:gd name="T3" fmla="*/ 0 h 68"/>
                  <a:gd name="T4" fmla="*/ 51 w 74"/>
                  <a:gd name="T5" fmla="*/ 0 h 68"/>
                  <a:gd name="T6" fmla="*/ 51 w 74"/>
                  <a:gd name="T7" fmla="*/ 5 h 68"/>
                  <a:gd name="T8" fmla="*/ 57 w 74"/>
                  <a:gd name="T9" fmla="*/ 11 h 68"/>
                  <a:gd name="T10" fmla="*/ 57 w 74"/>
                  <a:gd name="T11" fmla="*/ 17 h 68"/>
                  <a:gd name="T12" fmla="*/ 62 w 74"/>
                  <a:gd name="T13" fmla="*/ 17 h 68"/>
                  <a:gd name="T14" fmla="*/ 62 w 74"/>
                  <a:gd name="T15" fmla="*/ 22 h 68"/>
                  <a:gd name="T16" fmla="*/ 68 w 74"/>
                  <a:gd name="T17" fmla="*/ 22 h 68"/>
                  <a:gd name="T18" fmla="*/ 74 w 74"/>
                  <a:gd name="T19" fmla="*/ 34 h 68"/>
                  <a:gd name="T20" fmla="*/ 68 w 74"/>
                  <a:gd name="T21" fmla="*/ 39 h 68"/>
                  <a:gd name="T22" fmla="*/ 68 w 74"/>
                  <a:gd name="T23" fmla="*/ 45 h 68"/>
                  <a:gd name="T24" fmla="*/ 68 w 74"/>
                  <a:gd name="T25" fmla="*/ 51 h 68"/>
                  <a:gd name="T26" fmla="*/ 62 w 74"/>
                  <a:gd name="T27" fmla="*/ 56 h 68"/>
                  <a:gd name="T28" fmla="*/ 57 w 74"/>
                  <a:gd name="T29" fmla="*/ 56 h 68"/>
                  <a:gd name="T30" fmla="*/ 57 w 74"/>
                  <a:gd name="T31" fmla="*/ 51 h 68"/>
                  <a:gd name="T32" fmla="*/ 51 w 74"/>
                  <a:gd name="T33" fmla="*/ 56 h 68"/>
                  <a:gd name="T34" fmla="*/ 51 w 74"/>
                  <a:gd name="T35" fmla="*/ 51 h 68"/>
                  <a:gd name="T36" fmla="*/ 45 w 74"/>
                  <a:gd name="T37" fmla="*/ 51 h 68"/>
                  <a:gd name="T38" fmla="*/ 45 w 74"/>
                  <a:gd name="T39" fmla="*/ 56 h 68"/>
                  <a:gd name="T40" fmla="*/ 34 w 74"/>
                  <a:gd name="T41" fmla="*/ 62 h 68"/>
                  <a:gd name="T42" fmla="*/ 28 w 74"/>
                  <a:gd name="T43" fmla="*/ 68 h 68"/>
                  <a:gd name="T44" fmla="*/ 22 w 74"/>
                  <a:gd name="T45" fmla="*/ 68 h 68"/>
                  <a:gd name="T46" fmla="*/ 22 w 74"/>
                  <a:gd name="T47" fmla="*/ 62 h 68"/>
                  <a:gd name="T48" fmla="*/ 22 w 74"/>
                  <a:gd name="T49" fmla="*/ 56 h 68"/>
                  <a:gd name="T50" fmla="*/ 17 w 74"/>
                  <a:gd name="T51" fmla="*/ 56 h 68"/>
                  <a:gd name="T52" fmla="*/ 17 w 74"/>
                  <a:gd name="T53" fmla="*/ 51 h 68"/>
                  <a:gd name="T54" fmla="*/ 5 w 74"/>
                  <a:gd name="T55" fmla="*/ 51 h 68"/>
                  <a:gd name="T56" fmla="*/ 0 w 74"/>
                  <a:gd name="T57" fmla="*/ 51 h 68"/>
                  <a:gd name="T58" fmla="*/ 5 w 74"/>
                  <a:gd name="T59" fmla="*/ 45 h 68"/>
                  <a:gd name="T60" fmla="*/ 0 w 74"/>
                  <a:gd name="T61" fmla="*/ 39 h 68"/>
                  <a:gd name="T62" fmla="*/ 5 w 74"/>
                  <a:gd name="T63" fmla="*/ 34 h 68"/>
                  <a:gd name="T64" fmla="*/ 0 w 74"/>
                  <a:gd name="T65" fmla="*/ 28 h 68"/>
                  <a:gd name="T66" fmla="*/ 0 w 74"/>
                  <a:gd name="T67" fmla="*/ 22 h 68"/>
                  <a:gd name="T68" fmla="*/ 5 w 74"/>
                  <a:gd name="T69" fmla="*/ 22 h 68"/>
                  <a:gd name="T70" fmla="*/ 11 w 74"/>
                  <a:gd name="T71" fmla="*/ 17 h 68"/>
                  <a:gd name="T72" fmla="*/ 17 w 74"/>
                  <a:gd name="T73" fmla="*/ 11 h 68"/>
                  <a:gd name="T74" fmla="*/ 22 w 74"/>
                  <a:gd name="T75" fmla="*/ 11 h 68"/>
                  <a:gd name="T76" fmla="*/ 22 w 74"/>
                  <a:gd name="T77" fmla="*/ 5 h 68"/>
                  <a:gd name="T78" fmla="*/ 28 w 74"/>
                  <a:gd name="T79" fmla="*/ 5 h 68"/>
                  <a:gd name="T80" fmla="*/ 34 w 74"/>
                  <a:gd name="T81" fmla="*/ 5 h 68"/>
                  <a:gd name="T82" fmla="*/ 40 w 74"/>
                  <a:gd name="T8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68">
                    <a:moveTo>
                      <a:pt x="40" y="0"/>
                    </a:moveTo>
                    <a:lnTo>
                      <a:pt x="45" y="0"/>
                    </a:lnTo>
                    <a:lnTo>
                      <a:pt x="51" y="0"/>
                    </a:lnTo>
                    <a:lnTo>
                      <a:pt x="51" y="5"/>
                    </a:lnTo>
                    <a:lnTo>
                      <a:pt x="57" y="11"/>
                    </a:lnTo>
                    <a:lnTo>
                      <a:pt x="57" y="17"/>
                    </a:lnTo>
                    <a:lnTo>
                      <a:pt x="62" y="17"/>
                    </a:lnTo>
                    <a:lnTo>
                      <a:pt x="62" y="22"/>
                    </a:lnTo>
                    <a:lnTo>
                      <a:pt x="68" y="22"/>
                    </a:lnTo>
                    <a:lnTo>
                      <a:pt x="74" y="34"/>
                    </a:lnTo>
                    <a:lnTo>
                      <a:pt x="68" y="39"/>
                    </a:lnTo>
                    <a:lnTo>
                      <a:pt x="68" y="45"/>
                    </a:lnTo>
                    <a:lnTo>
                      <a:pt x="68" y="51"/>
                    </a:lnTo>
                    <a:lnTo>
                      <a:pt x="62" y="56"/>
                    </a:lnTo>
                    <a:lnTo>
                      <a:pt x="57" y="56"/>
                    </a:lnTo>
                    <a:lnTo>
                      <a:pt x="57" y="51"/>
                    </a:lnTo>
                    <a:lnTo>
                      <a:pt x="51" y="56"/>
                    </a:lnTo>
                    <a:lnTo>
                      <a:pt x="51" y="51"/>
                    </a:lnTo>
                    <a:lnTo>
                      <a:pt x="45" y="51"/>
                    </a:lnTo>
                    <a:lnTo>
                      <a:pt x="45" y="56"/>
                    </a:lnTo>
                    <a:lnTo>
                      <a:pt x="34" y="62"/>
                    </a:lnTo>
                    <a:lnTo>
                      <a:pt x="28" y="68"/>
                    </a:lnTo>
                    <a:lnTo>
                      <a:pt x="22" y="68"/>
                    </a:lnTo>
                    <a:lnTo>
                      <a:pt x="22" y="62"/>
                    </a:lnTo>
                    <a:lnTo>
                      <a:pt x="22" y="56"/>
                    </a:lnTo>
                    <a:lnTo>
                      <a:pt x="17" y="56"/>
                    </a:lnTo>
                    <a:lnTo>
                      <a:pt x="17" y="51"/>
                    </a:lnTo>
                    <a:lnTo>
                      <a:pt x="5" y="51"/>
                    </a:lnTo>
                    <a:lnTo>
                      <a:pt x="0" y="51"/>
                    </a:lnTo>
                    <a:lnTo>
                      <a:pt x="5" y="45"/>
                    </a:lnTo>
                    <a:lnTo>
                      <a:pt x="0" y="39"/>
                    </a:lnTo>
                    <a:lnTo>
                      <a:pt x="5" y="34"/>
                    </a:lnTo>
                    <a:lnTo>
                      <a:pt x="0" y="28"/>
                    </a:lnTo>
                    <a:lnTo>
                      <a:pt x="0" y="22"/>
                    </a:lnTo>
                    <a:lnTo>
                      <a:pt x="5" y="22"/>
                    </a:lnTo>
                    <a:lnTo>
                      <a:pt x="11" y="17"/>
                    </a:lnTo>
                    <a:lnTo>
                      <a:pt x="17" y="11"/>
                    </a:lnTo>
                    <a:lnTo>
                      <a:pt x="22" y="11"/>
                    </a:lnTo>
                    <a:lnTo>
                      <a:pt x="22" y="5"/>
                    </a:lnTo>
                    <a:lnTo>
                      <a:pt x="28" y="5"/>
                    </a:lnTo>
                    <a:lnTo>
                      <a:pt x="34" y="5"/>
                    </a:lnTo>
                    <a:lnTo>
                      <a:pt x="40" y="0"/>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3" name="Freeform 125">
                <a:extLst>
                  <a:ext uri="{FF2B5EF4-FFF2-40B4-BE49-F238E27FC236}">
                    <a16:creationId xmlns:a16="http://schemas.microsoft.com/office/drawing/2014/main" id="{B5376CAE-9B23-C813-6DA2-E5B78BCE66D9}"/>
                  </a:ext>
                </a:extLst>
              </p:cNvPr>
              <p:cNvSpPr>
                <a:spLocks/>
              </p:cNvSpPr>
              <p:nvPr>
                <p:custDataLst>
                  <p:tags r:id="rId126"/>
                </p:custDataLst>
              </p:nvPr>
            </p:nvSpPr>
            <p:spPr bwMode="auto">
              <a:xfrm rot="390307">
                <a:off x="7046456" y="4406287"/>
                <a:ext cx="225425" cy="188913"/>
              </a:xfrm>
              <a:custGeom>
                <a:avLst/>
                <a:gdLst>
                  <a:gd name="T0" fmla="*/ 17 w 142"/>
                  <a:gd name="T1" fmla="*/ 51 h 119"/>
                  <a:gd name="T2" fmla="*/ 29 w 142"/>
                  <a:gd name="T3" fmla="*/ 45 h 119"/>
                  <a:gd name="T4" fmla="*/ 40 w 142"/>
                  <a:gd name="T5" fmla="*/ 45 h 119"/>
                  <a:gd name="T6" fmla="*/ 46 w 142"/>
                  <a:gd name="T7" fmla="*/ 34 h 119"/>
                  <a:gd name="T8" fmla="*/ 40 w 142"/>
                  <a:gd name="T9" fmla="*/ 34 h 119"/>
                  <a:gd name="T10" fmla="*/ 34 w 142"/>
                  <a:gd name="T11" fmla="*/ 28 h 119"/>
                  <a:gd name="T12" fmla="*/ 40 w 142"/>
                  <a:gd name="T13" fmla="*/ 28 h 119"/>
                  <a:gd name="T14" fmla="*/ 40 w 142"/>
                  <a:gd name="T15" fmla="*/ 17 h 119"/>
                  <a:gd name="T16" fmla="*/ 63 w 142"/>
                  <a:gd name="T17" fmla="*/ 28 h 119"/>
                  <a:gd name="T18" fmla="*/ 68 w 142"/>
                  <a:gd name="T19" fmla="*/ 23 h 119"/>
                  <a:gd name="T20" fmla="*/ 80 w 142"/>
                  <a:gd name="T21" fmla="*/ 23 h 119"/>
                  <a:gd name="T22" fmla="*/ 74 w 142"/>
                  <a:gd name="T23" fmla="*/ 6 h 119"/>
                  <a:gd name="T24" fmla="*/ 85 w 142"/>
                  <a:gd name="T25" fmla="*/ 6 h 119"/>
                  <a:gd name="T26" fmla="*/ 91 w 142"/>
                  <a:gd name="T27" fmla="*/ 0 h 119"/>
                  <a:gd name="T28" fmla="*/ 97 w 142"/>
                  <a:gd name="T29" fmla="*/ 6 h 119"/>
                  <a:gd name="T30" fmla="*/ 102 w 142"/>
                  <a:gd name="T31" fmla="*/ 17 h 119"/>
                  <a:gd name="T32" fmla="*/ 114 w 142"/>
                  <a:gd name="T33" fmla="*/ 11 h 119"/>
                  <a:gd name="T34" fmla="*/ 119 w 142"/>
                  <a:gd name="T35" fmla="*/ 23 h 119"/>
                  <a:gd name="T36" fmla="*/ 119 w 142"/>
                  <a:gd name="T37" fmla="*/ 28 h 119"/>
                  <a:gd name="T38" fmla="*/ 131 w 142"/>
                  <a:gd name="T39" fmla="*/ 34 h 119"/>
                  <a:gd name="T40" fmla="*/ 131 w 142"/>
                  <a:gd name="T41" fmla="*/ 45 h 119"/>
                  <a:gd name="T42" fmla="*/ 136 w 142"/>
                  <a:gd name="T43" fmla="*/ 51 h 119"/>
                  <a:gd name="T44" fmla="*/ 142 w 142"/>
                  <a:gd name="T45" fmla="*/ 62 h 119"/>
                  <a:gd name="T46" fmla="*/ 136 w 142"/>
                  <a:gd name="T47" fmla="*/ 74 h 119"/>
                  <a:gd name="T48" fmla="*/ 125 w 142"/>
                  <a:gd name="T49" fmla="*/ 68 h 119"/>
                  <a:gd name="T50" fmla="*/ 119 w 142"/>
                  <a:gd name="T51" fmla="*/ 62 h 119"/>
                  <a:gd name="T52" fmla="*/ 119 w 142"/>
                  <a:gd name="T53" fmla="*/ 79 h 119"/>
                  <a:gd name="T54" fmla="*/ 131 w 142"/>
                  <a:gd name="T55" fmla="*/ 113 h 119"/>
                  <a:gd name="T56" fmla="*/ 119 w 142"/>
                  <a:gd name="T57" fmla="*/ 113 h 119"/>
                  <a:gd name="T58" fmla="*/ 108 w 142"/>
                  <a:gd name="T59" fmla="*/ 113 h 119"/>
                  <a:gd name="T60" fmla="*/ 97 w 142"/>
                  <a:gd name="T61" fmla="*/ 113 h 119"/>
                  <a:gd name="T62" fmla="*/ 91 w 142"/>
                  <a:gd name="T63" fmla="*/ 113 h 119"/>
                  <a:gd name="T64" fmla="*/ 91 w 142"/>
                  <a:gd name="T65" fmla="*/ 113 h 119"/>
                  <a:gd name="T66" fmla="*/ 80 w 142"/>
                  <a:gd name="T67" fmla="*/ 119 h 119"/>
                  <a:gd name="T68" fmla="*/ 80 w 142"/>
                  <a:gd name="T69" fmla="*/ 119 h 119"/>
                  <a:gd name="T70" fmla="*/ 68 w 142"/>
                  <a:gd name="T71" fmla="*/ 113 h 119"/>
                  <a:gd name="T72" fmla="*/ 57 w 142"/>
                  <a:gd name="T73" fmla="*/ 91 h 119"/>
                  <a:gd name="T74" fmla="*/ 51 w 142"/>
                  <a:gd name="T75" fmla="*/ 74 h 119"/>
                  <a:gd name="T76" fmla="*/ 40 w 142"/>
                  <a:gd name="T77" fmla="*/ 68 h 119"/>
                  <a:gd name="T78" fmla="*/ 29 w 142"/>
                  <a:gd name="T79" fmla="*/ 68 h 119"/>
                  <a:gd name="T80" fmla="*/ 17 w 142"/>
                  <a:gd name="T81" fmla="*/ 74 h 119"/>
                  <a:gd name="T82" fmla="*/ 6 w 142"/>
                  <a:gd name="T83" fmla="*/ 74 h 119"/>
                  <a:gd name="T84" fmla="*/ 6 w 142"/>
                  <a:gd name="T8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19">
                    <a:moveTo>
                      <a:pt x="6" y="57"/>
                    </a:moveTo>
                    <a:lnTo>
                      <a:pt x="17" y="51"/>
                    </a:lnTo>
                    <a:lnTo>
                      <a:pt x="29" y="51"/>
                    </a:lnTo>
                    <a:lnTo>
                      <a:pt x="29" y="45"/>
                    </a:lnTo>
                    <a:lnTo>
                      <a:pt x="34" y="45"/>
                    </a:lnTo>
                    <a:lnTo>
                      <a:pt x="40" y="45"/>
                    </a:lnTo>
                    <a:lnTo>
                      <a:pt x="46" y="45"/>
                    </a:lnTo>
                    <a:lnTo>
                      <a:pt x="46" y="34"/>
                    </a:lnTo>
                    <a:lnTo>
                      <a:pt x="40" y="40"/>
                    </a:lnTo>
                    <a:lnTo>
                      <a:pt x="40" y="34"/>
                    </a:lnTo>
                    <a:lnTo>
                      <a:pt x="34" y="34"/>
                    </a:lnTo>
                    <a:lnTo>
                      <a:pt x="34" y="28"/>
                    </a:lnTo>
                    <a:lnTo>
                      <a:pt x="40" y="23"/>
                    </a:lnTo>
                    <a:lnTo>
                      <a:pt x="40" y="28"/>
                    </a:lnTo>
                    <a:lnTo>
                      <a:pt x="40" y="23"/>
                    </a:lnTo>
                    <a:lnTo>
                      <a:pt x="40" y="17"/>
                    </a:lnTo>
                    <a:lnTo>
                      <a:pt x="51" y="23"/>
                    </a:lnTo>
                    <a:lnTo>
                      <a:pt x="63" y="28"/>
                    </a:lnTo>
                    <a:lnTo>
                      <a:pt x="63" y="23"/>
                    </a:lnTo>
                    <a:lnTo>
                      <a:pt x="68" y="23"/>
                    </a:lnTo>
                    <a:lnTo>
                      <a:pt x="74" y="28"/>
                    </a:lnTo>
                    <a:lnTo>
                      <a:pt x="80" y="23"/>
                    </a:lnTo>
                    <a:lnTo>
                      <a:pt x="74" y="17"/>
                    </a:lnTo>
                    <a:lnTo>
                      <a:pt x="74" y="6"/>
                    </a:lnTo>
                    <a:lnTo>
                      <a:pt x="80" y="6"/>
                    </a:lnTo>
                    <a:lnTo>
                      <a:pt x="85" y="6"/>
                    </a:lnTo>
                    <a:lnTo>
                      <a:pt x="85" y="0"/>
                    </a:lnTo>
                    <a:lnTo>
                      <a:pt x="91" y="0"/>
                    </a:lnTo>
                    <a:lnTo>
                      <a:pt x="97" y="0"/>
                    </a:lnTo>
                    <a:lnTo>
                      <a:pt x="97" y="6"/>
                    </a:lnTo>
                    <a:lnTo>
                      <a:pt x="97" y="11"/>
                    </a:lnTo>
                    <a:lnTo>
                      <a:pt x="102" y="17"/>
                    </a:lnTo>
                    <a:lnTo>
                      <a:pt x="108" y="11"/>
                    </a:lnTo>
                    <a:lnTo>
                      <a:pt x="114" y="11"/>
                    </a:lnTo>
                    <a:lnTo>
                      <a:pt x="114" y="17"/>
                    </a:lnTo>
                    <a:lnTo>
                      <a:pt x="119" y="23"/>
                    </a:lnTo>
                    <a:lnTo>
                      <a:pt x="114" y="28"/>
                    </a:lnTo>
                    <a:lnTo>
                      <a:pt x="119" y="28"/>
                    </a:lnTo>
                    <a:lnTo>
                      <a:pt x="119" y="34"/>
                    </a:lnTo>
                    <a:lnTo>
                      <a:pt x="131" y="34"/>
                    </a:lnTo>
                    <a:lnTo>
                      <a:pt x="131" y="40"/>
                    </a:lnTo>
                    <a:lnTo>
                      <a:pt x="131" y="45"/>
                    </a:lnTo>
                    <a:lnTo>
                      <a:pt x="136" y="45"/>
                    </a:lnTo>
                    <a:lnTo>
                      <a:pt x="136" y="51"/>
                    </a:lnTo>
                    <a:lnTo>
                      <a:pt x="136" y="57"/>
                    </a:lnTo>
                    <a:lnTo>
                      <a:pt x="142" y="62"/>
                    </a:lnTo>
                    <a:lnTo>
                      <a:pt x="136" y="62"/>
                    </a:lnTo>
                    <a:lnTo>
                      <a:pt x="136" y="74"/>
                    </a:lnTo>
                    <a:lnTo>
                      <a:pt x="131" y="68"/>
                    </a:lnTo>
                    <a:lnTo>
                      <a:pt x="125" y="68"/>
                    </a:lnTo>
                    <a:lnTo>
                      <a:pt x="125" y="62"/>
                    </a:lnTo>
                    <a:lnTo>
                      <a:pt x="119" y="62"/>
                    </a:lnTo>
                    <a:lnTo>
                      <a:pt x="125" y="74"/>
                    </a:lnTo>
                    <a:lnTo>
                      <a:pt x="119" y="79"/>
                    </a:lnTo>
                    <a:lnTo>
                      <a:pt x="125" y="102"/>
                    </a:lnTo>
                    <a:lnTo>
                      <a:pt x="131" y="113"/>
                    </a:lnTo>
                    <a:lnTo>
                      <a:pt x="131" y="119"/>
                    </a:lnTo>
                    <a:lnTo>
                      <a:pt x="119" y="113"/>
                    </a:lnTo>
                    <a:lnTo>
                      <a:pt x="114" y="113"/>
                    </a:lnTo>
                    <a:lnTo>
                      <a:pt x="108" y="113"/>
                    </a:lnTo>
                    <a:lnTo>
                      <a:pt x="102" y="113"/>
                    </a:lnTo>
                    <a:lnTo>
                      <a:pt x="97" y="113"/>
                    </a:lnTo>
                    <a:lnTo>
                      <a:pt x="97" y="119"/>
                    </a:lnTo>
                    <a:lnTo>
                      <a:pt x="91" y="113"/>
                    </a:lnTo>
                    <a:lnTo>
                      <a:pt x="91" y="119"/>
                    </a:lnTo>
                    <a:lnTo>
                      <a:pt x="91" y="113"/>
                    </a:lnTo>
                    <a:lnTo>
                      <a:pt x="85" y="119"/>
                    </a:lnTo>
                    <a:lnTo>
                      <a:pt x="80" y="119"/>
                    </a:lnTo>
                    <a:lnTo>
                      <a:pt x="80" y="113"/>
                    </a:lnTo>
                    <a:lnTo>
                      <a:pt x="80" y="119"/>
                    </a:lnTo>
                    <a:lnTo>
                      <a:pt x="74" y="113"/>
                    </a:lnTo>
                    <a:lnTo>
                      <a:pt x="68" y="113"/>
                    </a:lnTo>
                    <a:lnTo>
                      <a:pt x="68" y="108"/>
                    </a:lnTo>
                    <a:lnTo>
                      <a:pt x="57" y="91"/>
                    </a:lnTo>
                    <a:lnTo>
                      <a:pt x="51" y="79"/>
                    </a:lnTo>
                    <a:lnTo>
                      <a:pt x="51" y="74"/>
                    </a:lnTo>
                    <a:lnTo>
                      <a:pt x="51" y="68"/>
                    </a:lnTo>
                    <a:lnTo>
                      <a:pt x="40" y="68"/>
                    </a:lnTo>
                    <a:lnTo>
                      <a:pt x="34" y="62"/>
                    </a:lnTo>
                    <a:lnTo>
                      <a:pt x="29" y="68"/>
                    </a:lnTo>
                    <a:lnTo>
                      <a:pt x="23" y="68"/>
                    </a:lnTo>
                    <a:lnTo>
                      <a:pt x="17" y="74"/>
                    </a:lnTo>
                    <a:lnTo>
                      <a:pt x="12" y="74"/>
                    </a:lnTo>
                    <a:lnTo>
                      <a:pt x="6" y="74"/>
                    </a:lnTo>
                    <a:lnTo>
                      <a:pt x="0" y="62"/>
                    </a:lnTo>
                    <a:lnTo>
                      <a:pt x="6" y="62"/>
                    </a:lnTo>
                    <a:lnTo>
                      <a:pt x="6" y="57"/>
                    </a:lnTo>
                    <a:close/>
                  </a:path>
                </a:pathLst>
              </a:custGeom>
              <a:solidFill>
                <a:srgbClr val="2F5B99"/>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4" name="Freeform 126">
                <a:extLst>
                  <a:ext uri="{FF2B5EF4-FFF2-40B4-BE49-F238E27FC236}">
                    <a16:creationId xmlns:a16="http://schemas.microsoft.com/office/drawing/2014/main" id="{DD68E0D4-12E0-0B60-868C-3528E35E1D98}"/>
                  </a:ext>
                </a:extLst>
              </p:cNvPr>
              <p:cNvSpPr>
                <a:spLocks/>
              </p:cNvSpPr>
              <p:nvPr>
                <p:custDataLst>
                  <p:tags r:id="rId127"/>
                </p:custDataLst>
              </p:nvPr>
            </p:nvSpPr>
            <p:spPr bwMode="auto">
              <a:xfrm rot="390307">
                <a:off x="7338610" y="4766550"/>
                <a:ext cx="80962" cy="80963"/>
              </a:xfrm>
              <a:custGeom>
                <a:avLst/>
                <a:gdLst>
                  <a:gd name="T0" fmla="*/ 28 w 51"/>
                  <a:gd name="T1" fmla="*/ 0 h 51"/>
                  <a:gd name="T2" fmla="*/ 34 w 51"/>
                  <a:gd name="T3" fmla="*/ 5 h 51"/>
                  <a:gd name="T4" fmla="*/ 34 w 51"/>
                  <a:gd name="T5" fmla="*/ 0 h 51"/>
                  <a:gd name="T6" fmla="*/ 39 w 51"/>
                  <a:gd name="T7" fmla="*/ 0 h 51"/>
                  <a:gd name="T8" fmla="*/ 39 w 51"/>
                  <a:gd name="T9" fmla="*/ 5 h 51"/>
                  <a:gd name="T10" fmla="*/ 45 w 51"/>
                  <a:gd name="T11" fmla="*/ 5 h 51"/>
                  <a:gd name="T12" fmla="*/ 51 w 51"/>
                  <a:gd name="T13" fmla="*/ 11 h 51"/>
                  <a:gd name="T14" fmla="*/ 51 w 51"/>
                  <a:gd name="T15" fmla="*/ 17 h 51"/>
                  <a:gd name="T16" fmla="*/ 45 w 51"/>
                  <a:gd name="T17" fmla="*/ 22 h 51"/>
                  <a:gd name="T18" fmla="*/ 51 w 51"/>
                  <a:gd name="T19" fmla="*/ 22 h 51"/>
                  <a:gd name="T20" fmla="*/ 45 w 51"/>
                  <a:gd name="T21" fmla="*/ 22 h 51"/>
                  <a:gd name="T22" fmla="*/ 39 w 51"/>
                  <a:gd name="T23" fmla="*/ 28 h 51"/>
                  <a:gd name="T24" fmla="*/ 34 w 51"/>
                  <a:gd name="T25" fmla="*/ 28 h 51"/>
                  <a:gd name="T26" fmla="*/ 34 w 51"/>
                  <a:gd name="T27" fmla="*/ 34 h 51"/>
                  <a:gd name="T28" fmla="*/ 28 w 51"/>
                  <a:gd name="T29" fmla="*/ 39 h 51"/>
                  <a:gd name="T30" fmla="*/ 22 w 51"/>
                  <a:gd name="T31" fmla="*/ 45 h 51"/>
                  <a:gd name="T32" fmla="*/ 17 w 51"/>
                  <a:gd name="T33" fmla="*/ 45 h 51"/>
                  <a:gd name="T34" fmla="*/ 11 w 51"/>
                  <a:gd name="T35" fmla="*/ 45 h 51"/>
                  <a:gd name="T36" fmla="*/ 11 w 51"/>
                  <a:gd name="T37" fmla="*/ 51 h 51"/>
                  <a:gd name="T38" fmla="*/ 11 w 51"/>
                  <a:gd name="T39" fmla="*/ 45 h 51"/>
                  <a:gd name="T40" fmla="*/ 11 w 51"/>
                  <a:gd name="T41" fmla="*/ 39 h 51"/>
                  <a:gd name="T42" fmla="*/ 5 w 51"/>
                  <a:gd name="T43" fmla="*/ 34 h 51"/>
                  <a:gd name="T44" fmla="*/ 11 w 51"/>
                  <a:gd name="T45" fmla="*/ 34 h 51"/>
                  <a:gd name="T46" fmla="*/ 5 w 51"/>
                  <a:gd name="T47" fmla="*/ 34 h 51"/>
                  <a:gd name="T48" fmla="*/ 5 w 51"/>
                  <a:gd name="T49" fmla="*/ 28 h 51"/>
                  <a:gd name="T50" fmla="*/ 5 w 51"/>
                  <a:gd name="T51" fmla="*/ 22 h 51"/>
                  <a:gd name="T52" fmla="*/ 5 w 51"/>
                  <a:gd name="T53" fmla="*/ 17 h 51"/>
                  <a:gd name="T54" fmla="*/ 0 w 51"/>
                  <a:gd name="T55" fmla="*/ 17 h 51"/>
                  <a:gd name="T56" fmla="*/ 0 w 51"/>
                  <a:gd name="T57" fmla="*/ 11 h 51"/>
                  <a:gd name="T58" fmla="*/ 0 w 51"/>
                  <a:gd name="T59" fmla="*/ 5 h 51"/>
                  <a:gd name="T60" fmla="*/ 5 w 51"/>
                  <a:gd name="T61" fmla="*/ 11 h 51"/>
                  <a:gd name="T62" fmla="*/ 17 w 51"/>
                  <a:gd name="T63" fmla="*/ 5 h 51"/>
                  <a:gd name="T64" fmla="*/ 22 w 51"/>
                  <a:gd name="T65" fmla="*/ 5 h 51"/>
                  <a:gd name="T66" fmla="*/ 28 w 51"/>
                  <a:gd name="T6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51">
                    <a:moveTo>
                      <a:pt x="28" y="0"/>
                    </a:moveTo>
                    <a:lnTo>
                      <a:pt x="34" y="5"/>
                    </a:lnTo>
                    <a:lnTo>
                      <a:pt x="34" y="0"/>
                    </a:lnTo>
                    <a:lnTo>
                      <a:pt x="39" y="0"/>
                    </a:lnTo>
                    <a:lnTo>
                      <a:pt x="39" y="5"/>
                    </a:lnTo>
                    <a:lnTo>
                      <a:pt x="45" y="5"/>
                    </a:lnTo>
                    <a:lnTo>
                      <a:pt x="51" y="11"/>
                    </a:lnTo>
                    <a:lnTo>
                      <a:pt x="51" y="17"/>
                    </a:lnTo>
                    <a:lnTo>
                      <a:pt x="45" y="22"/>
                    </a:lnTo>
                    <a:lnTo>
                      <a:pt x="51" y="22"/>
                    </a:lnTo>
                    <a:lnTo>
                      <a:pt x="45" y="22"/>
                    </a:lnTo>
                    <a:lnTo>
                      <a:pt x="39" y="28"/>
                    </a:lnTo>
                    <a:lnTo>
                      <a:pt x="34" y="28"/>
                    </a:lnTo>
                    <a:lnTo>
                      <a:pt x="34" y="34"/>
                    </a:lnTo>
                    <a:lnTo>
                      <a:pt x="28" y="39"/>
                    </a:lnTo>
                    <a:lnTo>
                      <a:pt x="22" y="45"/>
                    </a:lnTo>
                    <a:lnTo>
                      <a:pt x="17" y="45"/>
                    </a:lnTo>
                    <a:lnTo>
                      <a:pt x="11" y="45"/>
                    </a:lnTo>
                    <a:lnTo>
                      <a:pt x="11" y="51"/>
                    </a:lnTo>
                    <a:lnTo>
                      <a:pt x="11" y="45"/>
                    </a:lnTo>
                    <a:lnTo>
                      <a:pt x="11" y="39"/>
                    </a:lnTo>
                    <a:lnTo>
                      <a:pt x="5" y="34"/>
                    </a:lnTo>
                    <a:lnTo>
                      <a:pt x="11" y="34"/>
                    </a:lnTo>
                    <a:lnTo>
                      <a:pt x="5" y="34"/>
                    </a:lnTo>
                    <a:lnTo>
                      <a:pt x="5" y="28"/>
                    </a:lnTo>
                    <a:lnTo>
                      <a:pt x="5" y="22"/>
                    </a:lnTo>
                    <a:lnTo>
                      <a:pt x="5" y="17"/>
                    </a:lnTo>
                    <a:lnTo>
                      <a:pt x="0" y="17"/>
                    </a:lnTo>
                    <a:lnTo>
                      <a:pt x="0" y="11"/>
                    </a:lnTo>
                    <a:lnTo>
                      <a:pt x="0" y="5"/>
                    </a:lnTo>
                    <a:lnTo>
                      <a:pt x="5" y="11"/>
                    </a:lnTo>
                    <a:lnTo>
                      <a:pt x="17" y="5"/>
                    </a:lnTo>
                    <a:lnTo>
                      <a:pt x="22" y="5"/>
                    </a:lnTo>
                    <a:lnTo>
                      <a:pt x="28" y="0"/>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5" name="Freeform 127">
                <a:extLst>
                  <a:ext uri="{FF2B5EF4-FFF2-40B4-BE49-F238E27FC236}">
                    <a16:creationId xmlns:a16="http://schemas.microsoft.com/office/drawing/2014/main" id="{22648754-9F96-DEE3-ACBD-EAAB1661D5D3}"/>
                  </a:ext>
                </a:extLst>
              </p:cNvPr>
              <p:cNvSpPr>
                <a:spLocks/>
              </p:cNvSpPr>
              <p:nvPr>
                <p:custDataLst>
                  <p:tags r:id="rId128"/>
                </p:custDataLst>
              </p:nvPr>
            </p:nvSpPr>
            <p:spPr bwMode="auto">
              <a:xfrm rot="390307">
                <a:off x="8275478" y="4884474"/>
                <a:ext cx="134937" cy="90488"/>
              </a:xfrm>
              <a:custGeom>
                <a:avLst/>
                <a:gdLst>
                  <a:gd name="T0" fmla="*/ 22 w 85"/>
                  <a:gd name="T1" fmla="*/ 57 h 57"/>
                  <a:gd name="T2" fmla="*/ 11 w 85"/>
                  <a:gd name="T3" fmla="*/ 40 h 57"/>
                  <a:gd name="T4" fmla="*/ 5 w 85"/>
                  <a:gd name="T5" fmla="*/ 46 h 57"/>
                  <a:gd name="T6" fmla="*/ 5 w 85"/>
                  <a:gd name="T7" fmla="*/ 40 h 57"/>
                  <a:gd name="T8" fmla="*/ 5 w 85"/>
                  <a:gd name="T9" fmla="*/ 34 h 57"/>
                  <a:gd name="T10" fmla="*/ 5 w 85"/>
                  <a:gd name="T11" fmla="*/ 23 h 57"/>
                  <a:gd name="T12" fmla="*/ 0 w 85"/>
                  <a:gd name="T13" fmla="*/ 17 h 57"/>
                  <a:gd name="T14" fmla="*/ 11 w 85"/>
                  <a:gd name="T15" fmla="*/ 6 h 57"/>
                  <a:gd name="T16" fmla="*/ 17 w 85"/>
                  <a:gd name="T17" fmla="*/ 6 h 57"/>
                  <a:gd name="T18" fmla="*/ 22 w 85"/>
                  <a:gd name="T19" fmla="*/ 12 h 57"/>
                  <a:gd name="T20" fmla="*/ 34 w 85"/>
                  <a:gd name="T21" fmla="*/ 0 h 57"/>
                  <a:gd name="T22" fmla="*/ 39 w 85"/>
                  <a:gd name="T23" fmla="*/ 0 h 57"/>
                  <a:gd name="T24" fmla="*/ 45 w 85"/>
                  <a:gd name="T25" fmla="*/ 6 h 57"/>
                  <a:gd name="T26" fmla="*/ 56 w 85"/>
                  <a:gd name="T27" fmla="*/ 12 h 57"/>
                  <a:gd name="T28" fmla="*/ 56 w 85"/>
                  <a:gd name="T29" fmla="*/ 17 h 57"/>
                  <a:gd name="T30" fmla="*/ 62 w 85"/>
                  <a:gd name="T31" fmla="*/ 17 h 57"/>
                  <a:gd name="T32" fmla="*/ 79 w 85"/>
                  <a:gd name="T33" fmla="*/ 23 h 57"/>
                  <a:gd name="T34" fmla="*/ 85 w 85"/>
                  <a:gd name="T35" fmla="*/ 29 h 57"/>
                  <a:gd name="T36" fmla="*/ 85 w 85"/>
                  <a:gd name="T37" fmla="*/ 34 h 57"/>
                  <a:gd name="T38" fmla="*/ 85 w 85"/>
                  <a:gd name="T39" fmla="*/ 40 h 57"/>
                  <a:gd name="T40" fmla="*/ 79 w 85"/>
                  <a:gd name="T41" fmla="*/ 46 h 57"/>
                  <a:gd name="T42" fmla="*/ 73 w 85"/>
                  <a:gd name="T43" fmla="*/ 51 h 57"/>
                  <a:gd name="T44" fmla="*/ 68 w 85"/>
                  <a:gd name="T45" fmla="*/ 51 h 57"/>
                  <a:gd name="T46" fmla="*/ 51 w 85"/>
                  <a:gd name="T47" fmla="*/ 57 h 57"/>
                  <a:gd name="T48" fmla="*/ 45 w 85"/>
                  <a:gd name="T49" fmla="*/ 51 h 57"/>
                  <a:gd name="T50" fmla="*/ 34 w 85"/>
                  <a:gd name="T51" fmla="*/ 46 h 57"/>
                  <a:gd name="T52" fmla="*/ 34 w 85"/>
                  <a:gd name="T53" fmla="*/ 51 h 57"/>
                  <a:gd name="T54" fmla="*/ 28 w 85"/>
                  <a:gd name="T55" fmla="*/ 51 h 57"/>
                  <a:gd name="T56" fmla="*/ 22 w 85"/>
                  <a:gd name="T57" fmla="*/ 51 h 57"/>
                  <a:gd name="T58" fmla="*/ 28 w 85"/>
                  <a:gd name="T59" fmla="*/ 51 h 57"/>
                  <a:gd name="T60" fmla="*/ 28 w 85"/>
                  <a:gd name="T61" fmla="*/ 57 h 57"/>
                  <a:gd name="T62" fmla="*/ 22 w 85"/>
                  <a:gd name="T6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57">
                    <a:moveTo>
                      <a:pt x="22" y="57"/>
                    </a:moveTo>
                    <a:lnTo>
                      <a:pt x="11" y="40"/>
                    </a:lnTo>
                    <a:lnTo>
                      <a:pt x="5" y="46"/>
                    </a:lnTo>
                    <a:lnTo>
                      <a:pt x="5" y="40"/>
                    </a:lnTo>
                    <a:lnTo>
                      <a:pt x="5" y="34"/>
                    </a:lnTo>
                    <a:lnTo>
                      <a:pt x="5" y="23"/>
                    </a:lnTo>
                    <a:lnTo>
                      <a:pt x="0" y="17"/>
                    </a:lnTo>
                    <a:lnTo>
                      <a:pt x="11" y="6"/>
                    </a:lnTo>
                    <a:lnTo>
                      <a:pt x="17" y="6"/>
                    </a:lnTo>
                    <a:lnTo>
                      <a:pt x="22" y="12"/>
                    </a:lnTo>
                    <a:lnTo>
                      <a:pt x="34" y="0"/>
                    </a:lnTo>
                    <a:lnTo>
                      <a:pt x="39" y="0"/>
                    </a:lnTo>
                    <a:lnTo>
                      <a:pt x="45" y="6"/>
                    </a:lnTo>
                    <a:lnTo>
                      <a:pt x="56" y="12"/>
                    </a:lnTo>
                    <a:lnTo>
                      <a:pt x="56" y="17"/>
                    </a:lnTo>
                    <a:lnTo>
                      <a:pt x="62" y="17"/>
                    </a:lnTo>
                    <a:lnTo>
                      <a:pt x="79" y="23"/>
                    </a:lnTo>
                    <a:lnTo>
                      <a:pt x="85" y="29"/>
                    </a:lnTo>
                    <a:lnTo>
                      <a:pt x="85" y="34"/>
                    </a:lnTo>
                    <a:lnTo>
                      <a:pt x="85" y="40"/>
                    </a:lnTo>
                    <a:lnTo>
                      <a:pt x="79" y="46"/>
                    </a:lnTo>
                    <a:lnTo>
                      <a:pt x="73" y="51"/>
                    </a:lnTo>
                    <a:lnTo>
                      <a:pt x="68" y="51"/>
                    </a:lnTo>
                    <a:lnTo>
                      <a:pt x="51" y="57"/>
                    </a:lnTo>
                    <a:lnTo>
                      <a:pt x="45" y="51"/>
                    </a:lnTo>
                    <a:lnTo>
                      <a:pt x="34" y="46"/>
                    </a:lnTo>
                    <a:lnTo>
                      <a:pt x="34" y="51"/>
                    </a:lnTo>
                    <a:lnTo>
                      <a:pt x="28" y="51"/>
                    </a:lnTo>
                    <a:lnTo>
                      <a:pt x="22" y="51"/>
                    </a:lnTo>
                    <a:lnTo>
                      <a:pt x="28" y="51"/>
                    </a:lnTo>
                    <a:lnTo>
                      <a:pt x="28" y="57"/>
                    </a:lnTo>
                    <a:lnTo>
                      <a:pt x="22" y="57"/>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6" name="Freeform 128">
                <a:extLst>
                  <a:ext uri="{FF2B5EF4-FFF2-40B4-BE49-F238E27FC236}">
                    <a16:creationId xmlns:a16="http://schemas.microsoft.com/office/drawing/2014/main" id="{21D1B412-5F5E-DC35-3661-943DCDAAAE4E}"/>
                  </a:ext>
                </a:extLst>
              </p:cNvPr>
              <p:cNvSpPr>
                <a:spLocks/>
              </p:cNvSpPr>
              <p:nvPr>
                <p:custDataLst>
                  <p:tags r:id="rId129"/>
                </p:custDataLst>
              </p:nvPr>
            </p:nvSpPr>
            <p:spPr bwMode="auto">
              <a:xfrm rot="390307">
                <a:off x="7244265" y="4789978"/>
                <a:ext cx="63500" cy="90488"/>
              </a:xfrm>
              <a:custGeom>
                <a:avLst/>
                <a:gdLst>
                  <a:gd name="T0" fmla="*/ 28 w 40"/>
                  <a:gd name="T1" fmla="*/ 51 h 57"/>
                  <a:gd name="T2" fmla="*/ 22 w 40"/>
                  <a:gd name="T3" fmla="*/ 51 h 57"/>
                  <a:gd name="T4" fmla="*/ 22 w 40"/>
                  <a:gd name="T5" fmla="*/ 57 h 57"/>
                  <a:gd name="T6" fmla="*/ 17 w 40"/>
                  <a:gd name="T7" fmla="*/ 57 h 57"/>
                  <a:gd name="T8" fmla="*/ 17 w 40"/>
                  <a:gd name="T9" fmla="*/ 51 h 57"/>
                  <a:gd name="T10" fmla="*/ 11 w 40"/>
                  <a:gd name="T11" fmla="*/ 46 h 57"/>
                  <a:gd name="T12" fmla="*/ 11 w 40"/>
                  <a:gd name="T13" fmla="*/ 34 h 57"/>
                  <a:gd name="T14" fmla="*/ 5 w 40"/>
                  <a:gd name="T15" fmla="*/ 34 h 57"/>
                  <a:gd name="T16" fmla="*/ 5 w 40"/>
                  <a:gd name="T17" fmla="*/ 29 h 57"/>
                  <a:gd name="T18" fmla="*/ 0 w 40"/>
                  <a:gd name="T19" fmla="*/ 29 h 57"/>
                  <a:gd name="T20" fmla="*/ 5 w 40"/>
                  <a:gd name="T21" fmla="*/ 29 h 57"/>
                  <a:gd name="T22" fmla="*/ 5 w 40"/>
                  <a:gd name="T23" fmla="*/ 23 h 57"/>
                  <a:gd name="T24" fmla="*/ 0 w 40"/>
                  <a:gd name="T25" fmla="*/ 17 h 57"/>
                  <a:gd name="T26" fmla="*/ 5 w 40"/>
                  <a:gd name="T27" fmla="*/ 17 h 57"/>
                  <a:gd name="T28" fmla="*/ 11 w 40"/>
                  <a:gd name="T29" fmla="*/ 17 h 57"/>
                  <a:gd name="T30" fmla="*/ 17 w 40"/>
                  <a:gd name="T31" fmla="*/ 23 h 57"/>
                  <a:gd name="T32" fmla="*/ 17 w 40"/>
                  <a:gd name="T33" fmla="*/ 29 h 57"/>
                  <a:gd name="T34" fmla="*/ 22 w 40"/>
                  <a:gd name="T35" fmla="*/ 23 h 57"/>
                  <a:gd name="T36" fmla="*/ 17 w 40"/>
                  <a:gd name="T37" fmla="*/ 23 h 57"/>
                  <a:gd name="T38" fmla="*/ 17 w 40"/>
                  <a:gd name="T39" fmla="*/ 17 h 57"/>
                  <a:gd name="T40" fmla="*/ 22 w 40"/>
                  <a:gd name="T41" fmla="*/ 17 h 57"/>
                  <a:gd name="T42" fmla="*/ 22 w 40"/>
                  <a:gd name="T43" fmla="*/ 12 h 57"/>
                  <a:gd name="T44" fmla="*/ 28 w 40"/>
                  <a:gd name="T45" fmla="*/ 12 h 57"/>
                  <a:gd name="T46" fmla="*/ 34 w 40"/>
                  <a:gd name="T47" fmla="*/ 12 h 57"/>
                  <a:gd name="T48" fmla="*/ 34 w 40"/>
                  <a:gd name="T49" fmla="*/ 0 h 57"/>
                  <a:gd name="T50" fmla="*/ 34 w 40"/>
                  <a:gd name="T51" fmla="*/ 6 h 57"/>
                  <a:gd name="T52" fmla="*/ 40 w 40"/>
                  <a:gd name="T53" fmla="*/ 6 h 57"/>
                  <a:gd name="T54" fmla="*/ 40 w 40"/>
                  <a:gd name="T55" fmla="*/ 12 h 57"/>
                  <a:gd name="T56" fmla="*/ 40 w 40"/>
                  <a:gd name="T57" fmla="*/ 17 h 57"/>
                  <a:gd name="T58" fmla="*/ 34 w 40"/>
                  <a:gd name="T59" fmla="*/ 23 h 57"/>
                  <a:gd name="T60" fmla="*/ 34 w 40"/>
                  <a:gd name="T61" fmla="*/ 29 h 57"/>
                  <a:gd name="T62" fmla="*/ 34 w 40"/>
                  <a:gd name="T63" fmla="*/ 40 h 57"/>
                  <a:gd name="T64" fmla="*/ 34 w 40"/>
                  <a:gd name="T65" fmla="*/ 46 h 57"/>
                  <a:gd name="T66" fmla="*/ 34 w 40"/>
                  <a:gd name="T67" fmla="*/ 51 h 57"/>
                  <a:gd name="T68" fmla="*/ 28 w 40"/>
                  <a:gd name="T69"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57">
                    <a:moveTo>
                      <a:pt x="28" y="51"/>
                    </a:moveTo>
                    <a:lnTo>
                      <a:pt x="22" y="51"/>
                    </a:lnTo>
                    <a:lnTo>
                      <a:pt x="22" y="57"/>
                    </a:lnTo>
                    <a:lnTo>
                      <a:pt x="17" y="57"/>
                    </a:lnTo>
                    <a:lnTo>
                      <a:pt x="17" y="51"/>
                    </a:lnTo>
                    <a:lnTo>
                      <a:pt x="11" y="46"/>
                    </a:lnTo>
                    <a:lnTo>
                      <a:pt x="11" y="34"/>
                    </a:lnTo>
                    <a:lnTo>
                      <a:pt x="5" y="34"/>
                    </a:lnTo>
                    <a:lnTo>
                      <a:pt x="5" y="29"/>
                    </a:lnTo>
                    <a:lnTo>
                      <a:pt x="0" y="29"/>
                    </a:lnTo>
                    <a:lnTo>
                      <a:pt x="5" y="29"/>
                    </a:lnTo>
                    <a:lnTo>
                      <a:pt x="5" y="23"/>
                    </a:lnTo>
                    <a:lnTo>
                      <a:pt x="0" y="17"/>
                    </a:lnTo>
                    <a:lnTo>
                      <a:pt x="5" y="17"/>
                    </a:lnTo>
                    <a:lnTo>
                      <a:pt x="11" y="17"/>
                    </a:lnTo>
                    <a:lnTo>
                      <a:pt x="17" y="23"/>
                    </a:lnTo>
                    <a:lnTo>
                      <a:pt x="17" y="29"/>
                    </a:lnTo>
                    <a:lnTo>
                      <a:pt x="22" y="23"/>
                    </a:lnTo>
                    <a:lnTo>
                      <a:pt x="17" y="23"/>
                    </a:lnTo>
                    <a:lnTo>
                      <a:pt x="17" y="17"/>
                    </a:lnTo>
                    <a:lnTo>
                      <a:pt x="22" y="17"/>
                    </a:lnTo>
                    <a:lnTo>
                      <a:pt x="22" y="12"/>
                    </a:lnTo>
                    <a:lnTo>
                      <a:pt x="28" y="12"/>
                    </a:lnTo>
                    <a:lnTo>
                      <a:pt x="34" y="12"/>
                    </a:lnTo>
                    <a:lnTo>
                      <a:pt x="34" y="0"/>
                    </a:lnTo>
                    <a:lnTo>
                      <a:pt x="34" y="6"/>
                    </a:lnTo>
                    <a:lnTo>
                      <a:pt x="40" y="6"/>
                    </a:lnTo>
                    <a:lnTo>
                      <a:pt x="40" y="12"/>
                    </a:lnTo>
                    <a:lnTo>
                      <a:pt x="40" y="17"/>
                    </a:lnTo>
                    <a:lnTo>
                      <a:pt x="34" y="23"/>
                    </a:lnTo>
                    <a:lnTo>
                      <a:pt x="34" y="29"/>
                    </a:lnTo>
                    <a:lnTo>
                      <a:pt x="34" y="40"/>
                    </a:lnTo>
                    <a:lnTo>
                      <a:pt x="34" y="46"/>
                    </a:lnTo>
                    <a:lnTo>
                      <a:pt x="34" y="51"/>
                    </a:lnTo>
                    <a:lnTo>
                      <a:pt x="28" y="51"/>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7" name="Freeform 129">
                <a:extLst>
                  <a:ext uri="{FF2B5EF4-FFF2-40B4-BE49-F238E27FC236}">
                    <a16:creationId xmlns:a16="http://schemas.microsoft.com/office/drawing/2014/main" id="{0356AAC4-8BB0-240E-FE5A-17EE23CE8F49}"/>
                  </a:ext>
                </a:extLst>
              </p:cNvPr>
              <p:cNvSpPr>
                <a:spLocks/>
              </p:cNvSpPr>
              <p:nvPr>
                <p:custDataLst>
                  <p:tags r:id="rId130"/>
                </p:custDataLst>
              </p:nvPr>
            </p:nvSpPr>
            <p:spPr bwMode="auto">
              <a:xfrm rot="390307">
                <a:off x="7930348" y="4733906"/>
                <a:ext cx="90487" cy="80963"/>
              </a:xfrm>
              <a:custGeom>
                <a:avLst/>
                <a:gdLst>
                  <a:gd name="T0" fmla="*/ 45 w 57"/>
                  <a:gd name="T1" fmla="*/ 34 h 51"/>
                  <a:gd name="T2" fmla="*/ 51 w 57"/>
                  <a:gd name="T3" fmla="*/ 34 h 51"/>
                  <a:gd name="T4" fmla="*/ 51 w 57"/>
                  <a:gd name="T5" fmla="*/ 40 h 51"/>
                  <a:gd name="T6" fmla="*/ 57 w 57"/>
                  <a:gd name="T7" fmla="*/ 40 h 51"/>
                  <a:gd name="T8" fmla="*/ 51 w 57"/>
                  <a:gd name="T9" fmla="*/ 46 h 51"/>
                  <a:gd name="T10" fmla="*/ 45 w 57"/>
                  <a:gd name="T11" fmla="*/ 46 h 51"/>
                  <a:gd name="T12" fmla="*/ 34 w 57"/>
                  <a:gd name="T13" fmla="*/ 46 h 51"/>
                  <a:gd name="T14" fmla="*/ 23 w 57"/>
                  <a:gd name="T15" fmla="*/ 51 h 51"/>
                  <a:gd name="T16" fmla="*/ 17 w 57"/>
                  <a:gd name="T17" fmla="*/ 51 h 51"/>
                  <a:gd name="T18" fmla="*/ 17 w 57"/>
                  <a:gd name="T19" fmla="*/ 46 h 51"/>
                  <a:gd name="T20" fmla="*/ 11 w 57"/>
                  <a:gd name="T21" fmla="*/ 46 h 51"/>
                  <a:gd name="T22" fmla="*/ 6 w 57"/>
                  <a:gd name="T23" fmla="*/ 40 h 51"/>
                  <a:gd name="T24" fmla="*/ 6 w 57"/>
                  <a:gd name="T25" fmla="*/ 34 h 51"/>
                  <a:gd name="T26" fmla="*/ 6 w 57"/>
                  <a:gd name="T27" fmla="*/ 29 h 51"/>
                  <a:gd name="T28" fmla="*/ 11 w 57"/>
                  <a:gd name="T29" fmla="*/ 29 h 51"/>
                  <a:gd name="T30" fmla="*/ 11 w 57"/>
                  <a:gd name="T31" fmla="*/ 23 h 51"/>
                  <a:gd name="T32" fmla="*/ 6 w 57"/>
                  <a:gd name="T33" fmla="*/ 23 h 51"/>
                  <a:gd name="T34" fmla="*/ 6 w 57"/>
                  <a:gd name="T35" fmla="*/ 17 h 51"/>
                  <a:gd name="T36" fmla="*/ 11 w 57"/>
                  <a:gd name="T37" fmla="*/ 17 h 51"/>
                  <a:gd name="T38" fmla="*/ 11 w 57"/>
                  <a:gd name="T39" fmla="*/ 12 h 51"/>
                  <a:gd name="T40" fmla="*/ 6 w 57"/>
                  <a:gd name="T41" fmla="*/ 12 h 51"/>
                  <a:gd name="T42" fmla="*/ 0 w 57"/>
                  <a:gd name="T43" fmla="*/ 12 h 51"/>
                  <a:gd name="T44" fmla="*/ 0 w 57"/>
                  <a:gd name="T45" fmla="*/ 6 h 51"/>
                  <a:gd name="T46" fmla="*/ 6 w 57"/>
                  <a:gd name="T47" fmla="*/ 6 h 51"/>
                  <a:gd name="T48" fmla="*/ 6 w 57"/>
                  <a:gd name="T49" fmla="*/ 0 h 51"/>
                  <a:gd name="T50" fmla="*/ 6 w 57"/>
                  <a:gd name="T51" fmla="*/ 6 h 51"/>
                  <a:gd name="T52" fmla="*/ 11 w 57"/>
                  <a:gd name="T53" fmla="*/ 6 h 51"/>
                  <a:gd name="T54" fmla="*/ 11 w 57"/>
                  <a:gd name="T55" fmla="*/ 12 h 51"/>
                  <a:gd name="T56" fmla="*/ 11 w 57"/>
                  <a:gd name="T57" fmla="*/ 17 h 51"/>
                  <a:gd name="T58" fmla="*/ 17 w 57"/>
                  <a:gd name="T59" fmla="*/ 23 h 51"/>
                  <a:gd name="T60" fmla="*/ 23 w 57"/>
                  <a:gd name="T61" fmla="*/ 23 h 51"/>
                  <a:gd name="T62" fmla="*/ 23 w 57"/>
                  <a:gd name="T63" fmla="*/ 29 h 51"/>
                  <a:gd name="T64" fmla="*/ 23 w 57"/>
                  <a:gd name="T65" fmla="*/ 23 h 51"/>
                  <a:gd name="T66" fmla="*/ 34 w 57"/>
                  <a:gd name="T67" fmla="*/ 17 h 51"/>
                  <a:gd name="T68" fmla="*/ 34 w 57"/>
                  <a:gd name="T69" fmla="*/ 12 h 51"/>
                  <a:gd name="T70" fmla="*/ 40 w 57"/>
                  <a:gd name="T71" fmla="*/ 12 h 51"/>
                  <a:gd name="T72" fmla="*/ 40 w 57"/>
                  <a:gd name="T73" fmla="*/ 17 h 51"/>
                  <a:gd name="T74" fmla="*/ 45 w 57"/>
                  <a:gd name="T75" fmla="*/ 17 h 51"/>
                  <a:gd name="T76" fmla="*/ 45 w 57"/>
                  <a:gd name="T77" fmla="*/ 23 h 51"/>
                  <a:gd name="T78" fmla="*/ 40 w 57"/>
                  <a:gd name="T79" fmla="*/ 23 h 51"/>
                  <a:gd name="T80" fmla="*/ 40 w 57"/>
                  <a:gd name="T81" fmla="*/ 29 h 51"/>
                  <a:gd name="T82" fmla="*/ 45 w 57"/>
                  <a:gd name="T83"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1">
                    <a:moveTo>
                      <a:pt x="45" y="34"/>
                    </a:moveTo>
                    <a:lnTo>
                      <a:pt x="51" y="34"/>
                    </a:lnTo>
                    <a:lnTo>
                      <a:pt x="51" y="40"/>
                    </a:lnTo>
                    <a:lnTo>
                      <a:pt x="57" y="40"/>
                    </a:lnTo>
                    <a:lnTo>
                      <a:pt x="51" y="46"/>
                    </a:lnTo>
                    <a:lnTo>
                      <a:pt x="45" y="46"/>
                    </a:lnTo>
                    <a:lnTo>
                      <a:pt x="34" y="46"/>
                    </a:lnTo>
                    <a:lnTo>
                      <a:pt x="23" y="51"/>
                    </a:lnTo>
                    <a:lnTo>
                      <a:pt x="17" y="51"/>
                    </a:lnTo>
                    <a:lnTo>
                      <a:pt x="17" y="46"/>
                    </a:lnTo>
                    <a:lnTo>
                      <a:pt x="11" y="46"/>
                    </a:lnTo>
                    <a:lnTo>
                      <a:pt x="6" y="40"/>
                    </a:lnTo>
                    <a:lnTo>
                      <a:pt x="6" y="34"/>
                    </a:lnTo>
                    <a:lnTo>
                      <a:pt x="6" y="29"/>
                    </a:lnTo>
                    <a:lnTo>
                      <a:pt x="11" y="29"/>
                    </a:lnTo>
                    <a:lnTo>
                      <a:pt x="11" y="23"/>
                    </a:lnTo>
                    <a:lnTo>
                      <a:pt x="6" y="23"/>
                    </a:lnTo>
                    <a:lnTo>
                      <a:pt x="6" y="17"/>
                    </a:lnTo>
                    <a:lnTo>
                      <a:pt x="11" y="17"/>
                    </a:lnTo>
                    <a:lnTo>
                      <a:pt x="11" y="12"/>
                    </a:lnTo>
                    <a:lnTo>
                      <a:pt x="6" y="12"/>
                    </a:lnTo>
                    <a:lnTo>
                      <a:pt x="0" y="12"/>
                    </a:lnTo>
                    <a:lnTo>
                      <a:pt x="0" y="6"/>
                    </a:lnTo>
                    <a:lnTo>
                      <a:pt x="6" y="6"/>
                    </a:lnTo>
                    <a:lnTo>
                      <a:pt x="6" y="0"/>
                    </a:lnTo>
                    <a:lnTo>
                      <a:pt x="6" y="6"/>
                    </a:lnTo>
                    <a:lnTo>
                      <a:pt x="11" y="6"/>
                    </a:lnTo>
                    <a:lnTo>
                      <a:pt x="11" y="12"/>
                    </a:lnTo>
                    <a:lnTo>
                      <a:pt x="11" y="17"/>
                    </a:lnTo>
                    <a:lnTo>
                      <a:pt x="17" y="23"/>
                    </a:lnTo>
                    <a:lnTo>
                      <a:pt x="23" y="23"/>
                    </a:lnTo>
                    <a:lnTo>
                      <a:pt x="23" y="29"/>
                    </a:lnTo>
                    <a:lnTo>
                      <a:pt x="23" y="23"/>
                    </a:lnTo>
                    <a:lnTo>
                      <a:pt x="34" y="17"/>
                    </a:lnTo>
                    <a:lnTo>
                      <a:pt x="34" y="12"/>
                    </a:lnTo>
                    <a:lnTo>
                      <a:pt x="40" y="12"/>
                    </a:lnTo>
                    <a:lnTo>
                      <a:pt x="40" y="17"/>
                    </a:lnTo>
                    <a:lnTo>
                      <a:pt x="45" y="17"/>
                    </a:lnTo>
                    <a:lnTo>
                      <a:pt x="45" y="23"/>
                    </a:lnTo>
                    <a:lnTo>
                      <a:pt x="40" y="23"/>
                    </a:lnTo>
                    <a:lnTo>
                      <a:pt x="40" y="29"/>
                    </a:lnTo>
                    <a:lnTo>
                      <a:pt x="45" y="34"/>
                    </a:lnTo>
                    <a:close/>
                  </a:path>
                </a:pathLst>
              </a:custGeom>
              <a:solidFill>
                <a:srgbClr val="428ABE"/>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8" name="Freeform 130">
                <a:extLst>
                  <a:ext uri="{FF2B5EF4-FFF2-40B4-BE49-F238E27FC236}">
                    <a16:creationId xmlns:a16="http://schemas.microsoft.com/office/drawing/2014/main" id="{C6F30C8C-75F7-1872-6B51-9E4163632DC4}"/>
                  </a:ext>
                </a:extLst>
              </p:cNvPr>
              <p:cNvSpPr>
                <a:spLocks/>
              </p:cNvSpPr>
              <p:nvPr>
                <p:custDataLst>
                  <p:tags r:id="rId131"/>
                </p:custDataLst>
              </p:nvPr>
            </p:nvSpPr>
            <p:spPr bwMode="auto">
              <a:xfrm rot="390307">
                <a:off x="7159555" y="5542402"/>
                <a:ext cx="63500" cy="71438"/>
              </a:xfrm>
              <a:custGeom>
                <a:avLst/>
                <a:gdLst>
                  <a:gd name="T0" fmla="*/ 22 w 40"/>
                  <a:gd name="T1" fmla="*/ 39 h 45"/>
                  <a:gd name="T2" fmla="*/ 17 w 40"/>
                  <a:gd name="T3" fmla="*/ 39 h 45"/>
                  <a:gd name="T4" fmla="*/ 17 w 40"/>
                  <a:gd name="T5" fmla="*/ 45 h 45"/>
                  <a:gd name="T6" fmla="*/ 11 w 40"/>
                  <a:gd name="T7" fmla="*/ 39 h 45"/>
                  <a:gd name="T8" fmla="*/ 5 w 40"/>
                  <a:gd name="T9" fmla="*/ 34 h 45"/>
                  <a:gd name="T10" fmla="*/ 5 w 40"/>
                  <a:gd name="T11" fmla="*/ 28 h 45"/>
                  <a:gd name="T12" fmla="*/ 5 w 40"/>
                  <a:gd name="T13" fmla="*/ 22 h 45"/>
                  <a:gd name="T14" fmla="*/ 0 w 40"/>
                  <a:gd name="T15" fmla="*/ 22 h 45"/>
                  <a:gd name="T16" fmla="*/ 0 w 40"/>
                  <a:gd name="T17" fmla="*/ 17 h 45"/>
                  <a:gd name="T18" fmla="*/ 5 w 40"/>
                  <a:gd name="T19" fmla="*/ 17 h 45"/>
                  <a:gd name="T20" fmla="*/ 5 w 40"/>
                  <a:gd name="T21" fmla="*/ 11 h 45"/>
                  <a:gd name="T22" fmla="*/ 11 w 40"/>
                  <a:gd name="T23" fmla="*/ 11 h 45"/>
                  <a:gd name="T24" fmla="*/ 11 w 40"/>
                  <a:gd name="T25" fmla="*/ 5 h 45"/>
                  <a:gd name="T26" fmla="*/ 17 w 40"/>
                  <a:gd name="T27" fmla="*/ 5 h 45"/>
                  <a:gd name="T28" fmla="*/ 17 w 40"/>
                  <a:gd name="T29" fmla="*/ 11 h 45"/>
                  <a:gd name="T30" fmla="*/ 28 w 40"/>
                  <a:gd name="T31" fmla="*/ 5 h 45"/>
                  <a:gd name="T32" fmla="*/ 28 w 40"/>
                  <a:gd name="T33" fmla="*/ 0 h 45"/>
                  <a:gd name="T34" fmla="*/ 34 w 40"/>
                  <a:gd name="T35" fmla="*/ 5 h 45"/>
                  <a:gd name="T36" fmla="*/ 34 w 40"/>
                  <a:gd name="T37" fmla="*/ 11 h 45"/>
                  <a:gd name="T38" fmla="*/ 28 w 40"/>
                  <a:gd name="T39" fmla="*/ 17 h 45"/>
                  <a:gd name="T40" fmla="*/ 34 w 40"/>
                  <a:gd name="T41" fmla="*/ 17 h 45"/>
                  <a:gd name="T42" fmla="*/ 40 w 40"/>
                  <a:gd name="T43" fmla="*/ 22 h 45"/>
                  <a:gd name="T44" fmla="*/ 40 w 40"/>
                  <a:gd name="T45" fmla="*/ 28 h 45"/>
                  <a:gd name="T46" fmla="*/ 28 w 40"/>
                  <a:gd name="T47" fmla="*/ 28 h 45"/>
                  <a:gd name="T48" fmla="*/ 28 w 40"/>
                  <a:gd name="T49" fmla="*/ 34 h 45"/>
                  <a:gd name="T50" fmla="*/ 28 w 40"/>
                  <a:gd name="T51" fmla="*/ 39 h 45"/>
                  <a:gd name="T52" fmla="*/ 22 w 40"/>
                  <a:gd name="T5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5">
                    <a:moveTo>
                      <a:pt x="22" y="39"/>
                    </a:moveTo>
                    <a:lnTo>
                      <a:pt x="17" y="39"/>
                    </a:lnTo>
                    <a:lnTo>
                      <a:pt x="17" y="45"/>
                    </a:lnTo>
                    <a:lnTo>
                      <a:pt x="11" y="39"/>
                    </a:lnTo>
                    <a:lnTo>
                      <a:pt x="5" y="34"/>
                    </a:lnTo>
                    <a:lnTo>
                      <a:pt x="5" y="28"/>
                    </a:lnTo>
                    <a:lnTo>
                      <a:pt x="5" y="22"/>
                    </a:lnTo>
                    <a:lnTo>
                      <a:pt x="0" y="22"/>
                    </a:lnTo>
                    <a:lnTo>
                      <a:pt x="0" y="17"/>
                    </a:lnTo>
                    <a:lnTo>
                      <a:pt x="5" y="17"/>
                    </a:lnTo>
                    <a:lnTo>
                      <a:pt x="5" y="11"/>
                    </a:lnTo>
                    <a:lnTo>
                      <a:pt x="11" y="11"/>
                    </a:lnTo>
                    <a:lnTo>
                      <a:pt x="11" y="5"/>
                    </a:lnTo>
                    <a:lnTo>
                      <a:pt x="17" y="5"/>
                    </a:lnTo>
                    <a:lnTo>
                      <a:pt x="17" y="11"/>
                    </a:lnTo>
                    <a:lnTo>
                      <a:pt x="28" y="5"/>
                    </a:lnTo>
                    <a:lnTo>
                      <a:pt x="28" y="0"/>
                    </a:lnTo>
                    <a:lnTo>
                      <a:pt x="34" y="5"/>
                    </a:lnTo>
                    <a:lnTo>
                      <a:pt x="34" y="11"/>
                    </a:lnTo>
                    <a:lnTo>
                      <a:pt x="28" y="17"/>
                    </a:lnTo>
                    <a:lnTo>
                      <a:pt x="34" y="17"/>
                    </a:lnTo>
                    <a:lnTo>
                      <a:pt x="40" y="22"/>
                    </a:lnTo>
                    <a:lnTo>
                      <a:pt x="40" y="28"/>
                    </a:lnTo>
                    <a:lnTo>
                      <a:pt x="28" y="28"/>
                    </a:lnTo>
                    <a:lnTo>
                      <a:pt x="28" y="34"/>
                    </a:lnTo>
                    <a:lnTo>
                      <a:pt x="28" y="39"/>
                    </a:lnTo>
                    <a:lnTo>
                      <a:pt x="22" y="39"/>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9" name="Freeform 131">
                <a:extLst>
                  <a:ext uri="{FF2B5EF4-FFF2-40B4-BE49-F238E27FC236}">
                    <a16:creationId xmlns:a16="http://schemas.microsoft.com/office/drawing/2014/main" id="{B103ADE8-EAA6-D8AC-7E8C-D3FA038B2986}"/>
                  </a:ext>
                </a:extLst>
              </p:cNvPr>
              <p:cNvSpPr>
                <a:spLocks/>
              </p:cNvSpPr>
              <p:nvPr>
                <p:custDataLst>
                  <p:tags r:id="rId132"/>
                </p:custDataLst>
              </p:nvPr>
            </p:nvSpPr>
            <p:spPr bwMode="auto">
              <a:xfrm rot="390307">
                <a:off x="7769178" y="5520750"/>
                <a:ext cx="61912" cy="71438"/>
              </a:xfrm>
              <a:custGeom>
                <a:avLst/>
                <a:gdLst>
                  <a:gd name="T0" fmla="*/ 22 w 39"/>
                  <a:gd name="T1" fmla="*/ 0 h 45"/>
                  <a:gd name="T2" fmla="*/ 17 w 39"/>
                  <a:gd name="T3" fmla="*/ 0 h 45"/>
                  <a:gd name="T4" fmla="*/ 22 w 39"/>
                  <a:gd name="T5" fmla="*/ 6 h 45"/>
                  <a:gd name="T6" fmla="*/ 28 w 39"/>
                  <a:gd name="T7" fmla="*/ 6 h 45"/>
                  <a:gd name="T8" fmla="*/ 34 w 39"/>
                  <a:gd name="T9" fmla="*/ 6 h 45"/>
                  <a:gd name="T10" fmla="*/ 28 w 39"/>
                  <a:gd name="T11" fmla="*/ 11 h 45"/>
                  <a:gd name="T12" fmla="*/ 28 w 39"/>
                  <a:gd name="T13" fmla="*/ 17 h 45"/>
                  <a:gd name="T14" fmla="*/ 28 w 39"/>
                  <a:gd name="T15" fmla="*/ 23 h 45"/>
                  <a:gd name="T16" fmla="*/ 22 w 39"/>
                  <a:gd name="T17" fmla="*/ 17 h 45"/>
                  <a:gd name="T18" fmla="*/ 28 w 39"/>
                  <a:gd name="T19" fmla="*/ 23 h 45"/>
                  <a:gd name="T20" fmla="*/ 34 w 39"/>
                  <a:gd name="T21" fmla="*/ 23 h 45"/>
                  <a:gd name="T22" fmla="*/ 28 w 39"/>
                  <a:gd name="T23" fmla="*/ 28 h 45"/>
                  <a:gd name="T24" fmla="*/ 34 w 39"/>
                  <a:gd name="T25" fmla="*/ 23 h 45"/>
                  <a:gd name="T26" fmla="*/ 34 w 39"/>
                  <a:gd name="T27" fmla="*/ 28 h 45"/>
                  <a:gd name="T28" fmla="*/ 34 w 39"/>
                  <a:gd name="T29" fmla="*/ 34 h 45"/>
                  <a:gd name="T30" fmla="*/ 34 w 39"/>
                  <a:gd name="T31" fmla="*/ 40 h 45"/>
                  <a:gd name="T32" fmla="*/ 39 w 39"/>
                  <a:gd name="T33" fmla="*/ 40 h 45"/>
                  <a:gd name="T34" fmla="*/ 39 w 39"/>
                  <a:gd name="T35" fmla="*/ 45 h 45"/>
                  <a:gd name="T36" fmla="*/ 22 w 39"/>
                  <a:gd name="T37" fmla="*/ 40 h 45"/>
                  <a:gd name="T38" fmla="*/ 17 w 39"/>
                  <a:gd name="T39" fmla="*/ 40 h 45"/>
                  <a:gd name="T40" fmla="*/ 11 w 39"/>
                  <a:gd name="T41" fmla="*/ 40 h 45"/>
                  <a:gd name="T42" fmla="*/ 5 w 39"/>
                  <a:gd name="T43" fmla="*/ 34 h 45"/>
                  <a:gd name="T44" fmla="*/ 11 w 39"/>
                  <a:gd name="T45" fmla="*/ 28 h 45"/>
                  <a:gd name="T46" fmla="*/ 5 w 39"/>
                  <a:gd name="T47" fmla="*/ 28 h 45"/>
                  <a:gd name="T48" fmla="*/ 0 w 39"/>
                  <a:gd name="T49" fmla="*/ 28 h 45"/>
                  <a:gd name="T50" fmla="*/ 0 w 39"/>
                  <a:gd name="T51" fmla="*/ 23 h 45"/>
                  <a:gd name="T52" fmla="*/ 5 w 39"/>
                  <a:gd name="T53" fmla="*/ 17 h 45"/>
                  <a:gd name="T54" fmla="*/ 0 w 39"/>
                  <a:gd name="T55" fmla="*/ 11 h 45"/>
                  <a:gd name="T56" fmla="*/ 5 w 39"/>
                  <a:gd name="T57" fmla="*/ 0 h 45"/>
                  <a:gd name="T58" fmla="*/ 11 w 39"/>
                  <a:gd name="T59" fmla="*/ 0 h 45"/>
                  <a:gd name="T60" fmla="*/ 22 w 39"/>
                  <a:gd name="T6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5">
                    <a:moveTo>
                      <a:pt x="22" y="0"/>
                    </a:moveTo>
                    <a:lnTo>
                      <a:pt x="17" y="0"/>
                    </a:lnTo>
                    <a:lnTo>
                      <a:pt x="22" y="6"/>
                    </a:lnTo>
                    <a:lnTo>
                      <a:pt x="28" y="6"/>
                    </a:lnTo>
                    <a:lnTo>
                      <a:pt x="34" y="6"/>
                    </a:lnTo>
                    <a:lnTo>
                      <a:pt x="28" y="11"/>
                    </a:lnTo>
                    <a:lnTo>
                      <a:pt x="28" y="17"/>
                    </a:lnTo>
                    <a:lnTo>
                      <a:pt x="28" y="23"/>
                    </a:lnTo>
                    <a:lnTo>
                      <a:pt x="22" y="17"/>
                    </a:lnTo>
                    <a:lnTo>
                      <a:pt x="28" y="23"/>
                    </a:lnTo>
                    <a:lnTo>
                      <a:pt x="34" y="23"/>
                    </a:lnTo>
                    <a:lnTo>
                      <a:pt x="28" y="28"/>
                    </a:lnTo>
                    <a:lnTo>
                      <a:pt x="34" y="23"/>
                    </a:lnTo>
                    <a:lnTo>
                      <a:pt x="34" y="28"/>
                    </a:lnTo>
                    <a:lnTo>
                      <a:pt x="34" y="34"/>
                    </a:lnTo>
                    <a:lnTo>
                      <a:pt x="34" y="40"/>
                    </a:lnTo>
                    <a:lnTo>
                      <a:pt x="39" y="40"/>
                    </a:lnTo>
                    <a:lnTo>
                      <a:pt x="39" y="45"/>
                    </a:lnTo>
                    <a:lnTo>
                      <a:pt x="22" y="40"/>
                    </a:lnTo>
                    <a:lnTo>
                      <a:pt x="17" y="40"/>
                    </a:lnTo>
                    <a:lnTo>
                      <a:pt x="11" y="40"/>
                    </a:lnTo>
                    <a:lnTo>
                      <a:pt x="5" y="34"/>
                    </a:lnTo>
                    <a:lnTo>
                      <a:pt x="11" y="28"/>
                    </a:lnTo>
                    <a:lnTo>
                      <a:pt x="5" y="28"/>
                    </a:lnTo>
                    <a:lnTo>
                      <a:pt x="0" y="28"/>
                    </a:lnTo>
                    <a:lnTo>
                      <a:pt x="0" y="23"/>
                    </a:lnTo>
                    <a:lnTo>
                      <a:pt x="5" y="17"/>
                    </a:lnTo>
                    <a:lnTo>
                      <a:pt x="0" y="11"/>
                    </a:lnTo>
                    <a:lnTo>
                      <a:pt x="5" y="0"/>
                    </a:lnTo>
                    <a:lnTo>
                      <a:pt x="11" y="0"/>
                    </a:lnTo>
                    <a:lnTo>
                      <a:pt x="22" y="0"/>
                    </a:lnTo>
                    <a:close/>
                  </a:path>
                </a:pathLst>
              </a:custGeom>
              <a:solidFill>
                <a:schemeClr val="bg1">
                  <a:lumMod val="95000"/>
                </a:schemeClr>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0" name="Freeform 132">
                <a:extLst>
                  <a:ext uri="{FF2B5EF4-FFF2-40B4-BE49-F238E27FC236}">
                    <a16:creationId xmlns:a16="http://schemas.microsoft.com/office/drawing/2014/main" id="{B60834F1-CE2E-94DF-4C8D-80E67407603F}"/>
                  </a:ext>
                </a:extLst>
              </p:cNvPr>
              <p:cNvSpPr>
                <a:spLocks/>
              </p:cNvSpPr>
              <p:nvPr>
                <p:custDataLst>
                  <p:tags r:id="rId133"/>
                </p:custDataLst>
              </p:nvPr>
            </p:nvSpPr>
            <p:spPr bwMode="auto">
              <a:xfrm rot="390307">
                <a:off x="5497121" y="3742753"/>
                <a:ext cx="98425" cy="98425"/>
              </a:xfrm>
              <a:custGeom>
                <a:avLst/>
                <a:gdLst>
                  <a:gd name="T0" fmla="*/ 23 w 62"/>
                  <a:gd name="T1" fmla="*/ 62 h 62"/>
                  <a:gd name="T2" fmla="*/ 17 w 62"/>
                  <a:gd name="T3" fmla="*/ 56 h 62"/>
                  <a:gd name="T4" fmla="*/ 6 w 62"/>
                  <a:gd name="T5" fmla="*/ 51 h 62"/>
                  <a:gd name="T6" fmla="*/ 0 w 62"/>
                  <a:gd name="T7" fmla="*/ 45 h 62"/>
                  <a:gd name="T8" fmla="*/ 0 w 62"/>
                  <a:gd name="T9" fmla="*/ 28 h 62"/>
                  <a:gd name="T10" fmla="*/ 6 w 62"/>
                  <a:gd name="T11" fmla="*/ 17 h 62"/>
                  <a:gd name="T12" fmla="*/ 11 w 62"/>
                  <a:gd name="T13" fmla="*/ 11 h 62"/>
                  <a:gd name="T14" fmla="*/ 17 w 62"/>
                  <a:gd name="T15" fmla="*/ 11 h 62"/>
                  <a:gd name="T16" fmla="*/ 28 w 62"/>
                  <a:gd name="T17" fmla="*/ 11 h 62"/>
                  <a:gd name="T18" fmla="*/ 34 w 62"/>
                  <a:gd name="T19" fmla="*/ 5 h 62"/>
                  <a:gd name="T20" fmla="*/ 40 w 62"/>
                  <a:gd name="T21" fmla="*/ 0 h 62"/>
                  <a:gd name="T22" fmla="*/ 45 w 62"/>
                  <a:gd name="T23" fmla="*/ 0 h 62"/>
                  <a:gd name="T24" fmla="*/ 51 w 62"/>
                  <a:gd name="T25" fmla="*/ 0 h 62"/>
                  <a:gd name="T26" fmla="*/ 45 w 62"/>
                  <a:gd name="T27" fmla="*/ 5 h 62"/>
                  <a:gd name="T28" fmla="*/ 51 w 62"/>
                  <a:gd name="T29" fmla="*/ 5 h 62"/>
                  <a:gd name="T30" fmla="*/ 57 w 62"/>
                  <a:gd name="T31" fmla="*/ 5 h 62"/>
                  <a:gd name="T32" fmla="*/ 51 w 62"/>
                  <a:gd name="T33" fmla="*/ 11 h 62"/>
                  <a:gd name="T34" fmla="*/ 51 w 62"/>
                  <a:gd name="T35" fmla="*/ 17 h 62"/>
                  <a:gd name="T36" fmla="*/ 57 w 62"/>
                  <a:gd name="T37" fmla="*/ 17 h 62"/>
                  <a:gd name="T38" fmla="*/ 62 w 62"/>
                  <a:gd name="T39" fmla="*/ 22 h 62"/>
                  <a:gd name="T40" fmla="*/ 57 w 62"/>
                  <a:gd name="T41" fmla="*/ 34 h 62"/>
                  <a:gd name="T42" fmla="*/ 57 w 62"/>
                  <a:gd name="T43" fmla="*/ 39 h 62"/>
                  <a:gd name="T44" fmla="*/ 57 w 62"/>
                  <a:gd name="T45" fmla="*/ 51 h 62"/>
                  <a:gd name="T46" fmla="*/ 51 w 62"/>
                  <a:gd name="T47" fmla="*/ 51 h 62"/>
                  <a:gd name="T48" fmla="*/ 51 w 62"/>
                  <a:gd name="T49" fmla="*/ 56 h 62"/>
                  <a:gd name="T50" fmla="*/ 45 w 62"/>
                  <a:gd name="T51" fmla="*/ 62 h 62"/>
                  <a:gd name="T52" fmla="*/ 28 w 62"/>
                  <a:gd name="T53" fmla="*/ 56 h 62"/>
                  <a:gd name="T54" fmla="*/ 23 w 62"/>
                  <a:gd name="T55" fmla="*/ 56 h 62"/>
                  <a:gd name="T56" fmla="*/ 23 w 62"/>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23" y="62"/>
                    </a:moveTo>
                    <a:lnTo>
                      <a:pt x="17" y="56"/>
                    </a:lnTo>
                    <a:lnTo>
                      <a:pt x="6" y="51"/>
                    </a:lnTo>
                    <a:lnTo>
                      <a:pt x="0" y="45"/>
                    </a:lnTo>
                    <a:lnTo>
                      <a:pt x="0" y="28"/>
                    </a:lnTo>
                    <a:lnTo>
                      <a:pt x="6" y="17"/>
                    </a:lnTo>
                    <a:lnTo>
                      <a:pt x="11" y="11"/>
                    </a:lnTo>
                    <a:lnTo>
                      <a:pt x="17" y="11"/>
                    </a:lnTo>
                    <a:lnTo>
                      <a:pt x="28" y="11"/>
                    </a:lnTo>
                    <a:lnTo>
                      <a:pt x="34" y="5"/>
                    </a:lnTo>
                    <a:lnTo>
                      <a:pt x="40" y="0"/>
                    </a:lnTo>
                    <a:lnTo>
                      <a:pt x="45" y="0"/>
                    </a:lnTo>
                    <a:lnTo>
                      <a:pt x="51" y="0"/>
                    </a:lnTo>
                    <a:lnTo>
                      <a:pt x="45" y="5"/>
                    </a:lnTo>
                    <a:lnTo>
                      <a:pt x="51" y="5"/>
                    </a:lnTo>
                    <a:lnTo>
                      <a:pt x="57" y="5"/>
                    </a:lnTo>
                    <a:lnTo>
                      <a:pt x="51" y="11"/>
                    </a:lnTo>
                    <a:lnTo>
                      <a:pt x="51" y="17"/>
                    </a:lnTo>
                    <a:lnTo>
                      <a:pt x="57" y="17"/>
                    </a:lnTo>
                    <a:lnTo>
                      <a:pt x="62" y="22"/>
                    </a:lnTo>
                    <a:lnTo>
                      <a:pt x="57" y="34"/>
                    </a:lnTo>
                    <a:lnTo>
                      <a:pt x="57" y="39"/>
                    </a:lnTo>
                    <a:lnTo>
                      <a:pt x="57" y="51"/>
                    </a:lnTo>
                    <a:lnTo>
                      <a:pt x="51" y="51"/>
                    </a:lnTo>
                    <a:lnTo>
                      <a:pt x="51" y="56"/>
                    </a:lnTo>
                    <a:lnTo>
                      <a:pt x="45" y="62"/>
                    </a:lnTo>
                    <a:lnTo>
                      <a:pt x="28" y="56"/>
                    </a:lnTo>
                    <a:lnTo>
                      <a:pt x="23" y="56"/>
                    </a:lnTo>
                    <a:lnTo>
                      <a:pt x="23" y="62"/>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1" name="Freeform 133">
                <a:extLst>
                  <a:ext uri="{FF2B5EF4-FFF2-40B4-BE49-F238E27FC236}">
                    <a16:creationId xmlns:a16="http://schemas.microsoft.com/office/drawing/2014/main" id="{492B97B4-99D4-6DE8-B727-7638F6B17D06}"/>
                  </a:ext>
                </a:extLst>
              </p:cNvPr>
              <p:cNvSpPr>
                <a:spLocks/>
              </p:cNvSpPr>
              <p:nvPr>
                <p:custDataLst>
                  <p:tags r:id="rId134"/>
                </p:custDataLst>
              </p:nvPr>
            </p:nvSpPr>
            <p:spPr bwMode="auto">
              <a:xfrm rot="390307">
                <a:off x="5664678" y="3860443"/>
                <a:ext cx="90487" cy="90488"/>
              </a:xfrm>
              <a:custGeom>
                <a:avLst/>
                <a:gdLst>
                  <a:gd name="T0" fmla="*/ 51 w 57"/>
                  <a:gd name="T1" fmla="*/ 40 h 57"/>
                  <a:gd name="T2" fmla="*/ 40 w 57"/>
                  <a:gd name="T3" fmla="*/ 34 h 57"/>
                  <a:gd name="T4" fmla="*/ 34 w 57"/>
                  <a:gd name="T5" fmla="*/ 40 h 57"/>
                  <a:gd name="T6" fmla="*/ 29 w 57"/>
                  <a:gd name="T7" fmla="*/ 40 h 57"/>
                  <a:gd name="T8" fmla="*/ 34 w 57"/>
                  <a:gd name="T9" fmla="*/ 45 h 57"/>
                  <a:gd name="T10" fmla="*/ 29 w 57"/>
                  <a:gd name="T11" fmla="*/ 45 h 57"/>
                  <a:gd name="T12" fmla="*/ 23 w 57"/>
                  <a:gd name="T13" fmla="*/ 51 h 57"/>
                  <a:gd name="T14" fmla="*/ 23 w 57"/>
                  <a:gd name="T15" fmla="*/ 57 h 57"/>
                  <a:gd name="T16" fmla="*/ 17 w 57"/>
                  <a:gd name="T17" fmla="*/ 45 h 57"/>
                  <a:gd name="T18" fmla="*/ 17 w 57"/>
                  <a:gd name="T19" fmla="*/ 51 h 57"/>
                  <a:gd name="T20" fmla="*/ 12 w 57"/>
                  <a:gd name="T21" fmla="*/ 45 h 57"/>
                  <a:gd name="T22" fmla="*/ 6 w 57"/>
                  <a:gd name="T23" fmla="*/ 40 h 57"/>
                  <a:gd name="T24" fmla="*/ 6 w 57"/>
                  <a:gd name="T25" fmla="*/ 45 h 57"/>
                  <a:gd name="T26" fmla="*/ 0 w 57"/>
                  <a:gd name="T27" fmla="*/ 45 h 57"/>
                  <a:gd name="T28" fmla="*/ 0 w 57"/>
                  <a:gd name="T29" fmla="*/ 40 h 57"/>
                  <a:gd name="T30" fmla="*/ 6 w 57"/>
                  <a:gd name="T31" fmla="*/ 34 h 57"/>
                  <a:gd name="T32" fmla="*/ 0 w 57"/>
                  <a:gd name="T33" fmla="*/ 34 h 57"/>
                  <a:gd name="T34" fmla="*/ 0 w 57"/>
                  <a:gd name="T35" fmla="*/ 28 h 57"/>
                  <a:gd name="T36" fmla="*/ 6 w 57"/>
                  <a:gd name="T37" fmla="*/ 23 h 57"/>
                  <a:gd name="T38" fmla="*/ 6 w 57"/>
                  <a:gd name="T39" fmla="*/ 17 h 57"/>
                  <a:gd name="T40" fmla="*/ 6 w 57"/>
                  <a:gd name="T41" fmla="*/ 11 h 57"/>
                  <a:gd name="T42" fmla="*/ 12 w 57"/>
                  <a:gd name="T43" fmla="*/ 11 h 57"/>
                  <a:gd name="T44" fmla="*/ 17 w 57"/>
                  <a:gd name="T45" fmla="*/ 6 h 57"/>
                  <a:gd name="T46" fmla="*/ 17 w 57"/>
                  <a:gd name="T47" fmla="*/ 11 h 57"/>
                  <a:gd name="T48" fmla="*/ 17 w 57"/>
                  <a:gd name="T49" fmla="*/ 6 h 57"/>
                  <a:gd name="T50" fmla="*/ 23 w 57"/>
                  <a:gd name="T51" fmla="*/ 6 h 57"/>
                  <a:gd name="T52" fmla="*/ 23 w 57"/>
                  <a:gd name="T53" fmla="*/ 0 h 57"/>
                  <a:gd name="T54" fmla="*/ 29 w 57"/>
                  <a:gd name="T55" fmla="*/ 0 h 57"/>
                  <a:gd name="T56" fmla="*/ 34 w 57"/>
                  <a:gd name="T57" fmla="*/ 0 h 57"/>
                  <a:gd name="T58" fmla="*/ 40 w 57"/>
                  <a:gd name="T59" fmla="*/ 0 h 57"/>
                  <a:gd name="T60" fmla="*/ 40 w 57"/>
                  <a:gd name="T61" fmla="*/ 6 h 57"/>
                  <a:gd name="T62" fmla="*/ 46 w 57"/>
                  <a:gd name="T63" fmla="*/ 6 h 57"/>
                  <a:gd name="T64" fmla="*/ 46 w 57"/>
                  <a:gd name="T65" fmla="*/ 0 h 57"/>
                  <a:gd name="T66" fmla="*/ 46 w 57"/>
                  <a:gd name="T67" fmla="*/ 6 h 57"/>
                  <a:gd name="T68" fmla="*/ 51 w 57"/>
                  <a:gd name="T69" fmla="*/ 6 h 57"/>
                  <a:gd name="T70" fmla="*/ 51 w 57"/>
                  <a:gd name="T71" fmla="*/ 11 h 57"/>
                  <a:gd name="T72" fmla="*/ 57 w 57"/>
                  <a:gd name="T73" fmla="*/ 17 h 57"/>
                  <a:gd name="T74" fmla="*/ 51 w 57"/>
                  <a:gd name="T75" fmla="*/ 28 h 57"/>
                  <a:gd name="T76" fmla="*/ 51 w 57"/>
                  <a:gd name="T77" fmla="*/ 34 h 57"/>
                  <a:gd name="T78" fmla="*/ 51 w 57"/>
                  <a:gd name="T79"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7">
                    <a:moveTo>
                      <a:pt x="51" y="40"/>
                    </a:moveTo>
                    <a:lnTo>
                      <a:pt x="40" y="34"/>
                    </a:lnTo>
                    <a:lnTo>
                      <a:pt x="34" y="40"/>
                    </a:lnTo>
                    <a:lnTo>
                      <a:pt x="29" y="40"/>
                    </a:lnTo>
                    <a:lnTo>
                      <a:pt x="34" y="45"/>
                    </a:lnTo>
                    <a:lnTo>
                      <a:pt x="29" y="45"/>
                    </a:lnTo>
                    <a:lnTo>
                      <a:pt x="23" y="51"/>
                    </a:lnTo>
                    <a:lnTo>
                      <a:pt x="23" y="57"/>
                    </a:lnTo>
                    <a:lnTo>
                      <a:pt x="17" y="45"/>
                    </a:lnTo>
                    <a:lnTo>
                      <a:pt x="17" y="51"/>
                    </a:lnTo>
                    <a:lnTo>
                      <a:pt x="12" y="45"/>
                    </a:lnTo>
                    <a:lnTo>
                      <a:pt x="6" y="40"/>
                    </a:lnTo>
                    <a:lnTo>
                      <a:pt x="6" y="45"/>
                    </a:lnTo>
                    <a:lnTo>
                      <a:pt x="0" y="45"/>
                    </a:lnTo>
                    <a:lnTo>
                      <a:pt x="0" y="40"/>
                    </a:lnTo>
                    <a:lnTo>
                      <a:pt x="6" y="34"/>
                    </a:lnTo>
                    <a:lnTo>
                      <a:pt x="0" y="34"/>
                    </a:lnTo>
                    <a:lnTo>
                      <a:pt x="0" y="28"/>
                    </a:lnTo>
                    <a:lnTo>
                      <a:pt x="6" y="23"/>
                    </a:lnTo>
                    <a:lnTo>
                      <a:pt x="6" y="17"/>
                    </a:lnTo>
                    <a:lnTo>
                      <a:pt x="6" y="11"/>
                    </a:lnTo>
                    <a:lnTo>
                      <a:pt x="12" y="11"/>
                    </a:lnTo>
                    <a:lnTo>
                      <a:pt x="17" y="6"/>
                    </a:lnTo>
                    <a:lnTo>
                      <a:pt x="17" y="11"/>
                    </a:lnTo>
                    <a:lnTo>
                      <a:pt x="17" y="6"/>
                    </a:lnTo>
                    <a:lnTo>
                      <a:pt x="23" y="6"/>
                    </a:lnTo>
                    <a:lnTo>
                      <a:pt x="23" y="0"/>
                    </a:lnTo>
                    <a:lnTo>
                      <a:pt x="29" y="0"/>
                    </a:lnTo>
                    <a:lnTo>
                      <a:pt x="34" y="0"/>
                    </a:lnTo>
                    <a:lnTo>
                      <a:pt x="40" y="0"/>
                    </a:lnTo>
                    <a:lnTo>
                      <a:pt x="40" y="6"/>
                    </a:lnTo>
                    <a:lnTo>
                      <a:pt x="46" y="6"/>
                    </a:lnTo>
                    <a:lnTo>
                      <a:pt x="46" y="0"/>
                    </a:lnTo>
                    <a:lnTo>
                      <a:pt x="46" y="6"/>
                    </a:lnTo>
                    <a:lnTo>
                      <a:pt x="51" y="6"/>
                    </a:lnTo>
                    <a:lnTo>
                      <a:pt x="51" y="11"/>
                    </a:lnTo>
                    <a:lnTo>
                      <a:pt x="57" y="17"/>
                    </a:lnTo>
                    <a:lnTo>
                      <a:pt x="51" y="28"/>
                    </a:lnTo>
                    <a:lnTo>
                      <a:pt x="51" y="34"/>
                    </a:lnTo>
                    <a:lnTo>
                      <a:pt x="51" y="40"/>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2" name="Freeform 134">
                <a:extLst>
                  <a:ext uri="{FF2B5EF4-FFF2-40B4-BE49-F238E27FC236}">
                    <a16:creationId xmlns:a16="http://schemas.microsoft.com/office/drawing/2014/main" id="{A631BD80-27A5-F81B-151A-B29B3CE01E26}"/>
                  </a:ext>
                </a:extLst>
              </p:cNvPr>
              <p:cNvSpPr>
                <a:spLocks/>
              </p:cNvSpPr>
              <p:nvPr>
                <p:custDataLst>
                  <p:tags r:id="rId135"/>
                </p:custDataLst>
              </p:nvPr>
            </p:nvSpPr>
            <p:spPr bwMode="auto">
              <a:xfrm rot="390307">
                <a:off x="6090549" y="3871137"/>
                <a:ext cx="71437" cy="80963"/>
              </a:xfrm>
              <a:custGeom>
                <a:avLst/>
                <a:gdLst>
                  <a:gd name="T0" fmla="*/ 23 w 45"/>
                  <a:gd name="T1" fmla="*/ 51 h 51"/>
                  <a:gd name="T2" fmla="*/ 17 w 45"/>
                  <a:gd name="T3" fmla="*/ 51 h 51"/>
                  <a:gd name="T4" fmla="*/ 11 w 45"/>
                  <a:gd name="T5" fmla="*/ 51 h 51"/>
                  <a:gd name="T6" fmla="*/ 6 w 45"/>
                  <a:gd name="T7" fmla="*/ 51 h 51"/>
                  <a:gd name="T8" fmla="*/ 6 w 45"/>
                  <a:gd name="T9" fmla="*/ 46 h 51"/>
                  <a:gd name="T10" fmla="*/ 0 w 45"/>
                  <a:gd name="T11" fmla="*/ 46 h 51"/>
                  <a:gd name="T12" fmla="*/ 0 w 45"/>
                  <a:gd name="T13" fmla="*/ 40 h 51"/>
                  <a:gd name="T14" fmla="*/ 6 w 45"/>
                  <a:gd name="T15" fmla="*/ 40 h 51"/>
                  <a:gd name="T16" fmla="*/ 11 w 45"/>
                  <a:gd name="T17" fmla="*/ 34 h 51"/>
                  <a:gd name="T18" fmla="*/ 17 w 45"/>
                  <a:gd name="T19" fmla="*/ 34 h 51"/>
                  <a:gd name="T20" fmla="*/ 11 w 45"/>
                  <a:gd name="T21" fmla="*/ 34 h 51"/>
                  <a:gd name="T22" fmla="*/ 11 w 45"/>
                  <a:gd name="T23" fmla="*/ 29 h 51"/>
                  <a:gd name="T24" fmla="*/ 11 w 45"/>
                  <a:gd name="T25" fmla="*/ 34 h 51"/>
                  <a:gd name="T26" fmla="*/ 6 w 45"/>
                  <a:gd name="T27" fmla="*/ 34 h 51"/>
                  <a:gd name="T28" fmla="*/ 6 w 45"/>
                  <a:gd name="T29" fmla="*/ 29 h 51"/>
                  <a:gd name="T30" fmla="*/ 11 w 45"/>
                  <a:gd name="T31" fmla="*/ 23 h 51"/>
                  <a:gd name="T32" fmla="*/ 6 w 45"/>
                  <a:gd name="T33" fmla="*/ 23 h 51"/>
                  <a:gd name="T34" fmla="*/ 6 w 45"/>
                  <a:gd name="T35" fmla="*/ 17 h 51"/>
                  <a:gd name="T36" fmla="*/ 11 w 45"/>
                  <a:gd name="T37" fmla="*/ 17 h 51"/>
                  <a:gd name="T38" fmla="*/ 11 w 45"/>
                  <a:gd name="T39" fmla="*/ 12 h 51"/>
                  <a:gd name="T40" fmla="*/ 11 w 45"/>
                  <a:gd name="T41" fmla="*/ 6 h 51"/>
                  <a:gd name="T42" fmla="*/ 17 w 45"/>
                  <a:gd name="T43" fmla="*/ 12 h 51"/>
                  <a:gd name="T44" fmla="*/ 17 w 45"/>
                  <a:gd name="T45" fmla="*/ 6 h 51"/>
                  <a:gd name="T46" fmla="*/ 23 w 45"/>
                  <a:gd name="T47" fmla="*/ 6 h 51"/>
                  <a:gd name="T48" fmla="*/ 28 w 45"/>
                  <a:gd name="T49" fmla="*/ 6 h 51"/>
                  <a:gd name="T50" fmla="*/ 28 w 45"/>
                  <a:gd name="T51" fmla="*/ 0 h 51"/>
                  <a:gd name="T52" fmla="*/ 28 w 45"/>
                  <a:gd name="T53" fmla="*/ 6 h 51"/>
                  <a:gd name="T54" fmla="*/ 28 w 45"/>
                  <a:gd name="T55" fmla="*/ 0 h 51"/>
                  <a:gd name="T56" fmla="*/ 34 w 45"/>
                  <a:gd name="T57" fmla="*/ 6 h 51"/>
                  <a:gd name="T58" fmla="*/ 28 w 45"/>
                  <a:gd name="T59" fmla="*/ 17 h 51"/>
                  <a:gd name="T60" fmla="*/ 34 w 45"/>
                  <a:gd name="T61" fmla="*/ 17 h 51"/>
                  <a:gd name="T62" fmla="*/ 34 w 45"/>
                  <a:gd name="T63" fmla="*/ 23 h 51"/>
                  <a:gd name="T64" fmla="*/ 34 w 45"/>
                  <a:gd name="T65" fmla="*/ 17 h 51"/>
                  <a:gd name="T66" fmla="*/ 40 w 45"/>
                  <a:gd name="T67" fmla="*/ 17 h 51"/>
                  <a:gd name="T68" fmla="*/ 40 w 45"/>
                  <a:gd name="T69" fmla="*/ 12 h 51"/>
                  <a:gd name="T70" fmla="*/ 45 w 45"/>
                  <a:gd name="T71" fmla="*/ 6 h 51"/>
                  <a:gd name="T72" fmla="*/ 45 w 45"/>
                  <a:gd name="T73" fmla="*/ 17 h 51"/>
                  <a:gd name="T74" fmla="*/ 40 w 45"/>
                  <a:gd name="T75" fmla="*/ 17 h 51"/>
                  <a:gd name="T76" fmla="*/ 40 w 45"/>
                  <a:gd name="T77" fmla="*/ 23 h 51"/>
                  <a:gd name="T78" fmla="*/ 45 w 45"/>
                  <a:gd name="T79" fmla="*/ 23 h 51"/>
                  <a:gd name="T80" fmla="*/ 45 w 45"/>
                  <a:gd name="T81" fmla="*/ 29 h 51"/>
                  <a:gd name="T82" fmla="*/ 40 w 45"/>
                  <a:gd name="T83" fmla="*/ 29 h 51"/>
                  <a:gd name="T84" fmla="*/ 40 w 45"/>
                  <a:gd name="T85" fmla="*/ 34 h 51"/>
                  <a:gd name="T86" fmla="*/ 45 w 45"/>
                  <a:gd name="T87" fmla="*/ 34 h 51"/>
                  <a:gd name="T88" fmla="*/ 45 w 45"/>
                  <a:gd name="T89" fmla="*/ 40 h 51"/>
                  <a:gd name="T90" fmla="*/ 40 w 45"/>
                  <a:gd name="T91" fmla="*/ 40 h 51"/>
                  <a:gd name="T92" fmla="*/ 40 w 45"/>
                  <a:gd name="T93" fmla="*/ 46 h 51"/>
                  <a:gd name="T94" fmla="*/ 34 w 45"/>
                  <a:gd name="T95" fmla="*/ 46 h 51"/>
                  <a:gd name="T96" fmla="*/ 28 w 45"/>
                  <a:gd name="T97" fmla="*/ 51 h 51"/>
                  <a:gd name="T98" fmla="*/ 28 w 45"/>
                  <a:gd name="T99" fmla="*/ 46 h 51"/>
                  <a:gd name="T100" fmla="*/ 23 w 45"/>
                  <a:gd name="T101" fmla="*/ 46 h 51"/>
                  <a:gd name="T102" fmla="*/ 23 w 45"/>
                  <a:gd name="T10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51">
                    <a:moveTo>
                      <a:pt x="23" y="51"/>
                    </a:moveTo>
                    <a:lnTo>
                      <a:pt x="17" y="51"/>
                    </a:lnTo>
                    <a:lnTo>
                      <a:pt x="11" y="51"/>
                    </a:lnTo>
                    <a:lnTo>
                      <a:pt x="6" y="51"/>
                    </a:lnTo>
                    <a:lnTo>
                      <a:pt x="6" y="46"/>
                    </a:lnTo>
                    <a:lnTo>
                      <a:pt x="0" y="46"/>
                    </a:lnTo>
                    <a:lnTo>
                      <a:pt x="0" y="40"/>
                    </a:lnTo>
                    <a:lnTo>
                      <a:pt x="6" y="40"/>
                    </a:lnTo>
                    <a:lnTo>
                      <a:pt x="11" y="34"/>
                    </a:lnTo>
                    <a:lnTo>
                      <a:pt x="17" y="34"/>
                    </a:lnTo>
                    <a:lnTo>
                      <a:pt x="11" y="34"/>
                    </a:lnTo>
                    <a:lnTo>
                      <a:pt x="11" y="29"/>
                    </a:lnTo>
                    <a:lnTo>
                      <a:pt x="11" y="34"/>
                    </a:lnTo>
                    <a:lnTo>
                      <a:pt x="6" y="34"/>
                    </a:lnTo>
                    <a:lnTo>
                      <a:pt x="6" y="29"/>
                    </a:lnTo>
                    <a:lnTo>
                      <a:pt x="11" y="23"/>
                    </a:lnTo>
                    <a:lnTo>
                      <a:pt x="6" y="23"/>
                    </a:lnTo>
                    <a:lnTo>
                      <a:pt x="6" y="17"/>
                    </a:lnTo>
                    <a:lnTo>
                      <a:pt x="11" y="17"/>
                    </a:lnTo>
                    <a:lnTo>
                      <a:pt x="11" y="12"/>
                    </a:lnTo>
                    <a:lnTo>
                      <a:pt x="11" y="6"/>
                    </a:lnTo>
                    <a:lnTo>
                      <a:pt x="17" y="12"/>
                    </a:lnTo>
                    <a:lnTo>
                      <a:pt x="17" y="6"/>
                    </a:lnTo>
                    <a:lnTo>
                      <a:pt x="23" y="6"/>
                    </a:lnTo>
                    <a:lnTo>
                      <a:pt x="28" y="6"/>
                    </a:lnTo>
                    <a:lnTo>
                      <a:pt x="28" y="0"/>
                    </a:lnTo>
                    <a:lnTo>
                      <a:pt x="28" y="6"/>
                    </a:lnTo>
                    <a:lnTo>
                      <a:pt x="28" y="0"/>
                    </a:lnTo>
                    <a:lnTo>
                      <a:pt x="34" y="6"/>
                    </a:lnTo>
                    <a:lnTo>
                      <a:pt x="28" y="17"/>
                    </a:lnTo>
                    <a:lnTo>
                      <a:pt x="34" y="17"/>
                    </a:lnTo>
                    <a:lnTo>
                      <a:pt x="34" y="23"/>
                    </a:lnTo>
                    <a:lnTo>
                      <a:pt x="34" y="17"/>
                    </a:lnTo>
                    <a:lnTo>
                      <a:pt x="40" y="17"/>
                    </a:lnTo>
                    <a:lnTo>
                      <a:pt x="40" y="12"/>
                    </a:lnTo>
                    <a:lnTo>
                      <a:pt x="45" y="6"/>
                    </a:lnTo>
                    <a:lnTo>
                      <a:pt x="45" y="17"/>
                    </a:lnTo>
                    <a:lnTo>
                      <a:pt x="40" y="17"/>
                    </a:lnTo>
                    <a:lnTo>
                      <a:pt x="40" y="23"/>
                    </a:lnTo>
                    <a:lnTo>
                      <a:pt x="45" y="23"/>
                    </a:lnTo>
                    <a:lnTo>
                      <a:pt x="45" y="29"/>
                    </a:lnTo>
                    <a:lnTo>
                      <a:pt x="40" y="29"/>
                    </a:lnTo>
                    <a:lnTo>
                      <a:pt x="40" y="34"/>
                    </a:lnTo>
                    <a:lnTo>
                      <a:pt x="45" y="34"/>
                    </a:lnTo>
                    <a:lnTo>
                      <a:pt x="45" y="40"/>
                    </a:lnTo>
                    <a:lnTo>
                      <a:pt x="40" y="40"/>
                    </a:lnTo>
                    <a:lnTo>
                      <a:pt x="40" y="46"/>
                    </a:lnTo>
                    <a:lnTo>
                      <a:pt x="34" y="46"/>
                    </a:lnTo>
                    <a:lnTo>
                      <a:pt x="28" y="51"/>
                    </a:lnTo>
                    <a:lnTo>
                      <a:pt x="28" y="46"/>
                    </a:lnTo>
                    <a:lnTo>
                      <a:pt x="23" y="46"/>
                    </a:lnTo>
                    <a:lnTo>
                      <a:pt x="23" y="51"/>
                    </a:lnTo>
                    <a:close/>
                  </a:path>
                </a:pathLst>
              </a:custGeom>
              <a:solidFill>
                <a:srgbClr val="B1DDC7"/>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3" name="Freeform 135">
                <a:extLst>
                  <a:ext uri="{FF2B5EF4-FFF2-40B4-BE49-F238E27FC236}">
                    <a16:creationId xmlns:a16="http://schemas.microsoft.com/office/drawing/2014/main" id="{69566D51-837D-FC38-73D2-A5C1E53EDCD8}"/>
                  </a:ext>
                </a:extLst>
              </p:cNvPr>
              <p:cNvSpPr>
                <a:spLocks/>
              </p:cNvSpPr>
              <p:nvPr>
                <p:custDataLst>
                  <p:tags r:id="rId136"/>
                </p:custDataLst>
              </p:nvPr>
            </p:nvSpPr>
            <p:spPr bwMode="auto">
              <a:xfrm rot="390307">
                <a:off x="5664616" y="3362614"/>
                <a:ext cx="100012" cy="134938"/>
              </a:xfrm>
              <a:custGeom>
                <a:avLst/>
                <a:gdLst>
                  <a:gd name="T0" fmla="*/ 57 w 63"/>
                  <a:gd name="T1" fmla="*/ 45 h 85"/>
                  <a:gd name="T2" fmla="*/ 63 w 63"/>
                  <a:gd name="T3" fmla="*/ 51 h 85"/>
                  <a:gd name="T4" fmla="*/ 57 w 63"/>
                  <a:gd name="T5" fmla="*/ 51 h 85"/>
                  <a:gd name="T6" fmla="*/ 46 w 63"/>
                  <a:gd name="T7" fmla="*/ 57 h 85"/>
                  <a:gd name="T8" fmla="*/ 40 w 63"/>
                  <a:gd name="T9" fmla="*/ 57 h 85"/>
                  <a:gd name="T10" fmla="*/ 29 w 63"/>
                  <a:gd name="T11" fmla="*/ 62 h 85"/>
                  <a:gd name="T12" fmla="*/ 29 w 63"/>
                  <a:gd name="T13" fmla="*/ 68 h 85"/>
                  <a:gd name="T14" fmla="*/ 23 w 63"/>
                  <a:gd name="T15" fmla="*/ 68 h 85"/>
                  <a:gd name="T16" fmla="*/ 29 w 63"/>
                  <a:gd name="T17" fmla="*/ 79 h 85"/>
                  <a:gd name="T18" fmla="*/ 17 w 63"/>
                  <a:gd name="T19" fmla="*/ 79 h 85"/>
                  <a:gd name="T20" fmla="*/ 12 w 63"/>
                  <a:gd name="T21" fmla="*/ 85 h 85"/>
                  <a:gd name="T22" fmla="*/ 6 w 63"/>
                  <a:gd name="T23" fmla="*/ 79 h 85"/>
                  <a:gd name="T24" fmla="*/ 6 w 63"/>
                  <a:gd name="T25" fmla="*/ 74 h 85"/>
                  <a:gd name="T26" fmla="*/ 12 w 63"/>
                  <a:gd name="T27" fmla="*/ 68 h 85"/>
                  <a:gd name="T28" fmla="*/ 12 w 63"/>
                  <a:gd name="T29" fmla="*/ 62 h 85"/>
                  <a:gd name="T30" fmla="*/ 12 w 63"/>
                  <a:gd name="T31" fmla="*/ 57 h 85"/>
                  <a:gd name="T32" fmla="*/ 12 w 63"/>
                  <a:gd name="T33" fmla="*/ 45 h 85"/>
                  <a:gd name="T34" fmla="*/ 6 w 63"/>
                  <a:gd name="T35" fmla="*/ 45 h 85"/>
                  <a:gd name="T36" fmla="*/ 0 w 63"/>
                  <a:gd name="T37" fmla="*/ 45 h 85"/>
                  <a:gd name="T38" fmla="*/ 6 w 63"/>
                  <a:gd name="T39" fmla="*/ 34 h 85"/>
                  <a:gd name="T40" fmla="*/ 6 w 63"/>
                  <a:gd name="T41" fmla="*/ 28 h 85"/>
                  <a:gd name="T42" fmla="*/ 12 w 63"/>
                  <a:gd name="T43" fmla="*/ 28 h 85"/>
                  <a:gd name="T44" fmla="*/ 17 w 63"/>
                  <a:gd name="T45" fmla="*/ 28 h 85"/>
                  <a:gd name="T46" fmla="*/ 17 w 63"/>
                  <a:gd name="T47" fmla="*/ 23 h 85"/>
                  <a:gd name="T48" fmla="*/ 17 w 63"/>
                  <a:gd name="T49" fmla="*/ 17 h 85"/>
                  <a:gd name="T50" fmla="*/ 23 w 63"/>
                  <a:gd name="T51" fmla="*/ 0 h 85"/>
                  <a:gd name="T52" fmla="*/ 23 w 63"/>
                  <a:gd name="T53" fmla="*/ 6 h 85"/>
                  <a:gd name="T54" fmla="*/ 34 w 63"/>
                  <a:gd name="T55" fmla="*/ 11 h 85"/>
                  <a:gd name="T56" fmla="*/ 40 w 63"/>
                  <a:gd name="T57" fmla="*/ 17 h 85"/>
                  <a:gd name="T58" fmla="*/ 40 w 63"/>
                  <a:gd name="T59" fmla="*/ 23 h 85"/>
                  <a:gd name="T60" fmla="*/ 46 w 63"/>
                  <a:gd name="T61" fmla="*/ 23 h 85"/>
                  <a:gd name="T62" fmla="*/ 51 w 63"/>
                  <a:gd name="T63" fmla="*/ 23 h 85"/>
                  <a:gd name="T64" fmla="*/ 51 w 63"/>
                  <a:gd name="T65" fmla="*/ 28 h 85"/>
                  <a:gd name="T66" fmla="*/ 57 w 63"/>
                  <a:gd name="T67" fmla="*/ 34 h 85"/>
                  <a:gd name="T68" fmla="*/ 63 w 63"/>
                  <a:gd name="T69" fmla="*/ 34 h 85"/>
                  <a:gd name="T70" fmla="*/ 57 w 63"/>
                  <a:gd name="T71"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85">
                    <a:moveTo>
                      <a:pt x="57" y="45"/>
                    </a:moveTo>
                    <a:lnTo>
                      <a:pt x="63" y="51"/>
                    </a:lnTo>
                    <a:lnTo>
                      <a:pt x="57" y="51"/>
                    </a:lnTo>
                    <a:lnTo>
                      <a:pt x="46" y="57"/>
                    </a:lnTo>
                    <a:lnTo>
                      <a:pt x="40" y="57"/>
                    </a:lnTo>
                    <a:lnTo>
                      <a:pt x="29" y="62"/>
                    </a:lnTo>
                    <a:lnTo>
                      <a:pt x="29" y="68"/>
                    </a:lnTo>
                    <a:lnTo>
                      <a:pt x="23" y="68"/>
                    </a:lnTo>
                    <a:lnTo>
                      <a:pt x="29" y="79"/>
                    </a:lnTo>
                    <a:lnTo>
                      <a:pt x="17" y="79"/>
                    </a:lnTo>
                    <a:lnTo>
                      <a:pt x="12" y="85"/>
                    </a:lnTo>
                    <a:lnTo>
                      <a:pt x="6" y="79"/>
                    </a:lnTo>
                    <a:lnTo>
                      <a:pt x="6" y="74"/>
                    </a:lnTo>
                    <a:lnTo>
                      <a:pt x="12" y="68"/>
                    </a:lnTo>
                    <a:lnTo>
                      <a:pt x="12" y="62"/>
                    </a:lnTo>
                    <a:lnTo>
                      <a:pt x="12" y="57"/>
                    </a:lnTo>
                    <a:lnTo>
                      <a:pt x="12" y="45"/>
                    </a:lnTo>
                    <a:lnTo>
                      <a:pt x="6" y="45"/>
                    </a:lnTo>
                    <a:lnTo>
                      <a:pt x="0" y="45"/>
                    </a:lnTo>
                    <a:lnTo>
                      <a:pt x="6" y="34"/>
                    </a:lnTo>
                    <a:lnTo>
                      <a:pt x="6" y="28"/>
                    </a:lnTo>
                    <a:lnTo>
                      <a:pt x="12" y="28"/>
                    </a:lnTo>
                    <a:lnTo>
                      <a:pt x="17" y="28"/>
                    </a:lnTo>
                    <a:lnTo>
                      <a:pt x="17" y="23"/>
                    </a:lnTo>
                    <a:lnTo>
                      <a:pt x="17" y="17"/>
                    </a:lnTo>
                    <a:lnTo>
                      <a:pt x="23" y="0"/>
                    </a:lnTo>
                    <a:lnTo>
                      <a:pt x="23" y="6"/>
                    </a:lnTo>
                    <a:lnTo>
                      <a:pt x="34" y="11"/>
                    </a:lnTo>
                    <a:lnTo>
                      <a:pt x="40" y="17"/>
                    </a:lnTo>
                    <a:lnTo>
                      <a:pt x="40" y="23"/>
                    </a:lnTo>
                    <a:lnTo>
                      <a:pt x="46" y="23"/>
                    </a:lnTo>
                    <a:lnTo>
                      <a:pt x="51" y="23"/>
                    </a:lnTo>
                    <a:lnTo>
                      <a:pt x="51" y="28"/>
                    </a:lnTo>
                    <a:lnTo>
                      <a:pt x="57" y="34"/>
                    </a:lnTo>
                    <a:lnTo>
                      <a:pt x="63" y="34"/>
                    </a:lnTo>
                    <a:lnTo>
                      <a:pt x="57" y="45"/>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4" name="Freeform 136">
                <a:extLst>
                  <a:ext uri="{FF2B5EF4-FFF2-40B4-BE49-F238E27FC236}">
                    <a16:creationId xmlns:a16="http://schemas.microsoft.com/office/drawing/2014/main" id="{28F7D359-6987-5751-AC13-5262993B9638}"/>
                  </a:ext>
                </a:extLst>
              </p:cNvPr>
              <p:cNvSpPr>
                <a:spLocks/>
              </p:cNvSpPr>
              <p:nvPr>
                <p:custDataLst>
                  <p:tags r:id="rId137"/>
                </p:custDataLst>
              </p:nvPr>
            </p:nvSpPr>
            <p:spPr bwMode="auto">
              <a:xfrm rot="390307">
                <a:off x="7048715" y="3492500"/>
                <a:ext cx="90487" cy="63500"/>
              </a:xfrm>
              <a:custGeom>
                <a:avLst/>
                <a:gdLst>
                  <a:gd name="T0" fmla="*/ 0 w 57"/>
                  <a:gd name="T1" fmla="*/ 11 h 40"/>
                  <a:gd name="T2" fmla="*/ 6 w 57"/>
                  <a:gd name="T3" fmla="*/ 11 h 40"/>
                  <a:gd name="T4" fmla="*/ 6 w 57"/>
                  <a:gd name="T5" fmla="*/ 6 h 40"/>
                  <a:gd name="T6" fmla="*/ 0 w 57"/>
                  <a:gd name="T7" fmla="*/ 6 h 40"/>
                  <a:gd name="T8" fmla="*/ 6 w 57"/>
                  <a:gd name="T9" fmla="*/ 0 h 40"/>
                  <a:gd name="T10" fmla="*/ 12 w 57"/>
                  <a:gd name="T11" fmla="*/ 0 h 40"/>
                  <a:gd name="T12" fmla="*/ 17 w 57"/>
                  <a:gd name="T13" fmla="*/ 0 h 40"/>
                  <a:gd name="T14" fmla="*/ 23 w 57"/>
                  <a:gd name="T15" fmla="*/ 0 h 40"/>
                  <a:gd name="T16" fmla="*/ 29 w 57"/>
                  <a:gd name="T17" fmla="*/ 0 h 40"/>
                  <a:gd name="T18" fmla="*/ 34 w 57"/>
                  <a:gd name="T19" fmla="*/ 0 h 40"/>
                  <a:gd name="T20" fmla="*/ 40 w 57"/>
                  <a:gd name="T21" fmla="*/ 0 h 40"/>
                  <a:gd name="T22" fmla="*/ 40 w 57"/>
                  <a:gd name="T23" fmla="*/ 6 h 40"/>
                  <a:gd name="T24" fmla="*/ 46 w 57"/>
                  <a:gd name="T25" fmla="*/ 11 h 40"/>
                  <a:gd name="T26" fmla="*/ 51 w 57"/>
                  <a:gd name="T27" fmla="*/ 11 h 40"/>
                  <a:gd name="T28" fmla="*/ 57 w 57"/>
                  <a:gd name="T29" fmla="*/ 23 h 40"/>
                  <a:gd name="T30" fmla="*/ 57 w 57"/>
                  <a:gd name="T31" fmla="*/ 28 h 40"/>
                  <a:gd name="T32" fmla="*/ 51 w 57"/>
                  <a:gd name="T33" fmla="*/ 23 h 40"/>
                  <a:gd name="T34" fmla="*/ 51 w 57"/>
                  <a:gd name="T35" fmla="*/ 28 h 40"/>
                  <a:gd name="T36" fmla="*/ 57 w 57"/>
                  <a:gd name="T37" fmla="*/ 34 h 40"/>
                  <a:gd name="T38" fmla="*/ 51 w 57"/>
                  <a:gd name="T39" fmla="*/ 34 h 40"/>
                  <a:gd name="T40" fmla="*/ 51 w 57"/>
                  <a:gd name="T41" fmla="*/ 28 h 40"/>
                  <a:gd name="T42" fmla="*/ 51 w 57"/>
                  <a:gd name="T43" fmla="*/ 34 h 40"/>
                  <a:gd name="T44" fmla="*/ 46 w 57"/>
                  <a:gd name="T45" fmla="*/ 28 h 40"/>
                  <a:gd name="T46" fmla="*/ 46 w 57"/>
                  <a:gd name="T47" fmla="*/ 34 h 40"/>
                  <a:gd name="T48" fmla="*/ 40 w 57"/>
                  <a:gd name="T49" fmla="*/ 40 h 40"/>
                  <a:gd name="T50" fmla="*/ 34 w 57"/>
                  <a:gd name="T51" fmla="*/ 40 h 40"/>
                  <a:gd name="T52" fmla="*/ 29 w 57"/>
                  <a:gd name="T53" fmla="*/ 40 h 40"/>
                  <a:gd name="T54" fmla="*/ 29 w 57"/>
                  <a:gd name="T55" fmla="*/ 34 h 40"/>
                  <a:gd name="T56" fmla="*/ 23 w 57"/>
                  <a:gd name="T57" fmla="*/ 34 h 40"/>
                  <a:gd name="T58" fmla="*/ 17 w 57"/>
                  <a:gd name="T59" fmla="*/ 34 h 40"/>
                  <a:gd name="T60" fmla="*/ 17 w 57"/>
                  <a:gd name="T61" fmla="*/ 23 h 40"/>
                  <a:gd name="T62" fmla="*/ 12 w 57"/>
                  <a:gd name="T63" fmla="*/ 23 h 40"/>
                  <a:gd name="T64" fmla="*/ 12 w 57"/>
                  <a:gd name="T65" fmla="*/ 17 h 40"/>
                  <a:gd name="T66" fmla="*/ 0 w 57"/>
                  <a:gd name="T67" fmla="*/ 17 h 40"/>
                  <a:gd name="T68" fmla="*/ 0 w 57"/>
                  <a:gd name="T6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0">
                    <a:moveTo>
                      <a:pt x="0" y="11"/>
                    </a:moveTo>
                    <a:lnTo>
                      <a:pt x="6" y="11"/>
                    </a:lnTo>
                    <a:lnTo>
                      <a:pt x="6" y="6"/>
                    </a:lnTo>
                    <a:lnTo>
                      <a:pt x="0" y="6"/>
                    </a:lnTo>
                    <a:lnTo>
                      <a:pt x="6" y="0"/>
                    </a:lnTo>
                    <a:lnTo>
                      <a:pt x="12" y="0"/>
                    </a:lnTo>
                    <a:lnTo>
                      <a:pt x="17" y="0"/>
                    </a:lnTo>
                    <a:lnTo>
                      <a:pt x="23" y="0"/>
                    </a:lnTo>
                    <a:lnTo>
                      <a:pt x="29" y="0"/>
                    </a:lnTo>
                    <a:lnTo>
                      <a:pt x="34" y="0"/>
                    </a:lnTo>
                    <a:lnTo>
                      <a:pt x="40" y="0"/>
                    </a:lnTo>
                    <a:lnTo>
                      <a:pt x="40" y="6"/>
                    </a:lnTo>
                    <a:lnTo>
                      <a:pt x="46" y="11"/>
                    </a:lnTo>
                    <a:lnTo>
                      <a:pt x="51" y="11"/>
                    </a:lnTo>
                    <a:lnTo>
                      <a:pt x="57" y="23"/>
                    </a:lnTo>
                    <a:lnTo>
                      <a:pt x="57" y="28"/>
                    </a:lnTo>
                    <a:lnTo>
                      <a:pt x="51" y="23"/>
                    </a:lnTo>
                    <a:lnTo>
                      <a:pt x="51" y="28"/>
                    </a:lnTo>
                    <a:lnTo>
                      <a:pt x="57" y="34"/>
                    </a:lnTo>
                    <a:lnTo>
                      <a:pt x="51" y="34"/>
                    </a:lnTo>
                    <a:lnTo>
                      <a:pt x="51" y="28"/>
                    </a:lnTo>
                    <a:lnTo>
                      <a:pt x="51" y="34"/>
                    </a:lnTo>
                    <a:lnTo>
                      <a:pt x="46" y="28"/>
                    </a:lnTo>
                    <a:lnTo>
                      <a:pt x="46" y="34"/>
                    </a:lnTo>
                    <a:lnTo>
                      <a:pt x="40" y="40"/>
                    </a:lnTo>
                    <a:lnTo>
                      <a:pt x="34" y="40"/>
                    </a:lnTo>
                    <a:lnTo>
                      <a:pt x="29" y="40"/>
                    </a:lnTo>
                    <a:lnTo>
                      <a:pt x="29" y="34"/>
                    </a:lnTo>
                    <a:lnTo>
                      <a:pt x="23" y="34"/>
                    </a:lnTo>
                    <a:lnTo>
                      <a:pt x="17" y="34"/>
                    </a:lnTo>
                    <a:lnTo>
                      <a:pt x="17" y="23"/>
                    </a:lnTo>
                    <a:lnTo>
                      <a:pt x="12" y="23"/>
                    </a:lnTo>
                    <a:lnTo>
                      <a:pt x="12" y="17"/>
                    </a:lnTo>
                    <a:lnTo>
                      <a:pt x="0" y="17"/>
                    </a:lnTo>
                    <a:lnTo>
                      <a:pt x="0" y="11"/>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5" name="Freeform 137">
                <a:extLst>
                  <a:ext uri="{FF2B5EF4-FFF2-40B4-BE49-F238E27FC236}">
                    <a16:creationId xmlns:a16="http://schemas.microsoft.com/office/drawing/2014/main" id="{AE9067E9-9A01-74C7-BC94-200244E37A73}"/>
                  </a:ext>
                </a:extLst>
              </p:cNvPr>
              <p:cNvSpPr>
                <a:spLocks/>
              </p:cNvSpPr>
              <p:nvPr>
                <p:custDataLst>
                  <p:tags r:id="rId138"/>
                </p:custDataLst>
              </p:nvPr>
            </p:nvSpPr>
            <p:spPr bwMode="auto">
              <a:xfrm rot="390307">
                <a:off x="7346414" y="2688142"/>
                <a:ext cx="152400" cy="125413"/>
              </a:xfrm>
              <a:custGeom>
                <a:avLst/>
                <a:gdLst>
                  <a:gd name="T0" fmla="*/ 0 w 96"/>
                  <a:gd name="T1" fmla="*/ 34 h 79"/>
                  <a:gd name="T2" fmla="*/ 5 w 96"/>
                  <a:gd name="T3" fmla="*/ 28 h 79"/>
                  <a:gd name="T4" fmla="*/ 17 w 96"/>
                  <a:gd name="T5" fmla="*/ 17 h 79"/>
                  <a:gd name="T6" fmla="*/ 28 w 96"/>
                  <a:gd name="T7" fmla="*/ 0 h 79"/>
                  <a:gd name="T8" fmla="*/ 34 w 96"/>
                  <a:gd name="T9" fmla="*/ 6 h 79"/>
                  <a:gd name="T10" fmla="*/ 39 w 96"/>
                  <a:gd name="T11" fmla="*/ 6 h 79"/>
                  <a:gd name="T12" fmla="*/ 39 w 96"/>
                  <a:gd name="T13" fmla="*/ 11 h 79"/>
                  <a:gd name="T14" fmla="*/ 45 w 96"/>
                  <a:gd name="T15" fmla="*/ 11 h 79"/>
                  <a:gd name="T16" fmla="*/ 45 w 96"/>
                  <a:gd name="T17" fmla="*/ 17 h 79"/>
                  <a:gd name="T18" fmla="*/ 51 w 96"/>
                  <a:gd name="T19" fmla="*/ 17 h 79"/>
                  <a:gd name="T20" fmla="*/ 56 w 96"/>
                  <a:gd name="T21" fmla="*/ 17 h 79"/>
                  <a:gd name="T22" fmla="*/ 62 w 96"/>
                  <a:gd name="T23" fmla="*/ 17 h 79"/>
                  <a:gd name="T24" fmla="*/ 68 w 96"/>
                  <a:gd name="T25" fmla="*/ 23 h 79"/>
                  <a:gd name="T26" fmla="*/ 68 w 96"/>
                  <a:gd name="T27" fmla="*/ 28 h 79"/>
                  <a:gd name="T28" fmla="*/ 73 w 96"/>
                  <a:gd name="T29" fmla="*/ 28 h 79"/>
                  <a:gd name="T30" fmla="*/ 73 w 96"/>
                  <a:gd name="T31" fmla="*/ 34 h 79"/>
                  <a:gd name="T32" fmla="*/ 79 w 96"/>
                  <a:gd name="T33" fmla="*/ 34 h 79"/>
                  <a:gd name="T34" fmla="*/ 79 w 96"/>
                  <a:gd name="T35" fmla="*/ 40 h 79"/>
                  <a:gd name="T36" fmla="*/ 85 w 96"/>
                  <a:gd name="T37" fmla="*/ 40 h 79"/>
                  <a:gd name="T38" fmla="*/ 79 w 96"/>
                  <a:gd name="T39" fmla="*/ 34 h 79"/>
                  <a:gd name="T40" fmla="*/ 85 w 96"/>
                  <a:gd name="T41" fmla="*/ 34 h 79"/>
                  <a:gd name="T42" fmla="*/ 85 w 96"/>
                  <a:gd name="T43" fmla="*/ 40 h 79"/>
                  <a:gd name="T44" fmla="*/ 85 w 96"/>
                  <a:gd name="T45" fmla="*/ 45 h 79"/>
                  <a:gd name="T46" fmla="*/ 90 w 96"/>
                  <a:gd name="T47" fmla="*/ 45 h 79"/>
                  <a:gd name="T48" fmla="*/ 96 w 96"/>
                  <a:gd name="T49" fmla="*/ 57 h 79"/>
                  <a:gd name="T50" fmla="*/ 96 w 96"/>
                  <a:gd name="T51" fmla="*/ 62 h 79"/>
                  <a:gd name="T52" fmla="*/ 90 w 96"/>
                  <a:gd name="T53" fmla="*/ 62 h 79"/>
                  <a:gd name="T54" fmla="*/ 85 w 96"/>
                  <a:gd name="T55" fmla="*/ 62 h 79"/>
                  <a:gd name="T56" fmla="*/ 73 w 96"/>
                  <a:gd name="T57" fmla="*/ 62 h 79"/>
                  <a:gd name="T58" fmla="*/ 68 w 96"/>
                  <a:gd name="T59" fmla="*/ 68 h 79"/>
                  <a:gd name="T60" fmla="*/ 62 w 96"/>
                  <a:gd name="T61" fmla="*/ 68 h 79"/>
                  <a:gd name="T62" fmla="*/ 62 w 96"/>
                  <a:gd name="T63" fmla="*/ 74 h 79"/>
                  <a:gd name="T64" fmla="*/ 62 w 96"/>
                  <a:gd name="T65" fmla="*/ 79 h 79"/>
                  <a:gd name="T66" fmla="*/ 56 w 96"/>
                  <a:gd name="T67" fmla="*/ 74 h 79"/>
                  <a:gd name="T68" fmla="*/ 51 w 96"/>
                  <a:gd name="T69" fmla="*/ 68 h 79"/>
                  <a:gd name="T70" fmla="*/ 45 w 96"/>
                  <a:gd name="T71" fmla="*/ 68 h 79"/>
                  <a:gd name="T72" fmla="*/ 45 w 96"/>
                  <a:gd name="T73" fmla="*/ 62 h 79"/>
                  <a:gd name="T74" fmla="*/ 39 w 96"/>
                  <a:gd name="T75" fmla="*/ 62 h 79"/>
                  <a:gd name="T76" fmla="*/ 34 w 96"/>
                  <a:gd name="T77" fmla="*/ 57 h 79"/>
                  <a:gd name="T78" fmla="*/ 28 w 96"/>
                  <a:gd name="T79" fmla="*/ 57 h 79"/>
                  <a:gd name="T80" fmla="*/ 22 w 96"/>
                  <a:gd name="T81" fmla="*/ 51 h 79"/>
                  <a:gd name="T82" fmla="*/ 17 w 96"/>
                  <a:gd name="T83" fmla="*/ 51 h 79"/>
                  <a:gd name="T84" fmla="*/ 17 w 96"/>
                  <a:gd name="T85" fmla="*/ 45 h 79"/>
                  <a:gd name="T86" fmla="*/ 11 w 96"/>
                  <a:gd name="T87" fmla="*/ 40 h 79"/>
                  <a:gd name="T88" fmla="*/ 5 w 96"/>
                  <a:gd name="T89" fmla="*/ 40 h 79"/>
                  <a:gd name="T90" fmla="*/ 0 w 96"/>
                  <a:gd name="T91"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9">
                    <a:moveTo>
                      <a:pt x="0" y="34"/>
                    </a:moveTo>
                    <a:lnTo>
                      <a:pt x="5" y="28"/>
                    </a:lnTo>
                    <a:lnTo>
                      <a:pt x="17" y="17"/>
                    </a:lnTo>
                    <a:lnTo>
                      <a:pt x="28" y="0"/>
                    </a:lnTo>
                    <a:lnTo>
                      <a:pt x="34" y="6"/>
                    </a:lnTo>
                    <a:lnTo>
                      <a:pt x="39" y="6"/>
                    </a:lnTo>
                    <a:lnTo>
                      <a:pt x="39" y="11"/>
                    </a:lnTo>
                    <a:lnTo>
                      <a:pt x="45" y="11"/>
                    </a:lnTo>
                    <a:lnTo>
                      <a:pt x="45" y="17"/>
                    </a:lnTo>
                    <a:lnTo>
                      <a:pt x="51" y="17"/>
                    </a:lnTo>
                    <a:lnTo>
                      <a:pt x="56" y="17"/>
                    </a:lnTo>
                    <a:lnTo>
                      <a:pt x="62" y="17"/>
                    </a:lnTo>
                    <a:lnTo>
                      <a:pt x="68" y="23"/>
                    </a:lnTo>
                    <a:lnTo>
                      <a:pt x="68" y="28"/>
                    </a:lnTo>
                    <a:lnTo>
                      <a:pt x="73" y="28"/>
                    </a:lnTo>
                    <a:lnTo>
                      <a:pt x="73" y="34"/>
                    </a:lnTo>
                    <a:lnTo>
                      <a:pt x="79" y="34"/>
                    </a:lnTo>
                    <a:lnTo>
                      <a:pt x="79" y="40"/>
                    </a:lnTo>
                    <a:lnTo>
                      <a:pt x="85" y="40"/>
                    </a:lnTo>
                    <a:lnTo>
                      <a:pt x="79" y="34"/>
                    </a:lnTo>
                    <a:lnTo>
                      <a:pt x="85" y="34"/>
                    </a:lnTo>
                    <a:lnTo>
                      <a:pt x="85" y="40"/>
                    </a:lnTo>
                    <a:lnTo>
                      <a:pt x="85" y="45"/>
                    </a:lnTo>
                    <a:lnTo>
                      <a:pt x="90" y="45"/>
                    </a:lnTo>
                    <a:lnTo>
                      <a:pt x="96" y="57"/>
                    </a:lnTo>
                    <a:lnTo>
                      <a:pt x="96" y="62"/>
                    </a:lnTo>
                    <a:lnTo>
                      <a:pt x="90" y="62"/>
                    </a:lnTo>
                    <a:lnTo>
                      <a:pt x="85" y="62"/>
                    </a:lnTo>
                    <a:lnTo>
                      <a:pt x="73" y="62"/>
                    </a:lnTo>
                    <a:lnTo>
                      <a:pt x="68" y="68"/>
                    </a:lnTo>
                    <a:lnTo>
                      <a:pt x="62" y="68"/>
                    </a:lnTo>
                    <a:lnTo>
                      <a:pt x="62" y="74"/>
                    </a:lnTo>
                    <a:lnTo>
                      <a:pt x="62" y="79"/>
                    </a:lnTo>
                    <a:lnTo>
                      <a:pt x="56" y="74"/>
                    </a:lnTo>
                    <a:lnTo>
                      <a:pt x="51" y="68"/>
                    </a:lnTo>
                    <a:lnTo>
                      <a:pt x="45" y="68"/>
                    </a:lnTo>
                    <a:lnTo>
                      <a:pt x="45" y="62"/>
                    </a:lnTo>
                    <a:lnTo>
                      <a:pt x="39" y="62"/>
                    </a:lnTo>
                    <a:lnTo>
                      <a:pt x="34" y="57"/>
                    </a:lnTo>
                    <a:lnTo>
                      <a:pt x="28" y="57"/>
                    </a:lnTo>
                    <a:lnTo>
                      <a:pt x="22" y="51"/>
                    </a:lnTo>
                    <a:lnTo>
                      <a:pt x="17" y="51"/>
                    </a:lnTo>
                    <a:lnTo>
                      <a:pt x="17" y="45"/>
                    </a:lnTo>
                    <a:lnTo>
                      <a:pt x="11" y="40"/>
                    </a:lnTo>
                    <a:lnTo>
                      <a:pt x="5" y="40"/>
                    </a:lnTo>
                    <a:lnTo>
                      <a:pt x="0" y="34"/>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6" name="Freeform 138">
                <a:extLst>
                  <a:ext uri="{FF2B5EF4-FFF2-40B4-BE49-F238E27FC236}">
                    <a16:creationId xmlns:a16="http://schemas.microsoft.com/office/drawing/2014/main" id="{7ACD7555-A39F-BB62-048B-01675001AE89}"/>
                  </a:ext>
                </a:extLst>
              </p:cNvPr>
              <p:cNvSpPr>
                <a:spLocks/>
              </p:cNvSpPr>
              <p:nvPr>
                <p:custDataLst>
                  <p:tags r:id="rId139"/>
                </p:custDataLst>
              </p:nvPr>
            </p:nvSpPr>
            <p:spPr bwMode="auto">
              <a:xfrm rot="390307">
                <a:off x="7382507" y="2789160"/>
                <a:ext cx="117475" cy="73025"/>
              </a:xfrm>
              <a:custGeom>
                <a:avLst/>
                <a:gdLst>
                  <a:gd name="T0" fmla="*/ 68 w 74"/>
                  <a:gd name="T1" fmla="*/ 46 h 46"/>
                  <a:gd name="T2" fmla="*/ 62 w 74"/>
                  <a:gd name="T3" fmla="*/ 40 h 46"/>
                  <a:gd name="T4" fmla="*/ 51 w 74"/>
                  <a:gd name="T5" fmla="*/ 40 h 46"/>
                  <a:gd name="T6" fmla="*/ 45 w 74"/>
                  <a:gd name="T7" fmla="*/ 40 h 46"/>
                  <a:gd name="T8" fmla="*/ 34 w 74"/>
                  <a:gd name="T9" fmla="*/ 40 h 46"/>
                  <a:gd name="T10" fmla="*/ 28 w 74"/>
                  <a:gd name="T11" fmla="*/ 40 h 46"/>
                  <a:gd name="T12" fmla="*/ 23 w 74"/>
                  <a:gd name="T13" fmla="*/ 40 h 46"/>
                  <a:gd name="T14" fmla="*/ 17 w 74"/>
                  <a:gd name="T15" fmla="*/ 40 h 46"/>
                  <a:gd name="T16" fmla="*/ 11 w 74"/>
                  <a:gd name="T17" fmla="*/ 46 h 46"/>
                  <a:gd name="T18" fmla="*/ 6 w 74"/>
                  <a:gd name="T19" fmla="*/ 46 h 46"/>
                  <a:gd name="T20" fmla="*/ 6 w 74"/>
                  <a:gd name="T21" fmla="*/ 40 h 46"/>
                  <a:gd name="T22" fmla="*/ 6 w 74"/>
                  <a:gd name="T23" fmla="*/ 34 h 46"/>
                  <a:gd name="T24" fmla="*/ 6 w 74"/>
                  <a:gd name="T25" fmla="*/ 29 h 46"/>
                  <a:gd name="T26" fmla="*/ 6 w 74"/>
                  <a:gd name="T27" fmla="*/ 23 h 46"/>
                  <a:gd name="T28" fmla="*/ 6 w 74"/>
                  <a:gd name="T29" fmla="*/ 29 h 46"/>
                  <a:gd name="T30" fmla="*/ 6 w 74"/>
                  <a:gd name="T31" fmla="*/ 23 h 46"/>
                  <a:gd name="T32" fmla="*/ 0 w 74"/>
                  <a:gd name="T33" fmla="*/ 23 h 46"/>
                  <a:gd name="T34" fmla="*/ 6 w 74"/>
                  <a:gd name="T35" fmla="*/ 23 h 46"/>
                  <a:gd name="T36" fmla="*/ 6 w 74"/>
                  <a:gd name="T37" fmla="*/ 17 h 46"/>
                  <a:gd name="T38" fmla="*/ 11 w 74"/>
                  <a:gd name="T39" fmla="*/ 12 h 46"/>
                  <a:gd name="T40" fmla="*/ 17 w 74"/>
                  <a:gd name="T41" fmla="*/ 6 h 46"/>
                  <a:gd name="T42" fmla="*/ 23 w 74"/>
                  <a:gd name="T43" fmla="*/ 6 h 46"/>
                  <a:gd name="T44" fmla="*/ 28 w 74"/>
                  <a:gd name="T45" fmla="*/ 12 h 46"/>
                  <a:gd name="T46" fmla="*/ 34 w 74"/>
                  <a:gd name="T47" fmla="*/ 17 h 46"/>
                  <a:gd name="T48" fmla="*/ 34 w 74"/>
                  <a:gd name="T49" fmla="*/ 12 h 46"/>
                  <a:gd name="T50" fmla="*/ 34 w 74"/>
                  <a:gd name="T51" fmla="*/ 6 h 46"/>
                  <a:gd name="T52" fmla="*/ 40 w 74"/>
                  <a:gd name="T53" fmla="*/ 6 h 46"/>
                  <a:gd name="T54" fmla="*/ 45 w 74"/>
                  <a:gd name="T55" fmla="*/ 0 h 46"/>
                  <a:gd name="T56" fmla="*/ 57 w 74"/>
                  <a:gd name="T57" fmla="*/ 0 h 46"/>
                  <a:gd name="T58" fmla="*/ 62 w 74"/>
                  <a:gd name="T59" fmla="*/ 6 h 46"/>
                  <a:gd name="T60" fmla="*/ 68 w 74"/>
                  <a:gd name="T61" fmla="*/ 12 h 46"/>
                  <a:gd name="T62" fmla="*/ 62 w 74"/>
                  <a:gd name="T63" fmla="*/ 17 h 46"/>
                  <a:gd name="T64" fmla="*/ 68 w 74"/>
                  <a:gd name="T65" fmla="*/ 17 h 46"/>
                  <a:gd name="T66" fmla="*/ 68 w 74"/>
                  <a:gd name="T67" fmla="*/ 23 h 46"/>
                  <a:gd name="T68" fmla="*/ 68 w 74"/>
                  <a:gd name="T69" fmla="*/ 29 h 46"/>
                  <a:gd name="T70" fmla="*/ 68 w 74"/>
                  <a:gd name="T71" fmla="*/ 34 h 46"/>
                  <a:gd name="T72" fmla="*/ 68 w 74"/>
                  <a:gd name="T73" fmla="*/ 40 h 46"/>
                  <a:gd name="T74" fmla="*/ 74 w 74"/>
                  <a:gd name="T75" fmla="*/ 40 h 46"/>
                  <a:gd name="T76" fmla="*/ 68 w 74"/>
                  <a:gd name="T77" fmla="*/ 40 h 46"/>
                  <a:gd name="T78" fmla="*/ 68 w 74"/>
                  <a:gd name="T7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46">
                    <a:moveTo>
                      <a:pt x="68" y="46"/>
                    </a:moveTo>
                    <a:lnTo>
                      <a:pt x="62" y="40"/>
                    </a:lnTo>
                    <a:lnTo>
                      <a:pt x="51" y="40"/>
                    </a:lnTo>
                    <a:lnTo>
                      <a:pt x="45" y="40"/>
                    </a:lnTo>
                    <a:lnTo>
                      <a:pt x="34" y="40"/>
                    </a:lnTo>
                    <a:lnTo>
                      <a:pt x="28" y="40"/>
                    </a:lnTo>
                    <a:lnTo>
                      <a:pt x="23" y="40"/>
                    </a:lnTo>
                    <a:lnTo>
                      <a:pt x="17" y="40"/>
                    </a:lnTo>
                    <a:lnTo>
                      <a:pt x="11" y="46"/>
                    </a:lnTo>
                    <a:lnTo>
                      <a:pt x="6" y="46"/>
                    </a:lnTo>
                    <a:lnTo>
                      <a:pt x="6" y="40"/>
                    </a:lnTo>
                    <a:lnTo>
                      <a:pt x="6" y="34"/>
                    </a:lnTo>
                    <a:lnTo>
                      <a:pt x="6" y="29"/>
                    </a:lnTo>
                    <a:lnTo>
                      <a:pt x="6" y="23"/>
                    </a:lnTo>
                    <a:lnTo>
                      <a:pt x="6" y="29"/>
                    </a:lnTo>
                    <a:lnTo>
                      <a:pt x="6" y="23"/>
                    </a:lnTo>
                    <a:lnTo>
                      <a:pt x="0" y="23"/>
                    </a:lnTo>
                    <a:lnTo>
                      <a:pt x="6" y="23"/>
                    </a:lnTo>
                    <a:lnTo>
                      <a:pt x="6" y="17"/>
                    </a:lnTo>
                    <a:lnTo>
                      <a:pt x="11" y="12"/>
                    </a:lnTo>
                    <a:lnTo>
                      <a:pt x="17" y="6"/>
                    </a:lnTo>
                    <a:lnTo>
                      <a:pt x="23" y="6"/>
                    </a:lnTo>
                    <a:lnTo>
                      <a:pt x="28" y="12"/>
                    </a:lnTo>
                    <a:lnTo>
                      <a:pt x="34" y="17"/>
                    </a:lnTo>
                    <a:lnTo>
                      <a:pt x="34" y="12"/>
                    </a:lnTo>
                    <a:lnTo>
                      <a:pt x="34" y="6"/>
                    </a:lnTo>
                    <a:lnTo>
                      <a:pt x="40" y="6"/>
                    </a:lnTo>
                    <a:lnTo>
                      <a:pt x="45" y="0"/>
                    </a:lnTo>
                    <a:lnTo>
                      <a:pt x="57" y="0"/>
                    </a:lnTo>
                    <a:lnTo>
                      <a:pt x="62" y="6"/>
                    </a:lnTo>
                    <a:lnTo>
                      <a:pt x="68" y="12"/>
                    </a:lnTo>
                    <a:lnTo>
                      <a:pt x="62" y="17"/>
                    </a:lnTo>
                    <a:lnTo>
                      <a:pt x="68" y="17"/>
                    </a:lnTo>
                    <a:lnTo>
                      <a:pt x="68" y="23"/>
                    </a:lnTo>
                    <a:lnTo>
                      <a:pt x="68" y="29"/>
                    </a:lnTo>
                    <a:lnTo>
                      <a:pt x="68" y="34"/>
                    </a:lnTo>
                    <a:lnTo>
                      <a:pt x="68" y="40"/>
                    </a:lnTo>
                    <a:lnTo>
                      <a:pt x="74" y="40"/>
                    </a:lnTo>
                    <a:lnTo>
                      <a:pt x="68" y="40"/>
                    </a:lnTo>
                    <a:lnTo>
                      <a:pt x="68" y="46"/>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7" name="Freeform 139">
                <a:extLst>
                  <a:ext uri="{FF2B5EF4-FFF2-40B4-BE49-F238E27FC236}">
                    <a16:creationId xmlns:a16="http://schemas.microsoft.com/office/drawing/2014/main" id="{A327D746-E07C-619D-E480-E767077FF2BB}"/>
                  </a:ext>
                </a:extLst>
              </p:cNvPr>
              <p:cNvSpPr>
                <a:spLocks/>
              </p:cNvSpPr>
              <p:nvPr>
                <p:custDataLst>
                  <p:tags r:id="rId140"/>
                </p:custDataLst>
              </p:nvPr>
            </p:nvSpPr>
            <p:spPr bwMode="auto">
              <a:xfrm rot="390307">
                <a:off x="7194984" y="2774225"/>
                <a:ext cx="63500" cy="53975"/>
              </a:xfrm>
              <a:custGeom>
                <a:avLst/>
                <a:gdLst>
                  <a:gd name="T0" fmla="*/ 6 w 40"/>
                  <a:gd name="T1" fmla="*/ 6 h 34"/>
                  <a:gd name="T2" fmla="*/ 17 w 40"/>
                  <a:gd name="T3" fmla="*/ 6 h 34"/>
                  <a:gd name="T4" fmla="*/ 17 w 40"/>
                  <a:gd name="T5" fmla="*/ 0 h 34"/>
                  <a:gd name="T6" fmla="*/ 23 w 40"/>
                  <a:gd name="T7" fmla="*/ 0 h 34"/>
                  <a:gd name="T8" fmla="*/ 28 w 40"/>
                  <a:gd name="T9" fmla="*/ 0 h 34"/>
                  <a:gd name="T10" fmla="*/ 34 w 40"/>
                  <a:gd name="T11" fmla="*/ 0 h 34"/>
                  <a:gd name="T12" fmla="*/ 40 w 40"/>
                  <a:gd name="T13" fmla="*/ 0 h 34"/>
                  <a:gd name="T14" fmla="*/ 40 w 40"/>
                  <a:gd name="T15" fmla="*/ 6 h 34"/>
                  <a:gd name="T16" fmla="*/ 40 w 40"/>
                  <a:gd name="T17" fmla="*/ 11 h 34"/>
                  <a:gd name="T18" fmla="*/ 40 w 40"/>
                  <a:gd name="T19" fmla="*/ 17 h 34"/>
                  <a:gd name="T20" fmla="*/ 40 w 40"/>
                  <a:gd name="T21" fmla="*/ 23 h 34"/>
                  <a:gd name="T22" fmla="*/ 34 w 40"/>
                  <a:gd name="T23" fmla="*/ 23 h 34"/>
                  <a:gd name="T24" fmla="*/ 28 w 40"/>
                  <a:gd name="T25" fmla="*/ 23 h 34"/>
                  <a:gd name="T26" fmla="*/ 34 w 40"/>
                  <a:gd name="T27" fmla="*/ 28 h 34"/>
                  <a:gd name="T28" fmla="*/ 23 w 40"/>
                  <a:gd name="T29" fmla="*/ 28 h 34"/>
                  <a:gd name="T30" fmla="*/ 17 w 40"/>
                  <a:gd name="T31" fmla="*/ 28 h 34"/>
                  <a:gd name="T32" fmla="*/ 11 w 40"/>
                  <a:gd name="T33" fmla="*/ 28 h 34"/>
                  <a:gd name="T34" fmla="*/ 11 w 40"/>
                  <a:gd name="T35" fmla="*/ 34 h 34"/>
                  <a:gd name="T36" fmla="*/ 11 w 40"/>
                  <a:gd name="T37" fmla="*/ 28 h 34"/>
                  <a:gd name="T38" fmla="*/ 11 w 40"/>
                  <a:gd name="T39" fmla="*/ 23 h 34"/>
                  <a:gd name="T40" fmla="*/ 6 w 40"/>
                  <a:gd name="T41" fmla="*/ 23 h 34"/>
                  <a:gd name="T42" fmla="*/ 0 w 40"/>
                  <a:gd name="T43" fmla="*/ 17 h 34"/>
                  <a:gd name="T44" fmla="*/ 0 w 40"/>
                  <a:gd name="T45" fmla="*/ 23 h 34"/>
                  <a:gd name="T46" fmla="*/ 0 w 40"/>
                  <a:gd name="T47" fmla="*/ 17 h 34"/>
                  <a:gd name="T48" fmla="*/ 0 w 40"/>
                  <a:gd name="T49" fmla="*/ 11 h 34"/>
                  <a:gd name="T50" fmla="*/ 6 w 40"/>
                  <a:gd name="T5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4">
                    <a:moveTo>
                      <a:pt x="6" y="6"/>
                    </a:moveTo>
                    <a:lnTo>
                      <a:pt x="17" y="6"/>
                    </a:lnTo>
                    <a:lnTo>
                      <a:pt x="17" y="0"/>
                    </a:lnTo>
                    <a:lnTo>
                      <a:pt x="23" y="0"/>
                    </a:lnTo>
                    <a:lnTo>
                      <a:pt x="28" y="0"/>
                    </a:lnTo>
                    <a:lnTo>
                      <a:pt x="34" y="0"/>
                    </a:lnTo>
                    <a:lnTo>
                      <a:pt x="40" y="0"/>
                    </a:lnTo>
                    <a:lnTo>
                      <a:pt x="40" y="6"/>
                    </a:lnTo>
                    <a:lnTo>
                      <a:pt x="40" y="11"/>
                    </a:lnTo>
                    <a:lnTo>
                      <a:pt x="40" y="17"/>
                    </a:lnTo>
                    <a:lnTo>
                      <a:pt x="40" y="23"/>
                    </a:lnTo>
                    <a:lnTo>
                      <a:pt x="34" y="23"/>
                    </a:lnTo>
                    <a:lnTo>
                      <a:pt x="28" y="23"/>
                    </a:lnTo>
                    <a:lnTo>
                      <a:pt x="34" y="28"/>
                    </a:lnTo>
                    <a:lnTo>
                      <a:pt x="23" y="28"/>
                    </a:lnTo>
                    <a:lnTo>
                      <a:pt x="17" y="28"/>
                    </a:lnTo>
                    <a:lnTo>
                      <a:pt x="11" y="28"/>
                    </a:lnTo>
                    <a:lnTo>
                      <a:pt x="11" y="34"/>
                    </a:lnTo>
                    <a:lnTo>
                      <a:pt x="11" y="28"/>
                    </a:lnTo>
                    <a:lnTo>
                      <a:pt x="11" y="23"/>
                    </a:lnTo>
                    <a:lnTo>
                      <a:pt x="6" y="23"/>
                    </a:lnTo>
                    <a:lnTo>
                      <a:pt x="0" y="17"/>
                    </a:lnTo>
                    <a:lnTo>
                      <a:pt x="0" y="23"/>
                    </a:lnTo>
                    <a:lnTo>
                      <a:pt x="0" y="17"/>
                    </a:lnTo>
                    <a:lnTo>
                      <a:pt x="0" y="11"/>
                    </a:lnTo>
                    <a:lnTo>
                      <a:pt x="6" y="6"/>
                    </a:lnTo>
                    <a:close/>
                  </a:path>
                </a:pathLst>
              </a:custGeom>
              <a:solidFill>
                <a:srgbClr val="74BA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8" name="Freeform 140">
                <a:extLst>
                  <a:ext uri="{FF2B5EF4-FFF2-40B4-BE49-F238E27FC236}">
                    <a16:creationId xmlns:a16="http://schemas.microsoft.com/office/drawing/2014/main" id="{3DB8574C-79D8-4904-E659-595080FD6341}"/>
                  </a:ext>
                </a:extLst>
              </p:cNvPr>
              <p:cNvSpPr>
                <a:spLocks/>
              </p:cNvSpPr>
              <p:nvPr>
                <p:custDataLst>
                  <p:tags r:id="rId141"/>
                </p:custDataLst>
              </p:nvPr>
            </p:nvSpPr>
            <p:spPr bwMode="auto">
              <a:xfrm rot="390307">
                <a:off x="7015192" y="2899719"/>
                <a:ext cx="71437" cy="98425"/>
              </a:xfrm>
              <a:custGeom>
                <a:avLst/>
                <a:gdLst>
                  <a:gd name="T0" fmla="*/ 28 w 45"/>
                  <a:gd name="T1" fmla="*/ 0 h 62"/>
                  <a:gd name="T2" fmla="*/ 40 w 45"/>
                  <a:gd name="T3" fmla="*/ 5 h 62"/>
                  <a:gd name="T4" fmla="*/ 40 w 45"/>
                  <a:gd name="T5" fmla="*/ 11 h 62"/>
                  <a:gd name="T6" fmla="*/ 45 w 45"/>
                  <a:gd name="T7" fmla="*/ 11 h 62"/>
                  <a:gd name="T8" fmla="*/ 45 w 45"/>
                  <a:gd name="T9" fmla="*/ 22 h 62"/>
                  <a:gd name="T10" fmla="*/ 45 w 45"/>
                  <a:gd name="T11" fmla="*/ 28 h 62"/>
                  <a:gd name="T12" fmla="*/ 45 w 45"/>
                  <a:gd name="T13" fmla="*/ 34 h 62"/>
                  <a:gd name="T14" fmla="*/ 45 w 45"/>
                  <a:gd name="T15" fmla="*/ 39 h 62"/>
                  <a:gd name="T16" fmla="*/ 40 w 45"/>
                  <a:gd name="T17" fmla="*/ 39 h 62"/>
                  <a:gd name="T18" fmla="*/ 40 w 45"/>
                  <a:gd name="T19" fmla="*/ 45 h 62"/>
                  <a:gd name="T20" fmla="*/ 28 w 45"/>
                  <a:gd name="T21" fmla="*/ 39 h 62"/>
                  <a:gd name="T22" fmla="*/ 23 w 45"/>
                  <a:gd name="T23" fmla="*/ 39 h 62"/>
                  <a:gd name="T24" fmla="*/ 23 w 45"/>
                  <a:gd name="T25" fmla="*/ 45 h 62"/>
                  <a:gd name="T26" fmla="*/ 17 w 45"/>
                  <a:gd name="T27" fmla="*/ 39 h 62"/>
                  <a:gd name="T28" fmla="*/ 11 w 45"/>
                  <a:gd name="T29" fmla="*/ 34 h 62"/>
                  <a:gd name="T30" fmla="*/ 11 w 45"/>
                  <a:gd name="T31" fmla="*/ 39 h 62"/>
                  <a:gd name="T32" fmla="*/ 11 w 45"/>
                  <a:gd name="T33" fmla="*/ 45 h 62"/>
                  <a:gd name="T34" fmla="*/ 17 w 45"/>
                  <a:gd name="T35" fmla="*/ 51 h 62"/>
                  <a:gd name="T36" fmla="*/ 17 w 45"/>
                  <a:gd name="T37" fmla="*/ 56 h 62"/>
                  <a:gd name="T38" fmla="*/ 23 w 45"/>
                  <a:gd name="T39" fmla="*/ 56 h 62"/>
                  <a:gd name="T40" fmla="*/ 17 w 45"/>
                  <a:gd name="T41" fmla="*/ 62 h 62"/>
                  <a:gd name="T42" fmla="*/ 11 w 45"/>
                  <a:gd name="T43" fmla="*/ 56 h 62"/>
                  <a:gd name="T44" fmla="*/ 6 w 45"/>
                  <a:gd name="T45" fmla="*/ 56 h 62"/>
                  <a:gd name="T46" fmla="*/ 6 w 45"/>
                  <a:gd name="T47" fmla="*/ 51 h 62"/>
                  <a:gd name="T48" fmla="*/ 6 w 45"/>
                  <a:gd name="T49" fmla="*/ 45 h 62"/>
                  <a:gd name="T50" fmla="*/ 0 w 45"/>
                  <a:gd name="T51" fmla="*/ 45 h 62"/>
                  <a:gd name="T52" fmla="*/ 6 w 45"/>
                  <a:gd name="T53" fmla="*/ 45 h 62"/>
                  <a:gd name="T54" fmla="*/ 6 w 45"/>
                  <a:gd name="T55" fmla="*/ 39 h 62"/>
                  <a:gd name="T56" fmla="*/ 6 w 45"/>
                  <a:gd name="T57" fmla="*/ 34 h 62"/>
                  <a:gd name="T58" fmla="*/ 11 w 45"/>
                  <a:gd name="T59" fmla="*/ 22 h 62"/>
                  <a:gd name="T60" fmla="*/ 17 w 45"/>
                  <a:gd name="T61" fmla="*/ 11 h 62"/>
                  <a:gd name="T62" fmla="*/ 23 w 45"/>
                  <a:gd name="T63" fmla="*/ 11 h 62"/>
                  <a:gd name="T64" fmla="*/ 23 w 45"/>
                  <a:gd name="T65" fmla="*/ 5 h 62"/>
                  <a:gd name="T66" fmla="*/ 28 w 45"/>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2">
                    <a:moveTo>
                      <a:pt x="28" y="0"/>
                    </a:moveTo>
                    <a:lnTo>
                      <a:pt x="40" y="5"/>
                    </a:lnTo>
                    <a:lnTo>
                      <a:pt x="40" y="11"/>
                    </a:lnTo>
                    <a:lnTo>
                      <a:pt x="45" y="11"/>
                    </a:lnTo>
                    <a:lnTo>
                      <a:pt x="45" y="22"/>
                    </a:lnTo>
                    <a:lnTo>
                      <a:pt x="45" y="28"/>
                    </a:lnTo>
                    <a:lnTo>
                      <a:pt x="45" y="34"/>
                    </a:lnTo>
                    <a:lnTo>
                      <a:pt x="45" y="39"/>
                    </a:lnTo>
                    <a:lnTo>
                      <a:pt x="40" y="39"/>
                    </a:lnTo>
                    <a:lnTo>
                      <a:pt x="40" y="45"/>
                    </a:lnTo>
                    <a:lnTo>
                      <a:pt x="28" y="39"/>
                    </a:lnTo>
                    <a:lnTo>
                      <a:pt x="23" y="39"/>
                    </a:lnTo>
                    <a:lnTo>
                      <a:pt x="23" y="45"/>
                    </a:lnTo>
                    <a:lnTo>
                      <a:pt x="17" y="39"/>
                    </a:lnTo>
                    <a:lnTo>
                      <a:pt x="11" y="34"/>
                    </a:lnTo>
                    <a:lnTo>
                      <a:pt x="11" y="39"/>
                    </a:lnTo>
                    <a:lnTo>
                      <a:pt x="11" y="45"/>
                    </a:lnTo>
                    <a:lnTo>
                      <a:pt x="17" y="51"/>
                    </a:lnTo>
                    <a:lnTo>
                      <a:pt x="17" y="56"/>
                    </a:lnTo>
                    <a:lnTo>
                      <a:pt x="23" y="56"/>
                    </a:lnTo>
                    <a:lnTo>
                      <a:pt x="17" y="62"/>
                    </a:lnTo>
                    <a:lnTo>
                      <a:pt x="11" y="56"/>
                    </a:lnTo>
                    <a:lnTo>
                      <a:pt x="6" y="56"/>
                    </a:lnTo>
                    <a:lnTo>
                      <a:pt x="6" y="51"/>
                    </a:lnTo>
                    <a:lnTo>
                      <a:pt x="6" y="45"/>
                    </a:lnTo>
                    <a:lnTo>
                      <a:pt x="0" y="45"/>
                    </a:lnTo>
                    <a:lnTo>
                      <a:pt x="6" y="45"/>
                    </a:lnTo>
                    <a:lnTo>
                      <a:pt x="6" y="39"/>
                    </a:lnTo>
                    <a:lnTo>
                      <a:pt x="6" y="34"/>
                    </a:lnTo>
                    <a:lnTo>
                      <a:pt x="11" y="22"/>
                    </a:lnTo>
                    <a:lnTo>
                      <a:pt x="17" y="11"/>
                    </a:lnTo>
                    <a:lnTo>
                      <a:pt x="23" y="11"/>
                    </a:lnTo>
                    <a:lnTo>
                      <a:pt x="23" y="5"/>
                    </a:lnTo>
                    <a:lnTo>
                      <a:pt x="28" y="0"/>
                    </a:lnTo>
                    <a:close/>
                  </a:path>
                </a:pathLst>
              </a:custGeom>
              <a:solidFill>
                <a:srgbClr val="438BC5"/>
              </a:solidFill>
              <a:ln w="9525" cap="flat" cmpd="sng">
                <a:solidFill>
                  <a:schemeClr val="bg1">
                    <a:lumMod val="75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951" name="TextBox 3950">
              <a:extLst>
                <a:ext uri="{FF2B5EF4-FFF2-40B4-BE49-F238E27FC236}">
                  <a16:creationId xmlns:a16="http://schemas.microsoft.com/office/drawing/2014/main" id="{4639A8EB-83F1-51E7-F79C-55F538B04E66}"/>
                </a:ext>
              </a:extLst>
            </p:cNvPr>
            <p:cNvSpPr txBox="1">
              <a:spLocks/>
            </p:cNvSpPr>
            <p:nvPr/>
          </p:nvSpPr>
          <p:spPr>
            <a:xfrm>
              <a:off x="439353" y="5348964"/>
              <a:ext cx="846386" cy="246221"/>
            </a:xfrm>
            <a:prstGeom prst="rect">
              <a:avLst/>
            </a:prstGeom>
            <a:noFill/>
            <a:ln w="12700" cmpd="sng">
              <a:noFill/>
            </a:ln>
          </p:spPr>
          <p:txBody>
            <a:bodyPr vert="horz" wrap="non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June 2024</a:t>
              </a:r>
              <a:endPar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sp>
          <p:nvSpPr>
            <p:cNvPr id="3953" name="TextBox 3952">
              <a:extLst>
                <a:ext uri="{FF2B5EF4-FFF2-40B4-BE49-F238E27FC236}">
                  <a16:creationId xmlns:a16="http://schemas.microsoft.com/office/drawing/2014/main" id="{E48C326D-0720-C6E7-37E3-6C433A5AD7CA}"/>
                </a:ext>
              </a:extLst>
            </p:cNvPr>
            <p:cNvSpPr txBox="1">
              <a:spLocks/>
            </p:cNvSpPr>
            <p:nvPr/>
          </p:nvSpPr>
          <p:spPr>
            <a:xfrm>
              <a:off x="5162824" y="5348964"/>
              <a:ext cx="998863" cy="246221"/>
            </a:xfrm>
            <a:prstGeom prst="rect">
              <a:avLst/>
            </a:prstGeom>
            <a:noFill/>
            <a:ln w="12700" cmpd="sng">
              <a:noFill/>
            </a:ln>
          </p:spPr>
          <p:txBody>
            <a:bodyPr vert="horz" wrap="non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March 2025</a:t>
              </a:r>
              <a:endParaRPr kumimoji="0" lang="en-US" sz="16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endParaRPr>
            </a:p>
          </p:txBody>
        </p:sp>
      </p:grpSp>
      <p:sp>
        <p:nvSpPr>
          <p:cNvPr id="4032" name="TextBox 4031">
            <a:extLst>
              <a:ext uri="{FF2B5EF4-FFF2-40B4-BE49-F238E27FC236}">
                <a16:creationId xmlns:a16="http://schemas.microsoft.com/office/drawing/2014/main" id="{BE0AE5CD-034E-BB3C-F03F-3E7F35BC7FA5}"/>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5: Prevention</a:t>
            </a:r>
          </a:p>
        </p:txBody>
      </p:sp>
    </p:spTree>
    <p:custDataLst>
      <p:tags r:id="rId1"/>
    </p:custDataLst>
    <p:extLst>
      <p:ext uri="{BB962C8B-B14F-4D97-AF65-F5344CB8AC3E}">
        <p14:creationId xmlns:p14="http://schemas.microsoft.com/office/powerpoint/2010/main" val="3726833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EF4C9-8763-6737-FC27-DBA883A8F75C}"/>
            </a:ext>
          </a:extLst>
        </p:cNvPr>
        <p:cNvGrpSpPr/>
        <p:nvPr/>
      </p:nvGrpSpPr>
      <p:grpSpPr>
        <a:xfrm>
          <a:off x="0" y="0"/>
          <a:ext cx="0" cy="0"/>
          <a:chOff x="0" y="0"/>
          <a:chExt cx="0" cy="0"/>
        </a:xfrm>
      </p:grpSpPr>
      <p:graphicFrame>
        <p:nvGraphicFramePr>
          <p:cNvPr id="26" name="Object 6" hidden="1">
            <a:extLst>
              <a:ext uri="{FF2B5EF4-FFF2-40B4-BE49-F238E27FC236}">
                <a16:creationId xmlns:a16="http://schemas.microsoft.com/office/drawing/2014/main" id="{9CA44D22-BC08-E89F-08AA-7092075CB37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95" imgH="396" progId="TCLayout.ActiveDocument.1">
                  <p:embed/>
                </p:oleObj>
              </mc:Choice>
              <mc:Fallback>
                <p:oleObj name="think-cell Slide" r:id="rId43" imgW="395" imgH="396" progId="TCLayout.ActiveDocument.1">
                  <p:embed/>
                  <p:pic>
                    <p:nvPicPr>
                      <p:cNvPr id="26" name="Object 6" hidden="1">
                        <a:extLst>
                          <a:ext uri="{FF2B5EF4-FFF2-40B4-BE49-F238E27FC236}">
                            <a16:creationId xmlns:a16="http://schemas.microsoft.com/office/drawing/2014/main" id="{9CA44D22-BC08-E89F-08AA-7092075CB37A}"/>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52F7B39-9FD5-1000-B782-F28DC10C6B6E}"/>
              </a:ext>
            </a:extLst>
          </p:cNvPr>
          <p:cNvSpPr>
            <a:spLocks noGrp="1"/>
          </p:cNvSpPr>
          <p:nvPr>
            <p:ph type="title"/>
            <p:custDataLst>
              <p:tags r:id="rId3"/>
            </p:custDataLst>
          </p:nvPr>
        </p:nvSpPr>
        <p:spPr>
          <a:xfrm>
            <a:off x="554736" y="982132"/>
            <a:ext cx="11082528" cy="731520"/>
          </a:xfrm>
        </p:spPr>
        <p:txBody>
          <a:bodyPr vert="horz"/>
          <a:lstStyle/>
          <a:p>
            <a:r>
              <a:rPr lang="en-US"/>
              <a:t>There is variation across the 120 LDSS in practice standards, including screen-in rates and timeliness of first contact with a potential victim</a:t>
            </a:r>
            <a:br>
              <a:rPr lang="en-US"/>
            </a:br>
            <a:endParaRPr lang="en-US"/>
          </a:p>
        </p:txBody>
      </p:sp>
      <p:graphicFrame>
        <p:nvGraphicFramePr>
          <p:cNvPr id="17" name="Chart 16">
            <a:extLst>
              <a:ext uri="{FF2B5EF4-FFF2-40B4-BE49-F238E27FC236}">
                <a16:creationId xmlns:a16="http://schemas.microsoft.com/office/drawing/2014/main" id="{A477D434-D8B6-AAC6-FC5D-537C593030EC}"/>
              </a:ext>
            </a:extLst>
          </p:cNvPr>
          <p:cNvGraphicFramePr/>
          <p:nvPr>
            <p:custDataLst>
              <p:tags r:id="rId4"/>
            </p:custDataLst>
          </p:nvPr>
        </p:nvGraphicFramePr>
        <p:xfrm>
          <a:off x="796925" y="2279650"/>
          <a:ext cx="8016875" cy="3413125"/>
        </p:xfrm>
        <a:graphic>
          <a:graphicData uri="http://schemas.openxmlformats.org/drawingml/2006/chart">
            <c:chart xmlns:c="http://schemas.openxmlformats.org/drawingml/2006/chart" xmlns:r="http://schemas.openxmlformats.org/officeDocument/2006/relationships" r:id="rId45"/>
          </a:graphicData>
        </a:graphic>
      </p:graphicFrame>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722313"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373A061-80BC-429D-9344-E4AC88058A54}" type="datetime'''''''''''''0''''''''''''.''''''''''''''''''''''05'''''">
              <a:rPr lang="en-US" altLang="en-US" sz="1400" smtClean="0">
                <a:solidFill>
                  <a:srgbClr val="000000"/>
                </a:solidFill>
                <a:effectLst/>
                <a:cs typeface="+mn-cs"/>
              </a:rPr>
              <a:pPr lvl="0" algn="ctr">
                <a:spcBef>
                  <a:spcPct val="0"/>
                </a:spcBef>
                <a:spcAft>
                  <a:spcPct val="0"/>
                </a:spcAft>
              </a:pPr>
              <a:t>0.05</a:t>
            </a:fld>
            <a:endParaRPr lang="en-US" sz="1400">
              <a:solidFill>
                <a:srgbClr val="000000"/>
              </a:solidFill>
              <a:cs typeface="+mn-cs"/>
            </a:endParaRPr>
          </a:p>
        </p:txBody>
      </p:sp>
      <p:sp>
        <p:nvSpPr>
          <p:cNvPr id="46" name="Text Placeholder 4">
            <a:extLst>
              <a:ext uri="{FF2B5EF4-FFF2-40B4-BE49-F238E27FC236}">
                <a16:creationId xmlns:a16="http://schemas.microsoft.com/office/drawing/2014/main" id="{78A300F4-1D00-CA3F-E1DA-2D3497D26C92}"/>
              </a:ext>
            </a:extLst>
          </p:cNvPr>
          <p:cNvSpPr>
            <a:spLocks noGrp="1"/>
          </p:cNvSpPr>
          <p:nvPr>
            <p:custDataLst>
              <p:tags r:id="rId6"/>
            </p:custDataLst>
          </p:nvPr>
        </p:nvSpPr>
        <p:spPr bwMode="gray">
          <a:xfrm>
            <a:off x="1209675"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BC0C2FA-82BC-44E3-8958-7B18B7BFFA50}" type="datetime'0''''''''''.''''''1''''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8" name="Text Placeholder 4">
            <a:extLst>
              <a:ext uri="{FF2B5EF4-FFF2-40B4-BE49-F238E27FC236}">
                <a16:creationId xmlns:a16="http://schemas.microsoft.com/office/drawing/2014/main" id="{7B58A02C-0941-15B4-3234-1CDF8C31FE8B}"/>
              </a:ext>
            </a:extLst>
          </p:cNvPr>
          <p:cNvSpPr>
            <a:spLocks noGrp="1"/>
          </p:cNvSpPr>
          <p:nvPr>
            <p:custDataLst>
              <p:tags r:id="rId7"/>
            </p:custDataLst>
          </p:nvPr>
        </p:nvSpPr>
        <p:spPr bwMode="gray">
          <a:xfrm>
            <a:off x="1697038"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EFDDBBF-1B6D-4F16-9487-79B980B9B30A}" type="datetime'''''''''''''''''''0.''1''''''''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0.15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7" name="Text Placeholder 4">
            <a:extLst>
              <a:ext uri="{FF2B5EF4-FFF2-40B4-BE49-F238E27FC236}">
                <a16:creationId xmlns:a16="http://schemas.microsoft.com/office/drawing/2014/main" id="{6D704E37-1CB8-20B4-CEBC-3BFDC05490EE}"/>
              </a:ext>
            </a:extLst>
          </p:cNvPr>
          <p:cNvSpPr>
            <a:spLocks noGrp="1"/>
          </p:cNvSpPr>
          <p:nvPr>
            <p:custDataLst>
              <p:tags r:id="rId8"/>
            </p:custDataLst>
          </p:nvPr>
        </p:nvSpPr>
        <p:spPr bwMode="gray">
          <a:xfrm>
            <a:off x="2185988"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19E16E5-2348-476E-BB44-26F4D4B02746}" type="datetime'''0''''''''''''.''''2''''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9" name="Text Placeholder 4">
            <a:extLst>
              <a:ext uri="{FF2B5EF4-FFF2-40B4-BE49-F238E27FC236}">
                <a16:creationId xmlns:a16="http://schemas.microsoft.com/office/drawing/2014/main" id="{CD49AE95-AB56-60DA-6319-605A39CB7248}"/>
              </a:ext>
            </a:extLst>
          </p:cNvPr>
          <p:cNvSpPr>
            <a:spLocks noGrp="1"/>
          </p:cNvSpPr>
          <p:nvPr>
            <p:custDataLst>
              <p:tags r:id="rId9"/>
            </p:custDataLst>
          </p:nvPr>
        </p:nvSpPr>
        <p:spPr bwMode="gray">
          <a:xfrm>
            <a:off x="2673350"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6314475-3822-44E3-8B27-9C4CAD9F4E01}" type="datetime'''0''''''''.''''''''''''''2''''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0.25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8" name="Text Placeholder 4">
            <a:extLst>
              <a:ext uri="{FF2B5EF4-FFF2-40B4-BE49-F238E27FC236}">
                <a16:creationId xmlns:a16="http://schemas.microsoft.com/office/drawing/2014/main" id="{F6F4C4C8-F707-B99F-64BE-31DA35004BF5}"/>
              </a:ext>
            </a:extLst>
          </p:cNvPr>
          <p:cNvSpPr>
            <a:spLocks noGrp="1"/>
          </p:cNvSpPr>
          <p:nvPr>
            <p:custDataLst>
              <p:tags r:id="rId10"/>
            </p:custDataLst>
          </p:nvPr>
        </p:nvSpPr>
        <p:spPr bwMode="gray">
          <a:xfrm>
            <a:off x="3160713"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A66277B-3CCA-498E-8ABF-219FF98856C6}" type="datetime'''0.''''''''''''''''''''''''''3''''''''''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1" name="Text Placeholder 4">
            <a:extLst>
              <a:ext uri="{FF2B5EF4-FFF2-40B4-BE49-F238E27FC236}">
                <a16:creationId xmlns:a16="http://schemas.microsoft.com/office/drawing/2014/main" id="{0BD5A11A-BD9A-F992-8A43-E046C02446B5}"/>
              </a:ext>
            </a:extLst>
          </p:cNvPr>
          <p:cNvSpPr>
            <a:spLocks noGrp="1"/>
          </p:cNvSpPr>
          <p:nvPr>
            <p:custDataLst>
              <p:tags r:id="rId11"/>
            </p:custDataLst>
          </p:nvPr>
        </p:nvSpPr>
        <p:spPr bwMode="gray">
          <a:xfrm>
            <a:off x="3648075"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EDCD57F-C4E0-4C0E-879A-4B6EEAB92DBC}" type="datetime'0.3''''''''''''''''''''''''''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0.35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9" name="Text Placeholder 4">
            <a:extLst>
              <a:ext uri="{FF2B5EF4-FFF2-40B4-BE49-F238E27FC236}">
                <a16:creationId xmlns:a16="http://schemas.microsoft.com/office/drawing/2014/main" id="{9E81A47F-6D0D-0272-8397-FD9603CB72F5}"/>
              </a:ext>
            </a:extLst>
          </p:cNvPr>
          <p:cNvSpPr>
            <a:spLocks noGrp="1"/>
          </p:cNvSpPr>
          <p:nvPr>
            <p:custDataLst>
              <p:tags r:id="rId12"/>
            </p:custDataLst>
          </p:nvPr>
        </p:nvSpPr>
        <p:spPr bwMode="gray">
          <a:xfrm>
            <a:off x="4135438"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5074731-F6EE-4861-933C-55786E6C74E6}" type="datetime'''''''''0''''.''''''''''''''4''''''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2" name="Text Placeholder 4">
            <a:extLst>
              <a:ext uri="{FF2B5EF4-FFF2-40B4-BE49-F238E27FC236}">
                <a16:creationId xmlns:a16="http://schemas.microsoft.com/office/drawing/2014/main" id="{F3F1C0C0-D19A-E822-5E2D-385957191458}"/>
              </a:ext>
            </a:extLst>
          </p:cNvPr>
          <p:cNvSpPr>
            <a:spLocks noGrp="1"/>
          </p:cNvSpPr>
          <p:nvPr>
            <p:custDataLst>
              <p:tags r:id="rId13"/>
            </p:custDataLst>
          </p:nvPr>
        </p:nvSpPr>
        <p:spPr bwMode="gray">
          <a:xfrm>
            <a:off x="4624388"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E4C2AF3-3F05-4E99-AFE0-1D18EA3ACDF2}" type="datetime'''''''''''''''''0''.''''4''''''''''''''''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0.45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 name="Text Placeholder 4">
            <a:extLst>
              <a:ext uri="{FF2B5EF4-FFF2-40B4-BE49-F238E27FC236}">
                <a16:creationId xmlns:a16="http://schemas.microsoft.com/office/drawing/2014/main" id="{5980B02E-263F-028D-5091-CA70B284A1FC}"/>
              </a:ext>
            </a:extLst>
          </p:cNvPr>
          <p:cNvSpPr>
            <a:spLocks noGrp="1"/>
          </p:cNvSpPr>
          <p:nvPr>
            <p:custDataLst>
              <p:tags r:id="rId14"/>
            </p:custDataLst>
          </p:nvPr>
        </p:nvSpPr>
        <p:spPr bwMode="gray">
          <a:xfrm>
            <a:off x="5111750"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386557C9-C225-4E74-9C08-8B676B6E3792}" type="datetime'''''''0''.''''''''''''5''''''''''''''''''''''''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3" name="Text Placeholder 4">
            <a:extLst>
              <a:ext uri="{FF2B5EF4-FFF2-40B4-BE49-F238E27FC236}">
                <a16:creationId xmlns:a16="http://schemas.microsoft.com/office/drawing/2014/main" id="{62BFE89A-F07E-7C85-345E-9148084A80C9}"/>
              </a:ext>
            </a:extLst>
          </p:cNvPr>
          <p:cNvSpPr>
            <a:spLocks noGrp="1"/>
          </p:cNvSpPr>
          <p:nvPr>
            <p:custDataLst>
              <p:tags r:id="rId15"/>
            </p:custDataLst>
          </p:nvPr>
        </p:nvSpPr>
        <p:spPr bwMode="gray">
          <a:xfrm>
            <a:off x="5599113"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E591AE4-C6C6-4F70-A0D1-E5EF22A41F34}" type="datetime'''''0''''''''.''5''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0.55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4" name="Text Placeholder 4">
            <a:extLst>
              <a:ext uri="{FF2B5EF4-FFF2-40B4-BE49-F238E27FC236}">
                <a16:creationId xmlns:a16="http://schemas.microsoft.com/office/drawing/2014/main" id="{B0EEDF50-2A3B-7FD7-3808-D6513CA0F366}"/>
              </a:ext>
            </a:extLst>
          </p:cNvPr>
          <p:cNvSpPr>
            <a:spLocks noGrp="1"/>
          </p:cNvSpPr>
          <p:nvPr>
            <p:custDataLst>
              <p:tags r:id="rId16"/>
            </p:custDataLst>
          </p:nvPr>
        </p:nvSpPr>
        <p:spPr bwMode="gray">
          <a:xfrm>
            <a:off x="6086475"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04F6DAC-CD29-4A27-B44F-D5A0BB92B046}" type="datetime'''0''''''''''''''.''6''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5" name="Text Placeholder 4">
            <a:extLst>
              <a:ext uri="{FF2B5EF4-FFF2-40B4-BE49-F238E27FC236}">
                <a16:creationId xmlns:a16="http://schemas.microsoft.com/office/drawing/2014/main" id="{E3CE60BA-ED3A-7526-6D6C-E332BA06F0C7}"/>
              </a:ext>
            </a:extLst>
          </p:cNvPr>
          <p:cNvSpPr>
            <a:spLocks noGrp="1"/>
          </p:cNvSpPr>
          <p:nvPr>
            <p:custDataLst>
              <p:tags r:id="rId17"/>
            </p:custDataLst>
          </p:nvPr>
        </p:nvSpPr>
        <p:spPr bwMode="gray">
          <a:xfrm>
            <a:off x="6573838"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1123E03-BDA0-47E4-8734-984F5CF9F494}" type="datetime'''0''''''.''''''''6''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0.65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6" name="Text Placeholder 4">
            <a:extLst>
              <a:ext uri="{FF2B5EF4-FFF2-40B4-BE49-F238E27FC236}">
                <a16:creationId xmlns:a16="http://schemas.microsoft.com/office/drawing/2014/main" id="{5A47D00D-0789-40B0-3A84-9596F3409966}"/>
              </a:ext>
            </a:extLst>
          </p:cNvPr>
          <p:cNvSpPr>
            <a:spLocks noGrp="1"/>
          </p:cNvSpPr>
          <p:nvPr>
            <p:custDataLst>
              <p:tags r:id="rId18"/>
            </p:custDataLst>
          </p:nvPr>
        </p:nvSpPr>
        <p:spPr bwMode="gray">
          <a:xfrm>
            <a:off x="7061200"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8A25B6C-BEB9-430D-960B-A706BFADD8CE}" type="datetime'''''''''''''''''''''''''''0.''7''''''''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7" name="Text Placeholder 4">
            <a:extLst>
              <a:ext uri="{FF2B5EF4-FFF2-40B4-BE49-F238E27FC236}">
                <a16:creationId xmlns:a16="http://schemas.microsoft.com/office/drawing/2014/main" id="{C316CE08-9202-9C65-4EF7-0F40426E5B58}"/>
              </a:ext>
            </a:extLst>
          </p:cNvPr>
          <p:cNvSpPr>
            <a:spLocks noGrp="1"/>
          </p:cNvSpPr>
          <p:nvPr>
            <p:custDataLst>
              <p:tags r:id="rId19"/>
            </p:custDataLst>
          </p:nvPr>
        </p:nvSpPr>
        <p:spPr bwMode="gray">
          <a:xfrm>
            <a:off x="7550150"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D323FF2-414E-4DE7-BDC8-C49B98FF7A17}" type="datetime'''''0''''''''''''.''7''''''''''''''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0.75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8" name="Text Placeholder 4">
            <a:extLst>
              <a:ext uri="{FF2B5EF4-FFF2-40B4-BE49-F238E27FC236}">
                <a16:creationId xmlns:a16="http://schemas.microsoft.com/office/drawing/2014/main" id="{EF768131-C090-E27B-5512-506599AF06BE}"/>
              </a:ext>
            </a:extLst>
          </p:cNvPr>
          <p:cNvSpPr>
            <a:spLocks noGrp="1"/>
          </p:cNvSpPr>
          <p:nvPr>
            <p:custDataLst>
              <p:tags r:id="rId20"/>
            </p:custDataLst>
          </p:nvPr>
        </p:nvSpPr>
        <p:spPr bwMode="gray">
          <a:xfrm>
            <a:off x="8037513"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1AEC339-5390-4C7F-AC07-90C965CBC4A7}" type="datetime'''''''''''''''''0''''''''.''8''''''0'''''''''''">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0.80</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9" name="Text Placeholder 4">
            <a:extLst>
              <a:ext uri="{FF2B5EF4-FFF2-40B4-BE49-F238E27FC236}">
                <a16:creationId xmlns:a16="http://schemas.microsoft.com/office/drawing/2014/main" id="{C3E3792B-80FA-8C48-6D49-B4D8F8B26FC1}"/>
              </a:ext>
            </a:extLst>
          </p:cNvPr>
          <p:cNvSpPr>
            <a:spLocks noGrp="1"/>
          </p:cNvSpPr>
          <p:nvPr>
            <p:custDataLst>
              <p:tags r:id="rId21"/>
            </p:custDataLst>
          </p:nvPr>
        </p:nvSpPr>
        <p:spPr bwMode="gray">
          <a:xfrm>
            <a:off x="8524875" y="5668963"/>
            <a:ext cx="315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FB122EA-17A5-4DFF-8273-285A6671B9EA}" type="datetime'''0''''''''''''''''''''''.''8''''''5'''''''''''''''''''''">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0.85</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5" name="Text Placeholder 4">
            <a:extLst>
              <a:ext uri="{FF2B5EF4-FFF2-40B4-BE49-F238E27FC236}">
                <a16:creationId xmlns:a16="http://schemas.microsoft.com/office/drawing/2014/main" id="{A30FDEAF-F519-F4A9-19EC-C640451163F2}"/>
              </a:ext>
            </a:extLst>
          </p:cNvPr>
          <p:cNvSpPr>
            <a:spLocks noGrp="1"/>
          </p:cNvSpPr>
          <p:nvPr>
            <p:custDataLst>
              <p:tags r:id="rId22"/>
            </p:custDataLst>
          </p:nvPr>
        </p:nvSpPr>
        <p:spPr bwMode="gray">
          <a:xfrm>
            <a:off x="536575" y="550386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1EAEF4A-2158-4BDC-87C4-40920308A2BE}" type="datetime'''''0''''''.''''''''''''''''''''''''''''''''''''''''''''3'''">
              <a:rPr lang="en-US" altLang="en-US" sz="1400" smtClean="0">
                <a:solidFill>
                  <a:srgbClr val="000000"/>
                </a:solidFill>
                <a:effectLst/>
                <a:cs typeface="+mn-cs"/>
              </a:rPr>
              <a:pPr lvl="0" algn="r">
                <a:spcBef>
                  <a:spcPct val="0"/>
                </a:spcBef>
                <a:spcAft>
                  <a:spcPct val="0"/>
                </a:spcAft>
              </a:pPr>
              <a:t>0.3</a:t>
            </a:fld>
            <a:endParaRPr lang="en-US" sz="1400">
              <a:solidFill>
                <a:srgbClr val="000000"/>
              </a:solidFill>
              <a:cs typeface="+mn-cs"/>
            </a:endParaRPr>
          </a:p>
        </p:txBody>
      </p:sp>
      <p:sp>
        <p:nvSpPr>
          <p:cNvPr id="62" name="Text Placeholder 4">
            <a:extLst>
              <a:ext uri="{FF2B5EF4-FFF2-40B4-BE49-F238E27FC236}">
                <a16:creationId xmlns:a16="http://schemas.microsoft.com/office/drawing/2014/main" id="{E64C915C-2E72-24D3-FBDB-F15ED6314357}"/>
              </a:ext>
            </a:extLst>
          </p:cNvPr>
          <p:cNvSpPr>
            <a:spLocks noGrp="1"/>
          </p:cNvSpPr>
          <p:nvPr>
            <p:custDataLst>
              <p:tags r:id="rId23"/>
            </p:custDataLst>
          </p:nvPr>
        </p:nvSpPr>
        <p:spPr bwMode="gray">
          <a:xfrm>
            <a:off x="536575" y="5097463"/>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58C90BAC-987E-4D9A-B6FB-85F60DD8B221}" type="datetime'0''''''''''''''''''''''''''.4'''''''''''''''''''''''''''''''''">
              <a:rPr lang="en-US" altLang="en-US" sz="1400" smtClean="0">
                <a:solidFill>
                  <a:srgbClr val="000000"/>
                </a:solidFill>
                <a:effectLst/>
                <a:cs typeface="+mn-cs"/>
              </a:rPr>
              <a:pPr lvl="0" algn="r">
                <a:spcBef>
                  <a:spcPct val="0"/>
                </a:spcBef>
                <a:spcAft>
                  <a:spcPct val="0"/>
                </a:spcAft>
              </a:pPr>
              <a:t>0.4</a:t>
            </a:fld>
            <a:endParaRPr lang="en-US" sz="1400">
              <a:solidFill>
                <a:srgbClr val="000000"/>
              </a:solidFill>
              <a:cs typeface="+mn-cs"/>
            </a:endParaRPr>
          </a:p>
        </p:txBody>
      </p:sp>
      <p:sp>
        <p:nvSpPr>
          <p:cNvPr id="37" name="Text Placeholder 4">
            <a:extLst>
              <a:ext uri="{FF2B5EF4-FFF2-40B4-BE49-F238E27FC236}">
                <a16:creationId xmlns:a16="http://schemas.microsoft.com/office/drawing/2014/main" id="{3AD80693-6C08-EFE9-7782-08C3B33F31BB}"/>
              </a:ext>
            </a:extLst>
          </p:cNvPr>
          <p:cNvSpPr>
            <a:spLocks noGrp="1"/>
          </p:cNvSpPr>
          <p:nvPr>
            <p:custDataLst>
              <p:tags r:id="rId24"/>
            </p:custDataLst>
          </p:nvPr>
        </p:nvSpPr>
        <p:spPr bwMode="gray">
          <a:xfrm>
            <a:off x="536575" y="46926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96222928-8B42-4974-8AFC-5F0D3F34CC72}" type="datetime'0''''''''''''''''''''''''''''''''''''''''.5'''''''''''''''''''">
              <a:rPr lang="en-US" altLang="en-US" sz="1400" smtClean="0">
                <a:solidFill>
                  <a:srgbClr val="000000"/>
                </a:solidFill>
                <a:effectLst/>
                <a:cs typeface="+mn-cs"/>
              </a:rPr>
              <a:pPr lvl="0" algn="r">
                <a:spcBef>
                  <a:spcPct val="0"/>
                </a:spcBef>
                <a:spcAft>
                  <a:spcPct val="0"/>
                </a:spcAft>
              </a:pPr>
              <a:t>0.5</a:t>
            </a:fld>
            <a:endParaRPr lang="en-US" sz="1400">
              <a:solidFill>
                <a:srgbClr val="000000"/>
              </a:solidFill>
              <a:cs typeface="+mn-cs"/>
            </a:endParaRPr>
          </a:p>
        </p:txBody>
      </p:sp>
      <p:sp>
        <p:nvSpPr>
          <p:cNvPr id="63" name="Text Placeholder 4">
            <a:extLst>
              <a:ext uri="{FF2B5EF4-FFF2-40B4-BE49-F238E27FC236}">
                <a16:creationId xmlns:a16="http://schemas.microsoft.com/office/drawing/2014/main" id="{39A28B1D-7FA4-963A-FE8E-EB6B738E079D}"/>
              </a:ext>
            </a:extLst>
          </p:cNvPr>
          <p:cNvSpPr>
            <a:spLocks noGrp="1"/>
          </p:cNvSpPr>
          <p:nvPr>
            <p:custDataLst>
              <p:tags r:id="rId25"/>
            </p:custDataLst>
          </p:nvPr>
        </p:nvSpPr>
        <p:spPr bwMode="gray">
          <a:xfrm>
            <a:off x="536575" y="42862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13DC2471-1100-421F-B0FB-E615A9B11AD3}" type="datetime'''''''''''''0''''''''.6'''''''''''''''''">
              <a:rPr lang="en-US" altLang="en-US" sz="1400" smtClean="0">
                <a:solidFill>
                  <a:srgbClr val="000000"/>
                </a:solidFill>
                <a:effectLst/>
                <a:cs typeface="+mn-cs"/>
              </a:rPr>
              <a:pPr lvl="0" algn="r">
                <a:spcBef>
                  <a:spcPct val="0"/>
                </a:spcBef>
                <a:spcAft>
                  <a:spcPct val="0"/>
                </a:spcAft>
              </a:pPr>
              <a:t>0.6</a:t>
            </a:fld>
            <a:endParaRPr lang="en-US" sz="1400">
              <a:solidFill>
                <a:srgbClr val="000000"/>
              </a:solidFill>
              <a:cs typeface="+mn-cs"/>
            </a:endParaRPr>
          </a:p>
        </p:txBody>
      </p:sp>
      <p:sp>
        <p:nvSpPr>
          <p:cNvPr id="64" name="Text Placeholder 4">
            <a:extLst>
              <a:ext uri="{FF2B5EF4-FFF2-40B4-BE49-F238E27FC236}">
                <a16:creationId xmlns:a16="http://schemas.microsoft.com/office/drawing/2014/main" id="{83F480C0-5644-5A0E-081E-7E84B9C841A2}"/>
              </a:ext>
            </a:extLst>
          </p:cNvPr>
          <p:cNvSpPr>
            <a:spLocks noGrp="1"/>
          </p:cNvSpPr>
          <p:nvPr>
            <p:custDataLst>
              <p:tags r:id="rId26"/>
            </p:custDataLst>
          </p:nvPr>
        </p:nvSpPr>
        <p:spPr bwMode="gray">
          <a:xfrm>
            <a:off x="536575" y="38798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A2D205CF-83E7-4624-B0DB-4F04DE36D803}" type="datetime'''''''0''''''''.''''''''''''''7'''''''''''''''''''''''''''">
              <a:rPr lang="en-US" altLang="en-US" sz="1400" smtClean="0">
                <a:solidFill>
                  <a:srgbClr val="000000"/>
                </a:solidFill>
                <a:effectLst/>
                <a:cs typeface="+mn-cs"/>
              </a:rPr>
              <a:pPr lvl="0" algn="r">
                <a:spcBef>
                  <a:spcPct val="0"/>
                </a:spcBef>
                <a:spcAft>
                  <a:spcPct val="0"/>
                </a:spcAft>
              </a:pPr>
              <a:t>0.7</a:t>
            </a:fld>
            <a:endParaRPr lang="en-US" sz="1400">
              <a:solidFill>
                <a:srgbClr val="000000"/>
              </a:solidFill>
              <a:cs typeface="+mn-cs"/>
            </a:endParaRPr>
          </a:p>
        </p:txBody>
      </p:sp>
      <p:sp>
        <p:nvSpPr>
          <p:cNvPr id="65" name="Text Placeholder 4">
            <a:extLst>
              <a:ext uri="{FF2B5EF4-FFF2-40B4-BE49-F238E27FC236}">
                <a16:creationId xmlns:a16="http://schemas.microsoft.com/office/drawing/2014/main" id="{D7091F87-B051-2553-BBA9-BB41074F5976}"/>
              </a:ext>
            </a:extLst>
          </p:cNvPr>
          <p:cNvSpPr>
            <a:spLocks noGrp="1"/>
          </p:cNvSpPr>
          <p:nvPr>
            <p:custDataLst>
              <p:tags r:id="rId27"/>
            </p:custDataLst>
          </p:nvPr>
        </p:nvSpPr>
        <p:spPr bwMode="gray">
          <a:xfrm>
            <a:off x="536575" y="3473450"/>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C3530761-E490-47B5-9D34-2B8D0B515F54}" type="datetime'''0''.''''''8'''''''''''''''''''''''''''''''''''''''''''">
              <a:rPr lang="en-US" altLang="en-US" sz="1400" smtClean="0">
                <a:solidFill>
                  <a:srgbClr val="000000"/>
                </a:solidFill>
                <a:effectLst/>
                <a:cs typeface="+mn-cs"/>
              </a:rPr>
              <a:pPr lvl="0" algn="r">
                <a:spcBef>
                  <a:spcPct val="0"/>
                </a:spcBef>
                <a:spcAft>
                  <a:spcPct val="0"/>
                </a:spcAft>
              </a:pPr>
              <a:t>0.8</a:t>
            </a:fld>
            <a:endParaRPr lang="en-US" sz="1400">
              <a:solidFill>
                <a:srgbClr val="000000"/>
              </a:solidFill>
              <a:cs typeface="+mn-cs"/>
            </a:endParaRPr>
          </a:p>
        </p:txBody>
      </p:sp>
      <p:sp>
        <p:nvSpPr>
          <p:cNvPr id="66" name="Text Placeholder 4">
            <a:extLst>
              <a:ext uri="{FF2B5EF4-FFF2-40B4-BE49-F238E27FC236}">
                <a16:creationId xmlns:a16="http://schemas.microsoft.com/office/drawing/2014/main" id="{545678DF-2DEC-BB7B-1A7D-FDB5D1DD93B7}"/>
              </a:ext>
            </a:extLst>
          </p:cNvPr>
          <p:cNvSpPr>
            <a:spLocks noGrp="1"/>
          </p:cNvSpPr>
          <p:nvPr>
            <p:custDataLst>
              <p:tags r:id="rId28"/>
            </p:custDataLst>
          </p:nvPr>
        </p:nvSpPr>
        <p:spPr bwMode="gray">
          <a:xfrm>
            <a:off x="536575" y="306863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4AE5B0D0-7673-43EE-9F0A-6B3F0A6C6813}" type="datetime'''''''''''0''''''''''.''''''9'''''''''''''''''">
              <a:rPr lang="en-US" altLang="en-US" sz="1400" smtClean="0">
                <a:solidFill>
                  <a:srgbClr val="000000"/>
                </a:solidFill>
                <a:effectLst/>
                <a:cs typeface="+mn-cs"/>
              </a:rPr>
              <a:pPr lvl="0" algn="r">
                <a:spcBef>
                  <a:spcPct val="0"/>
                </a:spcBef>
                <a:spcAft>
                  <a:spcPct val="0"/>
                </a:spcAft>
              </a:pPr>
              <a:t>0.9</a:t>
            </a:fld>
            <a:endParaRPr lang="en-US" sz="1400">
              <a:solidFill>
                <a:srgbClr val="000000"/>
              </a:solidFill>
              <a:cs typeface="+mn-cs"/>
            </a:endParaRPr>
          </a:p>
        </p:txBody>
      </p:sp>
      <p:sp>
        <p:nvSpPr>
          <p:cNvPr id="44" name="Text Placeholder 4">
            <a:extLst>
              <a:ext uri="{FF2B5EF4-FFF2-40B4-BE49-F238E27FC236}">
                <a16:creationId xmlns:a16="http://schemas.microsoft.com/office/drawing/2014/main" id="{53615B61-AF15-DFCB-5A63-D24510C40F15}"/>
              </a:ext>
            </a:extLst>
          </p:cNvPr>
          <p:cNvSpPr>
            <a:spLocks noGrp="1"/>
          </p:cNvSpPr>
          <p:nvPr>
            <p:custDataLst>
              <p:tags r:id="rId29"/>
            </p:custDataLst>
          </p:nvPr>
        </p:nvSpPr>
        <p:spPr bwMode="gray">
          <a:xfrm>
            <a:off x="536575" y="2662238"/>
            <a:ext cx="2254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pPr>
            <a:fld id="{1EE987C1-675D-44D7-BFBC-D185BE161CDB}" type="datetime'''''''''''''''''''1''''''''''''.''''''''''''''''''''''0'">
              <a:rPr lang="en-US" altLang="en-US" sz="1400" smtClean="0">
                <a:solidFill>
                  <a:srgbClr val="000000"/>
                </a:solidFill>
                <a:effectLst/>
                <a:cs typeface="+mn-cs"/>
              </a:rPr>
              <a:pPr lvl="0" algn="r">
                <a:spcBef>
                  <a:spcPct val="0"/>
                </a:spcBef>
                <a:spcAft>
                  <a:spcPct val="0"/>
                </a:spcAft>
              </a:pPr>
              <a:t>1.0</a:t>
            </a:fld>
            <a:endParaRPr lang="en-US" sz="1400">
              <a:solidFill>
                <a:srgbClr val="000000"/>
              </a:solidFill>
              <a:cs typeface="+mn-cs"/>
            </a:endParaRPr>
          </a:p>
        </p:txBody>
      </p:sp>
      <p:sp>
        <p:nvSpPr>
          <p:cNvPr id="6" name="Text Placeholder 4">
            <a:extLst>
              <a:ext uri="{FF2B5EF4-FFF2-40B4-BE49-F238E27FC236}">
                <a16:creationId xmlns:a16="http://schemas.microsoft.com/office/drawing/2014/main" id="{8176D9B3-E083-C124-793E-EBE44E4A981A}"/>
              </a:ext>
            </a:extLst>
          </p:cNvPr>
          <p:cNvSpPr>
            <a:spLocks noGrp="1"/>
          </p:cNvSpPr>
          <p:nvPr>
            <p:custDataLst>
              <p:tags r:id="rId30"/>
            </p:custDataLst>
          </p:nvPr>
        </p:nvSpPr>
        <p:spPr bwMode="auto">
          <a:xfrm>
            <a:off x="7820025" y="6024563"/>
            <a:ext cx="1020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r">
              <a:spcBef>
                <a:spcPct val="0"/>
              </a:spcBef>
              <a:spcAft>
                <a:spcPct val="0"/>
              </a:spcAft>
              <a:buClr>
                <a:srgbClr val="000000"/>
              </a:buClr>
              <a:defRPr/>
            </a:pPr>
            <a:fld id="{CA7A31AA-0908-4042-A03B-C13864AF26B6}" type="datetime'Sc''''''''''''r''''e''e''''''n''''''''''-in'''' ''''rat''e'''">
              <a:rPr lang="en-US" altLang="en-US" sz="1400" b="1" smtClean="0">
                <a:solidFill>
                  <a:srgbClr val="000000"/>
                </a:solidFill>
                <a:cs typeface="+mn-cs"/>
              </a:rPr>
              <a:pPr lvl="0" algn="r">
                <a:spcBef>
                  <a:spcPct val="0"/>
                </a:spcBef>
                <a:spcAft>
                  <a:spcPct val="0"/>
                </a:spcAft>
                <a:buClr>
                  <a:srgbClr val="000000"/>
                </a:buClr>
                <a:defRPr/>
              </a:pPr>
              <a:t>Screen-in rate</a:t>
            </a:fld>
            <a:endParaRPr kumimoji="0" lang="en-US" sz="1400" b="1" i="0" strike="noStrike" kern="1200" cap="none" spc="0" normalizeH="0" baseline="0" noProof="0">
              <a:ln>
                <a:noFill/>
              </a:ln>
              <a:solidFill>
                <a:srgbClr val="000000"/>
              </a:solidFill>
              <a:effectLst/>
              <a:uLnTx/>
              <a:uFillTx/>
              <a:cs typeface="+mn-cs"/>
            </a:endParaRPr>
          </a:p>
        </p:txBody>
      </p:sp>
      <p:sp>
        <p:nvSpPr>
          <p:cNvPr id="13" name="Text Placeholder 4">
            <a:extLst>
              <a:ext uri="{FF2B5EF4-FFF2-40B4-BE49-F238E27FC236}">
                <a16:creationId xmlns:a16="http://schemas.microsoft.com/office/drawing/2014/main" id="{1544C354-0522-F9C8-D5E5-4EC550A4EF43}"/>
              </a:ext>
            </a:extLst>
          </p:cNvPr>
          <p:cNvSpPr>
            <a:spLocks noGrp="1"/>
          </p:cNvSpPr>
          <p:nvPr>
            <p:custDataLst>
              <p:tags r:id="rId31"/>
            </p:custDataLst>
          </p:nvPr>
        </p:nvSpPr>
        <p:spPr bwMode="auto">
          <a:xfrm>
            <a:off x="536575" y="2001838"/>
            <a:ext cx="3651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buClr>
                <a:srgbClr val="000000"/>
              </a:buClr>
              <a:defRPr/>
            </a:pPr>
            <a:fld id="{553859FF-F775-4A83-965B-F8BA50758A18}" type="datetime'''''''''T''''F''''''''''''C''''''''''''V'''''''''''''">
              <a:rPr lang="en-US" altLang="en-US" sz="1400" b="1" smtClean="0">
                <a:solidFill>
                  <a:srgbClr val="000000"/>
                </a:solidFill>
                <a:cs typeface="+mn-cs"/>
              </a:rPr>
              <a:pPr lvl="0">
                <a:spcBef>
                  <a:spcPct val="0"/>
                </a:spcBef>
                <a:spcAft>
                  <a:spcPct val="0"/>
                </a:spcAft>
                <a:buClr>
                  <a:srgbClr val="000000"/>
                </a:buClr>
                <a:defRPr/>
              </a:pPr>
              <a:t>TFCV</a:t>
            </a:fld>
            <a:endParaRPr kumimoji="0" lang="en-US" sz="1400" b="1" i="0" strike="noStrike" kern="1200" cap="none" spc="0" normalizeH="0" baseline="0" noProof="0">
              <a:ln>
                <a:noFill/>
              </a:ln>
              <a:solidFill>
                <a:srgbClr val="000000"/>
              </a:solidFill>
              <a:effectLst/>
              <a:uLnTx/>
              <a:uFillTx/>
              <a:cs typeface="+mn-cs"/>
            </a:endParaRPr>
          </a:p>
        </p:txBody>
      </p:sp>
      <p:sp>
        <p:nvSpPr>
          <p:cNvPr id="7" name="Oval 6">
            <a:extLst>
              <a:ext uri="{FF2B5EF4-FFF2-40B4-BE49-F238E27FC236}">
                <a16:creationId xmlns:a16="http://schemas.microsoft.com/office/drawing/2014/main" id="{F9BD413C-AC77-6A93-0EF7-DF07C1F88C5F}"/>
              </a:ext>
            </a:extLst>
          </p:cNvPr>
          <p:cNvSpPr/>
          <p:nvPr>
            <p:custDataLst>
              <p:tags r:id="rId32"/>
            </p:custDataLst>
          </p:nvPr>
        </p:nvSpPr>
        <p:spPr bwMode="auto">
          <a:xfrm>
            <a:off x="6716713" y="1825625"/>
            <a:ext cx="254000" cy="2540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algn="l"/>
            <a:endParaRPr lang="en-US" sz="1300">
              <a:solidFill>
                <a:srgbClr val="000000"/>
              </a:solidFill>
            </a:endParaRPr>
          </a:p>
        </p:txBody>
      </p:sp>
      <p:sp>
        <p:nvSpPr>
          <p:cNvPr id="9" name="Oval 8">
            <a:extLst>
              <a:ext uri="{FF2B5EF4-FFF2-40B4-BE49-F238E27FC236}">
                <a16:creationId xmlns:a16="http://schemas.microsoft.com/office/drawing/2014/main" id="{EEEEC8C4-CBBB-E19B-0573-469DC0E3A6CE}"/>
              </a:ext>
            </a:extLst>
          </p:cNvPr>
          <p:cNvSpPr/>
          <p:nvPr>
            <p:custDataLst>
              <p:tags r:id="rId33"/>
            </p:custDataLst>
          </p:nvPr>
        </p:nvSpPr>
        <p:spPr bwMode="auto">
          <a:xfrm>
            <a:off x="7764463" y="1825625"/>
            <a:ext cx="254000" cy="254000"/>
          </a:xfrm>
          <a:prstGeom prst="ellipse">
            <a:avLst/>
          </a:prstGeom>
          <a:solidFill>
            <a:schemeClr val="accent3"/>
          </a:solidFill>
          <a:ln w="9525" cap="sq" cmpd="sng" algn="ctr">
            <a:solidFill>
              <a:schemeClr val="accent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algn="l"/>
            <a:endParaRPr lang="en-US" sz="1300">
              <a:solidFill>
                <a:srgbClr val="000000"/>
              </a:solidFill>
            </a:endParaRPr>
          </a:p>
        </p:txBody>
      </p:sp>
      <p:sp>
        <p:nvSpPr>
          <p:cNvPr id="383" name="Text Placeholder 4">
            <a:extLst>
              <a:ext uri="{FF2B5EF4-FFF2-40B4-BE49-F238E27FC236}">
                <a16:creationId xmlns:a16="http://schemas.microsoft.com/office/drawing/2014/main" id="{2486994E-C23A-EB18-0349-6B82383BA046}"/>
              </a:ext>
            </a:extLst>
          </p:cNvPr>
          <p:cNvSpPr>
            <a:spLocks noGrp="1"/>
          </p:cNvSpPr>
          <p:nvPr>
            <p:custDataLst>
              <p:tags r:id="rId34"/>
            </p:custDataLst>
          </p:nvPr>
        </p:nvSpPr>
        <p:spPr bwMode="auto">
          <a:xfrm>
            <a:off x="7026275" y="1868488"/>
            <a:ext cx="6318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buClr>
                <a:srgbClr val="000000"/>
              </a:buClr>
              <a:defRPr/>
            </a:pPr>
            <a:fld id="{CDB1E260-047B-418B-8BFE-9FCE43242D67}" type="datetime'''D''e''''''''v''''''''''''''''''''''ia''''''ti''''''ng'''''">
              <a:rPr lang="en-US" altLang="en-US" sz="1200" smtClean="0">
                <a:solidFill>
                  <a:srgbClr val="000000"/>
                </a:solidFill>
                <a:cs typeface="+mn-cs"/>
              </a:rPr>
              <a:pPr lvl="0">
                <a:spcBef>
                  <a:spcPct val="0"/>
                </a:spcBef>
                <a:spcAft>
                  <a:spcPct val="0"/>
                </a:spcAft>
                <a:buClr>
                  <a:srgbClr val="000000"/>
                </a:buClr>
                <a:defRPr/>
              </a:pPr>
              <a:t>Deviating</a:t>
            </a:fld>
            <a:r>
              <a:rPr lang="en-US" altLang="en-US" sz="1200" baseline="30000">
                <a:solidFill>
                  <a:srgbClr val="000000"/>
                </a:solidFill>
                <a:cs typeface="+mn-cs"/>
              </a:rPr>
              <a:t>2</a:t>
            </a:r>
            <a:endParaRPr kumimoji="0" lang="en-US" sz="1200" b="0" i="0" strike="noStrike" kern="1200" cap="none" spc="0" normalizeH="0" baseline="0" noProof="0">
              <a:ln>
                <a:noFill/>
              </a:ln>
              <a:solidFill>
                <a:srgbClr val="000000"/>
              </a:solidFill>
              <a:effectLst/>
              <a:uLnTx/>
              <a:uFillTx/>
              <a:cs typeface="+mn-cs"/>
            </a:endParaRPr>
          </a:p>
        </p:txBody>
      </p:sp>
      <p:sp>
        <p:nvSpPr>
          <p:cNvPr id="385" name="Text Placeholder 4">
            <a:extLst>
              <a:ext uri="{FF2B5EF4-FFF2-40B4-BE49-F238E27FC236}">
                <a16:creationId xmlns:a16="http://schemas.microsoft.com/office/drawing/2014/main" id="{10372C88-EB12-6973-ABC1-BBC57CDB1BA7}"/>
              </a:ext>
            </a:extLst>
          </p:cNvPr>
          <p:cNvSpPr>
            <a:spLocks noGrp="1"/>
          </p:cNvSpPr>
          <p:nvPr>
            <p:custDataLst>
              <p:tags r:id="rId35"/>
            </p:custDataLst>
          </p:nvPr>
        </p:nvSpPr>
        <p:spPr bwMode="auto">
          <a:xfrm>
            <a:off x="8074025" y="1868488"/>
            <a:ext cx="860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buClr>
                <a:srgbClr val="000000"/>
              </a:buClr>
              <a:defRPr/>
            </a:pPr>
            <a:fld id="{CCC99137-014F-4BA7-A308-F172FD5A4DF4}" type="datetime'''N''o''''''''n'''' ''''''d''ev''i''''''at''''i''''ng'">
              <a:rPr lang="en-US" altLang="en-US" sz="1200" smtClean="0">
                <a:solidFill>
                  <a:srgbClr val="000000"/>
                </a:solidFill>
                <a:cs typeface="+mn-cs"/>
              </a:rPr>
              <a:pPr lvl="0">
                <a:spcBef>
                  <a:spcPct val="0"/>
                </a:spcBef>
                <a:spcAft>
                  <a:spcPct val="0"/>
                </a:spcAft>
                <a:buClr>
                  <a:srgbClr val="000000"/>
                </a:buClr>
                <a:defRPr/>
              </a:pPr>
              <a:t>Non deviating</a:t>
            </a:fld>
            <a:endParaRPr kumimoji="0" lang="en-US" sz="1200" b="0" i="0" strike="noStrike" kern="1200" cap="none" spc="0" normalizeH="0" baseline="0" noProof="0">
              <a:ln>
                <a:noFill/>
              </a:ln>
              <a:solidFill>
                <a:srgbClr val="000000"/>
              </a:solidFill>
              <a:effectLst/>
              <a:uLnTx/>
              <a:uFillTx/>
              <a:cs typeface="+mn-cs"/>
            </a:endParaRPr>
          </a:p>
        </p:txBody>
      </p:sp>
      <p:sp>
        <p:nvSpPr>
          <p:cNvPr id="50" name="TextBox 49">
            <a:extLst>
              <a:ext uri="{FF2B5EF4-FFF2-40B4-BE49-F238E27FC236}">
                <a16:creationId xmlns:a16="http://schemas.microsoft.com/office/drawing/2014/main" id="{372C06FB-F177-8B25-3BCF-08876DF8C0BB}"/>
              </a:ext>
            </a:extLst>
          </p:cNvPr>
          <p:cNvSpPr txBox="1">
            <a:spLocks/>
          </p:cNvSpPr>
          <p:nvPr/>
        </p:nvSpPr>
        <p:spPr>
          <a:xfrm>
            <a:off x="554735" y="1382577"/>
            <a:ext cx="1108252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1">
                <a:solidFill>
                  <a:srgbClr val="000000"/>
                </a:solidFill>
                <a:latin typeface="Calibri"/>
              </a:rPr>
              <a:t>Screen-in</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rate and TFCV rate</a:t>
            </a:r>
            <a:r>
              <a:rPr kumimoji="0" lang="en-US" sz="160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1600" i="0" u="none" strike="noStrike" kern="1200" cap="none" spc="0" normalizeH="0" baseline="0" noProof="0">
                <a:ln>
                  <a:noFill/>
                </a:ln>
                <a:solidFill>
                  <a:srgbClr val="000000"/>
                </a:solidFill>
                <a:effectLst/>
                <a:uLnTx/>
                <a:uFillTx/>
                <a:latin typeface="Calibri"/>
                <a:ea typeface="+mn-ea"/>
                <a:cs typeface="Arial" panose="020B0604020202020204" pitchFamily="34" charset="0"/>
              </a:rPr>
              <a:t>(rolling average, April 2024-April 2025), % </a:t>
            </a:r>
          </a:p>
        </p:txBody>
      </p:sp>
      <p:cxnSp>
        <p:nvCxnSpPr>
          <p:cNvPr id="51" name="LineBasicStrong 262">
            <a:extLst>
              <a:ext uri="{FF2B5EF4-FFF2-40B4-BE49-F238E27FC236}">
                <a16:creationId xmlns:a16="http://schemas.microsoft.com/office/drawing/2014/main" id="{1AADFD8C-AE17-6FBA-32C0-F82C1285900B}"/>
              </a:ext>
            </a:extLst>
          </p:cNvPr>
          <p:cNvCxnSpPr>
            <a:cxnSpLocks/>
          </p:cNvCxnSpPr>
          <p:nvPr>
            <p:custDataLst>
              <p:tags r:id="rId36"/>
            </p:custDataLst>
          </p:nvPr>
        </p:nvCxnSpPr>
        <p:spPr>
          <a:xfrm>
            <a:off x="554735" y="1632954"/>
            <a:ext cx="8389240"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4699BB4-0100-E6E3-6B3E-07703EA78239}"/>
              </a:ext>
            </a:extLst>
          </p:cNvPr>
          <p:cNvSpPr txBox="1">
            <a:spLocks/>
          </p:cNvSpPr>
          <p:nvPr/>
        </p:nvSpPr>
        <p:spPr>
          <a:xfrm>
            <a:off x="9364449" y="1870075"/>
            <a:ext cx="2358890" cy="265457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1" i="0" u="none" strike="noStrike" kern="1200" cap="none" spc="0" normalizeH="0" baseline="0" noProof="0">
                <a:ln>
                  <a:noFill/>
                </a:ln>
                <a:solidFill>
                  <a:srgbClr val="000000"/>
                </a:solidFill>
                <a:effectLst/>
                <a:uLnTx/>
                <a:uFillTx/>
                <a:latin typeface="Calibri"/>
                <a:ea typeface="+mn-ea"/>
                <a:cs typeface="+mn-cs"/>
              </a:rPr>
              <a:t>There</a:t>
            </a:r>
            <a:r>
              <a:rPr lang="en-US" b="1">
                <a:solidFill>
                  <a:srgbClr val="000000"/>
                </a:solidFill>
                <a:latin typeface="Calibri"/>
              </a:rPr>
              <a:t> is variation among LDSS </a:t>
            </a:r>
            <a:r>
              <a:rPr lang="en-US">
                <a:solidFill>
                  <a:srgbClr val="000000"/>
                </a:solidFill>
                <a:latin typeface="Calibri"/>
              </a:rPr>
              <a:t>in screen-in rates and </a:t>
            </a:r>
            <a:r>
              <a:rPr lang="en-US"/>
              <a:t>timeliness of first contact with a potential victim </a:t>
            </a:r>
            <a:r>
              <a:rPr lang="en-US" b="1"/>
              <a:t>(TFCV</a:t>
            </a:r>
            <a:r>
              <a:rPr lang="en-US" b="1" baseline="30000"/>
              <a:t>1</a:t>
            </a:r>
            <a:r>
              <a:rPr lang="en-US" b="1"/>
              <a:t>)</a:t>
            </a:r>
            <a:endParaRPr kumimoji="0" lang="en-US" sz="1600" b="1" i="0" u="none" strike="noStrike" kern="1200" cap="none" spc="0" normalizeH="0" baseline="0" noProof="0">
              <a:ln>
                <a:noFill/>
              </a:ln>
              <a:effectLst/>
              <a:uLnTx/>
              <a:uFillTx/>
              <a:latin typeface="Calibri"/>
              <a:ea typeface="+mn-ea"/>
              <a:cs typeface="+mn-cs"/>
            </a:endParaRPr>
          </a:p>
          <a:p>
            <a:pPr lvl="1">
              <a:buClr>
                <a:srgbClr val="000000"/>
              </a:buClr>
              <a:defRPr/>
            </a:pPr>
            <a:r>
              <a:rPr lang="en-US" b="1">
                <a:solidFill>
                  <a:srgbClr val="000000"/>
                </a:solidFill>
                <a:latin typeface="Calibri"/>
              </a:rPr>
              <a:t>There is no clear relationship between </a:t>
            </a:r>
            <a:r>
              <a:rPr lang="en-US">
                <a:solidFill>
                  <a:srgbClr val="000000"/>
                </a:solidFill>
                <a:latin typeface="Calibri"/>
              </a:rPr>
              <a:t>screen-in rates</a:t>
            </a:r>
            <a:r>
              <a:rPr lang="en-US" b="1">
                <a:solidFill>
                  <a:srgbClr val="000000"/>
                </a:solidFill>
                <a:latin typeface="Calibri"/>
              </a:rPr>
              <a:t> </a:t>
            </a:r>
            <a:r>
              <a:rPr lang="en-US">
                <a:solidFill>
                  <a:srgbClr val="000000"/>
                </a:solidFill>
                <a:latin typeface="Calibri"/>
              </a:rPr>
              <a:t>and timeliness of first contact with a potential victim</a:t>
            </a:r>
            <a:endParaRPr lang="en-US">
              <a:solidFill>
                <a:srgbClr val="000000"/>
              </a:solidFill>
              <a:latin typeface="Calibri"/>
              <a:ea typeface="Calibri"/>
              <a:cs typeface="Calibri"/>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a:rPr>
              <a:t>Deviating agencies have greater variation </a:t>
            </a:r>
            <a:r>
              <a:rPr lang="en-US">
                <a:solidFill>
                  <a:srgbClr val="000000"/>
                </a:solidFill>
                <a:latin typeface="Calibri"/>
                <a:cs typeface="Arial"/>
              </a:rPr>
              <a:t>in both TFCV and screen-in rates </a:t>
            </a:r>
            <a:r>
              <a:rPr kumimoji="0" lang="en-US" sz="1600" b="0" i="0" u="none" strike="noStrike" kern="1200" cap="none" spc="0" normalizeH="0" baseline="0" noProof="0">
                <a:ln>
                  <a:noFill/>
                </a:ln>
                <a:solidFill>
                  <a:srgbClr val="000000"/>
                </a:solidFill>
                <a:effectLst/>
                <a:uLnTx/>
                <a:uFillTx/>
                <a:latin typeface="Calibri"/>
                <a:ea typeface="+mn-ea"/>
                <a:cs typeface="Arial"/>
              </a:rPr>
              <a:t>than non-deviating agencies </a:t>
            </a:r>
            <a:endParaRPr lang="en-US" sz="1600" b="0" i="0" u="none" strike="noStrike" kern="1200" cap="none" spc="0" normalizeH="0" baseline="0" noProof="0">
              <a:ln>
                <a:noFill/>
              </a:ln>
              <a:solidFill>
                <a:srgbClr val="000000"/>
              </a:solidFill>
              <a:effectLst/>
              <a:uLnTx/>
              <a:uFillTx/>
              <a:latin typeface="Calibri"/>
              <a:ea typeface="Calibri"/>
              <a:cs typeface="Arial"/>
            </a:endParaRPr>
          </a:p>
        </p:txBody>
      </p:sp>
      <p:sp>
        <p:nvSpPr>
          <p:cNvPr id="60" name="4. Footnote">
            <a:extLst>
              <a:ext uri="{FF2B5EF4-FFF2-40B4-BE49-F238E27FC236}">
                <a16:creationId xmlns:a16="http://schemas.microsoft.com/office/drawing/2014/main" id="{5423336E-97FE-F361-F226-5AFB3125A551}"/>
              </a:ext>
            </a:extLst>
          </p:cNvPr>
          <p:cNvSpPr txBox="1"/>
          <p:nvPr>
            <p:custDataLst>
              <p:tags r:id="rId37"/>
            </p:custDataLst>
          </p:nvPr>
        </p:nvSpPr>
        <p:spPr>
          <a:xfrm>
            <a:off x="553972" y="657256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Sources: 1. Compiled LDSS data received from VDSS (2025), 2. Foster care outcomes VDSS report</a:t>
            </a:r>
          </a:p>
        </p:txBody>
      </p:sp>
      <p:cxnSp>
        <p:nvCxnSpPr>
          <p:cNvPr id="5" name="LineBasicVerticalDefault 164">
            <a:extLst>
              <a:ext uri="{FF2B5EF4-FFF2-40B4-BE49-F238E27FC236}">
                <a16:creationId xmlns:a16="http://schemas.microsoft.com/office/drawing/2014/main" id="{E1CD497A-E35B-7FF4-003B-98E226DB688E}"/>
              </a:ext>
            </a:extLst>
          </p:cNvPr>
          <p:cNvCxnSpPr>
            <a:cxnSpLocks/>
          </p:cNvCxnSpPr>
          <p:nvPr>
            <p:custDataLst>
              <p:tags r:id="rId38"/>
            </p:custDataLst>
          </p:nvPr>
        </p:nvCxnSpPr>
        <p:spPr>
          <a:xfrm>
            <a:off x="9186617" y="1390650"/>
            <a:ext cx="0" cy="4219575"/>
          </a:xfrm>
          <a:prstGeom prst="straightConnector1">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4. Footnote">
            <a:extLst>
              <a:ext uri="{FF2B5EF4-FFF2-40B4-BE49-F238E27FC236}">
                <a16:creationId xmlns:a16="http://schemas.microsoft.com/office/drawing/2014/main" id="{B0EC43A7-5914-2761-4C56-503885A3C9B0}"/>
              </a:ext>
            </a:extLst>
          </p:cNvPr>
          <p:cNvSpPr txBox="1"/>
          <p:nvPr>
            <p:custDataLst>
              <p:tags r:id="rId39"/>
            </p:custDataLst>
          </p:nvPr>
        </p:nvSpPr>
        <p:spPr>
          <a:xfrm>
            <a:off x="553972" y="6198985"/>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Rate of timeliness to first contact with victim (varies depending on severity and type of allegation)      2. Deviating agencies are local departments that follow the local government’s human resources policies (partially or completely) instead of the state’s policies; non-deviating agencies utilize only the state’s human resources policies      </a:t>
            </a:r>
          </a:p>
        </p:txBody>
      </p:sp>
      <p:sp>
        <p:nvSpPr>
          <p:cNvPr id="27" name="TextBox 26">
            <a:extLst>
              <a:ext uri="{FF2B5EF4-FFF2-40B4-BE49-F238E27FC236}">
                <a16:creationId xmlns:a16="http://schemas.microsoft.com/office/drawing/2014/main" id="{536E12EB-D90D-E84C-653C-87DEA18F9797}"/>
              </a:ext>
            </a:extLst>
          </p:cNvPr>
          <p:cNvSpPr txBox="1">
            <a:spLocks/>
          </p:cNvSpPr>
          <p:nvPr/>
        </p:nvSpPr>
        <p:spPr>
          <a:xfrm>
            <a:off x="9364449" y="1382577"/>
            <a:ext cx="23588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b="1">
                <a:solidFill>
                  <a:srgbClr val="000000"/>
                </a:solidFill>
                <a:latin typeface="Calibri"/>
              </a:rPr>
              <a:t>Key takeaways</a:t>
            </a:r>
            <a:endPar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28" name="LineBasicStrong 262">
            <a:extLst>
              <a:ext uri="{FF2B5EF4-FFF2-40B4-BE49-F238E27FC236}">
                <a16:creationId xmlns:a16="http://schemas.microsoft.com/office/drawing/2014/main" id="{13453D96-8512-6A9A-0A61-4C6D25778891}"/>
              </a:ext>
            </a:extLst>
          </p:cNvPr>
          <p:cNvCxnSpPr>
            <a:cxnSpLocks/>
          </p:cNvCxnSpPr>
          <p:nvPr>
            <p:custDataLst>
              <p:tags r:id="rId40"/>
            </p:custDataLst>
          </p:nvPr>
        </p:nvCxnSpPr>
        <p:spPr>
          <a:xfrm>
            <a:off x="9364449" y="1632954"/>
            <a:ext cx="2358890"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CE436D-3CD9-0FFB-E89D-4218CE269465}"/>
              </a:ext>
            </a:extLst>
          </p:cNvPr>
          <p:cNvSpPr txBox="1"/>
          <p:nvPr/>
        </p:nvSpPr>
        <p:spPr>
          <a:xfrm>
            <a:off x="554736"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Pillar 6: Modernization and Oversight</a:t>
            </a:r>
          </a:p>
        </p:txBody>
      </p:sp>
      <p:sp>
        <p:nvSpPr>
          <p:cNvPr id="12" name="Date Placeholder 5">
            <a:extLst>
              <a:ext uri="{FF2B5EF4-FFF2-40B4-BE49-F238E27FC236}">
                <a16:creationId xmlns:a16="http://schemas.microsoft.com/office/drawing/2014/main" id="{04ECCF2D-2D63-70D0-7E83-2486E12E9618}"/>
              </a:ext>
            </a:extLst>
          </p:cNvPr>
          <p:cNvSpPr txBox="1">
            <a:spLocks/>
          </p:cNvSpPr>
          <p:nvPr/>
        </p:nvSpPr>
        <p:spPr bwMode="ltGray">
          <a:xfrm>
            <a:off x="6248447" y="33583"/>
            <a:ext cx="777457"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solidFill>
                  <a:srgbClr val="000000"/>
                </a:solidFill>
                <a:latin typeface="Calibri"/>
              </a:rPr>
              <a:t>As of July </a:t>
            </a:r>
            <a:r>
              <a:rPr lang="en-US" dirty="0">
                <a:solidFill>
                  <a:srgbClr val="000000"/>
                </a:solidFill>
                <a:latin typeface="Calibri"/>
              </a:rPr>
              <a:t>24</a:t>
            </a:r>
            <a:r>
              <a:rPr lang="en-US">
                <a:solidFill>
                  <a:srgbClr val="000000"/>
                </a:solidFill>
                <a:latin typeface="Calibri"/>
              </a:rPr>
              <a:t>, 2025</a:t>
            </a:r>
          </a:p>
        </p:txBody>
      </p:sp>
    </p:spTree>
    <p:custDataLst>
      <p:tags r:id="rId1"/>
    </p:custDataLst>
    <p:extLst>
      <p:ext uri="{BB962C8B-B14F-4D97-AF65-F5344CB8AC3E}">
        <p14:creationId xmlns:p14="http://schemas.microsoft.com/office/powerpoint/2010/main" val="150840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ABD43A9B-7CFD-9B19-64E7-D61B74482F49}"/>
              </a:ext>
            </a:extLst>
          </p:cNvPr>
          <p:cNvGraphicFramePr>
            <a:graphicFrameLocks noChangeAspect="1"/>
          </p:cNvGraphicFramePr>
          <p:nvPr>
            <p:custDataLst>
              <p:tags r:id="rId2"/>
            </p:custDataLst>
            <p:extLst>
              <p:ext uri="{D42A27DB-BD31-4B8C-83A1-F6EECF244321}">
                <p14:modId xmlns:p14="http://schemas.microsoft.com/office/powerpoint/2010/main" val="948793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ABD43A9B-7CFD-9B19-64E7-D61B74482F4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522A5B04-5DBE-6153-0EAC-06ECE4A2C9C0}"/>
              </a:ext>
            </a:extLst>
          </p:cNvPr>
          <p:cNvSpPr>
            <a:spLocks noGrp="1"/>
          </p:cNvSpPr>
          <p:nvPr>
            <p:ph type="title"/>
            <p:custDataLst>
              <p:tags r:id="rId3"/>
            </p:custDataLst>
          </p:nvPr>
        </p:nvSpPr>
        <p:spPr>
          <a:xfrm>
            <a:off x="554736" y="1706563"/>
            <a:ext cx="3813048" cy="461665"/>
          </a:xfrm>
        </p:spPr>
        <p:txBody>
          <a:bodyPr vert="horz"/>
          <a:lstStyle/>
          <a:p>
            <a:r>
              <a:rPr lang="en-US" dirty="0"/>
              <a:t>Content</a:t>
            </a:r>
          </a:p>
        </p:txBody>
      </p:sp>
      <p:sp>
        <p:nvSpPr>
          <p:cNvPr id="4" name="Date Placeholder 3">
            <a:extLst>
              <a:ext uri="{FF2B5EF4-FFF2-40B4-BE49-F238E27FC236}">
                <a16:creationId xmlns:a16="http://schemas.microsoft.com/office/drawing/2014/main" id="{35836A60-EE97-BEF2-2F03-3A613C2E59D0}"/>
              </a:ext>
            </a:extLst>
          </p:cNvPr>
          <p:cNvSpPr>
            <a:spLocks noGrp="1"/>
          </p:cNvSpPr>
          <p:nvPr>
            <p:ph type="dt" sz="half" idx="4294967295"/>
          </p:nvPr>
        </p:nvSpPr>
        <p:spPr>
          <a:xfrm>
            <a:off x="11445875" y="165100"/>
            <a:ext cx="746125" cy="123825"/>
          </a:xfrm>
        </p:spPr>
        <p:txBody>
          <a:body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26" name="Text Placeholder 4">
            <a:extLst>
              <a:ext uri="{FF2B5EF4-FFF2-40B4-BE49-F238E27FC236}">
                <a16:creationId xmlns:a16="http://schemas.microsoft.com/office/drawing/2014/main" id="{74B97F7A-AD7C-F33E-88AC-4361EF07F7FF}"/>
              </a:ext>
            </a:extLst>
          </p:cNvPr>
          <p:cNvSpPr>
            <a:spLocks noGrp="1"/>
          </p:cNvSpPr>
          <p:nvPr>
            <p:custDataLst>
              <p:tags r:id="rId4"/>
            </p:custDataLst>
          </p:nvPr>
        </p:nvSpPr>
        <p:spPr bwMode="auto">
          <a:xfrm>
            <a:off x="4003674" y="2411413"/>
            <a:ext cx="4184650" cy="406400"/>
          </a:xfrm>
          <a:prstGeom prst="rect">
            <a:avLst/>
          </a:prstGeom>
          <a:solidFill>
            <a:schemeClr val="accent1"/>
          </a:solidFill>
          <a:ln>
            <a:noFill/>
          </a:ln>
          <a:effec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Overview of effort</a:t>
            </a:r>
            <a:endParaRPr lang="en-US" b="1" dirty="0">
              <a:solidFill>
                <a:schemeClr val="tx2"/>
              </a:solidFill>
              <a:cs typeface="+mn-cs"/>
            </a:endParaRPr>
          </a:p>
        </p:txBody>
      </p:sp>
      <p:sp>
        <p:nvSpPr>
          <p:cNvPr id="37" name="Text Placeholder 4">
            <a:hlinkClick r:id="rId12" action="ppaction://hlinksldjump"/>
            <a:extLst>
              <a:ext uri="{FF2B5EF4-FFF2-40B4-BE49-F238E27FC236}">
                <a16:creationId xmlns:a16="http://schemas.microsoft.com/office/drawing/2014/main" id="{395F8254-F4C5-3640-C843-A1B5EC47903A}"/>
              </a:ext>
            </a:extLst>
          </p:cNvPr>
          <p:cNvSpPr>
            <a:spLocks noGrp="1"/>
          </p:cNvSpPr>
          <p:nvPr>
            <p:custDataLst>
              <p:tags r:id="rId5"/>
            </p:custDataLst>
          </p:nvPr>
        </p:nvSpPr>
        <p:spPr bwMode="auto">
          <a:xfrm>
            <a:off x="4003674" y="2817813"/>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Virginia’s aspiration – Safe Kids, </a:t>
            </a:r>
            <a:r>
              <a:rPr lang="en-US" altLang="en-US">
                <a:effectLst/>
                <a:cs typeface="+mn-cs"/>
              </a:rPr>
              <a:t>Strong Families </a:t>
            </a:r>
            <a:endParaRPr lang="en-US" dirty="0">
              <a:cs typeface="+mn-cs"/>
            </a:endParaRPr>
          </a:p>
        </p:txBody>
      </p:sp>
      <p:sp>
        <p:nvSpPr>
          <p:cNvPr id="39" name="Text Placeholder 4">
            <a:hlinkClick r:id="rId13" action="ppaction://hlinksldjump"/>
            <a:extLst>
              <a:ext uri="{FF2B5EF4-FFF2-40B4-BE49-F238E27FC236}">
                <a16:creationId xmlns:a16="http://schemas.microsoft.com/office/drawing/2014/main" id="{49394847-0686-7BF5-0E3B-BC83D4F50ECA}"/>
              </a:ext>
            </a:extLst>
          </p:cNvPr>
          <p:cNvSpPr>
            <a:spLocks noGrp="1"/>
          </p:cNvSpPr>
          <p:nvPr>
            <p:custDataLst>
              <p:tags r:id="rId6"/>
            </p:custDataLst>
          </p:nvPr>
        </p:nvSpPr>
        <p:spPr bwMode="auto">
          <a:xfrm>
            <a:off x="4003674" y="3225800"/>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Current state diagnostic </a:t>
            </a:r>
            <a:endParaRPr lang="en-US" dirty="0">
              <a:cs typeface="+mn-cs"/>
            </a:endParaRPr>
          </a:p>
        </p:txBody>
      </p:sp>
      <p:sp>
        <p:nvSpPr>
          <p:cNvPr id="41" name="Text Placeholder 4">
            <a:hlinkClick r:id="rId14" action="ppaction://hlinksldjump"/>
            <a:extLst>
              <a:ext uri="{FF2B5EF4-FFF2-40B4-BE49-F238E27FC236}">
                <a16:creationId xmlns:a16="http://schemas.microsoft.com/office/drawing/2014/main" id="{B4343BBE-A820-579E-2D88-EB20AE2573E0}"/>
              </a:ext>
            </a:extLst>
          </p:cNvPr>
          <p:cNvSpPr>
            <a:spLocks noGrp="1"/>
          </p:cNvSpPr>
          <p:nvPr>
            <p:custDataLst>
              <p:tags r:id="rId7"/>
            </p:custDataLst>
          </p:nvPr>
        </p:nvSpPr>
        <p:spPr bwMode="auto">
          <a:xfrm>
            <a:off x="4003674" y="3632200"/>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Safe </a:t>
            </a:r>
            <a:r>
              <a:rPr lang="en-US" altLang="en-US" dirty="0">
                <a:effectLst/>
                <a:cs typeface="+mn-cs"/>
              </a:rPr>
              <a:t>Kids, Strong Families draft initiatives</a:t>
            </a:r>
            <a:endParaRPr lang="en-US" dirty="0">
              <a:cs typeface="+mn-cs"/>
            </a:endParaRPr>
          </a:p>
        </p:txBody>
      </p:sp>
      <p:sp>
        <p:nvSpPr>
          <p:cNvPr id="47" name="Text Placeholder 4">
            <a:hlinkClick r:id="rId15" action="ppaction://hlinksldjump"/>
            <a:extLst>
              <a:ext uri="{FF2B5EF4-FFF2-40B4-BE49-F238E27FC236}">
                <a16:creationId xmlns:a16="http://schemas.microsoft.com/office/drawing/2014/main" id="{FAD09946-E3C0-FC84-763F-58FC1F4D02A7}"/>
              </a:ext>
            </a:extLst>
          </p:cNvPr>
          <p:cNvSpPr>
            <a:spLocks noGrp="1"/>
          </p:cNvSpPr>
          <p:nvPr>
            <p:custDataLst>
              <p:tags r:id="rId8"/>
            </p:custDataLst>
          </p:nvPr>
        </p:nvSpPr>
        <p:spPr bwMode="auto">
          <a:xfrm>
            <a:off x="4003674" y="4040188"/>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Appendix </a:t>
            </a:r>
            <a:r>
              <a:rPr lang="en-US" altLang="en-US">
                <a:effectLst/>
                <a:cs typeface="+mn-cs"/>
              </a:rPr>
              <a:t>additional detail on sources of insight </a:t>
            </a:r>
            <a:endParaRPr lang="en-US" dirty="0">
              <a:cs typeface="+mn-cs"/>
            </a:endParaRPr>
          </a:p>
        </p:txBody>
      </p:sp>
    </p:spTree>
    <p:custDataLst>
      <p:tags r:id="rId1"/>
    </p:custDataLst>
    <p:extLst>
      <p:ext uri="{BB962C8B-B14F-4D97-AF65-F5344CB8AC3E}">
        <p14:creationId xmlns:p14="http://schemas.microsoft.com/office/powerpoint/2010/main" val="4047103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3AED5-FFDA-ABB6-1E8F-BF16B6FE58A6}"/>
            </a:ext>
          </a:extLst>
        </p:cNvPr>
        <p:cNvGrpSpPr/>
        <p:nvPr/>
      </p:nvGrpSpPr>
      <p:grpSpPr>
        <a:xfrm>
          <a:off x="0" y="0"/>
          <a:ext cx="0" cy="0"/>
          <a:chOff x="0" y="0"/>
          <a:chExt cx="0" cy="0"/>
        </a:xfrm>
      </p:grpSpPr>
      <p:graphicFrame>
        <p:nvGraphicFramePr>
          <p:cNvPr id="26" name="Object 6" hidden="1">
            <a:extLst>
              <a:ext uri="{FF2B5EF4-FFF2-40B4-BE49-F238E27FC236}">
                <a16:creationId xmlns:a16="http://schemas.microsoft.com/office/drawing/2014/main" id="{DABAEADE-7FC0-CCA8-41C9-442F7450F9F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26" name="Object 6" hidden="1">
                        <a:extLst>
                          <a:ext uri="{FF2B5EF4-FFF2-40B4-BE49-F238E27FC236}">
                            <a16:creationId xmlns:a16="http://schemas.microsoft.com/office/drawing/2014/main" id="{DABAEADE-7FC0-CCA8-41C9-442F7450F9F3}"/>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B6E56579-2F8E-DFEE-D319-CBCAF24DF21A}"/>
              </a:ext>
            </a:extLst>
          </p:cNvPr>
          <p:cNvSpPr>
            <a:spLocks noGrp="1"/>
          </p:cNvSpPr>
          <p:nvPr>
            <p:ph type="title"/>
            <p:custDataLst>
              <p:tags r:id="rId3"/>
            </p:custDataLst>
          </p:nvPr>
        </p:nvSpPr>
        <p:spPr>
          <a:xfrm>
            <a:off x="554736" y="432952"/>
            <a:ext cx="11172038" cy="731520"/>
          </a:xfrm>
        </p:spPr>
        <p:txBody>
          <a:bodyPr vert="horz" wrap="square" lIns="0" tIns="0" rIns="0" bIns="0" rtlCol="0" anchor="b" anchorCtr="0">
            <a:noAutofit/>
          </a:bodyPr>
          <a:lstStyle/>
          <a:p>
            <a:r>
              <a:rPr lang="en-US"/>
              <a:t>There are LDSS that consistently perform well across metrics and others that consistently perform poorly</a:t>
            </a:r>
          </a:p>
        </p:txBody>
      </p:sp>
      <p:sp>
        <p:nvSpPr>
          <p:cNvPr id="172" name="Rectangle 171">
            <a:extLst>
              <a:ext uri="{FF2B5EF4-FFF2-40B4-BE49-F238E27FC236}">
                <a16:creationId xmlns:a16="http://schemas.microsoft.com/office/drawing/2014/main" id="{9FBD08E1-5158-FDBE-E795-3A2BCAD0E0EC}"/>
              </a:ext>
            </a:extLst>
          </p:cNvPr>
          <p:cNvSpPr/>
          <p:nvPr/>
        </p:nvSpPr>
        <p:spPr>
          <a:xfrm>
            <a:off x="7170628" y="1232069"/>
            <a:ext cx="255982" cy="14062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73" name="TextBox 172">
            <a:extLst>
              <a:ext uri="{FF2B5EF4-FFF2-40B4-BE49-F238E27FC236}">
                <a16:creationId xmlns:a16="http://schemas.microsoft.com/office/drawing/2014/main" id="{2536EE64-1E3B-AC4F-A406-AD354139B3CC}"/>
              </a:ext>
            </a:extLst>
          </p:cNvPr>
          <p:cNvSpPr txBox="1">
            <a:spLocks/>
          </p:cNvSpPr>
          <p:nvPr/>
        </p:nvSpPr>
        <p:spPr>
          <a:xfrm>
            <a:off x="7499709" y="1232069"/>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Top 25%</a:t>
            </a:r>
          </a:p>
        </p:txBody>
      </p:sp>
      <p:sp>
        <p:nvSpPr>
          <p:cNvPr id="174" name="Rectangle 173">
            <a:extLst>
              <a:ext uri="{FF2B5EF4-FFF2-40B4-BE49-F238E27FC236}">
                <a16:creationId xmlns:a16="http://schemas.microsoft.com/office/drawing/2014/main" id="{59C0F86A-B123-21FD-29BF-BC2316E4F0E6}"/>
              </a:ext>
            </a:extLst>
          </p:cNvPr>
          <p:cNvSpPr/>
          <p:nvPr/>
        </p:nvSpPr>
        <p:spPr>
          <a:xfrm>
            <a:off x="8210464" y="1232069"/>
            <a:ext cx="255982" cy="140625"/>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EABCE55A-9606-9F54-9955-C83BFB41BDD8}"/>
              </a:ext>
            </a:extLst>
          </p:cNvPr>
          <p:cNvSpPr txBox="1">
            <a:spLocks/>
          </p:cNvSpPr>
          <p:nvPr/>
        </p:nvSpPr>
        <p:spPr>
          <a:xfrm>
            <a:off x="8539545" y="1232069"/>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Top 26-50%</a:t>
            </a:r>
          </a:p>
        </p:txBody>
      </p:sp>
      <p:sp>
        <p:nvSpPr>
          <p:cNvPr id="176" name="Rectangle 175">
            <a:extLst>
              <a:ext uri="{FF2B5EF4-FFF2-40B4-BE49-F238E27FC236}">
                <a16:creationId xmlns:a16="http://schemas.microsoft.com/office/drawing/2014/main" id="{301105BD-DEF2-315B-13D8-2A35D8459D24}"/>
              </a:ext>
            </a:extLst>
          </p:cNvPr>
          <p:cNvSpPr/>
          <p:nvPr/>
        </p:nvSpPr>
        <p:spPr>
          <a:xfrm>
            <a:off x="9240141" y="1232069"/>
            <a:ext cx="255982" cy="140625"/>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BCBA530D-3F50-9D55-4806-A101543C25D7}"/>
              </a:ext>
            </a:extLst>
          </p:cNvPr>
          <p:cNvSpPr txBox="1">
            <a:spLocks/>
          </p:cNvSpPr>
          <p:nvPr/>
        </p:nvSpPr>
        <p:spPr>
          <a:xfrm>
            <a:off x="9569221" y="1232069"/>
            <a:ext cx="933785" cy="20551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Bottom 49-26%</a:t>
            </a:r>
          </a:p>
        </p:txBody>
      </p:sp>
      <p:sp>
        <p:nvSpPr>
          <p:cNvPr id="178" name="Rectangle 177">
            <a:extLst>
              <a:ext uri="{FF2B5EF4-FFF2-40B4-BE49-F238E27FC236}">
                <a16:creationId xmlns:a16="http://schemas.microsoft.com/office/drawing/2014/main" id="{71440BAB-908C-55C2-5C6D-496178989D37}"/>
              </a:ext>
            </a:extLst>
          </p:cNvPr>
          <p:cNvSpPr/>
          <p:nvPr/>
        </p:nvSpPr>
        <p:spPr>
          <a:xfrm>
            <a:off x="10509693" y="1232069"/>
            <a:ext cx="255982" cy="140625"/>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CF403916-7C29-F395-D3E3-64E6E53ABE29}"/>
              </a:ext>
            </a:extLst>
          </p:cNvPr>
          <p:cNvSpPr txBox="1">
            <a:spLocks/>
          </p:cNvSpPr>
          <p:nvPr/>
        </p:nvSpPr>
        <p:spPr>
          <a:xfrm>
            <a:off x="10838774" y="1232069"/>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5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Bottom 25%</a:t>
            </a:r>
          </a:p>
        </p:txBody>
      </p:sp>
      <p:sp>
        <p:nvSpPr>
          <p:cNvPr id="22" name="TextBox 21">
            <a:extLst>
              <a:ext uri="{FF2B5EF4-FFF2-40B4-BE49-F238E27FC236}">
                <a16:creationId xmlns:a16="http://schemas.microsoft.com/office/drawing/2014/main" id="{A7DCC89E-52B1-A69B-B28C-2C8C973D3562}"/>
              </a:ext>
            </a:extLst>
          </p:cNvPr>
          <p:cNvSpPr txBox="1">
            <a:spLocks/>
          </p:cNvSpPr>
          <p:nvPr/>
        </p:nvSpPr>
        <p:spPr>
          <a:xfrm>
            <a:off x="554736" y="2182763"/>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Metrics</a:t>
            </a:r>
          </a:p>
        </p:txBody>
      </p:sp>
      <p:cxnSp>
        <p:nvCxnSpPr>
          <p:cNvPr id="23" name="Straight Connector 22">
            <a:extLst>
              <a:ext uri="{FF2B5EF4-FFF2-40B4-BE49-F238E27FC236}">
                <a16:creationId xmlns:a16="http://schemas.microsoft.com/office/drawing/2014/main" id="{473A3601-AD57-E100-38B1-13DE0471E304}"/>
              </a:ext>
            </a:extLst>
          </p:cNvPr>
          <p:cNvCxnSpPr>
            <a:cxnSpLocks/>
          </p:cNvCxnSpPr>
          <p:nvPr/>
        </p:nvCxnSpPr>
        <p:spPr>
          <a:xfrm>
            <a:off x="554736" y="2430362"/>
            <a:ext cx="1359922"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B4A4C53-C19E-32D0-DB3F-AEFB9E310619}"/>
              </a:ext>
            </a:extLst>
          </p:cNvPr>
          <p:cNvSpPr txBox="1">
            <a:spLocks/>
          </p:cNvSpPr>
          <p:nvPr/>
        </p:nvSpPr>
        <p:spPr>
          <a:xfrm>
            <a:off x="554736" y="2505518"/>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TFCV</a:t>
            </a:r>
            <a:r>
              <a:rPr kumimoji="0" lang="en-US" sz="145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1</a:t>
            </a:r>
            <a:endPar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13900D26-E3E2-E5DA-9B1E-3DBF92B1124A}"/>
              </a:ext>
            </a:extLst>
          </p:cNvPr>
          <p:cNvSpPr txBox="1">
            <a:spLocks/>
          </p:cNvSpPr>
          <p:nvPr/>
        </p:nvSpPr>
        <p:spPr>
          <a:xfrm>
            <a:off x="554736" y="3045838"/>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Screen in</a:t>
            </a:r>
          </a:p>
        </p:txBody>
      </p:sp>
      <p:sp>
        <p:nvSpPr>
          <p:cNvPr id="30" name="TextBox 29">
            <a:extLst>
              <a:ext uri="{FF2B5EF4-FFF2-40B4-BE49-F238E27FC236}">
                <a16:creationId xmlns:a16="http://schemas.microsoft.com/office/drawing/2014/main" id="{48148A92-9C99-BB08-7E62-0FDA92492D0B}"/>
              </a:ext>
            </a:extLst>
          </p:cNvPr>
          <p:cNvSpPr txBox="1">
            <a:spLocks/>
          </p:cNvSpPr>
          <p:nvPr/>
        </p:nvSpPr>
        <p:spPr>
          <a:xfrm>
            <a:off x="554736" y="3586158"/>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Recidivism</a:t>
            </a:r>
          </a:p>
        </p:txBody>
      </p:sp>
      <p:sp>
        <p:nvSpPr>
          <p:cNvPr id="31" name="TextBox 30">
            <a:extLst>
              <a:ext uri="{FF2B5EF4-FFF2-40B4-BE49-F238E27FC236}">
                <a16:creationId xmlns:a16="http://schemas.microsoft.com/office/drawing/2014/main" id="{D1F02F2D-1233-B8F7-D02F-A2A3A4AC8F3D}"/>
              </a:ext>
            </a:extLst>
          </p:cNvPr>
          <p:cNvSpPr txBox="1">
            <a:spLocks/>
          </p:cNvSpPr>
          <p:nvPr/>
        </p:nvSpPr>
        <p:spPr>
          <a:xfrm>
            <a:off x="554736" y="4126478"/>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Permanency</a:t>
            </a:r>
          </a:p>
        </p:txBody>
      </p:sp>
      <p:sp>
        <p:nvSpPr>
          <p:cNvPr id="32" name="TextBox 31">
            <a:extLst>
              <a:ext uri="{FF2B5EF4-FFF2-40B4-BE49-F238E27FC236}">
                <a16:creationId xmlns:a16="http://schemas.microsoft.com/office/drawing/2014/main" id="{0FAF823C-C1A2-A0A6-33A5-158FCBE7E624}"/>
              </a:ext>
            </a:extLst>
          </p:cNvPr>
          <p:cNvSpPr txBox="1">
            <a:spLocks/>
          </p:cNvSpPr>
          <p:nvPr/>
        </p:nvSpPr>
        <p:spPr>
          <a:xfrm>
            <a:off x="554736" y="4579058"/>
            <a:ext cx="1407946" cy="4462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LDSS characteristics</a:t>
            </a:r>
          </a:p>
        </p:txBody>
      </p:sp>
      <p:cxnSp>
        <p:nvCxnSpPr>
          <p:cNvPr id="33" name="Straight Connector 32">
            <a:extLst>
              <a:ext uri="{FF2B5EF4-FFF2-40B4-BE49-F238E27FC236}">
                <a16:creationId xmlns:a16="http://schemas.microsoft.com/office/drawing/2014/main" id="{9790BC6E-0C23-EF16-EC68-BFB91CB85E3E}"/>
              </a:ext>
            </a:extLst>
          </p:cNvPr>
          <p:cNvCxnSpPr>
            <a:cxnSpLocks/>
          </p:cNvCxnSpPr>
          <p:nvPr/>
        </p:nvCxnSpPr>
        <p:spPr>
          <a:xfrm>
            <a:off x="554737" y="5023102"/>
            <a:ext cx="1186888"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3D56D-C701-B149-B146-47BEB356915C}"/>
              </a:ext>
            </a:extLst>
          </p:cNvPr>
          <p:cNvSpPr txBox="1">
            <a:spLocks/>
          </p:cNvSpPr>
          <p:nvPr/>
        </p:nvSpPr>
        <p:spPr>
          <a:xfrm>
            <a:off x="554736" y="5125621"/>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Level (size)</a:t>
            </a:r>
            <a:r>
              <a:rPr kumimoji="0" lang="en-US" sz="145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2</a:t>
            </a:r>
            <a:endPar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0781BBEF-F21D-2405-0C67-CE96B385167E}"/>
              </a:ext>
            </a:extLst>
          </p:cNvPr>
          <p:cNvSpPr txBox="1">
            <a:spLocks/>
          </p:cNvSpPr>
          <p:nvPr/>
        </p:nvSpPr>
        <p:spPr>
          <a:xfrm>
            <a:off x="554736" y="5546197"/>
            <a:ext cx="1407946"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Deviating status</a:t>
            </a:r>
            <a:r>
              <a:rPr kumimoji="0" lang="en-US" sz="1450" b="1"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3</a:t>
            </a:r>
            <a:endPar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55" name="Straight Connector 54">
            <a:extLst>
              <a:ext uri="{FF2B5EF4-FFF2-40B4-BE49-F238E27FC236}">
                <a16:creationId xmlns:a16="http://schemas.microsoft.com/office/drawing/2014/main" id="{4D79379F-12BF-0CD4-99E8-871A3A7244F6}"/>
              </a:ext>
            </a:extLst>
          </p:cNvPr>
          <p:cNvCxnSpPr>
            <a:cxnSpLocks/>
          </p:cNvCxnSpPr>
          <p:nvPr/>
        </p:nvCxnSpPr>
        <p:spPr>
          <a:xfrm flipV="1">
            <a:off x="6928040" y="1744062"/>
            <a:ext cx="0" cy="4399615"/>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ECA288-E6B4-B5DB-9A4D-B8B32C2C43D1}"/>
              </a:ext>
            </a:extLst>
          </p:cNvPr>
          <p:cNvSpPr txBox="1">
            <a:spLocks/>
          </p:cNvSpPr>
          <p:nvPr/>
        </p:nvSpPr>
        <p:spPr>
          <a:xfrm>
            <a:off x="2129307" y="1744062"/>
            <a:ext cx="406400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Top 5 performing LDSS</a:t>
            </a:r>
          </a:p>
        </p:txBody>
      </p:sp>
      <p:cxnSp>
        <p:nvCxnSpPr>
          <p:cNvPr id="21" name="Straight Connector 20">
            <a:extLst>
              <a:ext uri="{FF2B5EF4-FFF2-40B4-BE49-F238E27FC236}">
                <a16:creationId xmlns:a16="http://schemas.microsoft.com/office/drawing/2014/main" id="{7A42F595-08E7-00E6-D2B1-BB068EF89BA6}"/>
              </a:ext>
            </a:extLst>
          </p:cNvPr>
          <p:cNvCxnSpPr>
            <a:cxnSpLocks/>
          </p:cNvCxnSpPr>
          <p:nvPr/>
        </p:nvCxnSpPr>
        <p:spPr>
          <a:xfrm>
            <a:off x="2129307" y="2025008"/>
            <a:ext cx="4656271"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4" name="TrackerNumBlue 74">
            <a:extLst>
              <a:ext uri="{FF2B5EF4-FFF2-40B4-BE49-F238E27FC236}">
                <a16:creationId xmlns:a16="http://schemas.microsoft.com/office/drawing/2014/main" id="{2EE7ABDD-8654-966A-1A0D-2C3CCDF8D743}"/>
              </a:ext>
            </a:extLst>
          </p:cNvPr>
          <p:cNvSpPr/>
          <p:nvPr>
            <p:custDataLst>
              <p:tags r:id="rId4"/>
            </p:custDataLst>
          </p:nvPr>
        </p:nvSpPr>
        <p:spPr>
          <a:xfrm>
            <a:off x="2376547"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1</a:t>
            </a:r>
          </a:p>
        </p:txBody>
      </p:sp>
      <p:sp>
        <p:nvSpPr>
          <p:cNvPr id="77" name="TrackerNumBlue 74">
            <a:extLst>
              <a:ext uri="{FF2B5EF4-FFF2-40B4-BE49-F238E27FC236}">
                <a16:creationId xmlns:a16="http://schemas.microsoft.com/office/drawing/2014/main" id="{BBFB10D8-DC98-84CE-98FB-23419BF47CA1}"/>
              </a:ext>
            </a:extLst>
          </p:cNvPr>
          <p:cNvSpPr/>
          <p:nvPr>
            <p:custDataLst>
              <p:tags r:id="rId5"/>
            </p:custDataLst>
          </p:nvPr>
        </p:nvSpPr>
        <p:spPr>
          <a:xfrm>
            <a:off x="3340992"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2</a:t>
            </a:r>
          </a:p>
        </p:txBody>
      </p:sp>
      <p:sp>
        <p:nvSpPr>
          <p:cNvPr id="78" name="TrackerNumBlue 74">
            <a:extLst>
              <a:ext uri="{FF2B5EF4-FFF2-40B4-BE49-F238E27FC236}">
                <a16:creationId xmlns:a16="http://schemas.microsoft.com/office/drawing/2014/main" id="{0987D044-4D2C-AC6B-C657-9E7165BF7206}"/>
              </a:ext>
            </a:extLst>
          </p:cNvPr>
          <p:cNvSpPr/>
          <p:nvPr>
            <p:custDataLst>
              <p:tags r:id="rId6"/>
            </p:custDataLst>
          </p:nvPr>
        </p:nvSpPr>
        <p:spPr>
          <a:xfrm>
            <a:off x="4305437"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3</a:t>
            </a:r>
          </a:p>
        </p:txBody>
      </p:sp>
      <p:sp>
        <p:nvSpPr>
          <p:cNvPr id="79" name="TrackerNumBlue 74">
            <a:extLst>
              <a:ext uri="{FF2B5EF4-FFF2-40B4-BE49-F238E27FC236}">
                <a16:creationId xmlns:a16="http://schemas.microsoft.com/office/drawing/2014/main" id="{2F92DA39-21FC-09DB-D229-07AFABD73302}"/>
              </a:ext>
            </a:extLst>
          </p:cNvPr>
          <p:cNvSpPr/>
          <p:nvPr>
            <p:custDataLst>
              <p:tags r:id="rId7"/>
            </p:custDataLst>
          </p:nvPr>
        </p:nvSpPr>
        <p:spPr>
          <a:xfrm>
            <a:off x="5269882"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4</a:t>
            </a:r>
          </a:p>
        </p:txBody>
      </p:sp>
      <p:sp>
        <p:nvSpPr>
          <p:cNvPr id="80" name="TrackerNumBlue 74">
            <a:extLst>
              <a:ext uri="{FF2B5EF4-FFF2-40B4-BE49-F238E27FC236}">
                <a16:creationId xmlns:a16="http://schemas.microsoft.com/office/drawing/2014/main" id="{002FF840-2ADC-397E-C6F3-8662595BA0FC}"/>
              </a:ext>
            </a:extLst>
          </p:cNvPr>
          <p:cNvSpPr/>
          <p:nvPr>
            <p:custDataLst>
              <p:tags r:id="rId8"/>
            </p:custDataLst>
          </p:nvPr>
        </p:nvSpPr>
        <p:spPr>
          <a:xfrm>
            <a:off x="6234328"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5</a:t>
            </a:r>
          </a:p>
        </p:txBody>
      </p:sp>
      <p:sp>
        <p:nvSpPr>
          <p:cNvPr id="73" name="Rectangle 72">
            <a:extLst>
              <a:ext uri="{FF2B5EF4-FFF2-40B4-BE49-F238E27FC236}">
                <a16:creationId xmlns:a16="http://schemas.microsoft.com/office/drawing/2014/main" id="{C0CE9E50-99B0-DE48-9B82-FB3B7D348F51}"/>
              </a:ext>
            </a:extLst>
          </p:cNvPr>
          <p:cNvSpPr>
            <a:spLocks/>
          </p:cNvSpPr>
          <p:nvPr/>
        </p:nvSpPr>
        <p:spPr>
          <a:xfrm>
            <a:off x="2129307" y="250551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1D6289CF-A63F-BC4A-6D15-A26DF05FD6F5}"/>
              </a:ext>
            </a:extLst>
          </p:cNvPr>
          <p:cNvSpPr/>
          <p:nvPr/>
        </p:nvSpPr>
        <p:spPr>
          <a:xfrm>
            <a:off x="3093752" y="250551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0F3DD75A-651C-552B-28A2-923230A2605A}"/>
              </a:ext>
            </a:extLst>
          </p:cNvPr>
          <p:cNvSpPr/>
          <p:nvPr/>
        </p:nvSpPr>
        <p:spPr>
          <a:xfrm>
            <a:off x="5022642" y="250551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B8F13D18-41C4-F050-2E21-B22DABC73BBD}"/>
              </a:ext>
            </a:extLst>
          </p:cNvPr>
          <p:cNvSpPr/>
          <p:nvPr/>
        </p:nvSpPr>
        <p:spPr>
          <a:xfrm>
            <a:off x="5987088" y="250551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166F1DE4-6D07-6839-73C1-CA30A107AB79}"/>
              </a:ext>
            </a:extLst>
          </p:cNvPr>
          <p:cNvSpPr/>
          <p:nvPr/>
        </p:nvSpPr>
        <p:spPr>
          <a:xfrm>
            <a:off x="2129307" y="304583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8B44BECC-F938-3133-387F-3668F274BFDD}"/>
              </a:ext>
            </a:extLst>
          </p:cNvPr>
          <p:cNvSpPr/>
          <p:nvPr/>
        </p:nvSpPr>
        <p:spPr>
          <a:xfrm>
            <a:off x="3093752" y="304583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8" name="Rectangle 87">
            <a:extLst>
              <a:ext uri="{FF2B5EF4-FFF2-40B4-BE49-F238E27FC236}">
                <a16:creationId xmlns:a16="http://schemas.microsoft.com/office/drawing/2014/main" id="{D23A04F5-57C5-8986-04E9-D5B09D862462}"/>
              </a:ext>
            </a:extLst>
          </p:cNvPr>
          <p:cNvSpPr/>
          <p:nvPr/>
        </p:nvSpPr>
        <p:spPr>
          <a:xfrm>
            <a:off x="5022642" y="304583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89" name="Rectangle 88">
            <a:extLst>
              <a:ext uri="{FF2B5EF4-FFF2-40B4-BE49-F238E27FC236}">
                <a16:creationId xmlns:a16="http://schemas.microsoft.com/office/drawing/2014/main" id="{B305370F-EC93-8B84-52CE-A41742A10F9F}"/>
              </a:ext>
            </a:extLst>
          </p:cNvPr>
          <p:cNvSpPr/>
          <p:nvPr/>
        </p:nvSpPr>
        <p:spPr>
          <a:xfrm>
            <a:off x="5987088" y="304583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931FEC50-5B5E-C0C5-81B6-CFF008A9F395}"/>
              </a:ext>
            </a:extLst>
          </p:cNvPr>
          <p:cNvSpPr/>
          <p:nvPr/>
        </p:nvSpPr>
        <p:spPr>
          <a:xfrm>
            <a:off x="2129307" y="358615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1" name="Rectangle 90">
            <a:extLst>
              <a:ext uri="{FF2B5EF4-FFF2-40B4-BE49-F238E27FC236}">
                <a16:creationId xmlns:a16="http://schemas.microsoft.com/office/drawing/2014/main" id="{40E81A32-8DD3-B53E-4AE3-76AE0EFD3CD6}"/>
              </a:ext>
            </a:extLst>
          </p:cNvPr>
          <p:cNvSpPr/>
          <p:nvPr/>
        </p:nvSpPr>
        <p:spPr>
          <a:xfrm>
            <a:off x="3093752" y="358615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4B234387-89D1-1B74-256D-772B273F4141}"/>
              </a:ext>
            </a:extLst>
          </p:cNvPr>
          <p:cNvSpPr/>
          <p:nvPr/>
        </p:nvSpPr>
        <p:spPr>
          <a:xfrm>
            <a:off x="5022642" y="358615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57E83251-5897-2BCE-B1C2-D8E38FF74B53}"/>
              </a:ext>
            </a:extLst>
          </p:cNvPr>
          <p:cNvSpPr/>
          <p:nvPr/>
        </p:nvSpPr>
        <p:spPr>
          <a:xfrm>
            <a:off x="5987088" y="358615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833489FF-0E95-31CC-797F-4C0C3ADCFB6A}"/>
              </a:ext>
            </a:extLst>
          </p:cNvPr>
          <p:cNvSpPr/>
          <p:nvPr/>
        </p:nvSpPr>
        <p:spPr>
          <a:xfrm>
            <a:off x="2129307" y="412647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6" name="Rectangle 95">
            <a:extLst>
              <a:ext uri="{FF2B5EF4-FFF2-40B4-BE49-F238E27FC236}">
                <a16:creationId xmlns:a16="http://schemas.microsoft.com/office/drawing/2014/main" id="{E5A6CDAB-3AE3-EF55-ED2D-C277940C5DBE}"/>
              </a:ext>
            </a:extLst>
          </p:cNvPr>
          <p:cNvSpPr/>
          <p:nvPr/>
        </p:nvSpPr>
        <p:spPr>
          <a:xfrm>
            <a:off x="3093752" y="412647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B9ED154A-D316-D53B-5160-0B65D645F28B}"/>
              </a:ext>
            </a:extLst>
          </p:cNvPr>
          <p:cNvSpPr/>
          <p:nvPr/>
        </p:nvSpPr>
        <p:spPr>
          <a:xfrm>
            <a:off x="5022642" y="412647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6F3802C1-D631-7ADF-6D24-C12FDA442592}"/>
              </a:ext>
            </a:extLst>
          </p:cNvPr>
          <p:cNvSpPr/>
          <p:nvPr/>
        </p:nvSpPr>
        <p:spPr>
          <a:xfrm>
            <a:off x="5987088" y="412647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id="{BE6C4BE1-A166-97A2-2F0B-2B280701AAF2}"/>
              </a:ext>
            </a:extLst>
          </p:cNvPr>
          <p:cNvSpPr txBox="1">
            <a:spLocks/>
          </p:cNvSpPr>
          <p:nvPr/>
        </p:nvSpPr>
        <p:spPr>
          <a:xfrm>
            <a:off x="2129307"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a:t>
            </a:r>
          </a:p>
        </p:txBody>
      </p:sp>
      <p:sp>
        <p:nvSpPr>
          <p:cNvPr id="137" name="TextBox 136">
            <a:extLst>
              <a:ext uri="{FF2B5EF4-FFF2-40B4-BE49-F238E27FC236}">
                <a16:creationId xmlns:a16="http://schemas.microsoft.com/office/drawing/2014/main" id="{19D234D9-CC28-3E74-8AC4-984151CE49D9}"/>
              </a:ext>
            </a:extLst>
          </p:cNvPr>
          <p:cNvSpPr txBox="1">
            <a:spLocks/>
          </p:cNvSpPr>
          <p:nvPr/>
        </p:nvSpPr>
        <p:spPr>
          <a:xfrm>
            <a:off x="2129307"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38" name="TextBox 137">
            <a:extLst>
              <a:ext uri="{FF2B5EF4-FFF2-40B4-BE49-F238E27FC236}">
                <a16:creationId xmlns:a16="http://schemas.microsoft.com/office/drawing/2014/main" id="{97C4E831-608C-0DA2-F0F6-469B91F37B49}"/>
              </a:ext>
            </a:extLst>
          </p:cNvPr>
          <p:cNvSpPr txBox="1">
            <a:spLocks/>
          </p:cNvSpPr>
          <p:nvPr/>
        </p:nvSpPr>
        <p:spPr>
          <a:xfrm>
            <a:off x="3093752"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a:t>
            </a:r>
          </a:p>
        </p:txBody>
      </p:sp>
      <p:sp>
        <p:nvSpPr>
          <p:cNvPr id="139" name="TextBox 138">
            <a:extLst>
              <a:ext uri="{FF2B5EF4-FFF2-40B4-BE49-F238E27FC236}">
                <a16:creationId xmlns:a16="http://schemas.microsoft.com/office/drawing/2014/main" id="{B0059AF5-B7E6-55CE-8E81-F1F960360B93}"/>
              </a:ext>
            </a:extLst>
          </p:cNvPr>
          <p:cNvSpPr txBox="1">
            <a:spLocks/>
          </p:cNvSpPr>
          <p:nvPr/>
        </p:nvSpPr>
        <p:spPr>
          <a:xfrm>
            <a:off x="3093752"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a:t>
            </a:r>
          </a:p>
        </p:txBody>
      </p:sp>
      <p:sp>
        <p:nvSpPr>
          <p:cNvPr id="140" name="TextBox 139">
            <a:extLst>
              <a:ext uri="{FF2B5EF4-FFF2-40B4-BE49-F238E27FC236}">
                <a16:creationId xmlns:a16="http://schemas.microsoft.com/office/drawing/2014/main" id="{6C78B638-E07B-69BF-CA0C-0AACF293E6EF}"/>
              </a:ext>
            </a:extLst>
          </p:cNvPr>
          <p:cNvSpPr txBox="1">
            <a:spLocks/>
          </p:cNvSpPr>
          <p:nvPr/>
        </p:nvSpPr>
        <p:spPr>
          <a:xfrm>
            <a:off x="4058197"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a:t>
            </a:r>
          </a:p>
        </p:txBody>
      </p:sp>
      <p:sp>
        <p:nvSpPr>
          <p:cNvPr id="141" name="TextBox 140">
            <a:extLst>
              <a:ext uri="{FF2B5EF4-FFF2-40B4-BE49-F238E27FC236}">
                <a16:creationId xmlns:a16="http://schemas.microsoft.com/office/drawing/2014/main" id="{65209E49-C573-2DFD-E54B-856D289321C7}"/>
              </a:ext>
            </a:extLst>
          </p:cNvPr>
          <p:cNvSpPr txBox="1">
            <a:spLocks/>
          </p:cNvSpPr>
          <p:nvPr/>
        </p:nvSpPr>
        <p:spPr>
          <a:xfrm>
            <a:off x="4058197"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42" name="TextBox 141">
            <a:extLst>
              <a:ext uri="{FF2B5EF4-FFF2-40B4-BE49-F238E27FC236}">
                <a16:creationId xmlns:a16="http://schemas.microsoft.com/office/drawing/2014/main" id="{DAA72FDD-AA32-BB01-268A-69C724F81BDB}"/>
              </a:ext>
            </a:extLst>
          </p:cNvPr>
          <p:cNvSpPr txBox="1">
            <a:spLocks/>
          </p:cNvSpPr>
          <p:nvPr/>
        </p:nvSpPr>
        <p:spPr>
          <a:xfrm>
            <a:off x="5022642"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a:t>
            </a:r>
          </a:p>
        </p:txBody>
      </p:sp>
      <p:sp>
        <p:nvSpPr>
          <p:cNvPr id="143" name="TextBox 142">
            <a:extLst>
              <a:ext uri="{FF2B5EF4-FFF2-40B4-BE49-F238E27FC236}">
                <a16:creationId xmlns:a16="http://schemas.microsoft.com/office/drawing/2014/main" id="{4D7F9AA0-AF7E-4231-132D-8E15EF1F4A99}"/>
              </a:ext>
            </a:extLst>
          </p:cNvPr>
          <p:cNvSpPr txBox="1">
            <a:spLocks/>
          </p:cNvSpPr>
          <p:nvPr/>
        </p:nvSpPr>
        <p:spPr>
          <a:xfrm>
            <a:off x="5022642"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44" name="TextBox 143">
            <a:extLst>
              <a:ext uri="{FF2B5EF4-FFF2-40B4-BE49-F238E27FC236}">
                <a16:creationId xmlns:a16="http://schemas.microsoft.com/office/drawing/2014/main" id="{5FC81523-A489-FC20-5DE5-55CC880D0D9F}"/>
              </a:ext>
            </a:extLst>
          </p:cNvPr>
          <p:cNvSpPr txBox="1">
            <a:spLocks/>
          </p:cNvSpPr>
          <p:nvPr/>
        </p:nvSpPr>
        <p:spPr>
          <a:xfrm>
            <a:off x="5987088"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a:t>
            </a:r>
          </a:p>
        </p:txBody>
      </p:sp>
      <p:sp>
        <p:nvSpPr>
          <p:cNvPr id="145" name="TextBox 144">
            <a:extLst>
              <a:ext uri="{FF2B5EF4-FFF2-40B4-BE49-F238E27FC236}">
                <a16:creationId xmlns:a16="http://schemas.microsoft.com/office/drawing/2014/main" id="{96C6F2FF-710F-8152-B36F-8D691ACEF072}"/>
              </a:ext>
            </a:extLst>
          </p:cNvPr>
          <p:cNvSpPr txBox="1">
            <a:spLocks/>
          </p:cNvSpPr>
          <p:nvPr/>
        </p:nvSpPr>
        <p:spPr>
          <a:xfrm>
            <a:off x="5987088"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60" name="Rectangle 159">
            <a:extLst>
              <a:ext uri="{FF2B5EF4-FFF2-40B4-BE49-F238E27FC236}">
                <a16:creationId xmlns:a16="http://schemas.microsoft.com/office/drawing/2014/main" id="{6652E21A-54EC-D4B8-659B-35A7814EB6A9}"/>
              </a:ext>
            </a:extLst>
          </p:cNvPr>
          <p:cNvSpPr/>
          <p:nvPr/>
        </p:nvSpPr>
        <p:spPr>
          <a:xfrm>
            <a:off x="4058197" y="250551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9681C33F-AC0A-3917-AF41-1C902997F863}"/>
              </a:ext>
            </a:extLst>
          </p:cNvPr>
          <p:cNvSpPr/>
          <p:nvPr/>
        </p:nvSpPr>
        <p:spPr>
          <a:xfrm>
            <a:off x="4058197" y="3045838"/>
            <a:ext cx="798490" cy="43865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2" name="Rectangle 161">
            <a:extLst>
              <a:ext uri="{FF2B5EF4-FFF2-40B4-BE49-F238E27FC236}">
                <a16:creationId xmlns:a16="http://schemas.microsoft.com/office/drawing/2014/main" id="{A43B6241-A0E7-F8E4-647C-A265B9FA02E3}"/>
              </a:ext>
            </a:extLst>
          </p:cNvPr>
          <p:cNvSpPr/>
          <p:nvPr/>
        </p:nvSpPr>
        <p:spPr>
          <a:xfrm>
            <a:off x="4058197" y="358615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3" name="Rectangle 162">
            <a:extLst>
              <a:ext uri="{FF2B5EF4-FFF2-40B4-BE49-F238E27FC236}">
                <a16:creationId xmlns:a16="http://schemas.microsoft.com/office/drawing/2014/main" id="{BC82F44D-62A5-BDBB-A4DD-00EF2130FA9E}"/>
              </a:ext>
            </a:extLst>
          </p:cNvPr>
          <p:cNvSpPr/>
          <p:nvPr/>
        </p:nvSpPr>
        <p:spPr>
          <a:xfrm>
            <a:off x="4058197" y="4126478"/>
            <a:ext cx="798490" cy="438654"/>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F221B6B5-93B4-8F89-6AF5-4A6523A7CAB0}"/>
              </a:ext>
            </a:extLst>
          </p:cNvPr>
          <p:cNvSpPr txBox="1">
            <a:spLocks/>
          </p:cNvSpPr>
          <p:nvPr/>
        </p:nvSpPr>
        <p:spPr>
          <a:xfrm>
            <a:off x="7070503" y="1744062"/>
            <a:ext cx="406400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Bottom 5 performing LDSS </a:t>
            </a:r>
          </a:p>
        </p:txBody>
      </p:sp>
      <p:cxnSp>
        <p:nvCxnSpPr>
          <p:cNvPr id="52" name="Straight Connector 51">
            <a:extLst>
              <a:ext uri="{FF2B5EF4-FFF2-40B4-BE49-F238E27FC236}">
                <a16:creationId xmlns:a16="http://schemas.microsoft.com/office/drawing/2014/main" id="{BDDBC064-D605-C4B3-6FB3-4F05BCEF9C1C}"/>
              </a:ext>
            </a:extLst>
          </p:cNvPr>
          <p:cNvCxnSpPr>
            <a:cxnSpLocks/>
          </p:cNvCxnSpPr>
          <p:nvPr/>
        </p:nvCxnSpPr>
        <p:spPr>
          <a:xfrm>
            <a:off x="7070503" y="2025008"/>
            <a:ext cx="4656271"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99AEB26A-D08B-44C0-C463-830C79F75AA7}"/>
              </a:ext>
            </a:extLst>
          </p:cNvPr>
          <p:cNvSpPr/>
          <p:nvPr/>
        </p:nvSpPr>
        <p:spPr>
          <a:xfrm>
            <a:off x="7070503" y="2518397"/>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7" name="Rectangle 106">
            <a:extLst>
              <a:ext uri="{FF2B5EF4-FFF2-40B4-BE49-F238E27FC236}">
                <a16:creationId xmlns:a16="http://schemas.microsoft.com/office/drawing/2014/main" id="{1516EF1D-8759-7243-701B-8A114F76BE74}"/>
              </a:ext>
            </a:extLst>
          </p:cNvPr>
          <p:cNvSpPr/>
          <p:nvPr/>
        </p:nvSpPr>
        <p:spPr>
          <a:xfrm>
            <a:off x="8999393" y="251839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8" name="Rectangle 107">
            <a:extLst>
              <a:ext uri="{FF2B5EF4-FFF2-40B4-BE49-F238E27FC236}">
                <a16:creationId xmlns:a16="http://schemas.microsoft.com/office/drawing/2014/main" id="{E0B6C4C8-9F64-9858-DB16-800E27AB9EFF}"/>
              </a:ext>
            </a:extLst>
          </p:cNvPr>
          <p:cNvSpPr/>
          <p:nvPr/>
        </p:nvSpPr>
        <p:spPr>
          <a:xfrm>
            <a:off x="9963838" y="250551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7BC8CF2B-830D-ED05-0A67-94FDAFDD62F2}"/>
              </a:ext>
            </a:extLst>
          </p:cNvPr>
          <p:cNvSpPr/>
          <p:nvPr/>
        </p:nvSpPr>
        <p:spPr>
          <a:xfrm>
            <a:off x="10928284" y="250551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F76CFD9-E4DA-AB23-162F-A309F5855A68}"/>
              </a:ext>
            </a:extLst>
          </p:cNvPr>
          <p:cNvSpPr/>
          <p:nvPr/>
        </p:nvSpPr>
        <p:spPr>
          <a:xfrm>
            <a:off x="7070503" y="305871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3" name="Rectangle 112">
            <a:extLst>
              <a:ext uri="{FF2B5EF4-FFF2-40B4-BE49-F238E27FC236}">
                <a16:creationId xmlns:a16="http://schemas.microsoft.com/office/drawing/2014/main" id="{E9229E08-7E21-02D4-23FF-EF16E55979EA}"/>
              </a:ext>
            </a:extLst>
          </p:cNvPr>
          <p:cNvSpPr/>
          <p:nvPr/>
        </p:nvSpPr>
        <p:spPr>
          <a:xfrm>
            <a:off x="8999393" y="304583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F364084C-80B6-31C4-8376-BFA69D2B3514}"/>
              </a:ext>
            </a:extLst>
          </p:cNvPr>
          <p:cNvSpPr/>
          <p:nvPr/>
        </p:nvSpPr>
        <p:spPr>
          <a:xfrm>
            <a:off x="9963838" y="304583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012B79BA-6125-9B35-07DF-7F551A23C1F5}"/>
              </a:ext>
            </a:extLst>
          </p:cNvPr>
          <p:cNvSpPr/>
          <p:nvPr/>
        </p:nvSpPr>
        <p:spPr>
          <a:xfrm>
            <a:off x="10928284" y="304583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B0FFDEEF-6FE0-1EB1-C870-3F36F494450C}"/>
              </a:ext>
            </a:extLst>
          </p:cNvPr>
          <p:cNvSpPr/>
          <p:nvPr/>
        </p:nvSpPr>
        <p:spPr>
          <a:xfrm>
            <a:off x="7070503" y="359903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0" name="Rectangle 119">
            <a:extLst>
              <a:ext uri="{FF2B5EF4-FFF2-40B4-BE49-F238E27FC236}">
                <a16:creationId xmlns:a16="http://schemas.microsoft.com/office/drawing/2014/main" id="{6B167190-77C3-8C54-246E-5A7018BFB836}"/>
              </a:ext>
            </a:extLst>
          </p:cNvPr>
          <p:cNvSpPr/>
          <p:nvPr/>
        </p:nvSpPr>
        <p:spPr>
          <a:xfrm>
            <a:off x="8999393" y="358615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D89B74B1-6179-E752-19AE-974E92A3184C}"/>
              </a:ext>
            </a:extLst>
          </p:cNvPr>
          <p:cNvSpPr/>
          <p:nvPr/>
        </p:nvSpPr>
        <p:spPr>
          <a:xfrm>
            <a:off x="9963838" y="358615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F0607D6C-4954-F2B1-8493-96B7078F0F5D}"/>
              </a:ext>
            </a:extLst>
          </p:cNvPr>
          <p:cNvSpPr/>
          <p:nvPr/>
        </p:nvSpPr>
        <p:spPr>
          <a:xfrm>
            <a:off x="10928284" y="358615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4" name="Rectangle 123">
            <a:extLst>
              <a:ext uri="{FF2B5EF4-FFF2-40B4-BE49-F238E27FC236}">
                <a16:creationId xmlns:a16="http://schemas.microsoft.com/office/drawing/2014/main" id="{64652B68-BA74-572B-76B1-70C8BBDCFF3D}"/>
              </a:ext>
            </a:extLst>
          </p:cNvPr>
          <p:cNvSpPr/>
          <p:nvPr/>
        </p:nvSpPr>
        <p:spPr>
          <a:xfrm>
            <a:off x="7070503" y="413935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6" name="Rectangle 125">
            <a:extLst>
              <a:ext uri="{FF2B5EF4-FFF2-40B4-BE49-F238E27FC236}">
                <a16:creationId xmlns:a16="http://schemas.microsoft.com/office/drawing/2014/main" id="{6787BE02-EF47-205E-5E34-FA7E7138F08C}"/>
              </a:ext>
            </a:extLst>
          </p:cNvPr>
          <p:cNvSpPr/>
          <p:nvPr/>
        </p:nvSpPr>
        <p:spPr>
          <a:xfrm>
            <a:off x="8999393" y="412647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7" name="Rectangle 126">
            <a:extLst>
              <a:ext uri="{FF2B5EF4-FFF2-40B4-BE49-F238E27FC236}">
                <a16:creationId xmlns:a16="http://schemas.microsoft.com/office/drawing/2014/main" id="{0A26D983-1DD9-FF4D-CC75-9564B9FB08F9}"/>
              </a:ext>
            </a:extLst>
          </p:cNvPr>
          <p:cNvSpPr/>
          <p:nvPr/>
        </p:nvSpPr>
        <p:spPr>
          <a:xfrm>
            <a:off x="9963838" y="4126478"/>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28" name="Rectangle 127">
            <a:extLst>
              <a:ext uri="{FF2B5EF4-FFF2-40B4-BE49-F238E27FC236}">
                <a16:creationId xmlns:a16="http://schemas.microsoft.com/office/drawing/2014/main" id="{5BDCC0B1-FB3D-DA56-A711-622096FEC0B2}"/>
              </a:ext>
            </a:extLst>
          </p:cNvPr>
          <p:cNvSpPr/>
          <p:nvPr/>
        </p:nvSpPr>
        <p:spPr>
          <a:xfrm>
            <a:off x="10928284" y="4126478"/>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31" name="TrackerNumBlue 74">
            <a:extLst>
              <a:ext uri="{FF2B5EF4-FFF2-40B4-BE49-F238E27FC236}">
                <a16:creationId xmlns:a16="http://schemas.microsoft.com/office/drawing/2014/main" id="{DAA4EC31-840B-1876-056B-33205FF890A1}"/>
              </a:ext>
            </a:extLst>
          </p:cNvPr>
          <p:cNvSpPr/>
          <p:nvPr>
            <p:custDataLst>
              <p:tags r:id="rId9"/>
            </p:custDataLst>
          </p:nvPr>
        </p:nvSpPr>
        <p:spPr>
          <a:xfrm>
            <a:off x="7317743"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1</a:t>
            </a:r>
          </a:p>
        </p:txBody>
      </p:sp>
      <p:sp>
        <p:nvSpPr>
          <p:cNvPr id="132" name="TrackerNumBlue 74">
            <a:extLst>
              <a:ext uri="{FF2B5EF4-FFF2-40B4-BE49-F238E27FC236}">
                <a16:creationId xmlns:a16="http://schemas.microsoft.com/office/drawing/2014/main" id="{9E54B654-2383-B7B6-2355-DFABDE72E542}"/>
              </a:ext>
            </a:extLst>
          </p:cNvPr>
          <p:cNvSpPr/>
          <p:nvPr>
            <p:custDataLst>
              <p:tags r:id="rId10"/>
            </p:custDataLst>
          </p:nvPr>
        </p:nvSpPr>
        <p:spPr>
          <a:xfrm>
            <a:off x="8306350"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2</a:t>
            </a:r>
          </a:p>
        </p:txBody>
      </p:sp>
      <p:sp>
        <p:nvSpPr>
          <p:cNvPr id="133" name="TrackerNumBlue 74">
            <a:extLst>
              <a:ext uri="{FF2B5EF4-FFF2-40B4-BE49-F238E27FC236}">
                <a16:creationId xmlns:a16="http://schemas.microsoft.com/office/drawing/2014/main" id="{E7636244-4A4E-E882-D533-D29AFA38B7E8}"/>
              </a:ext>
            </a:extLst>
          </p:cNvPr>
          <p:cNvSpPr/>
          <p:nvPr>
            <p:custDataLst>
              <p:tags r:id="rId11"/>
            </p:custDataLst>
          </p:nvPr>
        </p:nvSpPr>
        <p:spPr>
          <a:xfrm>
            <a:off x="9246633"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3</a:t>
            </a:r>
          </a:p>
        </p:txBody>
      </p:sp>
      <p:sp>
        <p:nvSpPr>
          <p:cNvPr id="134" name="TrackerNumBlue 74">
            <a:extLst>
              <a:ext uri="{FF2B5EF4-FFF2-40B4-BE49-F238E27FC236}">
                <a16:creationId xmlns:a16="http://schemas.microsoft.com/office/drawing/2014/main" id="{CF0039EF-8CC2-6F2A-954F-4FF4A6D125AF}"/>
              </a:ext>
            </a:extLst>
          </p:cNvPr>
          <p:cNvSpPr/>
          <p:nvPr>
            <p:custDataLst>
              <p:tags r:id="rId12"/>
            </p:custDataLst>
          </p:nvPr>
        </p:nvSpPr>
        <p:spPr>
          <a:xfrm>
            <a:off x="10211078"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4</a:t>
            </a:r>
          </a:p>
        </p:txBody>
      </p:sp>
      <p:sp>
        <p:nvSpPr>
          <p:cNvPr id="135" name="TrackerNumBlue 74">
            <a:extLst>
              <a:ext uri="{FF2B5EF4-FFF2-40B4-BE49-F238E27FC236}">
                <a16:creationId xmlns:a16="http://schemas.microsoft.com/office/drawing/2014/main" id="{A4082C8B-C288-5FA4-A155-0118050DDACD}"/>
              </a:ext>
            </a:extLst>
          </p:cNvPr>
          <p:cNvSpPr/>
          <p:nvPr>
            <p:custDataLst>
              <p:tags r:id="rId13"/>
            </p:custDataLst>
          </p:nvPr>
        </p:nvSpPr>
        <p:spPr>
          <a:xfrm>
            <a:off x="11175524" y="2127407"/>
            <a:ext cx="304011" cy="302955"/>
          </a:xfrm>
          <a:prstGeom prst="ellipse">
            <a:avLst/>
          </a:prstGeom>
          <a:noFill/>
          <a:ln w="635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5</a:t>
            </a:r>
          </a:p>
        </p:txBody>
      </p:sp>
      <p:sp>
        <p:nvSpPr>
          <p:cNvPr id="146" name="TextBox 145">
            <a:extLst>
              <a:ext uri="{FF2B5EF4-FFF2-40B4-BE49-F238E27FC236}">
                <a16:creationId xmlns:a16="http://schemas.microsoft.com/office/drawing/2014/main" id="{2AA56766-2677-13FA-EF01-848AA763AFBF}"/>
              </a:ext>
            </a:extLst>
          </p:cNvPr>
          <p:cNvSpPr txBox="1">
            <a:spLocks/>
          </p:cNvSpPr>
          <p:nvPr/>
        </p:nvSpPr>
        <p:spPr>
          <a:xfrm>
            <a:off x="7070503"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a:t>
            </a:r>
          </a:p>
        </p:txBody>
      </p:sp>
      <p:sp>
        <p:nvSpPr>
          <p:cNvPr id="147" name="TextBox 146">
            <a:extLst>
              <a:ext uri="{FF2B5EF4-FFF2-40B4-BE49-F238E27FC236}">
                <a16:creationId xmlns:a16="http://schemas.microsoft.com/office/drawing/2014/main" id="{40CE7D1C-9025-34BF-DA98-7EE6618AEA9E}"/>
              </a:ext>
            </a:extLst>
          </p:cNvPr>
          <p:cNvSpPr txBox="1">
            <a:spLocks/>
          </p:cNvSpPr>
          <p:nvPr/>
        </p:nvSpPr>
        <p:spPr>
          <a:xfrm>
            <a:off x="7070503"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48" name="TextBox 147">
            <a:extLst>
              <a:ext uri="{FF2B5EF4-FFF2-40B4-BE49-F238E27FC236}">
                <a16:creationId xmlns:a16="http://schemas.microsoft.com/office/drawing/2014/main" id="{B8654EB4-7C9A-A3AD-8B13-F43071AAB2A8}"/>
              </a:ext>
            </a:extLst>
          </p:cNvPr>
          <p:cNvSpPr txBox="1">
            <a:spLocks/>
          </p:cNvSpPr>
          <p:nvPr/>
        </p:nvSpPr>
        <p:spPr>
          <a:xfrm>
            <a:off x="8034948"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a:t>
            </a:r>
          </a:p>
        </p:txBody>
      </p:sp>
      <p:sp>
        <p:nvSpPr>
          <p:cNvPr id="149" name="TextBox 148">
            <a:extLst>
              <a:ext uri="{FF2B5EF4-FFF2-40B4-BE49-F238E27FC236}">
                <a16:creationId xmlns:a16="http://schemas.microsoft.com/office/drawing/2014/main" id="{10EA4BDF-EC24-B5AD-C3DE-1E35E08836B2}"/>
              </a:ext>
            </a:extLst>
          </p:cNvPr>
          <p:cNvSpPr txBox="1">
            <a:spLocks/>
          </p:cNvSpPr>
          <p:nvPr/>
        </p:nvSpPr>
        <p:spPr>
          <a:xfrm>
            <a:off x="8034948"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50" name="TextBox 149">
            <a:extLst>
              <a:ext uri="{FF2B5EF4-FFF2-40B4-BE49-F238E27FC236}">
                <a16:creationId xmlns:a16="http://schemas.microsoft.com/office/drawing/2014/main" id="{DC70C70B-515B-6A0A-C1F4-301E9C7E0798}"/>
              </a:ext>
            </a:extLst>
          </p:cNvPr>
          <p:cNvSpPr txBox="1">
            <a:spLocks/>
          </p:cNvSpPr>
          <p:nvPr/>
        </p:nvSpPr>
        <p:spPr>
          <a:xfrm>
            <a:off x="8999393"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3</a:t>
            </a:r>
          </a:p>
        </p:txBody>
      </p:sp>
      <p:sp>
        <p:nvSpPr>
          <p:cNvPr id="151" name="TextBox 150">
            <a:extLst>
              <a:ext uri="{FF2B5EF4-FFF2-40B4-BE49-F238E27FC236}">
                <a16:creationId xmlns:a16="http://schemas.microsoft.com/office/drawing/2014/main" id="{425394AC-C3C1-5934-286E-3B2CBF79D594}"/>
              </a:ext>
            </a:extLst>
          </p:cNvPr>
          <p:cNvSpPr txBox="1">
            <a:spLocks/>
          </p:cNvSpPr>
          <p:nvPr/>
        </p:nvSpPr>
        <p:spPr>
          <a:xfrm>
            <a:off x="8999393"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52" name="TextBox 151">
            <a:extLst>
              <a:ext uri="{FF2B5EF4-FFF2-40B4-BE49-F238E27FC236}">
                <a16:creationId xmlns:a16="http://schemas.microsoft.com/office/drawing/2014/main" id="{D5B207BA-BBC9-FFFF-9A07-8FC1BECA3A7C}"/>
              </a:ext>
            </a:extLst>
          </p:cNvPr>
          <p:cNvSpPr txBox="1">
            <a:spLocks/>
          </p:cNvSpPr>
          <p:nvPr/>
        </p:nvSpPr>
        <p:spPr>
          <a:xfrm>
            <a:off x="9963838"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a:t>
            </a:r>
          </a:p>
        </p:txBody>
      </p:sp>
      <p:sp>
        <p:nvSpPr>
          <p:cNvPr id="153" name="TextBox 152">
            <a:extLst>
              <a:ext uri="{FF2B5EF4-FFF2-40B4-BE49-F238E27FC236}">
                <a16:creationId xmlns:a16="http://schemas.microsoft.com/office/drawing/2014/main" id="{009DCEF1-FB32-566B-28C2-B2EC41190C09}"/>
              </a:ext>
            </a:extLst>
          </p:cNvPr>
          <p:cNvSpPr txBox="1">
            <a:spLocks/>
          </p:cNvSpPr>
          <p:nvPr/>
        </p:nvSpPr>
        <p:spPr>
          <a:xfrm>
            <a:off x="9963838"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54" name="TextBox 153">
            <a:extLst>
              <a:ext uri="{FF2B5EF4-FFF2-40B4-BE49-F238E27FC236}">
                <a16:creationId xmlns:a16="http://schemas.microsoft.com/office/drawing/2014/main" id="{77609C9A-1381-63EB-6D77-DF0B3523ECE8}"/>
              </a:ext>
            </a:extLst>
          </p:cNvPr>
          <p:cNvSpPr txBox="1">
            <a:spLocks/>
          </p:cNvSpPr>
          <p:nvPr/>
        </p:nvSpPr>
        <p:spPr>
          <a:xfrm>
            <a:off x="10928284" y="512562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a:t>
            </a:r>
          </a:p>
        </p:txBody>
      </p:sp>
      <p:sp>
        <p:nvSpPr>
          <p:cNvPr id="155" name="TextBox 154">
            <a:extLst>
              <a:ext uri="{FF2B5EF4-FFF2-40B4-BE49-F238E27FC236}">
                <a16:creationId xmlns:a16="http://schemas.microsoft.com/office/drawing/2014/main" id="{3E958E72-010A-AA19-DD5C-93FE9DC7409A}"/>
              </a:ext>
            </a:extLst>
          </p:cNvPr>
          <p:cNvSpPr txBox="1">
            <a:spLocks/>
          </p:cNvSpPr>
          <p:nvPr/>
        </p:nvSpPr>
        <p:spPr>
          <a:xfrm>
            <a:off x="10928284" y="5546197"/>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Yes</a:t>
            </a:r>
          </a:p>
        </p:txBody>
      </p:sp>
      <p:sp>
        <p:nvSpPr>
          <p:cNvPr id="164" name="Rectangle 163">
            <a:extLst>
              <a:ext uri="{FF2B5EF4-FFF2-40B4-BE49-F238E27FC236}">
                <a16:creationId xmlns:a16="http://schemas.microsoft.com/office/drawing/2014/main" id="{0B152ABF-28A4-10B4-98E7-28D79171239A}"/>
              </a:ext>
            </a:extLst>
          </p:cNvPr>
          <p:cNvSpPr/>
          <p:nvPr/>
        </p:nvSpPr>
        <p:spPr>
          <a:xfrm>
            <a:off x="8059110" y="2518397"/>
            <a:ext cx="798490" cy="438654"/>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3E006DC7-A980-A4AC-7F93-812EBBFD6142}"/>
              </a:ext>
            </a:extLst>
          </p:cNvPr>
          <p:cNvSpPr/>
          <p:nvPr/>
        </p:nvSpPr>
        <p:spPr>
          <a:xfrm>
            <a:off x="8059110" y="305871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6" name="Rectangle 165">
            <a:extLst>
              <a:ext uri="{FF2B5EF4-FFF2-40B4-BE49-F238E27FC236}">
                <a16:creationId xmlns:a16="http://schemas.microsoft.com/office/drawing/2014/main" id="{4822A1FA-207D-AE0C-B133-7B2BCF35D085}"/>
              </a:ext>
            </a:extLst>
          </p:cNvPr>
          <p:cNvSpPr/>
          <p:nvPr/>
        </p:nvSpPr>
        <p:spPr>
          <a:xfrm>
            <a:off x="8059110" y="359903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7" name="Rectangle 166">
            <a:extLst>
              <a:ext uri="{FF2B5EF4-FFF2-40B4-BE49-F238E27FC236}">
                <a16:creationId xmlns:a16="http://schemas.microsoft.com/office/drawing/2014/main" id="{C1D93A9F-8B49-BEFB-2C22-9B4AC474CEFD}"/>
              </a:ext>
            </a:extLst>
          </p:cNvPr>
          <p:cNvSpPr/>
          <p:nvPr/>
        </p:nvSpPr>
        <p:spPr>
          <a:xfrm>
            <a:off x="8059110" y="4139357"/>
            <a:ext cx="798490" cy="438654"/>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168" name="TextBox 167">
            <a:extLst>
              <a:ext uri="{FF2B5EF4-FFF2-40B4-BE49-F238E27FC236}">
                <a16:creationId xmlns:a16="http://schemas.microsoft.com/office/drawing/2014/main" id="{132D1AB2-8B5A-87A9-C168-4745F50EB040}"/>
              </a:ext>
            </a:extLst>
          </p:cNvPr>
          <p:cNvSpPr txBox="1">
            <a:spLocks/>
          </p:cNvSpPr>
          <p:nvPr/>
        </p:nvSpPr>
        <p:spPr>
          <a:xfrm>
            <a:off x="554736" y="2703783"/>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1"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score = positive</a:t>
            </a:r>
          </a:p>
        </p:txBody>
      </p:sp>
      <p:sp>
        <p:nvSpPr>
          <p:cNvPr id="169" name="TextBox 168">
            <a:extLst>
              <a:ext uri="{FF2B5EF4-FFF2-40B4-BE49-F238E27FC236}">
                <a16:creationId xmlns:a16="http://schemas.microsoft.com/office/drawing/2014/main" id="{D3854708-F0B4-34D0-231C-B3BFC14AF793}"/>
              </a:ext>
            </a:extLst>
          </p:cNvPr>
          <p:cNvSpPr txBox="1">
            <a:spLocks/>
          </p:cNvSpPr>
          <p:nvPr/>
        </p:nvSpPr>
        <p:spPr>
          <a:xfrm>
            <a:off x="554736" y="3247737"/>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1"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score = positive</a:t>
            </a:r>
          </a:p>
        </p:txBody>
      </p:sp>
      <p:sp>
        <p:nvSpPr>
          <p:cNvPr id="170" name="TextBox 169">
            <a:extLst>
              <a:ext uri="{FF2B5EF4-FFF2-40B4-BE49-F238E27FC236}">
                <a16:creationId xmlns:a16="http://schemas.microsoft.com/office/drawing/2014/main" id="{07DBA3C6-2A0D-5AC2-D531-B8C97C8A03CC}"/>
              </a:ext>
            </a:extLst>
          </p:cNvPr>
          <p:cNvSpPr txBox="1">
            <a:spLocks/>
          </p:cNvSpPr>
          <p:nvPr/>
        </p:nvSpPr>
        <p:spPr>
          <a:xfrm>
            <a:off x="554736" y="3791198"/>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1" u="none" strike="noStrike" kern="1200" cap="none" spc="0" normalizeH="0" baseline="0" noProof="0">
                <a:ln>
                  <a:noFill/>
                </a:ln>
                <a:solidFill>
                  <a:srgbClr val="000000"/>
                </a:solidFill>
                <a:effectLst/>
                <a:uLnTx/>
                <a:uFillTx/>
                <a:latin typeface="Calibri"/>
                <a:ea typeface="+mn-ea"/>
                <a:cs typeface="Arial" panose="020B0604020202020204" pitchFamily="34" charset="0"/>
              </a:rPr>
              <a:t>Low score = positive</a:t>
            </a:r>
          </a:p>
        </p:txBody>
      </p:sp>
      <p:sp>
        <p:nvSpPr>
          <p:cNvPr id="171" name="TextBox 170">
            <a:extLst>
              <a:ext uri="{FF2B5EF4-FFF2-40B4-BE49-F238E27FC236}">
                <a16:creationId xmlns:a16="http://schemas.microsoft.com/office/drawing/2014/main" id="{A7FD4051-7640-57A9-665A-3E8D4511DDD7}"/>
              </a:ext>
            </a:extLst>
          </p:cNvPr>
          <p:cNvSpPr txBox="1">
            <a:spLocks/>
          </p:cNvSpPr>
          <p:nvPr/>
        </p:nvSpPr>
        <p:spPr>
          <a:xfrm>
            <a:off x="554736" y="4342649"/>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0" i="1" u="none" strike="noStrike" kern="1200" cap="none" spc="0" normalizeH="0" baseline="0" noProof="0">
                <a:ln>
                  <a:noFill/>
                </a:ln>
                <a:solidFill>
                  <a:srgbClr val="000000"/>
                </a:solidFill>
                <a:effectLst/>
                <a:uLnTx/>
                <a:uFillTx/>
                <a:latin typeface="Calibri"/>
                <a:ea typeface="+mn-ea"/>
                <a:cs typeface="Arial" panose="020B0604020202020204" pitchFamily="34" charset="0"/>
              </a:rPr>
              <a:t>High score = positive</a:t>
            </a:r>
          </a:p>
        </p:txBody>
      </p:sp>
      <p:cxnSp>
        <p:nvCxnSpPr>
          <p:cNvPr id="326" name="Straight Connector 325">
            <a:extLst>
              <a:ext uri="{FF2B5EF4-FFF2-40B4-BE49-F238E27FC236}">
                <a16:creationId xmlns:a16="http://schemas.microsoft.com/office/drawing/2014/main" id="{500281AE-D025-DC55-928A-53BA40A82B9F}"/>
              </a:ext>
            </a:extLst>
          </p:cNvPr>
          <p:cNvCxnSpPr>
            <a:cxnSpLocks/>
          </p:cNvCxnSpPr>
          <p:nvPr/>
        </p:nvCxnSpPr>
        <p:spPr>
          <a:xfrm>
            <a:off x="2129307" y="5023102"/>
            <a:ext cx="4656271"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8D8C12C-CBC1-2D61-1FB5-D822CEB9B02E}"/>
              </a:ext>
            </a:extLst>
          </p:cNvPr>
          <p:cNvCxnSpPr>
            <a:cxnSpLocks/>
          </p:cNvCxnSpPr>
          <p:nvPr/>
        </p:nvCxnSpPr>
        <p:spPr>
          <a:xfrm>
            <a:off x="7070503" y="5023102"/>
            <a:ext cx="4656271"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4059710D-44F4-94AF-5D38-2EA193AE3E12}"/>
              </a:ext>
            </a:extLst>
          </p:cNvPr>
          <p:cNvSpPr txBox="1">
            <a:spLocks/>
          </p:cNvSpPr>
          <p:nvPr/>
        </p:nvSpPr>
        <p:spPr>
          <a:xfrm>
            <a:off x="554736" y="5340232"/>
            <a:ext cx="161320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1" u="none" strike="noStrike" kern="1200" cap="none" spc="0" normalizeH="0" baseline="0" noProof="0">
                <a:ln>
                  <a:noFill/>
                </a:ln>
                <a:solidFill>
                  <a:srgbClr val="000000"/>
                </a:solidFill>
                <a:effectLst/>
                <a:uLnTx/>
                <a:uFillTx/>
                <a:latin typeface="Calibri"/>
                <a:ea typeface="+mn-ea"/>
                <a:cs typeface="Arial" panose="020B0604020202020204" pitchFamily="34" charset="0"/>
              </a:rPr>
              <a:t>1 = smallest, 3 = largest</a:t>
            </a:r>
          </a:p>
        </p:txBody>
      </p:sp>
      <p:sp>
        <p:nvSpPr>
          <p:cNvPr id="364" name="4. Footnote">
            <a:extLst>
              <a:ext uri="{FF2B5EF4-FFF2-40B4-BE49-F238E27FC236}">
                <a16:creationId xmlns:a16="http://schemas.microsoft.com/office/drawing/2014/main" id="{66D1E636-9BD2-B75D-EDFA-3C8628D18ABA}"/>
              </a:ext>
            </a:extLst>
          </p:cNvPr>
          <p:cNvSpPr txBox="1"/>
          <p:nvPr>
            <p:custDataLst>
              <p:tags r:id="rId14"/>
            </p:custDataLst>
          </p:nvPr>
        </p:nvSpPr>
        <p:spPr>
          <a:xfrm>
            <a:off x="553972" y="6565069"/>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Sources: 1. LDSS data report SFQ2 2025 2. Level 1 comprises LDSS with &lt;20 employees, Level 2 comprises those with 21-80 employees, and level 3 comprises LDSS  with &gt;81 employees 3. Foster care outcomes VDSS report (2024-2025) </a:t>
            </a:r>
          </a:p>
        </p:txBody>
      </p:sp>
      <p:sp>
        <p:nvSpPr>
          <p:cNvPr id="3" name="4. Footnote">
            <a:extLst>
              <a:ext uri="{FF2B5EF4-FFF2-40B4-BE49-F238E27FC236}">
                <a16:creationId xmlns:a16="http://schemas.microsoft.com/office/drawing/2014/main" id="{2E394F96-D624-0BCF-8A30-F7D1A6E6CDC7}"/>
              </a:ext>
            </a:extLst>
          </p:cNvPr>
          <p:cNvSpPr txBox="1">
            <a:spLocks/>
          </p:cNvSpPr>
          <p:nvPr>
            <p:custDataLst>
              <p:tags r:id="rId15"/>
            </p:custDataLst>
          </p:nvPr>
        </p:nvSpPr>
        <p:spPr>
          <a:xfrm>
            <a:off x="553972" y="6198985"/>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 Rate of timeliness to first contact with victim (varies depending on severity and type of allegation)      2. Deviating agencies are local departments that follow the local government’s human resources policies (partially or completely) instead of the state’s policies; non-deviating agencies utilize only the state’s human resources policies</a:t>
            </a:r>
          </a:p>
        </p:txBody>
      </p:sp>
      <p:sp>
        <p:nvSpPr>
          <p:cNvPr id="9" name="TextBox 8">
            <a:extLst>
              <a:ext uri="{FF2B5EF4-FFF2-40B4-BE49-F238E27FC236}">
                <a16:creationId xmlns:a16="http://schemas.microsoft.com/office/drawing/2014/main" id="{AF3276B5-55E0-1219-7512-3804E21FB9BE}"/>
              </a:ext>
            </a:extLst>
          </p:cNvPr>
          <p:cNvSpPr txBox="1">
            <a:spLocks/>
          </p:cNvSpPr>
          <p:nvPr/>
        </p:nvSpPr>
        <p:spPr>
          <a:xfrm>
            <a:off x="554736" y="5895191"/>
            <a:ext cx="1407946"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Region</a:t>
            </a:r>
          </a:p>
        </p:txBody>
      </p:sp>
      <p:sp>
        <p:nvSpPr>
          <p:cNvPr id="10" name="TextBox 9">
            <a:extLst>
              <a:ext uri="{FF2B5EF4-FFF2-40B4-BE49-F238E27FC236}">
                <a16:creationId xmlns:a16="http://schemas.microsoft.com/office/drawing/2014/main" id="{A180E748-C7A7-8EE3-ABE2-FDEBA8E53440}"/>
              </a:ext>
            </a:extLst>
          </p:cNvPr>
          <p:cNvSpPr txBox="1">
            <a:spLocks/>
          </p:cNvSpPr>
          <p:nvPr/>
        </p:nvSpPr>
        <p:spPr>
          <a:xfrm>
            <a:off x="2129307"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Western</a:t>
            </a:r>
          </a:p>
        </p:txBody>
      </p:sp>
      <p:sp>
        <p:nvSpPr>
          <p:cNvPr id="11" name="TextBox 10">
            <a:extLst>
              <a:ext uri="{FF2B5EF4-FFF2-40B4-BE49-F238E27FC236}">
                <a16:creationId xmlns:a16="http://schemas.microsoft.com/office/drawing/2014/main" id="{49049A20-8213-A31D-CF81-C00F6308A705}"/>
              </a:ext>
            </a:extLst>
          </p:cNvPr>
          <p:cNvSpPr txBox="1">
            <a:spLocks/>
          </p:cNvSpPr>
          <p:nvPr/>
        </p:nvSpPr>
        <p:spPr>
          <a:xfrm>
            <a:off x="3093752"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Western</a:t>
            </a:r>
          </a:p>
        </p:txBody>
      </p:sp>
      <p:sp>
        <p:nvSpPr>
          <p:cNvPr id="12" name="TextBox 11">
            <a:extLst>
              <a:ext uri="{FF2B5EF4-FFF2-40B4-BE49-F238E27FC236}">
                <a16:creationId xmlns:a16="http://schemas.microsoft.com/office/drawing/2014/main" id="{F3FD5753-1C03-5CAA-F3D4-BF44823BF362}"/>
              </a:ext>
            </a:extLst>
          </p:cNvPr>
          <p:cNvSpPr txBox="1">
            <a:spLocks/>
          </p:cNvSpPr>
          <p:nvPr/>
        </p:nvSpPr>
        <p:spPr>
          <a:xfrm>
            <a:off x="4058197"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Western</a:t>
            </a:r>
          </a:p>
        </p:txBody>
      </p:sp>
      <p:sp>
        <p:nvSpPr>
          <p:cNvPr id="13" name="TextBox 12">
            <a:extLst>
              <a:ext uri="{FF2B5EF4-FFF2-40B4-BE49-F238E27FC236}">
                <a16:creationId xmlns:a16="http://schemas.microsoft.com/office/drawing/2014/main" id="{4327A0D3-8B27-2566-5348-022D6C454290}"/>
              </a:ext>
            </a:extLst>
          </p:cNvPr>
          <p:cNvSpPr txBox="1">
            <a:spLocks/>
          </p:cNvSpPr>
          <p:nvPr/>
        </p:nvSpPr>
        <p:spPr>
          <a:xfrm>
            <a:off x="5022642"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Eastern</a:t>
            </a:r>
          </a:p>
        </p:txBody>
      </p:sp>
      <p:sp>
        <p:nvSpPr>
          <p:cNvPr id="14" name="TextBox 13">
            <a:extLst>
              <a:ext uri="{FF2B5EF4-FFF2-40B4-BE49-F238E27FC236}">
                <a16:creationId xmlns:a16="http://schemas.microsoft.com/office/drawing/2014/main" id="{CCA2A2D2-6E00-21D4-0B48-F40857E9D262}"/>
              </a:ext>
            </a:extLst>
          </p:cNvPr>
          <p:cNvSpPr txBox="1">
            <a:spLocks/>
          </p:cNvSpPr>
          <p:nvPr/>
        </p:nvSpPr>
        <p:spPr>
          <a:xfrm>
            <a:off x="5987088"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Northern</a:t>
            </a:r>
          </a:p>
        </p:txBody>
      </p:sp>
      <p:sp>
        <p:nvSpPr>
          <p:cNvPr id="15" name="TextBox 14">
            <a:extLst>
              <a:ext uri="{FF2B5EF4-FFF2-40B4-BE49-F238E27FC236}">
                <a16:creationId xmlns:a16="http://schemas.microsoft.com/office/drawing/2014/main" id="{1CA0FD81-B3B4-C02D-884D-9101DB3002A6}"/>
              </a:ext>
            </a:extLst>
          </p:cNvPr>
          <p:cNvSpPr txBox="1">
            <a:spLocks/>
          </p:cNvSpPr>
          <p:nvPr/>
        </p:nvSpPr>
        <p:spPr>
          <a:xfrm>
            <a:off x="7070503"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Central</a:t>
            </a:r>
          </a:p>
        </p:txBody>
      </p:sp>
      <p:sp>
        <p:nvSpPr>
          <p:cNvPr id="16" name="TextBox 15">
            <a:extLst>
              <a:ext uri="{FF2B5EF4-FFF2-40B4-BE49-F238E27FC236}">
                <a16:creationId xmlns:a16="http://schemas.microsoft.com/office/drawing/2014/main" id="{564585A2-CC81-253F-3DE7-99E73F832462}"/>
              </a:ext>
            </a:extLst>
          </p:cNvPr>
          <p:cNvSpPr txBox="1">
            <a:spLocks/>
          </p:cNvSpPr>
          <p:nvPr/>
        </p:nvSpPr>
        <p:spPr>
          <a:xfrm>
            <a:off x="8034948"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Central</a:t>
            </a:r>
          </a:p>
        </p:txBody>
      </p:sp>
      <p:sp>
        <p:nvSpPr>
          <p:cNvPr id="17" name="TextBox 16">
            <a:extLst>
              <a:ext uri="{FF2B5EF4-FFF2-40B4-BE49-F238E27FC236}">
                <a16:creationId xmlns:a16="http://schemas.microsoft.com/office/drawing/2014/main" id="{6F5A5ACE-E679-14BC-7E30-D3DC53EB4285}"/>
              </a:ext>
            </a:extLst>
          </p:cNvPr>
          <p:cNvSpPr txBox="1">
            <a:spLocks/>
          </p:cNvSpPr>
          <p:nvPr/>
        </p:nvSpPr>
        <p:spPr>
          <a:xfrm>
            <a:off x="8999393"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Northern</a:t>
            </a:r>
          </a:p>
        </p:txBody>
      </p:sp>
      <p:sp>
        <p:nvSpPr>
          <p:cNvPr id="18" name="TextBox 17">
            <a:extLst>
              <a:ext uri="{FF2B5EF4-FFF2-40B4-BE49-F238E27FC236}">
                <a16:creationId xmlns:a16="http://schemas.microsoft.com/office/drawing/2014/main" id="{FEC87BF1-BF1B-1B81-D4CE-8C41DCD1D0B7}"/>
              </a:ext>
            </a:extLst>
          </p:cNvPr>
          <p:cNvSpPr txBox="1">
            <a:spLocks/>
          </p:cNvSpPr>
          <p:nvPr/>
        </p:nvSpPr>
        <p:spPr>
          <a:xfrm>
            <a:off x="9963838"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Central</a:t>
            </a:r>
          </a:p>
        </p:txBody>
      </p:sp>
      <p:sp>
        <p:nvSpPr>
          <p:cNvPr id="19" name="TextBox 18">
            <a:extLst>
              <a:ext uri="{FF2B5EF4-FFF2-40B4-BE49-F238E27FC236}">
                <a16:creationId xmlns:a16="http://schemas.microsoft.com/office/drawing/2014/main" id="{F1A67D38-0AF0-CC98-9130-1C59755FB7E4}"/>
              </a:ext>
            </a:extLst>
          </p:cNvPr>
          <p:cNvSpPr txBox="1">
            <a:spLocks/>
          </p:cNvSpPr>
          <p:nvPr/>
        </p:nvSpPr>
        <p:spPr>
          <a:xfrm>
            <a:off x="10928284" y="5895191"/>
            <a:ext cx="7984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Central</a:t>
            </a:r>
          </a:p>
        </p:txBody>
      </p:sp>
      <p:sp>
        <p:nvSpPr>
          <p:cNvPr id="25" name="TextBox 24">
            <a:extLst>
              <a:ext uri="{FF2B5EF4-FFF2-40B4-BE49-F238E27FC236}">
                <a16:creationId xmlns:a16="http://schemas.microsoft.com/office/drawing/2014/main" id="{232F8072-AD4F-3B3C-4D8C-138DF51725FC}"/>
              </a:ext>
            </a:extLst>
          </p:cNvPr>
          <p:cNvSpPr txBox="1">
            <a:spLocks/>
          </p:cNvSpPr>
          <p:nvPr/>
        </p:nvSpPr>
        <p:spPr>
          <a:xfrm>
            <a:off x="554735" y="1223292"/>
            <a:ext cx="1108252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Top and bottom LDSS according to key metrics </a:t>
            </a: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(2024-2025)</a:t>
            </a:r>
          </a:p>
        </p:txBody>
      </p:sp>
      <p:cxnSp>
        <p:nvCxnSpPr>
          <p:cNvPr id="27" name="Straight Connector 26">
            <a:extLst>
              <a:ext uri="{FF2B5EF4-FFF2-40B4-BE49-F238E27FC236}">
                <a16:creationId xmlns:a16="http://schemas.microsoft.com/office/drawing/2014/main" id="{CB2EF714-E84D-02DC-0058-D911C88C9444}"/>
              </a:ext>
            </a:extLst>
          </p:cNvPr>
          <p:cNvCxnSpPr>
            <a:cxnSpLocks/>
          </p:cNvCxnSpPr>
          <p:nvPr/>
        </p:nvCxnSpPr>
        <p:spPr>
          <a:xfrm>
            <a:off x="554736" y="1504238"/>
            <a:ext cx="11172038"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F8613E-4612-5C1F-4294-3A6E947CFEA9}"/>
              </a:ext>
            </a:extLst>
          </p:cNvPr>
          <p:cNvSpPr txBox="1"/>
          <p:nvPr/>
        </p:nvSpPr>
        <p:spPr>
          <a:xfrm>
            <a:off x="561462"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6: Modernization and Oversight</a:t>
            </a:r>
          </a:p>
        </p:txBody>
      </p:sp>
      <p:cxnSp>
        <p:nvCxnSpPr>
          <p:cNvPr id="50" name="Straight Connector 49">
            <a:extLst>
              <a:ext uri="{FF2B5EF4-FFF2-40B4-BE49-F238E27FC236}">
                <a16:creationId xmlns:a16="http://schemas.microsoft.com/office/drawing/2014/main" id="{EC82509F-BF29-4D48-C15B-1783E3724111}"/>
              </a:ext>
            </a:extLst>
          </p:cNvPr>
          <p:cNvCxnSpPr>
            <a:cxnSpLocks/>
          </p:cNvCxnSpPr>
          <p:nvPr/>
        </p:nvCxnSpPr>
        <p:spPr>
          <a:xfrm flipV="1">
            <a:off x="2040730" y="1744062"/>
            <a:ext cx="0" cy="4399615"/>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Date Placeholder 5">
            <a:extLst>
              <a:ext uri="{FF2B5EF4-FFF2-40B4-BE49-F238E27FC236}">
                <a16:creationId xmlns:a16="http://schemas.microsoft.com/office/drawing/2014/main" id="{E71E4522-BBA6-6F13-0739-128FB5DE1FDD}"/>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116422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E98BD-DCFD-ED8C-615E-7E0E2ED5F4C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E9376EE3-D0CB-5BD3-E343-65F1970D7F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5" name="Object 6" hidden="1">
                        <a:extLst>
                          <a:ext uri="{FF2B5EF4-FFF2-40B4-BE49-F238E27FC236}">
                            <a16:creationId xmlns:a16="http://schemas.microsoft.com/office/drawing/2014/main" id="{E9376EE3-D0CB-5BD3-E343-65F1970D7F08}"/>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0221F45-0406-B82E-273D-558EA90332E6}"/>
              </a:ext>
            </a:extLst>
          </p:cNvPr>
          <p:cNvSpPr>
            <a:spLocks noGrp="1"/>
          </p:cNvSpPr>
          <p:nvPr>
            <p:ph type="title"/>
            <p:custDataLst>
              <p:tags r:id="rId3"/>
            </p:custDataLst>
          </p:nvPr>
        </p:nvSpPr>
        <p:spPr>
          <a:xfrm>
            <a:off x="554736" y="619230"/>
            <a:ext cx="11082528" cy="861774"/>
          </a:xfrm>
        </p:spPr>
        <p:txBody>
          <a:bodyPr vert="horz">
            <a:noAutofit/>
          </a:bodyPr>
          <a:lstStyle/>
          <a:p>
            <a:r>
              <a:rPr lang="en-US"/>
              <a:t>VDSS oversees more local agencies in total and by region than other state-supervised, locally-administered child welfare systems  </a:t>
            </a:r>
            <a:r>
              <a:rPr lang="en-US">
                <a:solidFill>
                  <a:srgbClr val="FF0000"/>
                </a:solidFill>
              </a:rPr>
              <a:t> </a:t>
            </a:r>
          </a:p>
        </p:txBody>
      </p:sp>
      <p:sp>
        <p:nvSpPr>
          <p:cNvPr id="3" name="5. Source">
            <a:extLst>
              <a:ext uri="{FF2B5EF4-FFF2-40B4-BE49-F238E27FC236}">
                <a16:creationId xmlns:a16="http://schemas.microsoft.com/office/drawing/2014/main" id="{770B98A8-B409-8D75-5DD2-8D55284BA1D0}"/>
              </a:ext>
            </a:extLst>
          </p:cNvPr>
          <p:cNvSpPr txBox="1">
            <a:spLocks/>
          </p:cNvSpPr>
          <p:nvPr>
            <p:custDataLst>
              <p:tags r:id="rId4"/>
            </p:custDataLst>
          </p:nvPr>
        </p:nvSpPr>
        <p:spPr>
          <a:xfrm>
            <a:off x="391442" y="6548669"/>
            <a:ext cx="976379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Source: Quality Improvement Center for Workforce Development, Virginia Site Overview (2025); National Association of Counties, County Policy Priorities for Transforming the Child Welfare System (2025); Childwelfare.gov (2025)</a:t>
            </a:r>
          </a:p>
        </p:txBody>
      </p:sp>
      <p:graphicFrame>
        <p:nvGraphicFramePr>
          <p:cNvPr id="32" name="Chart 31">
            <a:extLst>
              <a:ext uri="{FF2B5EF4-FFF2-40B4-BE49-F238E27FC236}">
                <a16:creationId xmlns:a16="http://schemas.microsoft.com/office/drawing/2014/main" id="{01A3AA3C-4E87-CF9B-42B3-70DB534064C3}"/>
              </a:ext>
            </a:extLst>
          </p:cNvPr>
          <p:cNvGraphicFramePr/>
          <p:nvPr>
            <p:custDataLst>
              <p:tags r:id="rId5"/>
            </p:custDataLst>
          </p:nvPr>
        </p:nvGraphicFramePr>
        <p:xfrm>
          <a:off x="471488" y="2549525"/>
          <a:ext cx="10909300" cy="3546475"/>
        </p:xfrm>
        <a:graphic>
          <a:graphicData uri="http://schemas.openxmlformats.org/drawingml/2006/chart">
            <c:chart xmlns:c="http://schemas.openxmlformats.org/drawingml/2006/chart" xmlns:r="http://schemas.openxmlformats.org/officeDocument/2006/relationships" r:id="rId26"/>
          </a:graphicData>
        </a:graphic>
      </p:graphicFrame>
      <p:cxnSp>
        <p:nvCxnSpPr>
          <p:cNvPr id="208" name="Straight Connector 207">
            <a:extLst>
              <a:ext uri="{FF2B5EF4-FFF2-40B4-BE49-F238E27FC236}">
                <a16:creationId xmlns:a16="http://schemas.microsoft.com/office/drawing/2014/main" id="{40949D41-E034-0BD7-7425-6F7C8C168526}"/>
              </a:ext>
            </a:extLst>
          </p:cNvPr>
          <p:cNvCxnSpPr/>
          <p:nvPr>
            <p:custDataLst>
              <p:tags r:id="rId6"/>
            </p:custDataLst>
          </p:nvPr>
        </p:nvCxnSpPr>
        <p:spPr bwMode="auto">
          <a:xfrm>
            <a:off x="554038" y="4244975"/>
            <a:ext cx="5702300"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7B8C2D2B-337F-32DF-92A5-DA4E869810FC}"/>
              </a:ext>
            </a:extLst>
          </p:cNvPr>
          <p:cNvCxnSpPr/>
          <p:nvPr>
            <p:custDataLst>
              <p:tags r:id="rId7"/>
            </p:custDataLst>
          </p:nvPr>
        </p:nvCxnSpPr>
        <p:spPr bwMode="auto">
          <a:xfrm>
            <a:off x="6488113" y="4244975"/>
            <a:ext cx="663575"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0D6F17DF-02BE-0504-01DA-304D9B8F9D9B}"/>
              </a:ext>
            </a:extLst>
          </p:cNvPr>
          <p:cNvCxnSpPr/>
          <p:nvPr>
            <p:custDataLst>
              <p:tags r:id="rId8"/>
            </p:custDataLst>
          </p:nvPr>
        </p:nvCxnSpPr>
        <p:spPr bwMode="auto">
          <a:xfrm>
            <a:off x="7383463" y="4244975"/>
            <a:ext cx="663575"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186B5B1F-1195-8DCA-A098-82E4CEFEBDE2}"/>
              </a:ext>
            </a:extLst>
          </p:cNvPr>
          <p:cNvCxnSpPr/>
          <p:nvPr>
            <p:custDataLst>
              <p:tags r:id="rId9"/>
            </p:custDataLst>
          </p:nvPr>
        </p:nvCxnSpPr>
        <p:spPr bwMode="auto">
          <a:xfrm>
            <a:off x="8278813" y="4244975"/>
            <a:ext cx="3019425" cy="0"/>
          </a:xfrm>
          <a:prstGeom prst="line">
            <a:avLst/>
          </a:prstGeom>
          <a:ln w="190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7" name="Text Placeholder 4">
            <a:extLst>
              <a:ext uri="{FF2B5EF4-FFF2-40B4-BE49-F238E27FC236}">
                <a16:creationId xmlns:a16="http://schemas.microsoft.com/office/drawing/2014/main" id="{8AAE9DC5-53C8-8589-4DFB-0A7AE72D3DD2}"/>
              </a:ext>
            </a:extLst>
          </p:cNvPr>
          <p:cNvSpPr>
            <a:spLocks noGrp="1"/>
          </p:cNvSpPr>
          <p:nvPr>
            <p:custDataLst>
              <p:tags r:id="rId10"/>
            </p:custDataLst>
          </p:nvPr>
        </p:nvSpPr>
        <p:spPr bwMode="auto">
          <a:xfrm>
            <a:off x="895350" y="5848350"/>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20A7421-415E-45AE-B664-EA8E272A7722}" type="datetime'''''''''''''''V''''''''''''''A'''''''''''''''''''''''''''''''">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VA</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5" name="Text Placeholder 4">
            <a:extLst>
              <a:ext uri="{FF2B5EF4-FFF2-40B4-BE49-F238E27FC236}">
                <a16:creationId xmlns:a16="http://schemas.microsoft.com/office/drawing/2014/main" id="{B0A52E79-9EE8-8A8D-BF12-D8FE26009649}"/>
              </a:ext>
            </a:extLst>
          </p:cNvPr>
          <p:cNvSpPr>
            <a:spLocks noGrp="1"/>
          </p:cNvSpPr>
          <p:nvPr>
            <p:custDataLst>
              <p:tags r:id="rId11"/>
            </p:custDataLst>
          </p:nvPr>
        </p:nvSpPr>
        <p:spPr bwMode="auto">
          <a:xfrm>
            <a:off x="1784350" y="5848350"/>
            <a:ext cx="2222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2326DE1E-7800-44E2-AC06-1F11F447A8B9}" type="datetime'''''''''N''''''''''''''C'''">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NC</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0" name="Text Placeholder 4">
            <a:extLst>
              <a:ext uri="{FF2B5EF4-FFF2-40B4-BE49-F238E27FC236}">
                <a16:creationId xmlns:a16="http://schemas.microsoft.com/office/drawing/2014/main" id="{A777C104-773B-AA66-6C6D-B276153537E8}"/>
              </a:ext>
            </a:extLst>
          </p:cNvPr>
          <p:cNvSpPr>
            <a:spLocks noGrp="1"/>
          </p:cNvSpPr>
          <p:nvPr>
            <p:custDataLst>
              <p:tags r:id="rId12"/>
            </p:custDataLst>
          </p:nvPr>
        </p:nvSpPr>
        <p:spPr bwMode="auto">
          <a:xfrm>
            <a:off x="2670175" y="5848350"/>
            <a:ext cx="2413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A4203F2-0A14-4955-A442-6AB152D07652}" type="datetime'''''''''''''''''''''''''''''''''''O''H'''''''''''''">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OH</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5" name="Text Placeholder 4">
            <a:extLst>
              <a:ext uri="{FF2B5EF4-FFF2-40B4-BE49-F238E27FC236}">
                <a16:creationId xmlns:a16="http://schemas.microsoft.com/office/drawing/2014/main" id="{82321A9A-F813-EE58-1297-8A321EAB8512}"/>
              </a:ext>
            </a:extLst>
          </p:cNvPr>
          <p:cNvSpPr>
            <a:spLocks noGrp="1"/>
          </p:cNvSpPr>
          <p:nvPr>
            <p:custDataLst>
              <p:tags r:id="rId13"/>
            </p:custDataLst>
          </p:nvPr>
        </p:nvSpPr>
        <p:spPr bwMode="auto">
          <a:xfrm>
            <a:off x="3546475" y="5848350"/>
            <a:ext cx="279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2510F4A-9C89-4023-A40D-6ED7B8D73969}" type="datetime'''M''''''''''''''''''''N'''''''''''''''''''''''''''''''">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MN</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48" name="Text Placeholder 4">
            <a:extLst>
              <a:ext uri="{FF2B5EF4-FFF2-40B4-BE49-F238E27FC236}">
                <a16:creationId xmlns:a16="http://schemas.microsoft.com/office/drawing/2014/main" id="{B1247EFD-0D35-E8F5-EF0B-0547C7960BE7}"/>
              </a:ext>
            </a:extLst>
          </p:cNvPr>
          <p:cNvSpPr>
            <a:spLocks noGrp="1"/>
          </p:cNvSpPr>
          <p:nvPr>
            <p:custDataLst>
              <p:tags r:id="rId14"/>
            </p:custDataLst>
          </p:nvPr>
        </p:nvSpPr>
        <p:spPr bwMode="auto">
          <a:xfrm>
            <a:off x="4473575" y="5848350"/>
            <a:ext cx="215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F6102AF-95A1-4824-A344-38C2BB288C81}" type="datetime'''''''''''''''''''''''''''''''''''''''''W''''''''''''''I'''">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WI</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49" name="Text Placeholder 4">
            <a:extLst>
              <a:ext uri="{FF2B5EF4-FFF2-40B4-BE49-F238E27FC236}">
                <a16:creationId xmlns:a16="http://schemas.microsoft.com/office/drawing/2014/main" id="{FBBAE591-F688-59C0-48A6-D493DD2C7941}"/>
              </a:ext>
            </a:extLst>
          </p:cNvPr>
          <p:cNvSpPr>
            <a:spLocks noGrp="1"/>
          </p:cNvSpPr>
          <p:nvPr>
            <p:custDataLst>
              <p:tags r:id="rId15"/>
            </p:custDataLst>
          </p:nvPr>
        </p:nvSpPr>
        <p:spPr bwMode="auto">
          <a:xfrm>
            <a:off x="5380038" y="5848350"/>
            <a:ext cx="1952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DAF2DA2-DFA8-482B-BBA8-B7787B4A4338}" type="datetime'''''''''''P''''''''''''''''A'''''''">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PA</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9" name="Text Placeholder 4">
            <a:extLst>
              <a:ext uri="{FF2B5EF4-FFF2-40B4-BE49-F238E27FC236}">
                <a16:creationId xmlns:a16="http://schemas.microsoft.com/office/drawing/2014/main" id="{FB2D00EA-4ED1-EAA4-8395-8F3569AB09F8}"/>
              </a:ext>
            </a:extLst>
          </p:cNvPr>
          <p:cNvSpPr>
            <a:spLocks noGrp="1"/>
          </p:cNvSpPr>
          <p:nvPr>
            <p:custDataLst>
              <p:tags r:id="rId16"/>
            </p:custDataLst>
          </p:nvPr>
        </p:nvSpPr>
        <p:spPr bwMode="auto">
          <a:xfrm>
            <a:off x="6261100" y="5848350"/>
            <a:ext cx="2238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0AE1711-DF5B-40C3-AA4C-C2053D7CE9FF}" type="datetime'''''''''''C''''''''''O'''''''''''''''''''''">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CO</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56" name="Text Placeholder 4">
            <a:extLst>
              <a:ext uri="{FF2B5EF4-FFF2-40B4-BE49-F238E27FC236}">
                <a16:creationId xmlns:a16="http://schemas.microsoft.com/office/drawing/2014/main" id="{9FCF881F-AD04-EF26-3C58-01088E6E4D9B}"/>
              </a:ext>
            </a:extLst>
          </p:cNvPr>
          <p:cNvSpPr>
            <a:spLocks noGrp="1"/>
          </p:cNvSpPr>
          <p:nvPr>
            <p:custDataLst>
              <p:tags r:id="rId17"/>
            </p:custDataLst>
          </p:nvPr>
        </p:nvSpPr>
        <p:spPr bwMode="auto">
          <a:xfrm>
            <a:off x="7161213" y="5848350"/>
            <a:ext cx="2143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F0A408E5-CEF2-434F-96A2-6978B39D4D49}" type="datetime'''''''''''''''''''''''''N''''''''''''''''''''''Y'''''">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NY</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59" name="Text Placeholder 4">
            <a:extLst>
              <a:ext uri="{FF2B5EF4-FFF2-40B4-BE49-F238E27FC236}">
                <a16:creationId xmlns:a16="http://schemas.microsoft.com/office/drawing/2014/main" id="{2831973F-FDF4-4BEB-31F2-CF99DD3AA877}"/>
              </a:ext>
            </a:extLst>
          </p:cNvPr>
          <p:cNvSpPr>
            <a:spLocks noGrp="1"/>
          </p:cNvSpPr>
          <p:nvPr>
            <p:custDataLst>
              <p:tags r:id="rId18"/>
            </p:custDataLst>
          </p:nvPr>
        </p:nvSpPr>
        <p:spPr bwMode="auto">
          <a:xfrm>
            <a:off x="8058150" y="5848350"/>
            <a:ext cx="2111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948A93E-5B1C-472F-84A8-248A9F150315}" type="datetime'''''''''''''''''''''''''''''''''''''''''''''''CA'">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CA</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8" name="Text Placeholder 4">
            <a:extLst>
              <a:ext uri="{FF2B5EF4-FFF2-40B4-BE49-F238E27FC236}">
                <a16:creationId xmlns:a16="http://schemas.microsoft.com/office/drawing/2014/main" id="{626E8839-40E7-1769-2F37-7939AA1CEBED}"/>
              </a:ext>
            </a:extLst>
          </p:cNvPr>
          <p:cNvSpPr>
            <a:spLocks noGrp="1"/>
          </p:cNvSpPr>
          <p:nvPr>
            <p:custDataLst>
              <p:tags r:id="rId19"/>
            </p:custDataLst>
          </p:nvPr>
        </p:nvSpPr>
        <p:spPr bwMode="auto">
          <a:xfrm>
            <a:off x="8940800" y="5848350"/>
            <a:ext cx="2365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95AD52D-F4AE-4397-82A1-F95066B9D265}" type="datetime'''''''''''''''''''''''''N''D'''''''''''''''">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ND</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68" name="Text Placeholder 4">
            <a:extLst>
              <a:ext uri="{FF2B5EF4-FFF2-40B4-BE49-F238E27FC236}">
                <a16:creationId xmlns:a16="http://schemas.microsoft.com/office/drawing/2014/main" id="{666F59F8-CA84-5FF9-313C-280D52B38FDD}"/>
              </a:ext>
            </a:extLst>
          </p:cNvPr>
          <p:cNvSpPr>
            <a:spLocks noGrp="1"/>
          </p:cNvSpPr>
          <p:nvPr>
            <p:custDataLst>
              <p:tags r:id="rId20"/>
            </p:custDataLst>
          </p:nvPr>
        </p:nvSpPr>
        <p:spPr bwMode="auto">
          <a:xfrm>
            <a:off x="9817100" y="5848350"/>
            <a:ext cx="2746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D031BF6-84B1-4517-B287-5FDAA8E5725D}" type="datetime'''''''''''''''''''M''''''''''''''''D'''''''''''''''">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MD</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70" name="Text Placeholder 4">
            <a:extLst>
              <a:ext uri="{FF2B5EF4-FFF2-40B4-BE49-F238E27FC236}">
                <a16:creationId xmlns:a16="http://schemas.microsoft.com/office/drawing/2014/main" id="{B7E2499E-D333-BB0C-C4C6-51DCB86B7E5B}"/>
              </a:ext>
            </a:extLst>
          </p:cNvPr>
          <p:cNvSpPr>
            <a:spLocks noGrp="1"/>
          </p:cNvSpPr>
          <p:nvPr>
            <p:custDataLst>
              <p:tags r:id="rId21"/>
            </p:custDataLst>
          </p:nvPr>
        </p:nvSpPr>
        <p:spPr bwMode="auto">
          <a:xfrm>
            <a:off x="10734675" y="5848350"/>
            <a:ext cx="2286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85C394F-A141-4304-8BC4-49B55091B4CC}" type="datetime'''''''''''''''''''''''''''''''''''''''''N''''V'''">
              <a:rPr kumimoji="0" lang="en-US"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NV</a:t>
            </a:fld>
            <a:endPar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1" name="TextBox 200">
            <a:extLst>
              <a:ext uri="{FF2B5EF4-FFF2-40B4-BE49-F238E27FC236}">
                <a16:creationId xmlns:a16="http://schemas.microsoft.com/office/drawing/2014/main" id="{FDB0108A-6A2B-AD67-ED3B-486E8B5ECFF7}"/>
              </a:ext>
            </a:extLst>
          </p:cNvPr>
          <p:cNvSpPr txBox="1">
            <a:spLocks/>
          </p:cNvSpPr>
          <p:nvPr/>
        </p:nvSpPr>
        <p:spPr>
          <a:xfrm>
            <a:off x="554736" y="1723125"/>
            <a:ext cx="11082528"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Number of local child welfare agencies supervised</a:t>
            </a:r>
          </a:p>
        </p:txBody>
      </p:sp>
      <p:cxnSp>
        <p:nvCxnSpPr>
          <p:cNvPr id="204" name="Straight Connector 203">
            <a:extLst>
              <a:ext uri="{FF2B5EF4-FFF2-40B4-BE49-F238E27FC236}">
                <a16:creationId xmlns:a16="http://schemas.microsoft.com/office/drawing/2014/main" id="{027E0E1C-4873-8329-4060-89EEE10CD99E}"/>
              </a:ext>
            </a:extLst>
          </p:cNvPr>
          <p:cNvCxnSpPr>
            <a:cxnSpLocks/>
          </p:cNvCxnSpPr>
          <p:nvPr/>
        </p:nvCxnSpPr>
        <p:spPr>
          <a:xfrm>
            <a:off x="554736" y="1990272"/>
            <a:ext cx="11082528"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EFC231-8A7C-7E9A-EA18-321A595DB25A}"/>
              </a:ext>
            </a:extLst>
          </p:cNvPr>
          <p:cNvSpPr txBox="1"/>
          <p:nvPr/>
        </p:nvSpPr>
        <p:spPr>
          <a:xfrm>
            <a:off x="10368587" y="3775075"/>
            <a:ext cx="1159838" cy="24606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Average = 66</a:t>
            </a:r>
          </a:p>
        </p:txBody>
      </p:sp>
      <p:sp>
        <p:nvSpPr>
          <p:cNvPr id="8" name="Oval 7">
            <a:extLst>
              <a:ext uri="{FF2B5EF4-FFF2-40B4-BE49-F238E27FC236}">
                <a16:creationId xmlns:a16="http://schemas.microsoft.com/office/drawing/2014/main" id="{FE9B6342-2BFF-0B1B-6B25-B932D87CDE6A}"/>
              </a:ext>
            </a:extLst>
          </p:cNvPr>
          <p:cNvSpPr/>
          <p:nvPr/>
        </p:nvSpPr>
        <p:spPr>
          <a:xfrm>
            <a:off x="641225"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24 </a:t>
            </a:r>
          </a:p>
        </p:txBody>
      </p:sp>
      <p:sp>
        <p:nvSpPr>
          <p:cNvPr id="13" name="Oval 12">
            <a:extLst>
              <a:ext uri="{FF2B5EF4-FFF2-40B4-BE49-F238E27FC236}">
                <a16:creationId xmlns:a16="http://schemas.microsoft.com/office/drawing/2014/main" id="{985CA764-88C7-D467-C079-89C50D2FCD84}"/>
              </a:ext>
            </a:extLst>
          </p:cNvPr>
          <p:cNvSpPr>
            <a:spLocks/>
          </p:cNvSpPr>
          <p:nvPr/>
        </p:nvSpPr>
        <p:spPr>
          <a:xfrm>
            <a:off x="9036780" y="1598211"/>
            <a:ext cx="638531"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xx </a:t>
            </a:r>
          </a:p>
        </p:txBody>
      </p:sp>
      <p:sp>
        <p:nvSpPr>
          <p:cNvPr id="14" name="TextBox 13">
            <a:extLst>
              <a:ext uri="{FF2B5EF4-FFF2-40B4-BE49-F238E27FC236}">
                <a16:creationId xmlns:a16="http://schemas.microsoft.com/office/drawing/2014/main" id="{933D7325-5848-C41F-FB20-52E5F5035B53}"/>
              </a:ext>
            </a:extLst>
          </p:cNvPr>
          <p:cNvSpPr txBox="1"/>
          <p:nvPr/>
        </p:nvSpPr>
        <p:spPr>
          <a:xfrm>
            <a:off x="9741304" y="1425712"/>
            <a:ext cx="1966082"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Average span of local agencies supervised per regional agency</a:t>
            </a:r>
          </a:p>
        </p:txBody>
      </p:sp>
      <p:sp>
        <p:nvSpPr>
          <p:cNvPr id="15" name="Oval 14">
            <a:extLst>
              <a:ext uri="{FF2B5EF4-FFF2-40B4-BE49-F238E27FC236}">
                <a16:creationId xmlns:a16="http://schemas.microsoft.com/office/drawing/2014/main" id="{A731F055-C25B-C098-77F3-18E89C3A07CC}"/>
              </a:ext>
            </a:extLst>
          </p:cNvPr>
          <p:cNvSpPr/>
          <p:nvPr/>
        </p:nvSpPr>
        <p:spPr>
          <a:xfrm>
            <a:off x="1535251"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14 </a:t>
            </a:r>
          </a:p>
        </p:txBody>
      </p:sp>
      <p:sp>
        <p:nvSpPr>
          <p:cNvPr id="16" name="Oval 15">
            <a:extLst>
              <a:ext uri="{FF2B5EF4-FFF2-40B4-BE49-F238E27FC236}">
                <a16:creationId xmlns:a16="http://schemas.microsoft.com/office/drawing/2014/main" id="{30A86C60-3796-16CD-9F6A-8AB9CF688973}"/>
              </a:ext>
            </a:extLst>
          </p:cNvPr>
          <p:cNvSpPr/>
          <p:nvPr/>
        </p:nvSpPr>
        <p:spPr>
          <a:xfrm>
            <a:off x="2429277"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11 </a:t>
            </a:r>
          </a:p>
        </p:txBody>
      </p:sp>
      <p:sp>
        <p:nvSpPr>
          <p:cNvPr id="17" name="Oval 16">
            <a:extLst>
              <a:ext uri="{FF2B5EF4-FFF2-40B4-BE49-F238E27FC236}">
                <a16:creationId xmlns:a16="http://schemas.microsoft.com/office/drawing/2014/main" id="{0F7506C4-CB90-816C-9718-AD2432DC838B}"/>
              </a:ext>
            </a:extLst>
          </p:cNvPr>
          <p:cNvSpPr/>
          <p:nvPr/>
        </p:nvSpPr>
        <p:spPr>
          <a:xfrm>
            <a:off x="4217329"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14 </a:t>
            </a:r>
          </a:p>
        </p:txBody>
      </p:sp>
      <p:sp>
        <p:nvSpPr>
          <p:cNvPr id="18" name="Oval 17">
            <a:extLst>
              <a:ext uri="{FF2B5EF4-FFF2-40B4-BE49-F238E27FC236}">
                <a16:creationId xmlns:a16="http://schemas.microsoft.com/office/drawing/2014/main" id="{CA258598-F7B2-BCA2-A9F5-3A81258592E2}"/>
              </a:ext>
            </a:extLst>
          </p:cNvPr>
          <p:cNvSpPr/>
          <p:nvPr/>
        </p:nvSpPr>
        <p:spPr>
          <a:xfrm>
            <a:off x="5111355"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17 </a:t>
            </a:r>
          </a:p>
        </p:txBody>
      </p:sp>
      <p:sp>
        <p:nvSpPr>
          <p:cNvPr id="19" name="Oval 18">
            <a:extLst>
              <a:ext uri="{FF2B5EF4-FFF2-40B4-BE49-F238E27FC236}">
                <a16:creationId xmlns:a16="http://schemas.microsoft.com/office/drawing/2014/main" id="{50B8EB44-DC4D-086C-B07D-BAFC9284BF52}"/>
              </a:ext>
            </a:extLst>
          </p:cNvPr>
          <p:cNvSpPr>
            <a:spLocks/>
          </p:cNvSpPr>
          <p:nvPr/>
        </p:nvSpPr>
        <p:spPr>
          <a:xfrm>
            <a:off x="6899407"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6 </a:t>
            </a:r>
          </a:p>
        </p:txBody>
      </p:sp>
      <p:sp>
        <p:nvSpPr>
          <p:cNvPr id="20" name="Oval 19">
            <a:extLst>
              <a:ext uri="{FF2B5EF4-FFF2-40B4-BE49-F238E27FC236}">
                <a16:creationId xmlns:a16="http://schemas.microsoft.com/office/drawing/2014/main" id="{165FCC75-2584-541B-DEC0-4D4E03B01AFA}"/>
              </a:ext>
            </a:extLst>
          </p:cNvPr>
          <p:cNvSpPr/>
          <p:nvPr/>
        </p:nvSpPr>
        <p:spPr>
          <a:xfrm>
            <a:off x="8687459"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7 </a:t>
            </a:r>
          </a:p>
        </p:txBody>
      </p:sp>
      <p:sp>
        <p:nvSpPr>
          <p:cNvPr id="21" name="Oval 20">
            <a:extLst>
              <a:ext uri="{FF2B5EF4-FFF2-40B4-BE49-F238E27FC236}">
                <a16:creationId xmlns:a16="http://schemas.microsoft.com/office/drawing/2014/main" id="{B55B9072-CFE3-42D1-F184-72E3B0DC21F9}"/>
              </a:ext>
            </a:extLst>
          </p:cNvPr>
          <p:cNvSpPr/>
          <p:nvPr/>
        </p:nvSpPr>
        <p:spPr>
          <a:xfrm>
            <a:off x="10475506"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1.5 </a:t>
            </a:r>
          </a:p>
        </p:txBody>
      </p:sp>
      <p:sp>
        <p:nvSpPr>
          <p:cNvPr id="26" name="Oval 25">
            <a:extLst>
              <a:ext uri="{FF2B5EF4-FFF2-40B4-BE49-F238E27FC236}">
                <a16:creationId xmlns:a16="http://schemas.microsoft.com/office/drawing/2014/main" id="{188700B9-3B29-F1D3-CF34-8C0FF3049B63}"/>
              </a:ext>
            </a:extLst>
          </p:cNvPr>
          <p:cNvSpPr/>
          <p:nvPr/>
        </p:nvSpPr>
        <p:spPr>
          <a:xfrm>
            <a:off x="3323303"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15</a:t>
            </a:r>
          </a:p>
        </p:txBody>
      </p:sp>
      <p:sp>
        <p:nvSpPr>
          <p:cNvPr id="27" name="Oval 26">
            <a:extLst>
              <a:ext uri="{FF2B5EF4-FFF2-40B4-BE49-F238E27FC236}">
                <a16:creationId xmlns:a16="http://schemas.microsoft.com/office/drawing/2014/main" id="{6E1BC10B-3380-C2C6-1324-4D66DAB87694}"/>
              </a:ext>
            </a:extLst>
          </p:cNvPr>
          <p:cNvSpPr/>
          <p:nvPr/>
        </p:nvSpPr>
        <p:spPr>
          <a:xfrm>
            <a:off x="6005381"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16</a:t>
            </a:r>
          </a:p>
        </p:txBody>
      </p:sp>
      <p:sp>
        <p:nvSpPr>
          <p:cNvPr id="28" name="Oval 27">
            <a:extLst>
              <a:ext uri="{FF2B5EF4-FFF2-40B4-BE49-F238E27FC236}">
                <a16:creationId xmlns:a16="http://schemas.microsoft.com/office/drawing/2014/main" id="{250E7CA1-126B-D024-E875-3CBFCF7D9453}"/>
              </a:ext>
            </a:extLst>
          </p:cNvPr>
          <p:cNvSpPr/>
          <p:nvPr/>
        </p:nvSpPr>
        <p:spPr>
          <a:xfrm>
            <a:off x="7793433"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9</a:t>
            </a:r>
          </a:p>
        </p:txBody>
      </p:sp>
      <p:sp>
        <p:nvSpPr>
          <p:cNvPr id="29" name="Oval 28">
            <a:extLst>
              <a:ext uri="{FF2B5EF4-FFF2-40B4-BE49-F238E27FC236}">
                <a16:creationId xmlns:a16="http://schemas.microsoft.com/office/drawing/2014/main" id="{7BA9BB80-1E58-AA4E-419B-6BA78459A16C}"/>
              </a:ext>
            </a:extLst>
          </p:cNvPr>
          <p:cNvSpPr/>
          <p:nvPr/>
        </p:nvSpPr>
        <p:spPr>
          <a:xfrm>
            <a:off x="9581485" y="2324230"/>
            <a:ext cx="740664" cy="258488"/>
          </a:xfrm>
          <a:prstGeom prst="ellipse">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6</a:t>
            </a:r>
          </a:p>
        </p:txBody>
      </p:sp>
      <p:sp>
        <p:nvSpPr>
          <p:cNvPr id="9" name="TextBox 8">
            <a:extLst>
              <a:ext uri="{FF2B5EF4-FFF2-40B4-BE49-F238E27FC236}">
                <a16:creationId xmlns:a16="http://schemas.microsoft.com/office/drawing/2014/main" id="{681F724A-C7CA-CACD-261F-797E1C7CD63C}"/>
              </a:ext>
            </a:extLst>
          </p:cNvPr>
          <p:cNvSpPr txBox="1"/>
          <p:nvPr/>
        </p:nvSpPr>
        <p:spPr>
          <a:xfrm>
            <a:off x="528411" y="3371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6: Modernization and Oversight</a:t>
            </a:r>
          </a:p>
        </p:txBody>
      </p:sp>
      <p:sp>
        <p:nvSpPr>
          <p:cNvPr id="6" name="Date Placeholder 5">
            <a:extLst>
              <a:ext uri="{FF2B5EF4-FFF2-40B4-BE49-F238E27FC236}">
                <a16:creationId xmlns:a16="http://schemas.microsoft.com/office/drawing/2014/main" id="{26EE9E89-8A4D-9F2F-E50B-CCCC96B5D512}"/>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spTree>
    <p:custDataLst>
      <p:tags r:id="rId1"/>
    </p:custDataLst>
    <p:extLst>
      <p:ext uri="{BB962C8B-B14F-4D97-AF65-F5344CB8AC3E}">
        <p14:creationId xmlns:p14="http://schemas.microsoft.com/office/powerpoint/2010/main" val="46733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8CA1279B-17C9-692D-0812-A237E3D4F0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4" imgW="395" imgH="396" progId="TCLayout.ActiveDocument.1">
                  <p:embed/>
                </p:oleObj>
              </mc:Choice>
              <mc:Fallback>
                <p:oleObj name="think-cell Slide" r:id="rId104" imgW="395" imgH="396" progId="TCLayout.ActiveDocument.1">
                  <p:embed/>
                  <p:pic>
                    <p:nvPicPr>
                      <p:cNvPr id="6" name="Object 6" hidden="1">
                        <a:extLst>
                          <a:ext uri="{FF2B5EF4-FFF2-40B4-BE49-F238E27FC236}">
                            <a16:creationId xmlns:a16="http://schemas.microsoft.com/office/drawing/2014/main" id="{8CA1279B-17C9-692D-0812-A237E3D4F053}"/>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240" name="Rectangle 239">
            <a:extLst>
              <a:ext uri="{FF2B5EF4-FFF2-40B4-BE49-F238E27FC236}">
                <a16:creationId xmlns:a16="http://schemas.microsoft.com/office/drawing/2014/main" id="{20916998-8223-28E9-5812-423A15AA63D3}"/>
              </a:ext>
            </a:extLst>
          </p:cNvPr>
          <p:cNvSpPr/>
          <p:nvPr/>
        </p:nvSpPr>
        <p:spPr>
          <a:xfrm>
            <a:off x="5909633" y="1778599"/>
            <a:ext cx="728868" cy="4549227"/>
          </a:xfrm>
          <a:prstGeom prst="rect">
            <a:avLst/>
          </a:prstGeom>
          <a:solidFill>
            <a:schemeClr val="accent4">
              <a:lumMod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
        <p:nvSpPr>
          <p:cNvPr id="2" name="2. Slide Title">
            <a:extLst>
              <a:ext uri="{FF2B5EF4-FFF2-40B4-BE49-F238E27FC236}">
                <a16:creationId xmlns:a16="http://schemas.microsoft.com/office/drawing/2014/main" id="{4ADBE176-8481-D8D6-E900-3F4F30751F4A}"/>
              </a:ext>
            </a:extLst>
          </p:cNvPr>
          <p:cNvSpPr>
            <a:spLocks noGrp="1"/>
          </p:cNvSpPr>
          <p:nvPr>
            <p:ph type="title"/>
            <p:custDataLst>
              <p:tags r:id="rId3"/>
            </p:custDataLst>
          </p:nvPr>
        </p:nvSpPr>
        <p:spPr>
          <a:xfrm>
            <a:off x="554736" y="171753"/>
            <a:ext cx="11082528" cy="800219"/>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r>
              <a:rPr lang="en-US"/>
              <a:t>VDSS has fewer mechanisms to manage performance and enforce standards than other states </a:t>
            </a:r>
          </a:p>
        </p:txBody>
      </p:sp>
      <p:sp>
        <p:nvSpPr>
          <p:cNvPr id="10" name="TextBox 9">
            <a:extLst>
              <a:ext uri="{FF2B5EF4-FFF2-40B4-BE49-F238E27FC236}">
                <a16:creationId xmlns:a16="http://schemas.microsoft.com/office/drawing/2014/main" id="{0F848F9D-8797-ABFF-12B5-DB6B4623671F}"/>
              </a:ext>
            </a:extLst>
          </p:cNvPr>
          <p:cNvSpPr txBox="1"/>
          <p:nvPr>
            <p:custDataLst>
              <p:tags r:id="rId4"/>
            </p:custDataLst>
          </p:nvPr>
        </p:nvSpPr>
        <p:spPr>
          <a:xfrm>
            <a:off x="571499" y="1648316"/>
            <a:ext cx="1944890" cy="49244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Enforcement mechanisms </a:t>
            </a:r>
          </a:p>
        </p:txBody>
      </p:sp>
      <p:sp>
        <p:nvSpPr>
          <p:cNvPr id="16" name="TextBox 15">
            <a:extLst>
              <a:ext uri="{FF2B5EF4-FFF2-40B4-BE49-F238E27FC236}">
                <a16:creationId xmlns:a16="http://schemas.microsoft.com/office/drawing/2014/main" id="{599CB7C7-0D62-EB12-6DA3-41C5854F874C}"/>
              </a:ext>
            </a:extLst>
          </p:cNvPr>
          <p:cNvSpPr txBox="1"/>
          <p:nvPr>
            <p:custDataLst>
              <p:tags r:id="rId5"/>
            </p:custDataLst>
          </p:nvPr>
        </p:nvSpPr>
        <p:spPr>
          <a:xfrm>
            <a:off x="2680134" y="1894537"/>
            <a:ext cx="319032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Description</a:t>
            </a:r>
          </a:p>
        </p:txBody>
      </p:sp>
      <p:sp>
        <p:nvSpPr>
          <p:cNvPr id="17" name="TextBox 16">
            <a:extLst>
              <a:ext uri="{FF2B5EF4-FFF2-40B4-BE49-F238E27FC236}">
                <a16:creationId xmlns:a16="http://schemas.microsoft.com/office/drawing/2014/main" id="{AD0B8978-0B3D-8EA0-7241-458CC54B229F}"/>
              </a:ext>
            </a:extLst>
          </p:cNvPr>
          <p:cNvSpPr txBox="1"/>
          <p:nvPr>
            <p:custDataLst>
              <p:tags r:id="rId6"/>
            </p:custDataLst>
          </p:nvPr>
        </p:nvSpPr>
        <p:spPr>
          <a:xfrm>
            <a:off x="2680134" y="2244903"/>
            <a:ext cx="3190320"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8" name="TextBox 17">
            <a:extLst>
              <a:ext uri="{FF2B5EF4-FFF2-40B4-BE49-F238E27FC236}">
                <a16:creationId xmlns:a16="http://schemas.microsoft.com/office/drawing/2014/main" id="{79FA6266-923A-82BA-A253-50D26F56A85B}"/>
              </a:ext>
            </a:extLst>
          </p:cNvPr>
          <p:cNvSpPr txBox="1"/>
          <p:nvPr>
            <p:custDataLst>
              <p:tags r:id="rId7"/>
            </p:custDataLst>
          </p:nvPr>
        </p:nvSpPr>
        <p:spPr>
          <a:xfrm>
            <a:off x="2680134" y="3121399"/>
            <a:ext cx="3190320"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9" name="TextBox 18">
            <a:extLst>
              <a:ext uri="{FF2B5EF4-FFF2-40B4-BE49-F238E27FC236}">
                <a16:creationId xmlns:a16="http://schemas.microsoft.com/office/drawing/2014/main" id="{1D860E90-11A8-1DE8-2AC2-32592926D005}"/>
              </a:ext>
            </a:extLst>
          </p:cNvPr>
          <p:cNvSpPr txBox="1"/>
          <p:nvPr>
            <p:custDataLst>
              <p:tags r:id="rId8"/>
            </p:custDataLst>
          </p:nvPr>
        </p:nvSpPr>
        <p:spPr>
          <a:xfrm>
            <a:off x="2680134" y="4023505"/>
            <a:ext cx="3190320"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5A3E5F5-8DBD-F5C6-0256-524A62DB1C8B}"/>
              </a:ext>
            </a:extLst>
          </p:cNvPr>
          <p:cNvSpPr txBox="1"/>
          <p:nvPr>
            <p:custDataLst>
              <p:tags r:id="rId9"/>
            </p:custDataLst>
          </p:nvPr>
        </p:nvSpPr>
        <p:spPr>
          <a:xfrm>
            <a:off x="2680134" y="4874391"/>
            <a:ext cx="3190320"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1" name="TextBox 20">
            <a:extLst>
              <a:ext uri="{FF2B5EF4-FFF2-40B4-BE49-F238E27FC236}">
                <a16:creationId xmlns:a16="http://schemas.microsoft.com/office/drawing/2014/main" id="{3320AFD3-E625-285F-7C6A-E39CC4937232}"/>
              </a:ext>
            </a:extLst>
          </p:cNvPr>
          <p:cNvSpPr txBox="1"/>
          <p:nvPr>
            <p:custDataLst>
              <p:tags r:id="rId10"/>
            </p:custDataLst>
          </p:nvPr>
        </p:nvSpPr>
        <p:spPr>
          <a:xfrm>
            <a:off x="2680134" y="5750887"/>
            <a:ext cx="3190320"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 name="TextBox 21">
            <a:extLst>
              <a:ext uri="{FF2B5EF4-FFF2-40B4-BE49-F238E27FC236}">
                <a16:creationId xmlns:a16="http://schemas.microsoft.com/office/drawing/2014/main" id="{88B9E7F1-0B38-84F1-CB21-FCCAE9FE1D6D}"/>
              </a:ext>
            </a:extLst>
          </p:cNvPr>
          <p:cNvSpPr txBox="1"/>
          <p:nvPr>
            <p:custDataLst>
              <p:tags r:id="rId11"/>
            </p:custDataLst>
          </p:nvPr>
        </p:nvSpPr>
        <p:spPr>
          <a:xfrm>
            <a:off x="603419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VA</a:t>
            </a:r>
          </a:p>
        </p:txBody>
      </p:sp>
      <p:sp>
        <p:nvSpPr>
          <p:cNvPr id="23" name="TextBox 22">
            <a:extLst>
              <a:ext uri="{FF2B5EF4-FFF2-40B4-BE49-F238E27FC236}">
                <a16:creationId xmlns:a16="http://schemas.microsoft.com/office/drawing/2014/main" id="{34C7003C-A041-C83C-5630-96B28C90EA15}"/>
              </a:ext>
            </a:extLst>
          </p:cNvPr>
          <p:cNvSpPr txBox="1"/>
          <p:nvPr>
            <p:custDataLst>
              <p:tags r:id="rId12"/>
            </p:custDataLst>
          </p:nvPr>
        </p:nvSpPr>
        <p:spPr>
          <a:xfrm>
            <a:off x="6034199" y="2244903"/>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TextBox 26">
            <a:extLst>
              <a:ext uri="{FF2B5EF4-FFF2-40B4-BE49-F238E27FC236}">
                <a16:creationId xmlns:a16="http://schemas.microsoft.com/office/drawing/2014/main" id="{AC2965E7-B11F-69FB-9232-27C51FFD197A}"/>
              </a:ext>
            </a:extLst>
          </p:cNvPr>
          <p:cNvSpPr txBox="1"/>
          <p:nvPr>
            <p:custDataLst>
              <p:tags r:id="rId13"/>
            </p:custDataLst>
          </p:nvPr>
        </p:nvSpPr>
        <p:spPr>
          <a:xfrm>
            <a:off x="6034199"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8" name="TextBox 27">
            <a:extLst>
              <a:ext uri="{FF2B5EF4-FFF2-40B4-BE49-F238E27FC236}">
                <a16:creationId xmlns:a16="http://schemas.microsoft.com/office/drawing/2014/main" id="{118F70E3-8299-85D5-3FE7-942E06E993C2}"/>
              </a:ext>
            </a:extLst>
          </p:cNvPr>
          <p:cNvSpPr txBox="1"/>
          <p:nvPr>
            <p:custDataLst>
              <p:tags r:id="rId14"/>
            </p:custDataLst>
          </p:nvPr>
        </p:nvSpPr>
        <p:spPr>
          <a:xfrm>
            <a:off x="688098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NC</a:t>
            </a:r>
          </a:p>
        </p:txBody>
      </p:sp>
      <p:sp>
        <p:nvSpPr>
          <p:cNvPr id="29" name="TextBox 28">
            <a:extLst>
              <a:ext uri="{FF2B5EF4-FFF2-40B4-BE49-F238E27FC236}">
                <a16:creationId xmlns:a16="http://schemas.microsoft.com/office/drawing/2014/main" id="{35578AE9-D0AE-A1B1-A00E-70522CF9CC97}"/>
              </a:ext>
            </a:extLst>
          </p:cNvPr>
          <p:cNvSpPr txBox="1"/>
          <p:nvPr>
            <p:custDataLst>
              <p:tags r:id="rId15"/>
            </p:custDataLst>
          </p:nvPr>
        </p:nvSpPr>
        <p:spPr>
          <a:xfrm>
            <a:off x="6880989"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3" name="TextBox 32">
            <a:extLst>
              <a:ext uri="{FF2B5EF4-FFF2-40B4-BE49-F238E27FC236}">
                <a16:creationId xmlns:a16="http://schemas.microsoft.com/office/drawing/2014/main" id="{48D7B1C6-854C-6E8B-F7B0-6886DE48216C}"/>
              </a:ext>
            </a:extLst>
          </p:cNvPr>
          <p:cNvSpPr txBox="1"/>
          <p:nvPr>
            <p:custDataLst>
              <p:tags r:id="rId16"/>
            </p:custDataLst>
          </p:nvPr>
        </p:nvSpPr>
        <p:spPr>
          <a:xfrm>
            <a:off x="6880989"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4" name="TextBox 33">
            <a:extLst>
              <a:ext uri="{FF2B5EF4-FFF2-40B4-BE49-F238E27FC236}">
                <a16:creationId xmlns:a16="http://schemas.microsoft.com/office/drawing/2014/main" id="{61CD75A7-7979-9A83-8352-4AB4CCF8D2DD}"/>
              </a:ext>
            </a:extLst>
          </p:cNvPr>
          <p:cNvSpPr txBox="1"/>
          <p:nvPr>
            <p:custDataLst>
              <p:tags r:id="rId17"/>
            </p:custDataLst>
          </p:nvPr>
        </p:nvSpPr>
        <p:spPr>
          <a:xfrm>
            <a:off x="772777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NV</a:t>
            </a:r>
          </a:p>
        </p:txBody>
      </p:sp>
      <p:sp>
        <p:nvSpPr>
          <p:cNvPr id="35" name="TextBox 34">
            <a:extLst>
              <a:ext uri="{FF2B5EF4-FFF2-40B4-BE49-F238E27FC236}">
                <a16:creationId xmlns:a16="http://schemas.microsoft.com/office/drawing/2014/main" id="{BDB4AA60-A208-45D0-AB44-3352A1658BB6}"/>
              </a:ext>
            </a:extLst>
          </p:cNvPr>
          <p:cNvSpPr txBox="1"/>
          <p:nvPr>
            <p:custDataLst>
              <p:tags r:id="rId18"/>
            </p:custDataLst>
          </p:nvPr>
        </p:nvSpPr>
        <p:spPr>
          <a:xfrm>
            <a:off x="7727779"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9" name="TextBox 38">
            <a:extLst>
              <a:ext uri="{FF2B5EF4-FFF2-40B4-BE49-F238E27FC236}">
                <a16:creationId xmlns:a16="http://schemas.microsoft.com/office/drawing/2014/main" id="{29BF1514-8BE2-541B-A8C4-E5ED11417D9D}"/>
              </a:ext>
            </a:extLst>
          </p:cNvPr>
          <p:cNvSpPr txBox="1"/>
          <p:nvPr>
            <p:custDataLst>
              <p:tags r:id="rId19"/>
            </p:custDataLst>
          </p:nvPr>
        </p:nvSpPr>
        <p:spPr>
          <a:xfrm>
            <a:off x="7727779"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1" name="TextBox 40">
            <a:extLst>
              <a:ext uri="{FF2B5EF4-FFF2-40B4-BE49-F238E27FC236}">
                <a16:creationId xmlns:a16="http://schemas.microsoft.com/office/drawing/2014/main" id="{EEE80FBC-3015-CDCD-5DA2-0751517C4BDA}"/>
              </a:ext>
            </a:extLst>
          </p:cNvPr>
          <p:cNvSpPr txBox="1"/>
          <p:nvPr>
            <p:custDataLst>
              <p:tags r:id="rId20"/>
            </p:custDataLst>
          </p:nvPr>
        </p:nvSpPr>
        <p:spPr>
          <a:xfrm>
            <a:off x="7950881"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 name="TextBox 44">
            <a:extLst>
              <a:ext uri="{FF2B5EF4-FFF2-40B4-BE49-F238E27FC236}">
                <a16:creationId xmlns:a16="http://schemas.microsoft.com/office/drawing/2014/main" id="{8D1E29D8-6782-CF2A-15C8-C363CC315F6A}"/>
              </a:ext>
            </a:extLst>
          </p:cNvPr>
          <p:cNvSpPr txBox="1"/>
          <p:nvPr>
            <p:custDataLst>
              <p:tags r:id="rId21"/>
            </p:custDataLst>
          </p:nvPr>
        </p:nvSpPr>
        <p:spPr>
          <a:xfrm>
            <a:off x="7950881"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7" name="TextBox 46">
            <a:extLst>
              <a:ext uri="{FF2B5EF4-FFF2-40B4-BE49-F238E27FC236}">
                <a16:creationId xmlns:a16="http://schemas.microsoft.com/office/drawing/2014/main" id="{EF99E818-0CE6-DEF1-3EC5-524FB209D797}"/>
              </a:ext>
            </a:extLst>
          </p:cNvPr>
          <p:cNvSpPr txBox="1"/>
          <p:nvPr>
            <p:custDataLst>
              <p:tags r:id="rId22"/>
            </p:custDataLst>
          </p:nvPr>
        </p:nvSpPr>
        <p:spPr>
          <a:xfrm>
            <a:off x="8589775"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1" name="TextBox 50">
            <a:extLst>
              <a:ext uri="{FF2B5EF4-FFF2-40B4-BE49-F238E27FC236}">
                <a16:creationId xmlns:a16="http://schemas.microsoft.com/office/drawing/2014/main" id="{E0836309-8DC2-C69E-8183-042D47EF1325}"/>
              </a:ext>
            </a:extLst>
          </p:cNvPr>
          <p:cNvSpPr txBox="1"/>
          <p:nvPr>
            <p:custDataLst>
              <p:tags r:id="rId23"/>
            </p:custDataLst>
          </p:nvPr>
        </p:nvSpPr>
        <p:spPr>
          <a:xfrm>
            <a:off x="8589775"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3" name="TextBox 52">
            <a:extLst>
              <a:ext uri="{FF2B5EF4-FFF2-40B4-BE49-F238E27FC236}">
                <a16:creationId xmlns:a16="http://schemas.microsoft.com/office/drawing/2014/main" id="{E2C61345-81F9-78A7-DFE9-1F2912284CEB}"/>
              </a:ext>
            </a:extLst>
          </p:cNvPr>
          <p:cNvSpPr txBox="1"/>
          <p:nvPr>
            <p:custDataLst>
              <p:tags r:id="rId24"/>
            </p:custDataLst>
          </p:nvPr>
        </p:nvSpPr>
        <p:spPr>
          <a:xfrm>
            <a:off x="9228669"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8" name="TextBox 57">
            <a:extLst>
              <a:ext uri="{FF2B5EF4-FFF2-40B4-BE49-F238E27FC236}">
                <a16:creationId xmlns:a16="http://schemas.microsoft.com/office/drawing/2014/main" id="{959EF965-CD04-0E03-57BA-3C3C29A4E7A4}"/>
              </a:ext>
            </a:extLst>
          </p:cNvPr>
          <p:cNvSpPr txBox="1"/>
          <p:nvPr>
            <p:custDataLst>
              <p:tags r:id="rId25"/>
            </p:custDataLst>
          </p:nvPr>
        </p:nvSpPr>
        <p:spPr>
          <a:xfrm>
            <a:off x="8589775"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PA</a:t>
            </a:r>
          </a:p>
        </p:txBody>
      </p:sp>
      <p:sp>
        <p:nvSpPr>
          <p:cNvPr id="59" name="TextBox 58">
            <a:extLst>
              <a:ext uri="{FF2B5EF4-FFF2-40B4-BE49-F238E27FC236}">
                <a16:creationId xmlns:a16="http://schemas.microsoft.com/office/drawing/2014/main" id="{1FD159D1-4FB4-EA55-2B9D-F9A8F1E3079B}"/>
              </a:ext>
            </a:extLst>
          </p:cNvPr>
          <p:cNvSpPr txBox="1"/>
          <p:nvPr>
            <p:custDataLst>
              <p:tags r:id="rId26"/>
            </p:custDataLst>
          </p:nvPr>
        </p:nvSpPr>
        <p:spPr>
          <a:xfrm>
            <a:off x="7940995"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4" name="TextBox 63">
            <a:extLst>
              <a:ext uri="{FF2B5EF4-FFF2-40B4-BE49-F238E27FC236}">
                <a16:creationId xmlns:a16="http://schemas.microsoft.com/office/drawing/2014/main" id="{B824DCBE-51BD-0BD7-2BEC-F50D9A3E472D}"/>
              </a:ext>
            </a:extLst>
          </p:cNvPr>
          <p:cNvSpPr txBox="1"/>
          <p:nvPr>
            <p:custDataLst>
              <p:tags r:id="rId27"/>
            </p:custDataLst>
          </p:nvPr>
        </p:nvSpPr>
        <p:spPr>
          <a:xfrm>
            <a:off x="942135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MN</a:t>
            </a:r>
          </a:p>
        </p:txBody>
      </p:sp>
      <p:sp>
        <p:nvSpPr>
          <p:cNvPr id="65" name="TextBox 64">
            <a:extLst>
              <a:ext uri="{FF2B5EF4-FFF2-40B4-BE49-F238E27FC236}">
                <a16:creationId xmlns:a16="http://schemas.microsoft.com/office/drawing/2014/main" id="{C3263DF3-807E-84D2-0CD6-84FBA76F73E9}"/>
              </a:ext>
            </a:extLst>
          </p:cNvPr>
          <p:cNvSpPr txBox="1"/>
          <p:nvPr>
            <p:custDataLst>
              <p:tags r:id="rId28"/>
            </p:custDataLst>
          </p:nvPr>
        </p:nvSpPr>
        <p:spPr>
          <a:xfrm>
            <a:off x="8579889" y="2245657"/>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9" name="TextBox 68">
            <a:extLst>
              <a:ext uri="{FF2B5EF4-FFF2-40B4-BE49-F238E27FC236}">
                <a16:creationId xmlns:a16="http://schemas.microsoft.com/office/drawing/2014/main" id="{E94D4E82-A4DD-2945-8B1B-50D11DAAEEAE}"/>
              </a:ext>
            </a:extLst>
          </p:cNvPr>
          <p:cNvSpPr txBox="1"/>
          <p:nvPr>
            <p:custDataLst>
              <p:tags r:id="rId29"/>
            </p:custDataLst>
          </p:nvPr>
        </p:nvSpPr>
        <p:spPr>
          <a:xfrm>
            <a:off x="8589775" y="574200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1" name="TextBox 10">
            <a:extLst>
              <a:ext uri="{FF2B5EF4-FFF2-40B4-BE49-F238E27FC236}">
                <a16:creationId xmlns:a16="http://schemas.microsoft.com/office/drawing/2014/main" id="{2BD25FD9-500A-C2F2-8423-33F6312EA421}"/>
              </a:ext>
            </a:extLst>
          </p:cNvPr>
          <p:cNvSpPr txBox="1">
            <a:spLocks/>
          </p:cNvSpPr>
          <p:nvPr>
            <p:custDataLst>
              <p:tags r:id="rId30"/>
            </p:custDataLst>
          </p:nvPr>
        </p:nvSpPr>
        <p:spPr>
          <a:xfrm>
            <a:off x="571499" y="2245657"/>
            <a:ext cx="1607346" cy="24622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Accountability</a:t>
            </a:r>
          </a:p>
        </p:txBody>
      </p:sp>
      <p:sp>
        <p:nvSpPr>
          <p:cNvPr id="132" name="TextBox 131">
            <a:extLst>
              <a:ext uri="{FF2B5EF4-FFF2-40B4-BE49-F238E27FC236}">
                <a16:creationId xmlns:a16="http://schemas.microsoft.com/office/drawing/2014/main" id="{1E8E020B-3FCD-BCEA-7772-8EFAE5BAAB0B}"/>
              </a:ext>
            </a:extLst>
          </p:cNvPr>
          <p:cNvSpPr txBox="1"/>
          <p:nvPr>
            <p:custDataLst>
              <p:tags r:id="rId31"/>
            </p:custDataLst>
          </p:nvPr>
        </p:nvSpPr>
        <p:spPr>
          <a:xfrm>
            <a:off x="2680134" y="2245657"/>
            <a:ext cx="3190320" cy="49244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Agreements to align state and counties</a:t>
            </a:r>
          </a:p>
        </p:txBody>
      </p:sp>
      <p:sp>
        <p:nvSpPr>
          <p:cNvPr id="12" name="TextBox 11">
            <a:extLst>
              <a:ext uri="{FF2B5EF4-FFF2-40B4-BE49-F238E27FC236}">
                <a16:creationId xmlns:a16="http://schemas.microsoft.com/office/drawing/2014/main" id="{8AA792EC-FFE7-F8DC-1724-0AE8EB99A071}"/>
              </a:ext>
            </a:extLst>
          </p:cNvPr>
          <p:cNvSpPr txBox="1">
            <a:spLocks/>
          </p:cNvSpPr>
          <p:nvPr>
            <p:custDataLst>
              <p:tags r:id="rId32"/>
            </p:custDataLst>
          </p:nvPr>
        </p:nvSpPr>
        <p:spPr>
          <a:xfrm>
            <a:off x="571499" y="3121399"/>
            <a:ext cx="1607346" cy="24622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Funding</a:t>
            </a:r>
          </a:p>
        </p:txBody>
      </p:sp>
      <p:sp>
        <p:nvSpPr>
          <p:cNvPr id="24" name="TextBox 23">
            <a:extLst>
              <a:ext uri="{FF2B5EF4-FFF2-40B4-BE49-F238E27FC236}">
                <a16:creationId xmlns:a16="http://schemas.microsoft.com/office/drawing/2014/main" id="{554A9C14-E1CA-115A-F2B9-AF02922C2072}"/>
              </a:ext>
            </a:extLst>
          </p:cNvPr>
          <p:cNvSpPr txBox="1"/>
          <p:nvPr>
            <p:custDataLst>
              <p:tags r:id="rId33"/>
            </p:custDataLst>
          </p:nvPr>
        </p:nvSpPr>
        <p:spPr>
          <a:xfrm>
            <a:off x="6034199"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0" name="TextBox 29">
            <a:extLst>
              <a:ext uri="{FF2B5EF4-FFF2-40B4-BE49-F238E27FC236}">
                <a16:creationId xmlns:a16="http://schemas.microsoft.com/office/drawing/2014/main" id="{512A0739-0991-211E-5052-146397E75BD4}"/>
              </a:ext>
            </a:extLst>
          </p:cNvPr>
          <p:cNvSpPr txBox="1"/>
          <p:nvPr>
            <p:custDataLst>
              <p:tags r:id="rId34"/>
            </p:custDataLst>
          </p:nvPr>
        </p:nvSpPr>
        <p:spPr>
          <a:xfrm>
            <a:off x="6880989"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6" name="TextBox 35">
            <a:extLst>
              <a:ext uri="{FF2B5EF4-FFF2-40B4-BE49-F238E27FC236}">
                <a16:creationId xmlns:a16="http://schemas.microsoft.com/office/drawing/2014/main" id="{7BAAD09A-C317-BF44-19CC-7C69A54F34D5}"/>
              </a:ext>
            </a:extLst>
          </p:cNvPr>
          <p:cNvSpPr txBox="1"/>
          <p:nvPr>
            <p:custDataLst>
              <p:tags r:id="rId35"/>
            </p:custDataLst>
          </p:nvPr>
        </p:nvSpPr>
        <p:spPr>
          <a:xfrm>
            <a:off x="7727779"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2" name="TextBox 41">
            <a:extLst>
              <a:ext uri="{FF2B5EF4-FFF2-40B4-BE49-F238E27FC236}">
                <a16:creationId xmlns:a16="http://schemas.microsoft.com/office/drawing/2014/main" id="{0861D2E3-2D36-2D11-C261-C063B38F7C1D}"/>
              </a:ext>
            </a:extLst>
          </p:cNvPr>
          <p:cNvSpPr txBox="1"/>
          <p:nvPr>
            <p:custDataLst>
              <p:tags r:id="rId36"/>
            </p:custDataLst>
          </p:nvPr>
        </p:nvSpPr>
        <p:spPr>
          <a:xfrm>
            <a:off x="7950881"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8" name="TextBox 47">
            <a:extLst>
              <a:ext uri="{FF2B5EF4-FFF2-40B4-BE49-F238E27FC236}">
                <a16:creationId xmlns:a16="http://schemas.microsoft.com/office/drawing/2014/main" id="{9F814A6F-29CD-55BE-7BB0-F2ECF09F92B6}"/>
              </a:ext>
            </a:extLst>
          </p:cNvPr>
          <p:cNvSpPr txBox="1"/>
          <p:nvPr>
            <p:custDataLst>
              <p:tags r:id="rId37"/>
            </p:custDataLst>
          </p:nvPr>
        </p:nvSpPr>
        <p:spPr>
          <a:xfrm>
            <a:off x="8589775"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4" name="TextBox 53">
            <a:extLst>
              <a:ext uri="{FF2B5EF4-FFF2-40B4-BE49-F238E27FC236}">
                <a16:creationId xmlns:a16="http://schemas.microsoft.com/office/drawing/2014/main" id="{7D4EE3A5-8F16-9297-2618-D6DC7F18394A}"/>
              </a:ext>
            </a:extLst>
          </p:cNvPr>
          <p:cNvSpPr txBox="1"/>
          <p:nvPr>
            <p:custDataLst>
              <p:tags r:id="rId38"/>
            </p:custDataLst>
          </p:nvPr>
        </p:nvSpPr>
        <p:spPr>
          <a:xfrm>
            <a:off x="9228669"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0" name="TextBox 59">
            <a:extLst>
              <a:ext uri="{FF2B5EF4-FFF2-40B4-BE49-F238E27FC236}">
                <a16:creationId xmlns:a16="http://schemas.microsoft.com/office/drawing/2014/main" id="{94A3B05A-57EE-CCB6-6092-7577B7A5B438}"/>
              </a:ext>
            </a:extLst>
          </p:cNvPr>
          <p:cNvSpPr txBox="1"/>
          <p:nvPr>
            <p:custDataLst>
              <p:tags r:id="rId39"/>
            </p:custDataLst>
          </p:nvPr>
        </p:nvSpPr>
        <p:spPr>
          <a:xfrm>
            <a:off x="7940995"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6" name="TextBox 65">
            <a:extLst>
              <a:ext uri="{FF2B5EF4-FFF2-40B4-BE49-F238E27FC236}">
                <a16:creationId xmlns:a16="http://schemas.microsoft.com/office/drawing/2014/main" id="{7E27377B-FD0E-14B6-3AF1-9CE619BA01C3}"/>
              </a:ext>
            </a:extLst>
          </p:cNvPr>
          <p:cNvSpPr txBox="1"/>
          <p:nvPr>
            <p:custDataLst>
              <p:tags r:id="rId40"/>
            </p:custDataLst>
          </p:nvPr>
        </p:nvSpPr>
        <p:spPr>
          <a:xfrm>
            <a:off x="8579889" y="3121399"/>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3" name="TextBox 132">
            <a:extLst>
              <a:ext uri="{FF2B5EF4-FFF2-40B4-BE49-F238E27FC236}">
                <a16:creationId xmlns:a16="http://schemas.microsoft.com/office/drawing/2014/main" id="{C12C0F6B-C724-4118-35B3-346B576DC3F3}"/>
              </a:ext>
            </a:extLst>
          </p:cNvPr>
          <p:cNvSpPr txBox="1"/>
          <p:nvPr>
            <p:custDataLst>
              <p:tags r:id="rId41"/>
            </p:custDataLst>
          </p:nvPr>
        </p:nvSpPr>
        <p:spPr>
          <a:xfrm>
            <a:off x="2680134" y="3121399"/>
            <a:ext cx="3190320" cy="49244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Creation of financial incentives (e.g., withholding funding) </a:t>
            </a:r>
          </a:p>
        </p:txBody>
      </p:sp>
      <p:sp>
        <p:nvSpPr>
          <p:cNvPr id="13" name="TextBox 12">
            <a:extLst>
              <a:ext uri="{FF2B5EF4-FFF2-40B4-BE49-F238E27FC236}">
                <a16:creationId xmlns:a16="http://schemas.microsoft.com/office/drawing/2014/main" id="{EB3F495D-F24B-DF5B-E4E5-0E9FE94209A6}"/>
              </a:ext>
            </a:extLst>
          </p:cNvPr>
          <p:cNvSpPr txBox="1">
            <a:spLocks/>
          </p:cNvSpPr>
          <p:nvPr>
            <p:custDataLst>
              <p:tags r:id="rId42"/>
            </p:custDataLst>
          </p:nvPr>
        </p:nvSpPr>
        <p:spPr>
          <a:xfrm>
            <a:off x="571499" y="3997895"/>
            <a:ext cx="1607346" cy="49244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Data and performance management</a:t>
            </a:r>
          </a:p>
        </p:txBody>
      </p:sp>
      <p:sp>
        <p:nvSpPr>
          <p:cNvPr id="25" name="TextBox 24">
            <a:extLst>
              <a:ext uri="{FF2B5EF4-FFF2-40B4-BE49-F238E27FC236}">
                <a16:creationId xmlns:a16="http://schemas.microsoft.com/office/drawing/2014/main" id="{4E071AA9-9AD5-99C2-18B9-7B5C11FEB932}"/>
              </a:ext>
            </a:extLst>
          </p:cNvPr>
          <p:cNvSpPr txBox="1"/>
          <p:nvPr>
            <p:custDataLst>
              <p:tags r:id="rId43"/>
            </p:custDataLst>
          </p:nvPr>
        </p:nvSpPr>
        <p:spPr>
          <a:xfrm>
            <a:off x="6034199"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1" name="TextBox 30">
            <a:extLst>
              <a:ext uri="{FF2B5EF4-FFF2-40B4-BE49-F238E27FC236}">
                <a16:creationId xmlns:a16="http://schemas.microsoft.com/office/drawing/2014/main" id="{9AC9240F-443C-05B4-8466-2546C4DE2D8F}"/>
              </a:ext>
            </a:extLst>
          </p:cNvPr>
          <p:cNvSpPr txBox="1"/>
          <p:nvPr>
            <p:custDataLst>
              <p:tags r:id="rId44"/>
            </p:custDataLst>
          </p:nvPr>
        </p:nvSpPr>
        <p:spPr>
          <a:xfrm>
            <a:off x="6880989"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7" name="TextBox 36">
            <a:extLst>
              <a:ext uri="{FF2B5EF4-FFF2-40B4-BE49-F238E27FC236}">
                <a16:creationId xmlns:a16="http://schemas.microsoft.com/office/drawing/2014/main" id="{E838EEFB-CBAB-1B33-1DF9-7DF10F6D69CE}"/>
              </a:ext>
            </a:extLst>
          </p:cNvPr>
          <p:cNvSpPr txBox="1"/>
          <p:nvPr>
            <p:custDataLst>
              <p:tags r:id="rId45"/>
            </p:custDataLst>
          </p:nvPr>
        </p:nvSpPr>
        <p:spPr>
          <a:xfrm>
            <a:off x="7727779"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3" name="TextBox 42">
            <a:extLst>
              <a:ext uri="{FF2B5EF4-FFF2-40B4-BE49-F238E27FC236}">
                <a16:creationId xmlns:a16="http://schemas.microsoft.com/office/drawing/2014/main" id="{715D311D-04BD-7CF0-B675-A2410BAB6A45}"/>
              </a:ext>
            </a:extLst>
          </p:cNvPr>
          <p:cNvSpPr txBox="1"/>
          <p:nvPr>
            <p:custDataLst>
              <p:tags r:id="rId46"/>
            </p:custDataLst>
          </p:nvPr>
        </p:nvSpPr>
        <p:spPr>
          <a:xfrm>
            <a:off x="7950881"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9" name="TextBox 48">
            <a:extLst>
              <a:ext uri="{FF2B5EF4-FFF2-40B4-BE49-F238E27FC236}">
                <a16:creationId xmlns:a16="http://schemas.microsoft.com/office/drawing/2014/main" id="{8303F7B4-45C2-CAB9-CA9F-36409F9A4F4A}"/>
              </a:ext>
            </a:extLst>
          </p:cNvPr>
          <p:cNvSpPr txBox="1"/>
          <p:nvPr>
            <p:custDataLst>
              <p:tags r:id="rId47"/>
            </p:custDataLst>
          </p:nvPr>
        </p:nvSpPr>
        <p:spPr>
          <a:xfrm>
            <a:off x="8589775"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1" name="TextBox 60">
            <a:extLst>
              <a:ext uri="{FF2B5EF4-FFF2-40B4-BE49-F238E27FC236}">
                <a16:creationId xmlns:a16="http://schemas.microsoft.com/office/drawing/2014/main" id="{6BA87443-3081-FE14-D508-BF8FD3D41AF3}"/>
              </a:ext>
            </a:extLst>
          </p:cNvPr>
          <p:cNvSpPr txBox="1"/>
          <p:nvPr>
            <p:custDataLst>
              <p:tags r:id="rId48"/>
            </p:custDataLst>
          </p:nvPr>
        </p:nvSpPr>
        <p:spPr>
          <a:xfrm>
            <a:off x="7940995"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7" name="TextBox 66">
            <a:extLst>
              <a:ext uri="{FF2B5EF4-FFF2-40B4-BE49-F238E27FC236}">
                <a16:creationId xmlns:a16="http://schemas.microsoft.com/office/drawing/2014/main" id="{42384CC4-9280-EF06-7EB0-938DF8C03C47}"/>
              </a:ext>
            </a:extLst>
          </p:cNvPr>
          <p:cNvSpPr txBox="1"/>
          <p:nvPr>
            <p:custDataLst>
              <p:tags r:id="rId49"/>
            </p:custDataLst>
          </p:nvPr>
        </p:nvSpPr>
        <p:spPr>
          <a:xfrm>
            <a:off x="8589775" y="4023505"/>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4" name="TextBox 133">
            <a:extLst>
              <a:ext uri="{FF2B5EF4-FFF2-40B4-BE49-F238E27FC236}">
                <a16:creationId xmlns:a16="http://schemas.microsoft.com/office/drawing/2014/main" id="{01A44B2D-4B86-589E-197B-5AC247D6F6C9}"/>
              </a:ext>
            </a:extLst>
          </p:cNvPr>
          <p:cNvSpPr txBox="1"/>
          <p:nvPr>
            <p:custDataLst>
              <p:tags r:id="rId50"/>
            </p:custDataLst>
          </p:nvPr>
        </p:nvSpPr>
        <p:spPr>
          <a:xfrm>
            <a:off x="2680134" y="3997895"/>
            <a:ext cx="3190320" cy="73866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Use of data-driven quality improvement programs to ensure standards are met</a:t>
            </a:r>
          </a:p>
        </p:txBody>
      </p:sp>
      <p:sp>
        <p:nvSpPr>
          <p:cNvPr id="14" name="TextBox 13">
            <a:extLst>
              <a:ext uri="{FF2B5EF4-FFF2-40B4-BE49-F238E27FC236}">
                <a16:creationId xmlns:a16="http://schemas.microsoft.com/office/drawing/2014/main" id="{23C8AC2E-0786-93FD-F39B-110E13A13110}"/>
              </a:ext>
            </a:extLst>
          </p:cNvPr>
          <p:cNvSpPr txBox="1">
            <a:spLocks/>
          </p:cNvSpPr>
          <p:nvPr>
            <p:custDataLst>
              <p:tags r:id="rId51"/>
            </p:custDataLst>
          </p:nvPr>
        </p:nvSpPr>
        <p:spPr>
          <a:xfrm>
            <a:off x="571499" y="4874391"/>
            <a:ext cx="1607346" cy="492443"/>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Programming and service delivery</a:t>
            </a:r>
          </a:p>
        </p:txBody>
      </p:sp>
      <p:sp>
        <p:nvSpPr>
          <p:cNvPr id="26" name="TextBox 25">
            <a:extLst>
              <a:ext uri="{FF2B5EF4-FFF2-40B4-BE49-F238E27FC236}">
                <a16:creationId xmlns:a16="http://schemas.microsoft.com/office/drawing/2014/main" id="{648C3DB1-6378-3DC9-9F2F-477BEF43FD8A}"/>
              </a:ext>
            </a:extLst>
          </p:cNvPr>
          <p:cNvSpPr txBox="1"/>
          <p:nvPr>
            <p:custDataLst>
              <p:tags r:id="rId52"/>
            </p:custDataLst>
          </p:nvPr>
        </p:nvSpPr>
        <p:spPr>
          <a:xfrm>
            <a:off x="6034199"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80750F8B-13E5-B3BC-F58E-81622CF11CF0}"/>
              </a:ext>
            </a:extLst>
          </p:cNvPr>
          <p:cNvSpPr txBox="1"/>
          <p:nvPr>
            <p:custDataLst>
              <p:tags r:id="rId53"/>
            </p:custDataLst>
          </p:nvPr>
        </p:nvSpPr>
        <p:spPr>
          <a:xfrm>
            <a:off x="6880989"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8" name="TextBox 37">
            <a:extLst>
              <a:ext uri="{FF2B5EF4-FFF2-40B4-BE49-F238E27FC236}">
                <a16:creationId xmlns:a16="http://schemas.microsoft.com/office/drawing/2014/main" id="{706BA396-8F72-D536-FDBC-0898FD743409}"/>
              </a:ext>
            </a:extLst>
          </p:cNvPr>
          <p:cNvSpPr txBox="1"/>
          <p:nvPr>
            <p:custDataLst>
              <p:tags r:id="rId54"/>
            </p:custDataLst>
          </p:nvPr>
        </p:nvSpPr>
        <p:spPr>
          <a:xfrm>
            <a:off x="7727779"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4" name="TextBox 43">
            <a:extLst>
              <a:ext uri="{FF2B5EF4-FFF2-40B4-BE49-F238E27FC236}">
                <a16:creationId xmlns:a16="http://schemas.microsoft.com/office/drawing/2014/main" id="{83BB4CCE-7CCF-5244-60E4-070D13CEAD1C}"/>
              </a:ext>
            </a:extLst>
          </p:cNvPr>
          <p:cNvSpPr txBox="1"/>
          <p:nvPr>
            <p:custDataLst>
              <p:tags r:id="rId55"/>
            </p:custDataLst>
          </p:nvPr>
        </p:nvSpPr>
        <p:spPr>
          <a:xfrm>
            <a:off x="7950881"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50" name="TextBox 49">
            <a:extLst>
              <a:ext uri="{FF2B5EF4-FFF2-40B4-BE49-F238E27FC236}">
                <a16:creationId xmlns:a16="http://schemas.microsoft.com/office/drawing/2014/main" id="{FD71CDF1-487F-1472-33EC-C4183CE1D01D}"/>
              </a:ext>
            </a:extLst>
          </p:cNvPr>
          <p:cNvSpPr txBox="1"/>
          <p:nvPr>
            <p:custDataLst>
              <p:tags r:id="rId56"/>
            </p:custDataLst>
          </p:nvPr>
        </p:nvSpPr>
        <p:spPr>
          <a:xfrm>
            <a:off x="8589775"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2" name="TextBox 61">
            <a:extLst>
              <a:ext uri="{FF2B5EF4-FFF2-40B4-BE49-F238E27FC236}">
                <a16:creationId xmlns:a16="http://schemas.microsoft.com/office/drawing/2014/main" id="{58F2BE97-021A-9848-0165-324CA5145FB0}"/>
              </a:ext>
            </a:extLst>
          </p:cNvPr>
          <p:cNvSpPr txBox="1"/>
          <p:nvPr>
            <p:custDataLst>
              <p:tags r:id="rId57"/>
            </p:custDataLst>
          </p:nvPr>
        </p:nvSpPr>
        <p:spPr>
          <a:xfrm>
            <a:off x="7940995"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68" name="TextBox 67">
            <a:extLst>
              <a:ext uri="{FF2B5EF4-FFF2-40B4-BE49-F238E27FC236}">
                <a16:creationId xmlns:a16="http://schemas.microsoft.com/office/drawing/2014/main" id="{620645D3-3397-FEC1-CC3F-928F911A7FA1}"/>
              </a:ext>
            </a:extLst>
          </p:cNvPr>
          <p:cNvSpPr txBox="1"/>
          <p:nvPr>
            <p:custDataLst>
              <p:tags r:id="rId58"/>
            </p:custDataLst>
          </p:nvPr>
        </p:nvSpPr>
        <p:spPr>
          <a:xfrm>
            <a:off x="8589775"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88" name="TextBox 87">
            <a:extLst>
              <a:ext uri="{FF2B5EF4-FFF2-40B4-BE49-F238E27FC236}">
                <a16:creationId xmlns:a16="http://schemas.microsoft.com/office/drawing/2014/main" id="{C4BD69AC-B0AE-2551-2C24-62B48C9B7FE0}"/>
              </a:ext>
            </a:extLst>
          </p:cNvPr>
          <p:cNvSpPr txBox="1"/>
          <p:nvPr>
            <p:custDataLst>
              <p:tags r:id="rId59"/>
            </p:custDataLst>
          </p:nvPr>
        </p:nvSpPr>
        <p:spPr>
          <a:xfrm>
            <a:off x="7727779" y="487439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5" name="TextBox 134">
            <a:extLst>
              <a:ext uri="{FF2B5EF4-FFF2-40B4-BE49-F238E27FC236}">
                <a16:creationId xmlns:a16="http://schemas.microsoft.com/office/drawing/2014/main" id="{86FB4844-563B-2BD0-23C9-C796EFBD09DD}"/>
              </a:ext>
            </a:extLst>
          </p:cNvPr>
          <p:cNvSpPr txBox="1"/>
          <p:nvPr>
            <p:custDataLst>
              <p:tags r:id="rId60"/>
            </p:custDataLst>
          </p:nvPr>
        </p:nvSpPr>
        <p:spPr>
          <a:xfrm>
            <a:off x="2680134" y="4874391"/>
            <a:ext cx="3190320" cy="73866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Use of state-driven technical assistance and channels for collaboration for improved outcomes</a:t>
            </a:r>
          </a:p>
        </p:txBody>
      </p:sp>
      <p:sp>
        <p:nvSpPr>
          <p:cNvPr id="15" name="TextBox 14">
            <a:extLst>
              <a:ext uri="{FF2B5EF4-FFF2-40B4-BE49-F238E27FC236}">
                <a16:creationId xmlns:a16="http://schemas.microsoft.com/office/drawing/2014/main" id="{B6183AFB-A85B-C9A7-954F-391C278D5435}"/>
              </a:ext>
            </a:extLst>
          </p:cNvPr>
          <p:cNvSpPr txBox="1">
            <a:spLocks/>
          </p:cNvSpPr>
          <p:nvPr>
            <p:custDataLst>
              <p:tags r:id="rId61"/>
            </p:custDataLst>
          </p:nvPr>
        </p:nvSpPr>
        <p:spPr>
          <a:xfrm>
            <a:off x="571499" y="5742009"/>
            <a:ext cx="1607346" cy="24622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Community based care</a:t>
            </a:r>
          </a:p>
        </p:txBody>
      </p:sp>
      <p:sp>
        <p:nvSpPr>
          <p:cNvPr id="136" name="TextBox 135">
            <a:extLst>
              <a:ext uri="{FF2B5EF4-FFF2-40B4-BE49-F238E27FC236}">
                <a16:creationId xmlns:a16="http://schemas.microsoft.com/office/drawing/2014/main" id="{C893AD51-2291-8BA3-C738-BA4699A2A60F}"/>
              </a:ext>
            </a:extLst>
          </p:cNvPr>
          <p:cNvSpPr txBox="1"/>
          <p:nvPr>
            <p:custDataLst>
              <p:tags r:id="rId62"/>
            </p:custDataLst>
          </p:nvPr>
        </p:nvSpPr>
        <p:spPr>
          <a:xfrm>
            <a:off x="2680134" y="5742009"/>
            <a:ext cx="3190320" cy="49244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Use of outsource strategies to regional lead agencies</a:t>
            </a:r>
          </a:p>
        </p:txBody>
      </p:sp>
      <p:sp>
        <p:nvSpPr>
          <p:cNvPr id="155" name="TextBox 154">
            <a:extLst>
              <a:ext uri="{FF2B5EF4-FFF2-40B4-BE49-F238E27FC236}">
                <a16:creationId xmlns:a16="http://schemas.microsoft.com/office/drawing/2014/main" id="{1DA8ADE4-4E5F-6A28-093E-E5D81A2E963F}"/>
              </a:ext>
            </a:extLst>
          </p:cNvPr>
          <p:cNvSpPr txBox="1"/>
          <p:nvPr>
            <p:custDataLst>
              <p:tags r:id="rId63"/>
            </p:custDataLst>
          </p:nvPr>
        </p:nvSpPr>
        <p:spPr>
          <a:xfrm>
            <a:off x="6034199" y="1847631"/>
            <a:ext cx="47514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cxnSp>
        <p:nvCxnSpPr>
          <p:cNvPr id="159" name="Straight Connector 158">
            <a:extLst>
              <a:ext uri="{FF2B5EF4-FFF2-40B4-BE49-F238E27FC236}">
                <a16:creationId xmlns:a16="http://schemas.microsoft.com/office/drawing/2014/main" id="{7E7442B3-D897-C95E-D960-10D98BBAE81B}"/>
              </a:ext>
            </a:extLst>
          </p:cNvPr>
          <p:cNvCxnSpPr>
            <a:cxnSpLocks/>
          </p:cNvCxnSpPr>
          <p:nvPr/>
        </p:nvCxnSpPr>
        <p:spPr>
          <a:xfrm flipV="1">
            <a:off x="10082329" y="1863759"/>
            <a:ext cx="0" cy="4464076"/>
          </a:xfrm>
          <a:prstGeom prst="line">
            <a:avLst/>
          </a:prstGeom>
          <a:ln w="12700" cap="flat">
            <a:solidFill>
              <a:schemeClr val="bg2">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77BDC8AE-7C6E-C134-3807-60A9BD37B213}"/>
              </a:ext>
            </a:extLst>
          </p:cNvPr>
          <p:cNvSpPr txBox="1"/>
          <p:nvPr>
            <p:custDataLst>
              <p:tags r:id="rId64"/>
            </p:custDataLst>
          </p:nvPr>
        </p:nvSpPr>
        <p:spPr>
          <a:xfrm>
            <a:off x="1114534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FL</a:t>
            </a:r>
          </a:p>
        </p:txBody>
      </p:sp>
      <p:sp>
        <p:nvSpPr>
          <p:cNvPr id="172" name="TextBox 171">
            <a:extLst>
              <a:ext uri="{FF2B5EF4-FFF2-40B4-BE49-F238E27FC236}">
                <a16:creationId xmlns:a16="http://schemas.microsoft.com/office/drawing/2014/main" id="{7C48FC80-1D06-6B01-559C-F8C3387309D1}"/>
              </a:ext>
            </a:extLst>
          </p:cNvPr>
          <p:cNvSpPr txBox="1">
            <a:spLocks/>
          </p:cNvSpPr>
          <p:nvPr>
            <p:custDataLst>
              <p:tags r:id="rId65"/>
            </p:custDataLst>
          </p:nvPr>
        </p:nvSpPr>
        <p:spPr>
          <a:xfrm>
            <a:off x="5948313" y="1488876"/>
            <a:ext cx="3948195"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State-supervised, locally-administered</a:t>
            </a:r>
          </a:p>
        </p:txBody>
      </p:sp>
      <p:sp>
        <p:nvSpPr>
          <p:cNvPr id="173" name="TextBox 172">
            <a:extLst>
              <a:ext uri="{FF2B5EF4-FFF2-40B4-BE49-F238E27FC236}">
                <a16:creationId xmlns:a16="http://schemas.microsoft.com/office/drawing/2014/main" id="{2A539CD3-98B1-8BBA-C7E9-046C1C01E1D5}"/>
              </a:ext>
            </a:extLst>
          </p:cNvPr>
          <p:cNvSpPr txBox="1"/>
          <p:nvPr>
            <p:custDataLst>
              <p:tags r:id="rId66"/>
            </p:custDataLst>
          </p:nvPr>
        </p:nvSpPr>
        <p:spPr>
          <a:xfrm>
            <a:off x="10264974" y="1485981"/>
            <a:ext cx="157253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State administered</a:t>
            </a:r>
          </a:p>
        </p:txBody>
      </p:sp>
      <p:sp>
        <p:nvSpPr>
          <p:cNvPr id="164" name="TextBox 163">
            <a:extLst>
              <a:ext uri="{FF2B5EF4-FFF2-40B4-BE49-F238E27FC236}">
                <a16:creationId xmlns:a16="http://schemas.microsoft.com/office/drawing/2014/main" id="{828A4E23-4C56-3F5D-72F2-B569C3F0C5AD}"/>
              </a:ext>
            </a:extLst>
          </p:cNvPr>
          <p:cNvSpPr txBox="1"/>
          <p:nvPr>
            <p:custDataLst>
              <p:tags r:id="rId67"/>
            </p:custDataLst>
          </p:nvPr>
        </p:nvSpPr>
        <p:spPr>
          <a:xfrm>
            <a:off x="10268149" y="1894537"/>
            <a:ext cx="475149"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TX</a:t>
            </a:r>
          </a:p>
        </p:txBody>
      </p:sp>
      <p:sp>
        <p:nvSpPr>
          <p:cNvPr id="141" name="TextBox 140">
            <a:extLst>
              <a:ext uri="{FF2B5EF4-FFF2-40B4-BE49-F238E27FC236}">
                <a16:creationId xmlns:a16="http://schemas.microsoft.com/office/drawing/2014/main" id="{4B3E9556-6FDA-E19E-E355-57A402D53D4E}"/>
              </a:ext>
            </a:extLst>
          </p:cNvPr>
          <p:cNvSpPr txBox="1"/>
          <p:nvPr/>
        </p:nvSpPr>
        <p:spPr>
          <a:xfrm>
            <a:off x="528411" y="33583"/>
            <a:ext cx="406400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Pillar 6: Modernization and Oversight</a:t>
            </a:r>
          </a:p>
        </p:txBody>
      </p:sp>
      <p:cxnSp>
        <p:nvCxnSpPr>
          <p:cNvPr id="181" name="Straight Connector 180">
            <a:extLst>
              <a:ext uri="{FF2B5EF4-FFF2-40B4-BE49-F238E27FC236}">
                <a16:creationId xmlns:a16="http://schemas.microsoft.com/office/drawing/2014/main" id="{9D15EC45-8CF6-7EE8-2273-708BD1DB86EF}"/>
              </a:ext>
            </a:extLst>
          </p:cNvPr>
          <p:cNvCxnSpPr>
            <a:cxnSpLocks/>
          </p:cNvCxnSpPr>
          <p:nvPr>
            <p:custDataLst>
              <p:tags r:id="rId68"/>
            </p:custDataLst>
          </p:nvPr>
        </p:nvCxnSpPr>
        <p:spPr>
          <a:xfrm>
            <a:off x="10264974" y="1715573"/>
            <a:ext cx="13555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508697C-5220-6263-CBBF-E761EE278ACB}"/>
              </a:ext>
            </a:extLst>
          </p:cNvPr>
          <p:cNvCxnSpPr>
            <a:cxnSpLocks/>
          </p:cNvCxnSpPr>
          <p:nvPr>
            <p:custDataLst>
              <p:tags r:id="rId69"/>
            </p:custDataLst>
          </p:nvPr>
        </p:nvCxnSpPr>
        <p:spPr>
          <a:xfrm>
            <a:off x="5948312" y="1715573"/>
            <a:ext cx="394819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9" name="5. Source">
            <a:extLst>
              <a:ext uri="{FF2B5EF4-FFF2-40B4-BE49-F238E27FC236}">
                <a16:creationId xmlns:a16="http://schemas.microsoft.com/office/drawing/2014/main" id="{A85C951B-915D-8CD0-B928-BF211FD41368}"/>
              </a:ext>
            </a:extLst>
          </p:cNvPr>
          <p:cNvSpPr txBox="1">
            <a:spLocks/>
          </p:cNvSpPr>
          <p:nvPr>
            <p:custDataLst>
              <p:tags r:id="rId70"/>
            </p:custDataLst>
          </p:nvPr>
        </p:nvSpPr>
        <p:spPr>
          <a:xfrm>
            <a:off x="571500" y="6555267"/>
            <a:ext cx="976379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base" latinLnBrk="0" hangingPunct="1">
              <a:lnSpc>
                <a:spcPct val="100000"/>
              </a:lnSpc>
              <a:spcBef>
                <a:spcPts val="300"/>
              </a:spcBef>
              <a:spcAft>
                <a:spcPts val="300"/>
              </a:spcAft>
              <a:buClrTx/>
              <a:buSzTx/>
              <a:buFont typeface="Segoe UI" panose="020B0502040204020203" pitchFamily="34" charset="0"/>
              <a:buNone/>
              <a:tabLst/>
              <a:defRPr/>
            </a:pPr>
            <a:r>
              <a:rPr kumimoji="0" lang="en-US" sz="100" b="0" i="0" u="none" strike="noStrike" kern="1200" cap="none" spc="0" normalizeH="0" baseline="0" noProof="0" err="1">
                <a:ln>
                  <a:noFill/>
                </a:ln>
                <a:solidFill>
                  <a:srgbClr val="FFFFFF"/>
                </a:solidFill>
                <a:effectLst/>
                <a:uLnTx/>
                <a:uFillTx/>
                <a:latin typeface="Calibri"/>
                <a:ea typeface="+mn-ea"/>
                <a:cs typeface="Arial" panose="020B0604020202020204" pitchFamily="34" charset="0"/>
              </a:rPr>
              <a:t>Sourc</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1. North Carolina General Assembly, Statutory Authority of State 2. UNC School of Government 3. Progress Report of Oversight of LDSS, 2024 4. State of Nevada Statutes, Ch. 432B 5. Maryland.gov 6. Minnesota Child Protection and Child  Welfare Supervision 7. ACF 8. Pennsylvania Child Youth and Family Service Plan 2025-2029 </a:t>
            </a:r>
          </a:p>
        </p:txBody>
      </p:sp>
      <p:sp>
        <p:nvSpPr>
          <p:cNvPr id="227" name="TextBox 226">
            <a:extLst>
              <a:ext uri="{FF2B5EF4-FFF2-40B4-BE49-F238E27FC236}">
                <a16:creationId xmlns:a16="http://schemas.microsoft.com/office/drawing/2014/main" id="{10F18AF3-E1F4-6FC7-F4B6-AC0A79D01AB1}"/>
              </a:ext>
            </a:extLst>
          </p:cNvPr>
          <p:cNvSpPr txBox="1"/>
          <p:nvPr/>
        </p:nvSpPr>
        <p:spPr>
          <a:xfrm>
            <a:off x="8131668" y="1058051"/>
            <a:ext cx="254000" cy="20005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8" name="TextBox 227">
            <a:extLst>
              <a:ext uri="{FF2B5EF4-FFF2-40B4-BE49-F238E27FC236}">
                <a16:creationId xmlns:a16="http://schemas.microsoft.com/office/drawing/2014/main" id="{9561CF87-BCDC-5431-A342-6DEFD04548A6}"/>
              </a:ext>
            </a:extLst>
          </p:cNvPr>
          <p:cNvSpPr txBox="1"/>
          <p:nvPr/>
        </p:nvSpPr>
        <p:spPr>
          <a:xfrm>
            <a:off x="8131668" y="1058051"/>
            <a:ext cx="254000" cy="276999"/>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9" name="TextBox 228">
            <a:extLst>
              <a:ext uri="{FF2B5EF4-FFF2-40B4-BE49-F238E27FC236}">
                <a16:creationId xmlns:a16="http://schemas.microsoft.com/office/drawing/2014/main" id="{5F341B81-F4D5-F62B-579D-94C4FFF99411}"/>
              </a:ext>
            </a:extLst>
          </p:cNvPr>
          <p:cNvSpPr txBox="1"/>
          <p:nvPr/>
        </p:nvSpPr>
        <p:spPr>
          <a:xfrm>
            <a:off x="8816954" y="1068570"/>
            <a:ext cx="1325112" cy="16158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0" i="0" u="none" strike="noStrike" kern="1200" cap="none" spc="0" normalizeH="0" baseline="0" noProof="0">
                <a:ln>
                  <a:noFill/>
                </a:ln>
                <a:solidFill>
                  <a:srgbClr val="000000"/>
                </a:solidFill>
                <a:effectLst/>
                <a:uLnTx/>
                <a:uFillTx/>
                <a:latin typeface="Calibri"/>
                <a:ea typeface="+mn-ea"/>
                <a:cs typeface="Arial"/>
              </a:rPr>
              <a:t>Program exists</a:t>
            </a:r>
            <a:endParaRPr kumimoji="0" lang="en-US" sz="1050" b="0" i="0" u="none" strike="noStrike" kern="1200" cap="none" spc="0" normalizeH="0" baseline="0" noProof="0">
              <a:ln>
                <a:noFill/>
              </a:ln>
              <a:solidFill>
                <a:srgbClr val="000000"/>
              </a:solidFill>
              <a:effectLst/>
              <a:uLnTx/>
              <a:uFillTx/>
              <a:latin typeface="Calibri"/>
              <a:ea typeface="Calibri"/>
              <a:cs typeface="Arial" panose="020B0604020202020204" pitchFamily="34" charset="0"/>
            </a:endParaRPr>
          </a:p>
        </p:txBody>
      </p:sp>
      <p:sp>
        <p:nvSpPr>
          <p:cNvPr id="230" name="TextBox 229">
            <a:extLst>
              <a:ext uri="{FF2B5EF4-FFF2-40B4-BE49-F238E27FC236}">
                <a16:creationId xmlns:a16="http://schemas.microsoft.com/office/drawing/2014/main" id="{2971C14A-AD0C-1FFD-CE00-E4DAF8ED8927}"/>
              </a:ext>
            </a:extLst>
          </p:cNvPr>
          <p:cNvSpPr txBox="1"/>
          <p:nvPr/>
        </p:nvSpPr>
        <p:spPr>
          <a:xfrm>
            <a:off x="10096273" y="1047356"/>
            <a:ext cx="1502956" cy="161583"/>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50" b="0" i="0" u="none" strike="noStrike" kern="1200" cap="none" spc="0" normalizeH="0" baseline="0" noProof="0">
                <a:ln>
                  <a:noFill/>
                </a:ln>
                <a:solidFill>
                  <a:srgbClr val="000000"/>
                </a:solidFill>
                <a:effectLst/>
                <a:uLnTx/>
                <a:uFillTx/>
                <a:latin typeface="Calibri"/>
                <a:ea typeface="+mn-ea"/>
                <a:cs typeface="Arial"/>
              </a:rPr>
              <a:t>Program partially exists</a:t>
            </a:r>
            <a:endParaRPr kumimoji="0" lang="en-US" sz="1050" b="0" i="0" u="none" strike="noStrike" kern="1200" cap="none" spc="0" normalizeH="0" baseline="0" noProof="0">
              <a:ln>
                <a:noFill/>
              </a:ln>
              <a:solidFill>
                <a:srgbClr val="000000"/>
              </a:solidFill>
              <a:effectLst/>
              <a:uLnTx/>
              <a:uFillTx/>
              <a:latin typeface="Calibri"/>
              <a:ea typeface="Calibri"/>
              <a:cs typeface="Arial" panose="020B0604020202020204" pitchFamily="34" charset="0"/>
            </a:endParaRPr>
          </a:p>
        </p:txBody>
      </p:sp>
      <p:sp>
        <p:nvSpPr>
          <p:cNvPr id="7" name="Date Placeholder 5">
            <a:extLst>
              <a:ext uri="{FF2B5EF4-FFF2-40B4-BE49-F238E27FC236}">
                <a16:creationId xmlns:a16="http://schemas.microsoft.com/office/drawing/2014/main" id="{901967D5-EFAF-9B04-820F-4BE2F09DBB04}"/>
              </a:ext>
            </a:extLst>
          </p:cNvPr>
          <p:cNvSpPr>
            <a:spLocks noGrp="1"/>
          </p:cNvSpPr>
          <p:nvPr>
            <p:ph type="dt" sz="half" idx="2"/>
          </p:nvPr>
        </p:nvSpPr>
        <p:spPr>
          <a:xfrm>
            <a:off x="6274095" y="33583"/>
            <a:ext cx="726161"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July 3, 2025</a:t>
            </a:r>
          </a:p>
        </p:txBody>
      </p:sp>
      <p:grpSp>
        <p:nvGrpSpPr>
          <p:cNvPr id="46" name="CheckmarkWhite 39">
            <a:extLst>
              <a:ext uri="{FF2B5EF4-FFF2-40B4-BE49-F238E27FC236}">
                <a16:creationId xmlns:a16="http://schemas.microsoft.com/office/drawing/2014/main" id="{372558DA-2C8F-C51F-FDD5-71B03A6B9C53}"/>
              </a:ext>
            </a:extLst>
          </p:cNvPr>
          <p:cNvGrpSpPr>
            <a:grpSpLocks/>
          </p:cNvGrpSpPr>
          <p:nvPr>
            <p:custDataLst>
              <p:tags r:id="rId71"/>
            </p:custDataLst>
          </p:nvPr>
        </p:nvGrpSpPr>
        <p:grpSpPr>
          <a:xfrm>
            <a:off x="9421359" y="4874391"/>
            <a:ext cx="254000" cy="254000"/>
            <a:chOff x="1016000" y="1016000"/>
            <a:chExt cx="396228" cy="396228"/>
          </a:xfrm>
          <a:solidFill>
            <a:schemeClr val="accent1"/>
          </a:solidFill>
        </p:grpSpPr>
        <p:sp>
          <p:nvSpPr>
            <p:cNvPr id="52" name="Oval 51">
              <a:extLst>
                <a:ext uri="{FF2B5EF4-FFF2-40B4-BE49-F238E27FC236}">
                  <a16:creationId xmlns:a16="http://schemas.microsoft.com/office/drawing/2014/main" id="{FC9307AD-E6C2-5C23-56F5-F60DE9A37DBC}"/>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81" name="Graphic 80">
              <a:extLst>
                <a:ext uri="{FF2B5EF4-FFF2-40B4-BE49-F238E27FC236}">
                  <a16:creationId xmlns:a16="http://schemas.microsoft.com/office/drawing/2014/main" id="{3E37C495-D795-1761-19AF-AE49C666EB6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82" name="CheckmarkWhite 39">
            <a:extLst>
              <a:ext uri="{FF2B5EF4-FFF2-40B4-BE49-F238E27FC236}">
                <a16:creationId xmlns:a16="http://schemas.microsoft.com/office/drawing/2014/main" id="{E3FC8599-F149-C366-CCE0-EC80C392FBD5}"/>
              </a:ext>
            </a:extLst>
          </p:cNvPr>
          <p:cNvGrpSpPr>
            <a:grpSpLocks/>
          </p:cNvGrpSpPr>
          <p:nvPr>
            <p:custDataLst>
              <p:tags r:id="rId72"/>
            </p:custDataLst>
          </p:nvPr>
        </p:nvGrpSpPr>
        <p:grpSpPr>
          <a:xfrm>
            <a:off x="10268149" y="5742009"/>
            <a:ext cx="254000" cy="254000"/>
            <a:chOff x="1016000" y="1016000"/>
            <a:chExt cx="396228" cy="396228"/>
          </a:xfrm>
          <a:solidFill>
            <a:schemeClr val="accent1"/>
          </a:solidFill>
        </p:grpSpPr>
        <p:sp>
          <p:nvSpPr>
            <p:cNvPr id="83" name="Oval 82">
              <a:extLst>
                <a:ext uri="{FF2B5EF4-FFF2-40B4-BE49-F238E27FC236}">
                  <a16:creationId xmlns:a16="http://schemas.microsoft.com/office/drawing/2014/main" id="{13FF7842-FA38-3C85-88E7-4044FDBD36C7}"/>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84" name="Graphic 83">
              <a:extLst>
                <a:ext uri="{FF2B5EF4-FFF2-40B4-BE49-F238E27FC236}">
                  <a16:creationId xmlns:a16="http://schemas.microsoft.com/office/drawing/2014/main" id="{2B39CECC-E666-6FB5-F061-856E040E562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85" name="CheckmarkWhite 39">
            <a:extLst>
              <a:ext uri="{FF2B5EF4-FFF2-40B4-BE49-F238E27FC236}">
                <a16:creationId xmlns:a16="http://schemas.microsoft.com/office/drawing/2014/main" id="{318E1C6E-B386-F8A5-3A59-48962E49E00D}"/>
              </a:ext>
            </a:extLst>
          </p:cNvPr>
          <p:cNvGrpSpPr>
            <a:grpSpLocks/>
          </p:cNvGrpSpPr>
          <p:nvPr>
            <p:custDataLst>
              <p:tags r:id="rId73"/>
            </p:custDataLst>
          </p:nvPr>
        </p:nvGrpSpPr>
        <p:grpSpPr>
          <a:xfrm>
            <a:off x="10268149" y="4023505"/>
            <a:ext cx="254000" cy="254000"/>
            <a:chOff x="1016000" y="1016000"/>
            <a:chExt cx="396228" cy="396228"/>
          </a:xfrm>
          <a:solidFill>
            <a:schemeClr val="accent1"/>
          </a:solidFill>
        </p:grpSpPr>
        <p:sp>
          <p:nvSpPr>
            <p:cNvPr id="86" name="Oval 85">
              <a:extLst>
                <a:ext uri="{FF2B5EF4-FFF2-40B4-BE49-F238E27FC236}">
                  <a16:creationId xmlns:a16="http://schemas.microsoft.com/office/drawing/2014/main" id="{F009DC3D-FCD5-6E58-F9CD-101A2C740E7B}"/>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87" name="Graphic 86">
              <a:extLst>
                <a:ext uri="{FF2B5EF4-FFF2-40B4-BE49-F238E27FC236}">
                  <a16:creationId xmlns:a16="http://schemas.microsoft.com/office/drawing/2014/main" id="{C103F562-FE07-DBE0-CE6C-C16E9921F2D8}"/>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93" name="CheckmarkWhite 39">
            <a:extLst>
              <a:ext uri="{FF2B5EF4-FFF2-40B4-BE49-F238E27FC236}">
                <a16:creationId xmlns:a16="http://schemas.microsoft.com/office/drawing/2014/main" id="{06A526BC-A648-824D-E5A1-188038F4EF84}"/>
              </a:ext>
            </a:extLst>
          </p:cNvPr>
          <p:cNvGrpSpPr>
            <a:grpSpLocks/>
          </p:cNvGrpSpPr>
          <p:nvPr>
            <p:custDataLst>
              <p:tags r:id="rId74"/>
            </p:custDataLst>
          </p:nvPr>
        </p:nvGrpSpPr>
        <p:grpSpPr>
          <a:xfrm>
            <a:off x="10268149" y="2245657"/>
            <a:ext cx="254000" cy="254000"/>
            <a:chOff x="1016000" y="1016000"/>
            <a:chExt cx="396228" cy="396228"/>
          </a:xfrm>
          <a:solidFill>
            <a:schemeClr val="accent1"/>
          </a:solidFill>
        </p:grpSpPr>
        <p:sp>
          <p:nvSpPr>
            <p:cNvPr id="96" name="Oval 95">
              <a:extLst>
                <a:ext uri="{FF2B5EF4-FFF2-40B4-BE49-F238E27FC236}">
                  <a16:creationId xmlns:a16="http://schemas.microsoft.com/office/drawing/2014/main" id="{E09DE5B7-401B-A9EC-10C9-5495CFAE6E03}"/>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99" name="Graphic 98">
              <a:extLst>
                <a:ext uri="{FF2B5EF4-FFF2-40B4-BE49-F238E27FC236}">
                  <a16:creationId xmlns:a16="http://schemas.microsoft.com/office/drawing/2014/main" id="{A5DDFAE0-4DDE-1867-B15D-AAF64B838CE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252" name="CheckmarkWhite 39">
            <a:extLst>
              <a:ext uri="{FF2B5EF4-FFF2-40B4-BE49-F238E27FC236}">
                <a16:creationId xmlns:a16="http://schemas.microsoft.com/office/drawing/2014/main" id="{302C5AD4-5D88-7A39-AC38-0443DD5A944E}"/>
              </a:ext>
            </a:extLst>
          </p:cNvPr>
          <p:cNvGrpSpPr>
            <a:grpSpLocks/>
          </p:cNvGrpSpPr>
          <p:nvPr>
            <p:custDataLst>
              <p:tags r:id="rId75"/>
            </p:custDataLst>
          </p:nvPr>
        </p:nvGrpSpPr>
        <p:grpSpPr>
          <a:xfrm>
            <a:off x="8507803" y="1007251"/>
            <a:ext cx="254000" cy="254000"/>
            <a:chOff x="1016000" y="1016000"/>
            <a:chExt cx="396228" cy="396228"/>
          </a:xfrm>
          <a:solidFill>
            <a:schemeClr val="accent1"/>
          </a:solidFill>
        </p:grpSpPr>
        <p:sp>
          <p:nvSpPr>
            <p:cNvPr id="253" name="Oval 252">
              <a:extLst>
                <a:ext uri="{FF2B5EF4-FFF2-40B4-BE49-F238E27FC236}">
                  <a16:creationId xmlns:a16="http://schemas.microsoft.com/office/drawing/2014/main" id="{653A8EC0-D585-5013-BE0B-9D7734AD7802}"/>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54" name="Graphic 253">
              <a:extLst>
                <a:ext uri="{FF2B5EF4-FFF2-40B4-BE49-F238E27FC236}">
                  <a16:creationId xmlns:a16="http://schemas.microsoft.com/office/drawing/2014/main" id="{6D6142D2-41FA-A8C8-6537-6A41ED37827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291" name="CheckmarkWhite 39">
            <a:extLst>
              <a:ext uri="{FF2B5EF4-FFF2-40B4-BE49-F238E27FC236}">
                <a16:creationId xmlns:a16="http://schemas.microsoft.com/office/drawing/2014/main" id="{721A527A-8153-1DB0-0ED2-72D087235595}"/>
              </a:ext>
            </a:extLst>
          </p:cNvPr>
          <p:cNvGrpSpPr>
            <a:grpSpLocks/>
          </p:cNvGrpSpPr>
          <p:nvPr>
            <p:custDataLst>
              <p:tags r:id="rId76"/>
            </p:custDataLst>
          </p:nvPr>
        </p:nvGrpSpPr>
        <p:grpSpPr>
          <a:xfrm>
            <a:off x="10268149" y="3121399"/>
            <a:ext cx="254000" cy="254000"/>
            <a:chOff x="1016000" y="1016000"/>
            <a:chExt cx="396228" cy="396228"/>
          </a:xfrm>
          <a:solidFill>
            <a:schemeClr val="accent1"/>
          </a:solidFill>
        </p:grpSpPr>
        <p:sp>
          <p:nvSpPr>
            <p:cNvPr id="292" name="Oval 291">
              <a:extLst>
                <a:ext uri="{FF2B5EF4-FFF2-40B4-BE49-F238E27FC236}">
                  <a16:creationId xmlns:a16="http://schemas.microsoft.com/office/drawing/2014/main" id="{1E74962C-93CE-D576-CC1A-5BA671ED0EAC}"/>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93" name="Graphic 292">
              <a:extLst>
                <a:ext uri="{FF2B5EF4-FFF2-40B4-BE49-F238E27FC236}">
                  <a16:creationId xmlns:a16="http://schemas.microsoft.com/office/drawing/2014/main" id="{5B168404-7657-877E-CA96-4927171FAC4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294" name="CheckmarkWhite 39">
            <a:extLst>
              <a:ext uri="{FF2B5EF4-FFF2-40B4-BE49-F238E27FC236}">
                <a16:creationId xmlns:a16="http://schemas.microsoft.com/office/drawing/2014/main" id="{DBB96B7A-5046-8ADA-1E85-3AFF3AD01B10}"/>
              </a:ext>
            </a:extLst>
          </p:cNvPr>
          <p:cNvGrpSpPr>
            <a:grpSpLocks/>
          </p:cNvGrpSpPr>
          <p:nvPr>
            <p:custDataLst>
              <p:tags r:id="rId77"/>
            </p:custDataLst>
          </p:nvPr>
        </p:nvGrpSpPr>
        <p:grpSpPr>
          <a:xfrm>
            <a:off x="9421359" y="4023505"/>
            <a:ext cx="254000" cy="254000"/>
            <a:chOff x="1016000" y="1016000"/>
            <a:chExt cx="396228" cy="396228"/>
          </a:xfrm>
          <a:solidFill>
            <a:schemeClr val="accent1"/>
          </a:solidFill>
        </p:grpSpPr>
        <p:sp>
          <p:nvSpPr>
            <p:cNvPr id="295" name="Oval 294">
              <a:extLst>
                <a:ext uri="{FF2B5EF4-FFF2-40B4-BE49-F238E27FC236}">
                  <a16:creationId xmlns:a16="http://schemas.microsoft.com/office/drawing/2014/main" id="{2493768D-79CB-2DB5-001D-1AE9E29EE850}"/>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96" name="Graphic 295">
              <a:extLst>
                <a:ext uri="{FF2B5EF4-FFF2-40B4-BE49-F238E27FC236}">
                  <a16:creationId xmlns:a16="http://schemas.microsoft.com/office/drawing/2014/main" id="{FEE7B58C-5DC7-E585-546F-DA40AF5D01A3}"/>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sp>
        <p:nvSpPr>
          <p:cNvPr id="250" name="Oval 249">
            <a:extLst>
              <a:ext uri="{FF2B5EF4-FFF2-40B4-BE49-F238E27FC236}">
                <a16:creationId xmlns:a16="http://schemas.microsoft.com/office/drawing/2014/main" id="{5E66C1AF-8482-AE55-2041-9D95885D230A}"/>
              </a:ext>
            </a:extLst>
          </p:cNvPr>
          <p:cNvSpPr/>
          <p:nvPr/>
        </p:nvSpPr>
        <p:spPr>
          <a:xfrm>
            <a:off x="9755205" y="1007251"/>
            <a:ext cx="254000" cy="254000"/>
          </a:xfrm>
          <a:prstGeom prst="ellipse">
            <a:avLst/>
          </a:prstGeom>
          <a:solidFill>
            <a:schemeClr val="bg1"/>
          </a:solidFill>
          <a:ln w="63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51" name="Graphic 250">
            <a:extLst>
              <a:ext uri="{FF2B5EF4-FFF2-40B4-BE49-F238E27FC236}">
                <a16:creationId xmlns:a16="http://schemas.microsoft.com/office/drawing/2014/main" id="{B1BF8CAA-7766-471A-263B-53D2F6998F53}"/>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9760086" y="1012132"/>
            <a:ext cx="244238" cy="244238"/>
          </a:xfrm>
          <a:prstGeom prst="rect">
            <a:avLst/>
          </a:prstGeom>
        </p:spPr>
      </p:pic>
      <p:grpSp>
        <p:nvGrpSpPr>
          <p:cNvPr id="300" name="CheckmarkWhite 39">
            <a:extLst>
              <a:ext uri="{FF2B5EF4-FFF2-40B4-BE49-F238E27FC236}">
                <a16:creationId xmlns:a16="http://schemas.microsoft.com/office/drawing/2014/main" id="{B5075997-2B39-9D4F-4231-47B9364714DC}"/>
              </a:ext>
            </a:extLst>
          </p:cNvPr>
          <p:cNvGrpSpPr>
            <a:grpSpLocks/>
          </p:cNvGrpSpPr>
          <p:nvPr>
            <p:custDataLst>
              <p:tags r:id="rId78"/>
            </p:custDataLst>
          </p:nvPr>
        </p:nvGrpSpPr>
        <p:grpSpPr>
          <a:xfrm>
            <a:off x="10268149" y="4874391"/>
            <a:ext cx="254000" cy="254000"/>
            <a:chOff x="1016000" y="1016000"/>
            <a:chExt cx="396228" cy="396228"/>
          </a:xfrm>
          <a:solidFill>
            <a:schemeClr val="accent1"/>
          </a:solidFill>
        </p:grpSpPr>
        <p:sp>
          <p:nvSpPr>
            <p:cNvPr id="301" name="Oval 300">
              <a:extLst>
                <a:ext uri="{FF2B5EF4-FFF2-40B4-BE49-F238E27FC236}">
                  <a16:creationId xmlns:a16="http://schemas.microsoft.com/office/drawing/2014/main" id="{05DFA783-9E3C-6950-88DA-BCB313D2A73A}"/>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302" name="Graphic 301">
              <a:extLst>
                <a:ext uri="{FF2B5EF4-FFF2-40B4-BE49-F238E27FC236}">
                  <a16:creationId xmlns:a16="http://schemas.microsoft.com/office/drawing/2014/main" id="{60322BCE-9CD2-9E68-9FD4-CF05F4C46448}"/>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40" name="CheckmarkWhite 54">
            <a:extLst>
              <a:ext uri="{FF2B5EF4-FFF2-40B4-BE49-F238E27FC236}">
                <a16:creationId xmlns:a16="http://schemas.microsoft.com/office/drawing/2014/main" id="{1524EA7E-FC76-C566-B876-4007ED2548D2}"/>
              </a:ext>
            </a:extLst>
          </p:cNvPr>
          <p:cNvGrpSpPr>
            <a:grpSpLocks/>
          </p:cNvGrpSpPr>
          <p:nvPr>
            <p:custDataLst>
              <p:tags r:id="rId79"/>
            </p:custDataLst>
          </p:nvPr>
        </p:nvGrpSpPr>
        <p:grpSpPr>
          <a:xfrm>
            <a:off x="9753742" y="1006599"/>
            <a:ext cx="254000" cy="254000"/>
            <a:chOff x="1016000" y="1016000"/>
            <a:chExt cx="396228" cy="396228"/>
          </a:xfrm>
        </p:grpSpPr>
        <p:sp>
          <p:nvSpPr>
            <p:cNvPr id="5" name="Oval 4">
              <a:extLst>
                <a:ext uri="{FF2B5EF4-FFF2-40B4-BE49-F238E27FC236}">
                  <a16:creationId xmlns:a16="http://schemas.microsoft.com/office/drawing/2014/main" id="{C22C3501-0D61-D267-7D35-E14A33591FB1}"/>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9" name="Graphic 8">
              <a:extLst>
                <a:ext uri="{FF2B5EF4-FFF2-40B4-BE49-F238E27FC236}">
                  <a16:creationId xmlns:a16="http://schemas.microsoft.com/office/drawing/2014/main" id="{F3549F2F-319B-1607-3DD0-1B53DD32FEAB}"/>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1023614" y="1023614"/>
              <a:ext cx="381000" cy="381000"/>
            </a:xfrm>
            <a:prstGeom prst="rect">
              <a:avLst/>
            </a:prstGeom>
          </p:spPr>
        </p:pic>
      </p:grpSp>
      <p:grpSp>
        <p:nvGrpSpPr>
          <p:cNvPr id="162" name="CheckmarkWhite 54">
            <a:extLst>
              <a:ext uri="{FF2B5EF4-FFF2-40B4-BE49-F238E27FC236}">
                <a16:creationId xmlns:a16="http://schemas.microsoft.com/office/drawing/2014/main" id="{02769605-2E25-F65C-1984-50F4542D17D2}"/>
              </a:ext>
            </a:extLst>
          </p:cNvPr>
          <p:cNvGrpSpPr>
            <a:grpSpLocks/>
          </p:cNvGrpSpPr>
          <p:nvPr>
            <p:custDataLst>
              <p:tags r:id="rId80"/>
            </p:custDataLst>
          </p:nvPr>
        </p:nvGrpSpPr>
        <p:grpSpPr>
          <a:xfrm>
            <a:off x="6031197" y="4023505"/>
            <a:ext cx="254000" cy="254000"/>
            <a:chOff x="1016000" y="1016000"/>
            <a:chExt cx="396228" cy="396228"/>
          </a:xfrm>
        </p:grpSpPr>
        <p:sp>
          <p:nvSpPr>
            <p:cNvPr id="163" name="Oval 162">
              <a:extLst>
                <a:ext uri="{FF2B5EF4-FFF2-40B4-BE49-F238E27FC236}">
                  <a16:creationId xmlns:a16="http://schemas.microsoft.com/office/drawing/2014/main" id="{379269D1-4AB9-6E9F-F43F-74EAA7B7325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66" name="Graphic 165">
              <a:extLst>
                <a:ext uri="{FF2B5EF4-FFF2-40B4-BE49-F238E27FC236}">
                  <a16:creationId xmlns:a16="http://schemas.microsoft.com/office/drawing/2014/main" id="{BD843175-D211-6178-EE5F-9F0CC4DE54FF}"/>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1023614" y="1023614"/>
              <a:ext cx="381000" cy="381000"/>
            </a:xfrm>
            <a:prstGeom prst="rect">
              <a:avLst/>
            </a:prstGeom>
          </p:spPr>
        </p:pic>
      </p:grpSp>
      <p:grpSp>
        <p:nvGrpSpPr>
          <p:cNvPr id="3" name="CheckmarkWhite 39">
            <a:extLst>
              <a:ext uri="{FF2B5EF4-FFF2-40B4-BE49-F238E27FC236}">
                <a16:creationId xmlns:a16="http://schemas.microsoft.com/office/drawing/2014/main" id="{E822C09E-36C5-C6A5-C81B-A490D43F8F84}"/>
              </a:ext>
            </a:extLst>
          </p:cNvPr>
          <p:cNvGrpSpPr>
            <a:grpSpLocks/>
          </p:cNvGrpSpPr>
          <p:nvPr>
            <p:custDataLst>
              <p:tags r:id="rId81"/>
            </p:custDataLst>
          </p:nvPr>
        </p:nvGrpSpPr>
        <p:grpSpPr>
          <a:xfrm>
            <a:off x="11149498" y="5732828"/>
            <a:ext cx="254000" cy="254000"/>
            <a:chOff x="1016000" y="1016000"/>
            <a:chExt cx="396228" cy="396228"/>
          </a:xfrm>
          <a:solidFill>
            <a:schemeClr val="accent1"/>
          </a:solidFill>
        </p:grpSpPr>
        <p:sp>
          <p:nvSpPr>
            <p:cNvPr id="4" name="Oval 3">
              <a:extLst>
                <a:ext uri="{FF2B5EF4-FFF2-40B4-BE49-F238E27FC236}">
                  <a16:creationId xmlns:a16="http://schemas.microsoft.com/office/drawing/2014/main" id="{5BEDE91E-B9DC-4E18-1F34-CB230ED1EB7D}"/>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8" name="Graphic 7">
              <a:extLst>
                <a:ext uri="{FF2B5EF4-FFF2-40B4-BE49-F238E27FC236}">
                  <a16:creationId xmlns:a16="http://schemas.microsoft.com/office/drawing/2014/main" id="{27C248B7-9DCA-223A-1F72-ABF39BEE33FE}"/>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58" name="Group 157">
            <a:extLst>
              <a:ext uri="{FF2B5EF4-FFF2-40B4-BE49-F238E27FC236}">
                <a16:creationId xmlns:a16="http://schemas.microsoft.com/office/drawing/2014/main" id="{384C7809-01ED-DDA1-2DD9-0A07B34B170D}"/>
              </a:ext>
            </a:extLst>
          </p:cNvPr>
          <p:cNvGrpSpPr/>
          <p:nvPr/>
        </p:nvGrpSpPr>
        <p:grpSpPr>
          <a:xfrm>
            <a:off x="11141477" y="2245657"/>
            <a:ext cx="254000" cy="2873553"/>
            <a:chOff x="11149498" y="2245657"/>
            <a:chExt cx="254000" cy="2873553"/>
          </a:xfrm>
        </p:grpSpPr>
        <p:grpSp>
          <p:nvGrpSpPr>
            <p:cNvPr id="55" name="CheckmarkWhite 39">
              <a:extLst>
                <a:ext uri="{FF2B5EF4-FFF2-40B4-BE49-F238E27FC236}">
                  <a16:creationId xmlns:a16="http://schemas.microsoft.com/office/drawing/2014/main" id="{BBB9FA2C-A311-3670-1934-F3945C295ED4}"/>
                </a:ext>
              </a:extLst>
            </p:cNvPr>
            <p:cNvGrpSpPr>
              <a:grpSpLocks/>
            </p:cNvGrpSpPr>
            <p:nvPr>
              <p:custDataLst>
                <p:tags r:id="rId98"/>
              </p:custDataLst>
            </p:nvPr>
          </p:nvGrpSpPr>
          <p:grpSpPr>
            <a:xfrm>
              <a:off x="11149498" y="4014324"/>
              <a:ext cx="254000" cy="254000"/>
              <a:chOff x="1016000" y="1016000"/>
              <a:chExt cx="396228" cy="396228"/>
            </a:xfrm>
            <a:solidFill>
              <a:schemeClr val="accent1"/>
            </a:solidFill>
          </p:grpSpPr>
          <p:sp>
            <p:nvSpPr>
              <p:cNvPr id="56" name="Oval 55">
                <a:extLst>
                  <a:ext uri="{FF2B5EF4-FFF2-40B4-BE49-F238E27FC236}">
                    <a16:creationId xmlns:a16="http://schemas.microsoft.com/office/drawing/2014/main" id="{2CD1E4D5-E7D5-409F-0D31-B5A1F7644D75}"/>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57" name="Graphic 56">
                <a:extLst>
                  <a:ext uri="{FF2B5EF4-FFF2-40B4-BE49-F238E27FC236}">
                    <a16:creationId xmlns:a16="http://schemas.microsoft.com/office/drawing/2014/main" id="{725AED3D-C916-1E08-5A1D-3B1DC3C23A7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73" name="CheckmarkWhite 39">
              <a:extLst>
                <a:ext uri="{FF2B5EF4-FFF2-40B4-BE49-F238E27FC236}">
                  <a16:creationId xmlns:a16="http://schemas.microsoft.com/office/drawing/2014/main" id="{37CA32D2-C208-ED93-B4C1-1C70581657AA}"/>
                </a:ext>
              </a:extLst>
            </p:cNvPr>
            <p:cNvGrpSpPr>
              <a:grpSpLocks/>
            </p:cNvGrpSpPr>
            <p:nvPr>
              <p:custDataLst>
                <p:tags r:id="rId99"/>
              </p:custDataLst>
            </p:nvPr>
          </p:nvGrpSpPr>
          <p:grpSpPr>
            <a:xfrm>
              <a:off x="11149498" y="2245657"/>
              <a:ext cx="254000" cy="254000"/>
              <a:chOff x="1016000" y="1016000"/>
              <a:chExt cx="396228" cy="396228"/>
            </a:xfrm>
            <a:solidFill>
              <a:schemeClr val="accent1"/>
            </a:solidFill>
          </p:grpSpPr>
          <p:sp>
            <p:nvSpPr>
              <p:cNvPr id="103" name="Oval 102">
                <a:extLst>
                  <a:ext uri="{FF2B5EF4-FFF2-40B4-BE49-F238E27FC236}">
                    <a16:creationId xmlns:a16="http://schemas.microsoft.com/office/drawing/2014/main" id="{5756827B-6FA7-5BBE-EE65-F02E193C4FB0}"/>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05" name="Graphic 104">
                <a:extLst>
                  <a:ext uri="{FF2B5EF4-FFF2-40B4-BE49-F238E27FC236}">
                    <a16:creationId xmlns:a16="http://schemas.microsoft.com/office/drawing/2014/main" id="{72D911C9-CB89-8EDF-7680-00B13558D68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06" name="CheckmarkWhite 39">
              <a:extLst>
                <a:ext uri="{FF2B5EF4-FFF2-40B4-BE49-F238E27FC236}">
                  <a16:creationId xmlns:a16="http://schemas.microsoft.com/office/drawing/2014/main" id="{DB506151-A5F1-8DAC-3096-5346476C4EDB}"/>
                </a:ext>
              </a:extLst>
            </p:cNvPr>
            <p:cNvGrpSpPr>
              <a:grpSpLocks/>
            </p:cNvGrpSpPr>
            <p:nvPr>
              <p:custDataLst>
                <p:tags r:id="rId100"/>
              </p:custDataLst>
            </p:nvPr>
          </p:nvGrpSpPr>
          <p:grpSpPr>
            <a:xfrm>
              <a:off x="11149498" y="3121399"/>
              <a:ext cx="254000" cy="254000"/>
              <a:chOff x="1016000" y="1016000"/>
              <a:chExt cx="396228" cy="396228"/>
            </a:xfrm>
            <a:solidFill>
              <a:schemeClr val="accent1"/>
            </a:solidFill>
          </p:grpSpPr>
          <p:sp>
            <p:nvSpPr>
              <p:cNvPr id="117" name="Oval 116">
                <a:extLst>
                  <a:ext uri="{FF2B5EF4-FFF2-40B4-BE49-F238E27FC236}">
                    <a16:creationId xmlns:a16="http://schemas.microsoft.com/office/drawing/2014/main" id="{DE509558-2DCC-DC4E-F2BD-A22C62B352A0}"/>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23" name="Graphic 122">
                <a:extLst>
                  <a:ext uri="{FF2B5EF4-FFF2-40B4-BE49-F238E27FC236}">
                    <a16:creationId xmlns:a16="http://schemas.microsoft.com/office/drawing/2014/main" id="{F58F6DAD-57B2-2F8C-5A0B-C6131250482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38" name="CheckmarkWhite 39">
              <a:extLst>
                <a:ext uri="{FF2B5EF4-FFF2-40B4-BE49-F238E27FC236}">
                  <a16:creationId xmlns:a16="http://schemas.microsoft.com/office/drawing/2014/main" id="{3BEF30A6-B83F-038B-54B4-FEAA0B9C1849}"/>
                </a:ext>
              </a:extLst>
            </p:cNvPr>
            <p:cNvGrpSpPr>
              <a:grpSpLocks/>
            </p:cNvGrpSpPr>
            <p:nvPr>
              <p:custDataLst>
                <p:tags r:id="rId101"/>
              </p:custDataLst>
            </p:nvPr>
          </p:nvGrpSpPr>
          <p:grpSpPr>
            <a:xfrm>
              <a:off x="11149498" y="4865210"/>
              <a:ext cx="254000" cy="254000"/>
              <a:chOff x="1016000" y="1016000"/>
              <a:chExt cx="396228" cy="396228"/>
            </a:xfrm>
            <a:solidFill>
              <a:schemeClr val="accent1"/>
            </a:solidFill>
          </p:grpSpPr>
          <p:sp>
            <p:nvSpPr>
              <p:cNvPr id="143" name="Oval 142">
                <a:extLst>
                  <a:ext uri="{FF2B5EF4-FFF2-40B4-BE49-F238E27FC236}">
                    <a16:creationId xmlns:a16="http://schemas.microsoft.com/office/drawing/2014/main" id="{C48586C3-EBD6-5EF8-47B8-37AF0214B7E6}"/>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48" name="Graphic 147">
                <a:extLst>
                  <a:ext uri="{FF2B5EF4-FFF2-40B4-BE49-F238E27FC236}">
                    <a16:creationId xmlns:a16="http://schemas.microsoft.com/office/drawing/2014/main" id="{28D2A0EC-8F72-DD81-73EE-CB399A883F9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grpSp>
        <p:nvGrpSpPr>
          <p:cNvPr id="168" name="CheckmarkWhite 39">
            <a:extLst>
              <a:ext uri="{FF2B5EF4-FFF2-40B4-BE49-F238E27FC236}">
                <a16:creationId xmlns:a16="http://schemas.microsoft.com/office/drawing/2014/main" id="{99587388-B629-0D68-44AD-2BF9A9DF91F7}"/>
              </a:ext>
            </a:extLst>
          </p:cNvPr>
          <p:cNvGrpSpPr>
            <a:grpSpLocks/>
          </p:cNvGrpSpPr>
          <p:nvPr>
            <p:custDataLst>
              <p:tags r:id="rId82"/>
            </p:custDataLst>
          </p:nvPr>
        </p:nvGrpSpPr>
        <p:grpSpPr>
          <a:xfrm>
            <a:off x="6899307" y="4023505"/>
            <a:ext cx="254000" cy="254000"/>
            <a:chOff x="1016000" y="1016000"/>
            <a:chExt cx="396228" cy="396228"/>
          </a:xfrm>
          <a:solidFill>
            <a:schemeClr val="accent1"/>
          </a:solidFill>
        </p:grpSpPr>
        <p:sp>
          <p:nvSpPr>
            <p:cNvPr id="169" name="Oval 168">
              <a:extLst>
                <a:ext uri="{FF2B5EF4-FFF2-40B4-BE49-F238E27FC236}">
                  <a16:creationId xmlns:a16="http://schemas.microsoft.com/office/drawing/2014/main" id="{49438EF8-3CFE-844D-C2C3-48D549383EF5}"/>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70" name="Graphic 169">
              <a:extLst>
                <a:ext uri="{FF2B5EF4-FFF2-40B4-BE49-F238E27FC236}">
                  <a16:creationId xmlns:a16="http://schemas.microsoft.com/office/drawing/2014/main" id="{B33C2177-497C-CE0E-C2EE-B716B6DF6A4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71" name="CheckmarkWhite 39">
            <a:extLst>
              <a:ext uri="{FF2B5EF4-FFF2-40B4-BE49-F238E27FC236}">
                <a16:creationId xmlns:a16="http://schemas.microsoft.com/office/drawing/2014/main" id="{17C64460-6D2A-C5C0-5E7A-AACB8C7AD292}"/>
              </a:ext>
            </a:extLst>
          </p:cNvPr>
          <p:cNvGrpSpPr>
            <a:grpSpLocks/>
          </p:cNvGrpSpPr>
          <p:nvPr>
            <p:custDataLst>
              <p:tags r:id="rId83"/>
            </p:custDataLst>
          </p:nvPr>
        </p:nvGrpSpPr>
        <p:grpSpPr>
          <a:xfrm>
            <a:off x="6899307" y="2253678"/>
            <a:ext cx="254000" cy="254000"/>
            <a:chOff x="1016000" y="1016000"/>
            <a:chExt cx="396228" cy="396228"/>
          </a:xfrm>
          <a:solidFill>
            <a:schemeClr val="accent1"/>
          </a:solidFill>
        </p:grpSpPr>
        <p:sp>
          <p:nvSpPr>
            <p:cNvPr id="174" name="Oval 173">
              <a:extLst>
                <a:ext uri="{FF2B5EF4-FFF2-40B4-BE49-F238E27FC236}">
                  <a16:creationId xmlns:a16="http://schemas.microsoft.com/office/drawing/2014/main" id="{5D7E3BE9-6D0C-67C9-6F5D-BF2F3CF47002}"/>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77" name="Graphic 176">
              <a:extLst>
                <a:ext uri="{FF2B5EF4-FFF2-40B4-BE49-F238E27FC236}">
                  <a16:creationId xmlns:a16="http://schemas.microsoft.com/office/drawing/2014/main" id="{C2B1B5CA-17DE-8EF8-B6DD-04415135EE46}"/>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78" name="CheckmarkWhite 39">
            <a:extLst>
              <a:ext uri="{FF2B5EF4-FFF2-40B4-BE49-F238E27FC236}">
                <a16:creationId xmlns:a16="http://schemas.microsoft.com/office/drawing/2014/main" id="{AB95E1FE-150F-D1A9-8D77-1B8A67C339AF}"/>
              </a:ext>
            </a:extLst>
          </p:cNvPr>
          <p:cNvGrpSpPr>
            <a:grpSpLocks/>
          </p:cNvGrpSpPr>
          <p:nvPr>
            <p:custDataLst>
              <p:tags r:id="rId84"/>
            </p:custDataLst>
          </p:nvPr>
        </p:nvGrpSpPr>
        <p:grpSpPr>
          <a:xfrm>
            <a:off x="6899307" y="3121399"/>
            <a:ext cx="254000" cy="254000"/>
            <a:chOff x="1016000" y="1016000"/>
            <a:chExt cx="396228" cy="396228"/>
          </a:xfrm>
          <a:solidFill>
            <a:schemeClr val="accent1"/>
          </a:solidFill>
        </p:grpSpPr>
        <p:sp>
          <p:nvSpPr>
            <p:cNvPr id="179" name="Oval 178">
              <a:extLst>
                <a:ext uri="{FF2B5EF4-FFF2-40B4-BE49-F238E27FC236}">
                  <a16:creationId xmlns:a16="http://schemas.microsoft.com/office/drawing/2014/main" id="{A41E5C85-6627-1FE0-B530-717F424D6C85}"/>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80" name="Graphic 179">
              <a:extLst>
                <a:ext uri="{FF2B5EF4-FFF2-40B4-BE49-F238E27FC236}">
                  <a16:creationId xmlns:a16="http://schemas.microsoft.com/office/drawing/2014/main" id="{46F7CDD6-5E37-BA7A-1279-5D583255C1C5}"/>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83" name="CheckmarkWhite 39">
            <a:extLst>
              <a:ext uri="{FF2B5EF4-FFF2-40B4-BE49-F238E27FC236}">
                <a16:creationId xmlns:a16="http://schemas.microsoft.com/office/drawing/2014/main" id="{AD51889B-360A-41B4-ECB8-32326DF425D2}"/>
              </a:ext>
            </a:extLst>
          </p:cNvPr>
          <p:cNvGrpSpPr>
            <a:grpSpLocks/>
          </p:cNvGrpSpPr>
          <p:nvPr>
            <p:custDataLst>
              <p:tags r:id="rId85"/>
            </p:custDataLst>
          </p:nvPr>
        </p:nvGrpSpPr>
        <p:grpSpPr>
          <a:xfrm>
            <a:off x="6899307" y="4874391"/>
            <a:ext cx="254000" cy="254000"/>
            <a:chOff x="1016000" y="1016000"/>
            <a:chExt cx="396228" cy="396228"/>
          </a:xfrm>
          <a:solidFill>
            <a:schemeClr val="accent1"/>
          </a:solidFill>
        </p:grpSpPr>
        <p:sp>
          <p:nvSpPr>
            <p:cNvPr id="186" name="Oval 185">
              <a:extLst>
                <a:ext uri="{FF2B5EF4-FFF2-40B4-BE49-F238E27FC236}">
                  <a16:creationId xmlns:a16="http://schemas.microsoft.com/office/drawing/2014/main" id="{3209BDA9-B915-43D5-1330-B737474D5B78}"/>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87" name="Graphic 186">
              <a:extLst>
                <a:ext uri="{FF2B5EF4-FFF2-40B4-BE49-F238E27FC236}">
                  <a16:creationId xmlns:a16="http://schemas.microsoft.com/office/drawing/2014/main" id="{71E9C0F0-E5E2-72BA-CB99-A004D078376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88" name="CheckmarkWhite 39">
            <a:extLst>
              <a:ext uri="{FF2B5EF4-FFF2-40B4-BE49-F238E27FC236}">
                <a16:creationId xmlns:a16="http://schemas.microsoft.com/office/drawing/2014/main" id="{F6D148C0-7D59-16E0-1918-2701C072002B}"/>
              </a:ext>
            </a:extLst>
          </p:cNvPr>
          <p:cNvGrpSpPr>
            <a:grpSpLocks/>
          </p:cNvGrpSpPr>
          <p:nvPr>
            <p:custDataLst>
              <p:tags r:id="rId86"/>
            </p:custDataLst>
          </p:nvPr>
        </p:nvGrpSpPr>
        <p:grpSpPr>
          <a:xfrm>
            <a:off x="7773601" y="4899798"/>
            <a:ext cx="254000" cy="254000"/>
            <a:chOff x="1016000" y="1016000"/>
            <a:chExt cx="396228" cy="396228"/>
          </a:xfrm>
          <a:solidFill>
            <a:schemeClr val="accent1"/>
          </a:solidFill>
        </p:grpSpPr>
        <p:sp>
          <p:nvSpPr>
            <p:cNvPr id="190" name="Oval 189">
              <a:extLst>
                <a:ext uri="{FF2B5EF4-FFF2-40B4-BE49-F238E27FC236}">
                  <a16:creationId xmlns:a16="http://schemas.microsoft.com/office/drawing/2014/main" id="{373DE142-AA13-6250-A9AF-EF6A71125B12}"/>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91" name="Graphic 190">
              <a:extLst>
                <a:ext uri="{FF2B5EF4-FFF2-40B4-BE49-F238E27FC236}">
                  <a16:creationId xmlns:a16="http://schemas.microsoft.com/office/drawing/2014/main" id="{8A76D606-77F4-7BDA-4B6F-A3F09568B4F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92" name="CheckmarkWhite 39">
            <a:extLst>
              <a:ext uri="{FF2B5EF4-FFF2-40B4-BE49-F238E27FC236}">
                <a16:creationId xmlns:a16="http://schemas.microsoft.com/office/drawing/2014/main" id="{06AB54B5-F4D4-09CF-19EF-C7BEB818D8C0}"/>
              </a:ext>
            </a:extLst>
          </p:cNvPr>
          <p:cNvGrpSpPr>
            <a:grpSpLocks/>
          </p:cNvGrpSpPr>
          <p:nvPr>
            <p:custDataLst>
              <p:tags r:id="rId87"/>
            </p:custDataLst>
          </p:nvPr>
        </p:nvGrpSpPr>
        <p:grpSpPr>
          <a:xfrm>
            <a:off x="8589775" y="4890617"/>
            <a:ext cx="254000" cy="254000"/>
            <a:chOff x="1016000" y="1016000"/>
            <a:chExt cx="396228" cy="396228"/>
          </a:xfrm>
          <a:solidFill>
            <a:schemeClr val="accent1"/>
          </a:solidFill>
        </p:grpSpPr>
        <p:sp>
          <p:nvSpPr>
            <p:cNvPr id="193" name="Oval 192">
              <a:extLst>
                <a:ext uri="{FF2B5EF4-FFF2-40B4-BE49-F238E27FC236}">
                  <a16:creationId xmlns:a16="http://schemas.microsoft.com/office/drawing/2014/main" id="{465A89FE-13BF-847A-39E2-12EEF799C9F5}"/>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94" name="Graphic 193">
              <a:extLst>
                <a:ext uri="{FF2B5EF4-FFF2-40B4-BE49-F238E27FC236}">
                  <a16:creationId xmlns:a16="http://schemas.microsoft.com/office/drawing/2014/main" id="{11C93AD7-18DB-9219-881D-2AABCB2F8D56}"/>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95" name="CheckmarkWhite 39">
            <a:extLst>
              <a:ext uri="{FF2B5EF4-FFF2-40B4-BE49-F238E27FC236}">
                <a16:creationId xmlns:a16="http://schemas.microsoft.com/office/drawing/2014/main" id="{CC0F0B40-8E9A-312F-8B42-617C93536004}"/>
              </a:ext>
            </a:extLst>
          </p:cNvPr>
          <p:cNvGrpSpPr>
            <a:grpSpLocks/>
          </p:cNvGrpSpPr>
          <p:nvPr>
            <p:custDataLst>
              <p:tags r:id="rId88"/>
            </p:custDataLst>
          </p:nvPr>
        </p:nvGrpSpPr>
        <p:grpSpPr>
          <a:xfrm>
            <a:off x="7733496" y="2252851"/>
            <a:ext cx="254000" cy="254000"/>
            <a:chOff x="1016000" y="1016000"/>
            <a:chExt cx="396228" cy="396228"/>
          </a:xfrm>
          <a:solidFill>
            <a:schemeClr val="accent1"/>
          </a:solidFill>
        </p:grpSpPr>
        <p:sp>
          <p:nvSpPr>
            <p:cNvPr id="196" name="Oval 195">
              <a:extLst>
                <a:ext uri="{FF2B5EF4-FFF2-40B4-BE49-F238E27FC236}">
                  <a16:creationId xmlns:a16="http://schemas.microsoft.com/office/drawing/2014/main" id="{1FF7B9B6-2513-A658-5E20-9396F7C7F192}"/>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197" name="Graphic 196">
              <a:extLst>
                <a:ext uri="{FF2B5EF4-FFF2-40B4-BE49-F238E27FC236}">
                  <a16:creationId xmlns:a16="http://schemas.microsoft.com/office/drawing/2014/main" id="{88F34AC0-ABBC-4B77-38E6-FEAEFF648D7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198" name="CheckmarkWhite 39">
            <a:extLst>
              <a:ext uri="{FF2B5EF4-FFF2-40B4-BE49-F238E27FC236}">
                <a16:creationId xmlns:a16="http://schemas.microsoft.com/office/drawing/2014/main" id="{6C72408B-EF2C-E4EA-C38B-CAAAAE93340A}"/>
              </a:ext>
            </a:extLst>
          </p:cNvPr>
          <p:cNvGrpSpPr>
            <a:grpSpLocks/>
          </p:cNvGrpSpPr>
          <p:nvPr>
            <p:custDataLst>
              <p:tags r:id="rId89"/>
            </p:custDataLst>
          </p:nvPr>
        </p:nvGrpSpPr>
        <p:grpSpPr>
          <a:xfrm>
            <a:off x="8558697" y="2243669"/>
            <a:ext cx="254000" cy="254000"/>
            <a:chOff x="1016000" y="1016000"/>
            <a:chExt cx="396228" cy="396228"/>
          </a:xfrm>
          <a:solidFill>
            <a:schemeClr val="accent1"/>
          </a:solidFill>
        </p:grpSpPr>
        <p:sp>
          <p:nvSpPr>
            <p:cNvPr id="199" name="Oval 198">
              <a:extLst>
                <a:ext uri="{FF2B5EF4-FFF2-40B4-BE49-F238E27FC236}">
                  <a16:creationId xmlns:a16="http://schemas.microsoft.com/office/drawing/2014/main" id="{B507FF72-8B0C-2E3A-9810-14B1C294EFAF}"/>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200" name="Graphic 199">
              <a:extLst>
                <a:ext uri="{FF2B5EF4-FFF2-40B4-BE49-F238E27FC236}">
                  <a16:creationId xmlns:a16="http://schemas.microsoft.com/office/drawing/2014/main" id="{7BD76E71-5159-E452-C16A-512FE31E1AE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cxnSp>
        <p:nvCxnSpPr>
          <p:cNvPr id="70" name="Straight Connector 69">
            <a:extLst>
              <a:ext uri="{FF2B5EF4-FFF2-40B4-BE49-F238E27FC236}">
                <a16:creationId xmlns:a16="http://schemas.microsoft.com/office/drawing/2014/main" id="{D9F0DDA0-5765-B57B-D10A-B8120652CC4B}"/>
              </a:ext>
            </a:extLst>
          </p:cNvPr>
          <p:cNvCxnSpPr/>
          <p:nvPr>
            <p:custDataLst>
              <p:tags r:id="rId90"/>
            </p:custDataLst>
          </p:nvPr>
        </p:nvCxnSpPr>
        <p:spPr>
          <a:xfrm>
            <a:off x="571500" y="2158105"/>
            <a:ext cx="1104899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2C0615F-AD07-7B90-E59E-8E55C9E38BE8}"/>
              </a:ext>
            </a:extLst>
          </p:cNvPr>
          <p:cNvCxnSpPr/>
          <p:nvPr>
            <p:custDataLst>
              <p:tags r:id="rId91"/>
            </p:custDataLst>
          </p:nvPr>
        </p:nvCxnSpPr>
        <p:spPr>
          <a:xfrm>
            <a:off x="571500" y="3034600"/>
            <a:ext cx="1104899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FE22F1-4FC5-C7DB-9AD6-F34448EE94D3}"/>
              </a:ext>
            </a:extLst>
          </p:cNvPr>
          <p:cNvCxnSpPr/>
          <p:nvPr>
            <p:custDataLst>
              <p:tags r:id="rId92"/>
            </p:custDataLst>
          </p:nvPr>
        </p:nvCxnSpPr>
        <p:spPr>
          <a:xfrm>
            <a:off x="571500" y="3911096"/>
            <a:ext cx="1104899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74554EC-5523-E642-D51D-E359475A84FB}"/>
              </a:ext>
            </a:extLst>
          </p:cNvPr>
          <p:cNvCxnSpPr/>
          <p:nvPr>
            <p:custDataLst>
              <p:tags r:id="rId93"/>
            </p:custDataLst>
          </p:nvPr>
        </p:nvCxnSpPr>
        <p:spPr>
          <a:xfrm>
            <a:off x="571500" y="4787591"/>
            <a:ext cx="1104899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B0D2BC7-0432-CEE0-41B4-ED19166412E3}"/>
              </a:ext>
            </a:extLst>
          </p:cNvPr>
          <p:cNvCxnSpPr/>
          <p:nvPr>
            <p:custDataLst>
              <p:tags r:id="rId94"/>
            </p:custDataLst>
          </p:nvPr>
        </p:nvCxnSpPr>
        <p:spPr>
          <a:xfrm>
            <a:off x="571500" y="5664088"/>
            <a:ext cx="11048999"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78" name="CheckmarkWhite 39">
            <a:extLst>
              <a:ext uri="{FF2B5EF4-FFF2-40B4-BE49-F238E27FC236}">
                <a16:creationId xmlns:a16="http://schemas.microsoft.com/office/drawing/2014/main" id="{A6A3A431-06AD-5B9D-5AE6-F6943E3A26F2}"/>
              </a:ext>
            </a:extLst>
          </p:cNvPr>
          <p:cNvGrpSpPr>
            <a:grpSpLocks/>
          </p:cNvGrpSpPr>
          <p:nvPr>
            <p:custDataLst>
              <p:tags r:id="rId95"/>
            </p:custDataLst>
          </p:nvPr>
        </p:nvGrpSpPr>
        <p:grpSpPr>
          <a:xfrm>
            <a:off x="9421359" y="2243669"/>
            <a:ext cx="254000" cy="254000"/>
            <a:chOff x="1016000" y="1016000"/>
            <a:chExt cx="396228" cy="396228"/>
          </a:xfrm>
          <a:solidFill>
            <a:schemeClr val="accent1"/>
          </a:solidFill>
        </p:grpSpPr>
        <p:sp>
          <p:nvSpPr>
            <p:cNvPr id="79" name="Oval 78">
              <a:extLst>
                <a:ext uri="{FF2B5EF4-FFF2-40B4-BE49-F238E27FC236}">
                  <a16:creationId xmlns:a16="http://schemas.microsoft.com/office/drawing/2014/main" id="{9BF078F5-6A15-EB6C-9AAD-9A0785FD7DBC}"/>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80" name="Graphic 79">
              <a:extLst>
                <a:ext uri="{FF2B5EF4-FFF2-40B4-BE49-F238E27FC236}">
                  <a16:creationId xmlns:a16="http://schemas.microsoft.com/office/drawing/2014/main" id="{23CBAA20-56EC-DCBA-17B9-70B9F37B715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grpSp>
        <p:nvGrpSpPr>
          <p:cNvPr id="89" name="CheckmarkWhite 39">
            <a:extLst>
              <a:ext uri="{FF2B5EF4-FFF2-40B4-BE49-F238E27FC236}">
                <a16:creationId xmlns:a16="http://schemas.microsoft.com/office/drawing/2014/main" id="{907E79F2-EB03-5541-310C-982867768576}"/>
              </a:ext>
            </a:extLst>
          </p:cNvPr>
          <p:cNvGrpSpPr>
            <a:grpSpLocks/>
          </p:cNvGrpSpPr>
          <p:nvPr>
            <p:custDataLst>
              <p:tags r:id="rId96"/>
            </p:custDataLst>
          </p:nvPr>
        </p:nvGrpSpPr>
        <p:grpSpPr>
          <a:xfrm>
            <a:off x="8589775" y="4023505"/>
            <a:ext cx="254000" cy="254000"/>
            <a:chOff x="1016000" y="1016000"/>
            <a:chExt cx="396228" cy="396228"/>
          </a:xfrm>
          <a:solidFill>
            <a:schemeClr val="accent1"/>
          </a:solidFill>
        </p:grpSpPr>
        <p:sp>
          <p:nvSpPr>
            <p:cNvPr id="90" name="Oval 89">
              <a:extLst>
                <a:ext uri="{FF2B5EF4-FFF2-40B4-BE49-F238E27FC236}">
                  <a16:creationId xmlns:a16="http://schemas.microsoft.com/office/drawing/2014/main" id="{E284DC6B-F23C-DF84-3AA9-965D3608473D}"/>
                </a:ext>
              </a:extLst>
            </p:cNvPr>
            <p:cNvSpPr/>
            <p:nvPr/>
          </p:nvSpPr>
          <p:spPr>
            <a:xfrm>
              <a:off x="1016000" y="1016000"/>
              <a:ext cx="396228" cy="396228"/>
            </a:xfrm>
            <a:prstGeom prst="ellipse">
              <a:avLst/>
            </a:pr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pic>
          <p:nvPicPr>
            <p:cNvPr id="91" name="Graphic 90">
              <a:extLst>
                <a:ext uri="{FF2B5EF4-FFF2-40B4-BE49-F238E27FC236}">
                  <a16:creationId xmlns:a16="http://schemas.microsoft.com/office/drawing/2014/main" id="{8B7B541F-8FC7-3CC1-6520-748B5483BB6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1023614" y="1023614"/>
              <a:ext cx="381000" cy="381000"/>
            </a:xfrm>
            <a:prstGeom prst="rect">
              <a:avLst/>
            </a:prstGeom>
          </p:spPr>
        </p:pic>
      </p:grpSp>
      <p:sp>
        <p:nvSpPr>
          <p:cNvPr id="76" name="3. Subtitle">
            <a:extLst>
              <a:ext uri="{FF2B5EF4-FFF2-40B4-BE49-F238E27FC236}">
                <a16:creationId xmlns:a16="http://schemas.microsoft.com/office/drawing/2014/main" id="{5D5A5930-3407-0009-82E3-3831DD050BB0}"/>
              </a:ext>
            </a:extLst>
          </p:cNvPr>
          <p:cNvSpPr>
            <a:spLocks noGrp="1"/>
          </p:cNvSpPr>
          <p:nvPr>
            <p:ph type="subTitle" idx="1"/>
            <p:custDataLst>
              <p:tags r:id="rId97"/>
            </p:custDataLst>
          </p:nvPr>
        </p:nvSpPr>
        <p:spPr>
          <a:noFill/>
          <a:ln/>
          <a:extLst>
            <a:ext uri="{909E8E84-426E-40DD-AFC4-6F175D3DCCD1}">
              <a14:hiddenFill xmlns:a14="http://schemas.microsoft.com/office/drawing/2010/main">
                <a:solidFill>
                  <a:srgbClr val="FFFFFF"/>
                </a:solidFill>
              </a14:hiddenFill>
            </a:ext>
          </a:extLst>
        </p:spPr>
        <p:txBody>
          <a:bodyPr/>
          <a:lstStyle/>
          <a:p>
            <a:r>
              <a:rPr lang="en-US" i="1"/>
              <a:t>Note: Based on publicly available information; subject to change </a:t>
            </a:r>
          </a:p>
        </p:txBody>
      </p:sp>
    </p:spTree>
    <p:custDataLst>
      <p:tags r:id="rId1"/>
    </p:custDataLst>
    <p:extLst>
      <p:ext uri="{BB962C8B-B14F-4D97-AF65-F5344CB8AC3E}">
        <p14:creationId xmlns:p14="http://schemas.microsoft.com/office/powerpoint/2010/main" val="176666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5E687-36DE-69A9-2AA4-F7CE2290D25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17B045C-1572-99F9-79F5-E10345C87E40}"/>
              </a:ext>
            </a:extLst>
          </p:cNvPr>
          <p:cNvGraphicFramePr>
            <a:graphicFrameLocks noChangeAspect="1"/>
          </p:cNvGraphicFramePr>
          <p:nvPr>
            <p:custDataLst>
              <p:tags r:id="rId2"/>
            </p:custDataLst>
            <p:extLst>
              <p:ext uri="{D42A27DB-BD31-4B8C-83A1-F6EECF244321}">
                <p14:modId xmlns:p14="http://schemas.microsoft.com/office/powerpoint/2010/main" val="3044155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417B045C-1572-99F9-79F5-E10345C87E4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B55F47D8-51E3-53E2-2867-775692CF6D42}"/>
              </a:ext>
            </a:extLst>
          </p:cNvPr>
          <p:cNvSpPr>
            <a:spLocks noGrp="1"/>
          </p:cNvSpPr>
          <p:nvPr>
            <p:ph type="title"/>
            <p:custDataLst>
              <p:tags r:id="rId3"/>
            </p:custDataLst>
          </p:nvPr>
        </p:nvSpPr>
        <p:spPr>
          <a:xfrm>
            <a:off x="554736" y="1706563"/>
            <a:ext cx="3813048" cy="461665"/>
          </a:xfrm>
        </p:spPr>
        <p:txBody>
          <a:bodyPr vert="horz"/>
          <a:lstStyle/>
          <a:p>
            <a:r>
              <a:rPr lang="en-US" dirty="0"/>
              <a:t>Content</a:t>
            </a:r>
          </a:p>
        </p:txBody>
      </p:sp>
      <p:sp>
        <p:nvSpPr>
          <p:cNvPr id="24" name="Text Placeholder 4">
            <a:hlinkClick r:id="rId12" action="ppaction://hlinksldjump"/>
            <a:extLst>
              <a:ext uri="{FF2B5EF4-FFF2-40B4-BE49-F238E27FC236}">
                <a16:creationId xmlns:a16="http://schemas.microsoft.com/office/drawing/2014/main" id="{06B867B0-F1E6-3563-6BF5-068FF0D2E6B5}"/>
              </a:ext>
            </a:extLst>
          </p:cNvPr>
          <p:cNvSpPr>
            <a:spLocks noGrp="1"/>
          </p:cNvSpPr>
          <p:nvPr>
            <p:custDataLst>
              <p:tags r:id="rId4"/>
            </p:custDataLst>
          </p:nvPr>
        </p:nvSpPr>
        <p:spPr bwMode="auto">
          <a:xfrm>
            <a:off x="4003674" y="2411413"/>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Overview </a:t>
            </a:r>
            <a:r>
              <a:rPr lang="en-US" altLang="en-US">
                <a:effectLst/>
                <a:cs typeface="+mn-cs"/>
              </a:rPr>
              <a:t>of effort</a:t>
            </a:r>
            <a:endParaRPr lang="en-US" dirty="0">
              <a:cs typeface="+mn-cs"/>
            </a:endParaRPr>
          </a:p>
        </p:txBody>
      </p:sp>
      <p:sp>
        <p:nvSpPr>
          <p:cNvPr id="38" name="Text Placeholder 4">
            <a:hlinkClick r:id="rId13" action="ppaction://hlinksldjump"/>
            <a:extLst>
              <a:ext uri="{FF2B5EF4-FFF2-40B4-BE49-F238E27FC236}">
                <a16:creationId xmlns:a16="http://schemas.microsoft.com/office/drawing/2014/main" id="{B51B73DF-E927-ABC2-5A1E-894B0092B20B}"/>
              </a:ext>
            </a:extLst>
          </p:cNvPr>
          <p:cNvSpPr>
            <a:spLocks noGrp="1"/>
          </p:cNvSpPr>
          <p:nvPr>
            <p:custDataLst>
              <p:tags r:id="rId5"/>
            </p:custDataLst>
          </p:nvPr>
        </p:nvSpPr>
        <p:spPr bwMode="auto">
          <a:xfrm>
            <a:off x="4003674" y="2817813"/>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Virginia’s aspiration – Safe Kids, </a:t>
            </a:r>
            <a:r>
              <a:rPr lang="en-US" altLang="en-US">
                <a:effectLst/>
                <a:cs typeface="+mn-cs"/>
              </a:rPr>
              <a:t>Strong Families </a:t>
            </a:r>
            <a:endParaRPr lang="en-US" dirty="0">
              <a:cs typeface="+mn-cs"/>
            </a:endParaRPr>
          </a:p>
        </p:txBody>
      </p:sp>
      <p:sp>
        <p:nvSpPr>
          <p:cNvPr id="40" name="Text Placeholder 4">
            <a:hlinkClick r:id="rId14" action="ppaction://hlinksldjump"/>
            <a:extLst>
              <a:ext uri="{FF2B5EF4-FFF2-40B4-BE49-F238E27FC236}">
                <a16:creationId xmlns:a16="http://schemas.microsoft.com/office/drawing/2014/main" id="{98CFDC48-5968-1A1C-F840-45066FE19C87}"/>
              </a:ext>
            </a:extLst>
          </p:cNvPr>
          <p:cNvSpPr>
            <a:spLocks noGrp="1"/>
          </p:cNvSpPr>
          <p:nvPr>
            <p:custDataLst>
              <p:tags r:id="rId6"/>
            </p:custDataLst>
          </p:nvPr>
        </p:nvSpPr>
        <p:spPr bwMode="auto">
          <a:xfrm>
            <a:off x="4003674" y="3225800"/>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Current state diagnostic </a:t>
            </a:r>
            <a:endParaRPr lang="en-US" dirty="0">
              <a:cs typeface="+mn-cs"/>
            </a:endParaRPr>
          </a:p>
        </p:txBody>
      </p:sp>
      <p:sp>
        <p:nvSpPr>
          <p:cNvPr id="14" name="Text Placeholder 4">
            <a:extLst>
              <a:ext uri="{FF2B5EF4-FFF2-40B4-BE49-F238E27FC236}">
                <a16:creationId xmlns:a16="http://schemas.microsoft.com/office/drawing/2014/main" id="{3655471B-FE2D-2654-A158-8174D4E212DE}"/>
              </a:ext>
            </a:extLst>
          </p:cNvPr>
          <p:cNvSpPr>
            <a:spLocks noGrp="1"/>
          </p:cNvSpPr>
          <p:nvPr>
            <p:custDataLst>
              <p:tags r:id="rId7"/>
            </p:custDataLst>
          </p:nvPr>
        </p:nvSpPr>
        <p:spPr bwMode="auto">
          <a:xfrm>
            <a:off x="4003674" y="3632200"/>
            <a:ext cx="4184650" cy="407988"/>
          </a:xfrm>
          <a:prstGeom prst="rect">
            <a:avLst/>
          </a:prstGeom>
          <a:solidFill>
            <a:schemeClr val="accent1"/>
          </a:solidFill>
          <a:ln>
            <a:noFill/>
          </a:ln>
          <a:effectLst/>
        </p:spPr>
        <p:txBody>
          <a:bodyPr vert="horz" wrap="none" lIns="80963" tIns="80963" rIns="0" bIns="825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Safe Kids, Strong Families draft initiatives</a:t>
            </a:r>
            <a:endParaRPr lang="en-US" b="1" dirty="0">
              <a:solidFill>
                <a:schemeClr val="tx2"/>
              </a:solidFill>
              <a:cs typeface="+mn-cs"/>
            </a:endParaRPr>
          </a:p>
        </p:txBody>
      </p:sp>
      <p:sp>
        <p:nvSpPr>
          <p:cNvPr id="47" name="Text Placeholder 4">
            <a:hlinkClick r:id="rId15" action="ppaction://hlinksldjump"/>
            <a:extLst>
              <a:ext uri="{FF2B5EF4-FFF2-40B4-BE49-F238E27FC236}">
                <a16:creationId xmlns:a16="http://schemas.microsoft.com/office/drawing/2014/main" id="{A68D8710-8188-E865-FEA7-53DA157AF4C2}"/>
              </a:ext>
            </a:extLst>
          </p:cNvPr>
          <p:cNvSpPr>
            <a:spLocks noGrp="1"/>
          </p:cNvSpPr>
          <p:nvPr>
            <p:custDataLst>
              <p:tags r:id="rId8"/>
            </p:custDataLst>
          </p:nvPr>
        </p:nvSpPr>
        <p:spPr bwMode="auto">
          <a:xfrm>
            <a:off x="4003674" y="4040188"/>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Appendix </a:t>
            </a:r>
            <a:r>
              <a:rPr lang="en-US" altLang="en-US">
                <a:effectLst/>
                <a:cs typeface="+mn-cs"/>
              </a:rPr>
              <a:t>additional detail on sources of insight </a:t>
            </a:r>
            <a:endParaRPr lang="en-US" dirty="0">
              <a:cs typeface="+mn-cs"/>
            </a:endParaRPr>
          </a:p>
        </p:txBody>
      </p:sp>
    </p:spTree>
    <p:custDataLst>
      <p:tags r:id="rId1"/>
    </p:custDataLst>
    <p:extLst>
      <p:ext uri="{BB962C8B-B14F-4D97-AF65-F5344CB8AC3E}">
        <p14:creationId xmlns:p14="http://schemas.microsoft.com/office/powerpoint/2010/main" val="3215628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B88D297-FB5D-39BE-BF4C-F3E21BA955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6" name="Object 6" hidden="1">
                        <a:extLst>
                          <a:ext uri="{FF2B5EF4-FFF2-40B4-BE49-F238E27FC236}">
                            <a16:creationId xmlns:a16="http://schemas.microsoft.com/office/drawing/2014/main" id="{7B88D297-FB5D-39BE-BF4C-F3E21BA9552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DAEB547-B6B1-5009-EFF0-F6D2C4A76B34}"/>
              </a:ext>
            </a:extLst>
          </p:cNvPr>
          <p:cNvSpPr>
            <a:spLocks noGrp="1"/>
          </p:cNvSpPr>
          <p:nvPr>
            <p:ph type="title"/>
            <p:custDataLst>
              <p:tags r:id="rId3"/>
            </p:custDataLst>
          </p:nvPr>
        </p:nvSpPr>
        <p:spPr bwMode="gray">
          <a:noFill/>
          <a:ln/>
          <a:extLst>
            <a:ext uri="{909E8E84-426E-40DD-AFC4-6F175D3DCCD1}">
              <a14:hiddenFill xmlns:a14="http://schemas.microsoft.com/office/drawing/2010/main">
                <a:solidFill>
                  <a:srgbClr val="FFFFFF"/>
                </a:solidFill>
              </a14:hiddenFill>
            </a:ext>
          </a:extLst>
        </p:spPr>
        <p:txBody>
          <a:bodyPr vert="horz">
            <a:noAutofit/>
          </a:bodyPr>
          <a:lstStyle/>
          <a:p>
            <a:r>
              <a:rPr lang="en-US"/>
              <a:t>Safe Kids, Strong Families: 6 pillars of focus</a:t>
            </a:r>
          </a:p>
        </p:txBody>
      </p:sp>
      <p:sp>
        <p:nvSpPr>
          <p:cNvPr id="4" name="Date Placeholder 5">
            <a:extLst>
              <a:ext uri="{FF2B5EF4-FFF2-40B4-BE49-F238E27FC236}">
                <a16:creationId xmlns:a16="http://schemas.microsoft.com/office/drawing/2014/main" id="{630ECB94-B538-A630-C784-7B78136AE7B5}"/>
              </a:ext>
            </a:extLst>
          </p:cNvPr>
          <p:cNvSpPr txBox="1">
            <a:spLocks/>
          </p:cNvSpPr>
          <p:nvPr/>
        </p:nvSpPr>
        <p:spPr bwMode="gray">
          <a:xfrm>
            <a:off x="6181122" y="33583"/>
            <a:ext cx="912109"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solidFill>
                  <a:srgbClr val="000000"/>
                </a:solidFill>
                <a:latin typeface="Calibri"/>
              </a:rPr>
              <a:t>As of August 20, 2025</a:t>
            </a:r>
          </a:p>
        </p:txBody>
      </p:sp>
      <p:sp>
        <p:nvSpPr>
          <p:cNvPr id="57" name="5. Source">
            <a:extLst>
              <a:ext uri="{FF2B5EF4-FFF2-40B4-BE49-F238E27FC236}">
                <a16:creationId xmlns:a16="http://schemas.microsoft.com/office/drawing/2014/main" id="{7793C3B1-5DC6-643F-7758-0B06589491D8}"/>
              </a:ext>
            </a:extLst>
          </p:cNvPr>
          <p:cNvSpPr txBox="1"/>
          <p:nvPr>
            <p:custDataLst>
              <p:tags r:id="rId4"/>
            </p:custDataLst>
          </p:nvPr>
        </p:nvSpPr>
        <p:spPr bwMode="gray">
          <a:xfrm>
            <a:off x="554735" y="6552769"/>
            <a:ext cx="7277861" cy="2846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1. Numbers rounded to the nearest $5M</a:t>
            </a:r>
          </a:p>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Source: Conversations with VDSS staff, LDSS staff, and community stakeholders (April 2025 - July 2025), landscape analysis across states on child welfare policies</a:t>
            </a:r>
          </a:p>
        </p:txBody>
      </p:sp>
      <p:sp>
        <p:nvSpPr>
          <p:cNvPr id="80" name="Rectangle: Top Corners Rounded 79">
            <a:extLst>
              <a:ext uri="{FF2B5EF4-FFF2-40B4-BE49-F238E27FC236}">
                <a16:creationId xmlns:a16="http://schemas.microsoft.com/office/drawing/2014/main" id="{7481D320-64A5-1C6D-3F2E-A2EC0957078A}"/>
              </a:ext>
            </a:extLst>
          </p:cNvPr>
          <p:cNvSpPr>
            <a:spLocks/>
          </p:cNvSpPr>
          <p:nvPr/>
        </p:nvSpPr>
        <p:spPr bwMode="gray">
          <a:xfrm>
            <a:off x="3345173" y="1427645"/>
            <a:ext cx="1601094" cy="963487"/>
          </a:xfrm>
          <a:prstGeom prst="round2SameRect">
            <a:avLst>
              <a:gd name="adj1" fmla="val 149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3" name="TrackerNumBlue 6">
            <a:extLst>
              <a:ext uri="{FF2B5EF4-FFF2-40B4-BE49-F238E27FC236}">
                <a16:creationId xmlns:a16="http://schemas.microsoft.com/office/drawing/2014/main" id="{6FE39322-9DC3-F3B9-5DF7-7BD5016E5537}"/>
              </a:ext>
            </a:extLst>
          </p:cNvPr>
          <p:cNvSpPr>
            <a:spLocks/>
          </p:cNvSpPr>
          <p:nvPr>
            <p:custDataLst>
              <p:tags r:id="rId5"/>
            </p:custDataLst>
          </p:nvPr>
        </p:nvSpPr>
        <p:spPr bwMode="gray">
          <a:xfrm>
            <a:off x="3973265"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2</a:t>
            </a:r>
          </a:p>
        </p:txBody>
      </p:sp>
      <p:sp>
        <p:nvSpPr>
          <p:cNvPr id="82" name="Rectangle: Top Corners Rounded 81">
            <a:extLst>
              <a:ext uri="{FF2B5EF4-FFF2-40B4-BE49-F238E27FC236}">
                <a16:creationId xmlns:a16="http://schemas.microsoft.com/office/drawing/2014/main" id="{B733E3C5-0FC1-A1A7-C8F8-AADB98C634A9}"/>
              </a:ext>
            </a:extLst>
          </p:cNvPr>
          <p:cNvSpPr>
            <a:spLocks/>
          </p:cNvSpPr>
          <p:nvPr/>
        </p:nvSpPr>
        <p:spPr bwMode="gray">
          <a:xfrm>
            <a:off x="6690671" y="1427645"/>
            <a:ext cx="1601094" cy="963487"/>
          </a:xfrm>
          <a:prstGeom prst="round2SameRect">
            <a:avLst>
              <a:gd name="adj1" fmla="val 200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5" name="TrackerNumBlue 6">
            <a:extLst>
              <a:ext uri="{FF2B5EF4-FFF2-40B4-BE49-F238E27FC236}">
                <a16:creationId xmlns:a16="http://schemas.microsoft.com/office/drawing/2014/main" id="{E879769A-CE5D-D5CF-3602-D1FE76430B15}"/>
              </a:ext>
            </a:extLst>
          </p:cNvPr>
          <p:cNvSpPr>
            <a:spLocks/>
          </p:cNvSpPr>
          <p:nvPr>
            <p:custDataLst>
              <p:tags r:id="rId6"/>
            </p:custDataLst>
          </p:nvPr>
        </p:nvSpPr>
        <p:spPr bwMode="gray">
          <a:xfrm>
            <a:off x="7318763"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4</a:t>
            </a:r>
          </a:p>
        </p:txBody>
      </p:sp>
      <p:sp>
        <p:nvSpPr>
          <p:cNvPr id="28" name="Rectangle: Top Corners Rounded 27">
            <a:extLst>
              <a:ext uri="{FF2B5EF4-FFF2-40B4-BE49-F238E27FC236}">
                <a16:creationId xmlns:a16="http://schemas.microsoft.com/office/drawing/2014/main" id="{387632F3-0D45-4DA1-EB19-5E1982293DAA}"/>
              </a:ext>
            </a:extLst>
          </p:cNvPr>
          <p:cNvSpPr>
            <a:spLocks/>
          </p:cNvSpPr>
          <p:nvPr/>
        </p:nvSpPr>
        <p:spPr bwMode="gray">
          <a:xfrm>
            <a:off x="8363420" y="1427645"/>
            <a:ext cx="1601094" cy="963487"/>
          </a:xfrm>
          <a:prstGeom prst="round2SameRect">
            <a:avLst>
              <a:gd name="adj1" fmla="val 12093"/>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6" name="TrackerNumBlue 6">
            <a:extLst>
              <a:ext uri="{FF2B5EF4-FFF2-40B4-BE49-F238E27FC236}">
                <a16:creationId xmlns:a16="http://schemas.microsoft.com/office/drawing/2014/main" id="{66F21D17-D0F9-50A5-FF00-C47F4E85EBD0}"/>
              </a:ext>
            </a:extLst>
          </p:cNvPr>
          <p:cNvSpPr>
            <a:spLocks/>
          </p:cNvSpPr>
          <p:nvPr>
            <p:custDataLst>
              <p:tags r:id="rId7"/>
            </p:custDataLst>
          </p:nvPr>
        </p:nvSpPr>
        <p:spPr bwMode="gray">
          <a:xfrm>
            <a:off x="8991512"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5</a:t>
            </a:r>
          </a:p>
        </p:txBody>
      </p:sp>
      <p:sp>
        <p:nvSpPr>
          <p:cNvPr id="81" name="Rectangle: Top Corners Rounded 80">
            <a:extLst>
              <a:ext uri="{FF2B5EF4-FFF2-40B4-BE49-F238E27FC236}">
                <a16:creationId xmlns:a16="http://schemas.microsoft.com/office/drawing/2014/main" id="{97821137-F68E-9C68-9EE6-ECE0F0C34E4F}"/>
              </a:ext>
            </a:extLst>
          </p:cNvPr>
          <p:cNvSpPr>
            <a:spLocks/>
          </p:cNvSpPr>
          <p:nvPr/>
        </p:nvSpPr>
        <p:spPr bwMode="gray">
          <a:xfrm>
            <a:off x="5017922" y="1427645"/>
            <a:ext cx="1601094" cy="963487"/>
          </a:xfrm>
          <a:prstGeom prst="round2SameRect">
            <a:avLst>
              <a:gd name="adj1" fmla="val 17760"/>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4" name="TrackerNumBlue 6">
            <a:extLst>
              <a:ext uri="{FF2B5EF4-FFF2-40B4-BE49-F238E27FC236}">
                <a16:creationId xmlns:a16="http://schemas.microsoft.com/office/drawing/2014/main" id="{4616B5D7-BFF1-55D4-27CA-D58519CBFBB2}"/>
              </a:ext>
            </a:extLst>
          </p:cNvPr>
          <p:cNvSpPr>
            <a:spLocks/>
          </p:cNvSpPr>
          <p:nvPr>
            <p:custDataLst>
              <p:tags r:id="rId8"/>
            </p:custDataLst>
          </p:nvPr>
        </p:nvSpPr>
        <p:spPr bwMode="gray">
          <a:xfrm>
            <a:off x="5646014"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3</a:t>
            </a:r>
          </a:p>
        </p:txBody>
      </p:sp>
      <p:sp>
        <p:nvSpPr>
          <p:cNvPr id="78" name="Rectangle: Top Corners Rounded 77">
            <a:extLst>
              <a:ext uri="{FF2B5EF4-FFF2-40B4-BE49-F238E27FC236}">
                <a16:creationId xmlns:a16="http://schemas.microsoft.com/office/drawing/2014/main" id="{0111250C-982E-A775-3359-01F1B5B67F90}"/>
              </a:ext>
            </a:extLst>
          </p:cNvPr>
          <p:cNvSpPr>
            <a:spLocks/>
          </p:cNvSpPr>
          <p:nvPr/>
        </p:nvSpPr>
        <p:spPr bwMode="gray">
          <a:xfrm>
            <a:off x="1672424" y="1427645"/>
            <a:ext cx="1601094" cy="963487"/>
          </a:xfrm>
          <a:prstGeom prst="round2SameRect">
            <a:avLst>
              <a:gd name="adj1" fmla="val 98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2" name="TrackerNumBlue 6">
            <a:extLst>
              <a:ext uri="{FF2B5EF4-FFF2-40B4-BE49-F238E27FC236}">
                <a16:creationId xmlns:a16="http://schemas.microsoft.com/office/drawing/2014/main" id="{E266484B-3CB7-1450-C521-A0D7308AEA23}"/>
              </a:ext>
            </a:extLst>
          </p:cNvPr>
          <p:cNvSpPr>
            <a:spLocks/>
          </p:cNvSpPr>
          <p:nvPr>
            <p:custDataLst>
              <p:tags r:id="rId9"/>
            </p:custDataLst>
          </p:nvPr>
        </p:nvSpPr>
        <p:spPr bwMode="gray">
          <a:xfrm>
            <a:off x="2300516"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1</a:t>
            </a:r>
          </a:p>
        </p:txBody>
      </p:sp>
      <p:sp>
        <p:nvSpPr>
          <p:cNvPr id="77" name="Rectangle: Top Corners Rounded 76">
            <a:extLst>
              <a:ext uri="{FF2B5EF4-FFF2-40B4-BE49-F238E27FC236}">
                <a16:creationId xmlns:a16="http://schemas.microsoft.com/office/drawing/2014/main" id="{B435DA2F-D169-4861-71D9-BE2B85BE5F23}"/>
              </a:ext>
            </a:extLst>
          </p:cNvPr>
          <p:cNvSpPr>
            <a:spLocks/>
          </p:cNvSpPr>
          <p:nvPr/>
        </p:nvSpPr>
        <p:spPr bwMode="gray">
          <a:xfrm>
            <a:off x="10036170" y="1427645"/>
            <a:ext cx="1601094" cy="963487"/>
          </a:xfrm>
          <a:prstGeom prst="round2SameRect">
            <a:avLst>
              <a:gd name="adj1" fmla="val 12661"/>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7" name="Subtitle 8">
            <a:extLst>
              <a:ext uri="{FF2B5EF4-FFF2-40B4-BE49-F238E27FC236}">
                <a16:creationId xmlns:a16="http://schemas.microsoft.com/office/drawing/2014/main" id="{9D974546-0777-5F56-477F-F11E4B0F34D7}"/>
              </a:ext>
            </a:extLst>
          </p:cNvPr>
          <p:cNvSpPr txBox="1">
            <a:spLocks/>
          </p:cNvSpPr>
          <p:nvPr/>
        </p:nvSpPr>
        <p:spPr bwMode="gray">
          <a:xfrm>
            <a:off x="554736" y="1863928"/>
            <a:ext cx="104603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b="1"/>
              <a:t>Pillar</a:t>
            </a:r>
          </a:p>
        </p:txBody>
      </p:sp>
      <p:sp>
        <p:nvSpPr>
          <p:cNvPr id="61" name="TextBox 60">
            <a:extLst>
              <a:ext uri="{FF2B5EF4-FFF2-40B4-BE49-F238E27FC236}">
                <a16:creationId xmlns:a16="http://schemas.microsoft.com/office/drawing/2014/main" id="{66D445A3-C490-2212-CF8F-74F327ED5EA2}"/>
              </a:ext>
            </a:extLst>
          </p:cNvPr>
          <p:cNvSpPr txBox="1">
            <a:spLocks/>
          </p:cNvSpPr>
          <p:nvPr/>
        </p:nvSpPr>
        <p:spPr bwMode="gray">
          <a:xfrm>
            <a:off x="3380346" y="1725429"/>
            <a:ext cx="1530749"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Child protective services</a:t>
            </a:r>
          </a:p>
        </p:txBody>
      </p:sp>
      <p:sp>
        <p:nvSpPr>
          <p:cNvPr id="65" name="TextBox 64">
            <a:extLst>
              <a:ext uri="{FF2B5EF4-FFF2-40B4-BE49-F238E27FC236}">
                <a16:creationId xmlns:a16="http://schemas.microsoft.com/office/drawing/2014/main" id="{6802B401-F61D-438A-CF77-F9026CA4B648}"/>
              </a:ext>
            </a:extLst>
          </p:cNvPr>
          <p:cNvSpPr txBox="1">
            <a:spLocks/>
          </p:cNvSpPr>
          <p:nvPr/>
        </p:nvSpPr>
        <p:spPr bwMode="gray">
          <a:xfrm>
            <a:off x="6725844" y="1725429"/>
            <a:ext cx="1530749"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Behavioral health and child welfare</a:t>
            </a:r>
          </a:p>
        </p:txBody>
      </p:sp>
      <p:sp>
        <p:nvSpPr>
          <p:cNvPr id="52" name="TextBox 51">
            <a:extLst>
              <a:ext uri="{FF2B5EF4-FFF2-40B4-BE49-F238E27FC236}">
                <a16:creationId xmlns:a16="http://schemas.microsoft.com/office/drawing/2014/main" id="{D42314D0-E455-71EA-802F-3D6B81ED0239}"/>
              </a:ext>
            </a:extLst>
          </p:cNvPr>
          <p:cNvSpPr txBox="1">
            <a:spLocks/>
          </p:cNvSpPr>
          <p:nvPr/>
        </p:nvSpPr>
        <p:spPr bwMode="gray">
          <a:xfrm>
            <a:off x="8398593" y="1602318"/>
            <a:ext cx="1530749"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Prevention and family preservation</a:t>
            </a:r>
          </a:p>
        </p:txBody>
      </p:sp>
      <p:sp>
        <p:nvSpPr>
          <p:cNvPr id="63" name="TextBox 62">
            <a:extLst>
              <a:ext uri="{FF2B5EF4-FFF2-40B4-BE49-F238E27FC236}">
                <a16:creationId xmlns:a16="http://schemas.microsoft.com/office/drawing/2014/main" id="{3F81E24A-192F-33A4-5136-9C56F0ABDB80}"/>
              </a:ext>
            </a:extLst>
          </p:cNvPr>
          <p:cNvSpPr txBox="1">
            <a:spLocks/>
          </p:cNvSpPr>
          <p:nvPr/>
        </p:nvSpPr>
        <p:spPr bwMode="gray">
          <a:xfrm>
            <a:off x="5053095" y="1725429"/>
            <a:ext cx="1530749" cy="492443"/>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Permanency </a:t>
            </a:r>
            <a:br>
              <a:rPr lang="en-US" b="1">
                <a:solidFill>
                  <a:schemeClr val="bg1"/>
                </a:solidFill>
                <a:latin typeface="Calibri" panose="020F0502020204030204" pitchFamily="34" charset="0"/>
                <a:cs typeface="+mn-cs"/>
              </a:rPr>
            </a:br>
            <a:r>
              <a:rPr lang="en-US" b="1">
                <a:solidFill>
                  <a:schemeClr val="bg1"/>
                </a:solidFill>
                <a:latin typeface="Calibri" panose="020F0502020204030204" pitchFamily="34" charset="0"/>
                <a:cs typeface="+mn-cs"/>
              </a:rPr>
              <a:t>for youth</a:t>
            </a:r>
          </a:p>
        </p:txBody>
      </p:sp>
      <p:sp>
        <p:nvSpPr>
          <p:cNvPr id="44" name="TextBox 43">
            <a:extLst>
              <a:ext uri="{FF2B5EF4-FFF2-40B4-BE49-F238E27FC236}">
                <a16:creationId xmlns:a16="http://schemas.microsoft.com/office/drawing/2014/main" id="{4DC5CE57-91BE-702E-D79E-E43615EDBC1C}"/>
              </a:ext>
            </a:extLst>
          </p:cNvPr>
          <p:cNvSpPr txBox="1">
            <a:spLocks/>
          </p:cNvSpPr>
          <p:nvPr/>
        </p:nvSpPr>
        <p:spPr bwMode="gray">
          <a:xfrm>
            <a:off x="1707597" y="1725429"/>
            <a:ext cx="1530749"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Strengthening </a:t>
            </a:r>
            <a:br>
              <a:rPr lang="en-US" b="1">
                <a:solidFill>
                  <a:schemeClr val="bg1"/>
                </a:solidFill>
                <a:latin typeface="Calibri" panose="020F0502020204030204" pitchFamily="34" charset="0"/>
                <a:cs typeface="+mn-cs"/>
              </a:rPr>
            </a:br>
            <a:r>
              <a:rPr lang="en-US" b="1">
                <a:solidFill>
                  <a:schemeClr val="bg1"/>
                </a:solidFill>
                <a:latin typeface="Calibri" panose="020F0502020204030204" pitchFamily="34" charset="0"/>
                <a:cs typeface="+mn-cs"/>
              </a:rPr>
              <a:t>the workforce </a:t>
            </a:r>
            <a:endParaRPr lang="en-US">
              <a:solidFill>
                <a:schemeClr val="bg1"/>
              </a:solidFill>
            </a:endParaRPr>
          </a:p>
        </p:txBody>
      </p:sp>
      <p:sp>
        <p:nvSpPr>
          <p:cNvPr id="31" name="TextBox 30">
            <a:extLst>
              <a:ext uri="{FF2B5EF4-FFF2-40B4-BE49-F238E27FC236}">
                <a16:creationId xmlns:a16="http://schemas.microsoft.com/office/drawing/2014/main" id="{0EA0539C-C1EE-AFCC-6999-9ABE80423775}"/>
              </a:ext>
            </a:extLst>
          </p:cNvPr>
          <p:cNvSpPr txBox="1">
            <a:spLocks/>
          </p:cNvSpPr>
          <p:nvPr/>
        </p:nvSpPr>
        <p:spPr bwMode="gray">
          <a:xfrm>
            <a:off x="10071343" y="1602318"/>
            <a:ext cx="1530749"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b="1">
                <a:solidFill>
                  <a:schemeClr val="bg1"/>
                </a:solidFill>
                <a:latin typeface="Calibri" panose="020F0502020204030204" pitchFamily="34" charset="0"/>
                <a:cs typeface="+mn-cs"/>
              </a:rPr>
              <a:t>Modernization </a:t>
            </a:r>
            <a:br>
              <a:rPr lang="en-US" b="1">
                <a:solidFill>
                  <a:schemeClr val="bg1"/>
                </a:solidFill>
                <a:latin typeface="Calibri" panose="020F0502020204030204" pitchFamily="34" charset="0"/>
                <a:cs typeface="+mn-cs"/>
              </a:rPr>
            </a:br>
            <a:r>
              <a:rPr lang="en-US" b="1">
                <a:solidFill>
                  <a:schemeClr val="bg1"/>
                </a:solidFill>
                <a:latin typeface="Calibri" panose="020F0502020204030204" pitchFamily="34" charset="0"/>
                <a:cs typeface="+mn-cs"/>
              </a:rPr>
              <a:t>of oversight and infrastructure</a:t>
            </a:r>
          </a:p>
        </p:txBody>
      </p:sp>
      <p:sp>
        <p:nvSpPr>
          <p:cNvPr id="37" name="TrackerNumBlue 6">
            <a:extLst>
              <a:ext uri="{FF2B5EF4-FFF2-40B4-BE49-F238E27FC236}">
                <a16:creationId xmlns:a16="http://schemas.microsoft.com/office/drawing/2014/main" id="{DC3C57FD-8608-9717-63C0-88B5909FE8F8}"/>
              </a:ext>
            </a:extLst>
          </p:cNvPr>
          <p:cNvSpPr>
            <a:spLocks/>
          </p:cNvSpPr>
          <p:nvPr>
            <p:custDataLst>
              <p:tags r:id="rId10"/>
            </p:custDataLst>
          </p:nvPr>
        </p:nvSpPr>
        <p:spPr bwMode="gray">
          <a:xfrm>
            <a:off x="10664262" y="1234456"/>
            <a:ext cx="344911"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6</a:t>
            </a:r>
          </a:p>
        </p:txBody>
      </p:sp>
      <p:sp>
        <p:nvSpPr>
          <p:cNvPr id="22" name="Rectangle 21">
            <a:extLst>
              <a:ext uri="{FF2B5EF4-FFF2-40B4-BE49-F238E27FC236}">
                <a16:creationId xmlns:a16="http://schemas.microsoft.com/office/drawing/2014/main" id="{549EAC5B-8C38-22AF-6581-5EFBC4300722}"/>
              </a:ext>
            </a:extLst>
          </p:cNvPr>
          <p:cNvSpPr>
            <a:spLocks/>
          </p:cNvSpPr>
          <p:nvPr/>
        </p:nvSpPr>
        <p:spPr bwMode="gray">
          <a:xfrm>
            <a:off x="3345173"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4" name="Rectangle 23">
            <a:extLst>
              <a:ext uri="{FF2B5EF4-FFF2-40B4-BE49-F238E27FC236}">
                <a16:creationId xmlns:a16="http://schemas.microsoft.com/office/drawing/2014/main" id="{F8ED36E4-D94D-CB95-4D70-0407AD61D933}"/>
              </a:ext>
            </a:extLst>
          </p:cNvPr>
          <p:cNvSpPr>
            <a:spLocks/>
          </p:cNvSpPr>
          <p:nvPr/>
        </p:nvSpPr>
        <p:spPr bwMode="gray">
          <a:xfrm>
            <a:off x="6690671"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p>
        </p:txBody>
      </p:sp>
      <p:sp>
        <p:nvSpPr>
          <p:cNvPr id="29" name="Rectangle 28">
            <a:extLst>
              <a:ext uri="{FF2B5EF4-FFF2-40B4-BE49-F238E27FC236}">
                <a16:creationId xmlns:a16="http://schemas.microsoft.com/office/drawing/2014/main" id="{7C982180-0FAF-FAA7-ADCE-1A82FB1F0F2A}"/>
              </a:ext>
            </a:extLst>
          </p:cNvPr>
          <p:cNvSpPr>
            <a:spLocks/>
          </p:cNvSpPr>
          <p:nvPr/>
        </p:nvSpPr>
        <p:spPr bwMode="gray">
          <a:xfrm>
            <a:off x="8363420"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5" name="Rectangle 24">
            <a:extLst>
              <a:ext uri="{FF2B5EF4-FFF2-40B4-BE49-F238E27FC236}">
                <a16:creationId xmlns:a16="http://schemas.microsoft.com/office/drawing/2014/main" id="{CF9B1162-A210-BCEB-E5A6-E683CABE6FC8}"/>
              </a:ext>
            </a:extLst>
          </p:cNvPr>
          <p:cNvSpPr>
            <a:spLocks/>
          </p:cNvSpPr>
          <p:nvPr/>
        </p:nvSpPr>
        <p:spPr bwMode="gray">
          <a:xfrm>
            <a:off x="5017922"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1" name="Rectangle 20">
            <a:extLst>
              <a:ext uri="{FF2B5EF4-FFF2-40B4-BE49-F238E27FC236}">
                <a16:creationId xmlns:a16="http://schemas.microsoft.com/office/drawing/2014/main" id="{9C0BB720-A01A-5FD4-DC94-7ECAE25EDFBE}"/>
              </a:ext>
            </a:extLst>
          </p:cNvPr>
          <p:cNvSpPr>
            <a:spLocks/>
          </p:cNvSpPr>
          <p:nvPr/>
        </p:nvSpPr>
        <p:spPr bwMode="gray">
          <a:xfrm>
            <a:off x="1672424"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3" name="Rectangle 22">
            <a:extLst>
              <a:ext uri="{FF2B5EF4-FFF2-40B4-BE49-F238E27FC236}">
                <a16:creationId xmlns:a16="http://schemas.microsoft.com/office/drawing/2014/main" id="{1DABDB66-7BD2-0615-9387-32787765941C}"/>
              </a:ext>
            </a:extLst>
          </p:cNvPr>
          <p:cNvSpPr>
            <a:spLocks/>
          </p:cNvSpPr>
          <p:nvPr/>
        </p:nvSpPr>
        <p:spPr bwMode="gray">
          <a:xfrm>
            <a:off x="10036170" y="2405282"/>
            <a:ext cx="1601094" cy="3977206"/>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8" name="Subtitle 8">
            <a:extLst>
              <a:ext uri="{FF2B5EF4-FFF2-40B4-BE49-F238E27FC236}">
                <a16:creationId xmlns:a16="http://schemas.microsoft.com/office/drawing/2014/main" id="{A09EEE3F-777E-AA6B-0D2B-AA20960C2C03}"/>
              </a:ext>
            </a:extLst>
          </p:cNvPr>
          <p:cNvSpPr txBox="1">
            <a:spLocks/>
          </p:cNvSpPr>
          <p:nvPr/>
        </p:nvSpPr>
        <p:spPr bwMode="gray">
          <a:xfrm>
            <a:off x="554736" y="2454273"/>
            <a:ext cx="104603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100"/>
              </a:spcBef>
              <a:spcAft>
                <a:spcPts val="100"/>
              </a:spcAft>
            </a:pPr>
            <a:r>
              <a:rPr lang="en-US" sz="1400" b="1"/>
              <a:t>Initiatives</a:t>
            </a:r>
          </a:p>
        </p:txBody>
      </p:sp>
      <p:sp>
        <p:nvSpPr>
          <p:cNvPr id="39" name="TextBox 38">
            <a:extLst>
              <a:ext uri="{FF2B5EF4-FFF2-40B4-BE49-F238E27FC236}">
                <a16:creationId xmlns:a16="http://schemas.microsoft.com/office/drawing/2014/main" id="{941DFD73-2ED8-8D49-78E7-BBACD6ACD98F}"/>
              </a:ext>
            </a:extLst>
          </p:cNvPr>
          <p:cNvSpPr txBox="1">
            <a:spLocks/>
          </p:cNvSpPr>
          <p:nvPr/>
        </p:nvSpPr>
        <p:spPr bwMode="gray">
          <a:xfrm>
            <a:off x="3396688" y="2454273"/>
            <a:ext cx="1498065" cy="26622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a:sym typeface=""/>
              </a:rPr>
              <a:t>Centralize intake and validity to support consistency of screening decisions</a:t>
            </a:r>
          </a:p>
          <a:p>
            <a:pPr lvl="1">
              <a:spcBef>
                <a:spcPts val="100"/>
              </a:spcBef>
              <a:spcAft>
                <a:spcPts val="100"/>
              </a:spcAft>
              <a:buSzPct val="100000"/>
              <a:buFont typeface="+mj-lt"/>
              <a:buAutoNum type="arabicPeriod"/>
            </a:pPr>
            <a:r>
              <a:rPr lang="en-US" sz="1200" b="0">
                <a:sym typeface=""/>
              </a:rPr>
              <a:t>Improve safety of youth ages 3 and under</a:t>
            </a:r>
          </a:p>
          <a:p>
            <a:pPr lvl="1">
              <a:spcBef>
                <a:spcPts val="100"/>
              </a:spcBef>
              <a:spcAft>
                <a:spcPts val="100"/>
              </a:spcAft>
              <a:buSzPct val="100000"/>
              <a:buFont typeface="+mj-lt"/>
              <a:buAutoNum type="arabicPeriod"/>
            </a:pPr>
            <a:r>
              <a:rPr lang="en-US" sz="1200" b="0">
                <a:sym typeface=""/>
              </a:rPr>
              <a:t>Leverage advanced data analytics to inform actions</a:t>
            </a:r>
          </a:p>
          <a:p>
            <a:pPr lvl="1">
              <a:spcBef>
                <a:spcPts val="100"/>
              </a:spcBef>
              <a:spcAft>
                <a:spcPts val="100"/>
              </a:spcAft>
              <a:buSzPct val="100000"/>
              <a:buFont typeface="+mj-lt"/>
              <a:buAutoNum type="arabicPeriod"/>
            </a:pPr>
            <a:r>
              <a:rPr lang="en-US" sz="1200" b="0">
                <a:sym typeface=""/>
              </a:rPr>
              <a:t>Ensure timely assessment and follow-up actions</a:t>
            </a:r>
          </a:p>
        </p:txBody>
      </p:sp>
      <p:sp>
        <p:nvSpPr>
          <p:cNvPr id="41" name="TextBox 40">
            <a:extLst>
              <a:ext uri="{FF2B5EF4-FFF2-40B4-BE49-F238E27FC236}">
                <a16:creationId xmlns:a16="http://schemas.microsoft.com/office/drawing/2014/main" id="{C515A5E5-F0EA-BBB7-F963-3CB19329965E}"/>
              </a:ext>
            </a:extLst>
          </p:cNvPr>
          <p:cNvSpPr txBox="1">
            <a:spLocks/>
          </p:cNvSpPr>
          <p:nvPr/>
        </p:nvSpPr>
        <p:spPr bwMode="gray">
          <a:xfrm>
            <a:off x="6742186" y="2454273"/>
            <a:ext cx="1498065" cy="3031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b="0" dirty="0">
                <a:solidFill>
                  <a:srgbClr val="000000"/>
                </a:solidFill>
                <a:cs typeface="+mn-cs"/>
                <a:sym typeface=""/>
              </a:rPr>
              <a:t>Provide preventative behavioral health services to any at-risk children</a:t>
            </a:r>
          </a:p>
          <a:p>
            <a:pPr lvl="1">
              <a:spcBef>
                <a:spcPts val="100"/>
              </a:spcBef>
              <a:spcAft>
                <a:spcPts val="100"/>
              </a:spcAft>
              <a:buSzPct val="100000"/>
              <a:buFont typeface="+mj-lt"/>
              <a:buAutoNum type="arabicPeriod"/>
            </a:pPr>
            <a:r>
              <a:rPr lang="en-US" sz="1200" b="0" dirty="0">
                <a:solidFill>
                  <a:srgbClr val="000000"/>
                </a:solidFill>
                <a:cs typeface="+mn-cs"/>
                <a:sym typeface=""/>
              </a:rPr>
              <a:t>Coordinate with DMAS and Medicaid Foster Care Specialty Plan</a:t>
            </a:r>
          </a:p>
          <a:p>
            <a:pPr lvl="1">
              <a:spcBef>
                <a:spcPts val="100"/>
              </a:spcBef>
              <a:spcAft>
                <a:spcPts val="100"/>
              </a:spcAft>
              <a:buSzPct val="100000"/>
              <a:buFont typeface="+mj-lt"/>
              <a:buAutoNum type="arabicPeriod"/>
            </a:pPr>
            <a:r>
              <a:rPr lang="en-US" sz="1200" b="0" dirty="0">
                <a:solidFill>
                  <a:srgbClr val="000000"/>
                </a:solidFill>
                <a:cs typeface="+mn-cs"/>
                <a:sym typeface=""/>
              </a:rPr>
              <a:t>Prioritize support for parents with substance use disorders</a:t>
            </a:r>
          </a:p>
          <a:p>
            <a:pPr lvl="1">
              <a:spcBef>
                <a:spcPts val="100"/>
              </a:spcBef>
              <a:spcAft>
                <a:spcPts val="100"/>
              </a:spcAft>
              <a:buSzPct val="100000"/>
              <a:buFont typeface="+mj-lt"/>
              <a:buAutoNum type="arabicPeriod"/>
            </a:pPr>
            <a:r>
              <a:rPr lang="en-US" sz="1200" b="0" dirty="0">
                <a:solidFill>
                  <a:srgbClr val="000000"/>
                </a:solidFill>
                <a:cs typeface="+mn-cs"/>
                <a:sym typeface=""/>
              </a:rPr>
              <a:t>Expand VMAP to child welfare stakeholders</a:t>
            </a:r>
          </a:p>
        </p:txBody>
      </p:sp>
      <p:sp>
        <p:nvSpPr>
          <p:cNvPr id="43" name="TextBox 42">
            <a:extLst>
              <a:ext uri="{FF2B5EF4-FFF2-40B4-BE49-F238E27FC236}">
                <a16:creationId xmlns:a16="http://schemas.microsoft.com/office/drawing/2014/main" id="{8F6BCC5D-3906-00D6-544F-577E5EED9365}"/>
              </a:ext>
            </a:extLst>
          </p:cNvPr>
          <p:cNvSpPr txBox="1">
            <a:spLocks/>
          </p:cNvSpPr>
          <p:nvPr/>
        </p:nvSpPr>
        <p:spPr bwMode="gray">
          <a:xfrm>
            <a:off x="8414935" y="2454273"/>
            <a:ext cx="1498065" cy="1897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b="0">
                <a:sym typeface=""/>
              </a:rPr>
              <a:t>Establish community pathways to prevention services</a:t>
            </a:r>
          </a:p>
          <a:p>
            <a:pPr lvl="1">
              <a:spcBef>
                <a:spcPts val="100"/>
              </a:spcBef>
              <a:spcAft>
                <a:spcPts val="100"/>
              </a:spcAft>
              <a:buSzPct val="100000"/>
              <a:buFont typeface="+mj-lt"/>
              <a:buAutoNum type="arabicPeriod"/>
            </a:pPr>
            <a:r>
              <a:rPr lang="en-US" sz="1200" b="0">
                <a:sym typeface=""/>
              </a:rPr>
              <a:t>Expand access to prevention services in each locality</a:t>
            </a:r>
          </a:p>
          <a:p>
            <a:pPr lvl="1">
              <a:spcBef>
                <a:spcPts val="100"/>
              </a:spcBef>
              <a:spcAft>
                <a:spcPts val="100"/>
              </a:spcAft>
              <a:buSzPct val="100000"/>
              <a:buFont typeface="+mj-lt"/>
              <a:buAutoNum type="arabicPeriod"/>
            </a:pPr>
            <a:r>
              <a:rPr lang="en-US" sz="1200">
                <a:sym typeface=""/>
              </a:rPr>
              <a:t>Increase</a:t>
            </a:r>
            <a:r>
              <a:rPr lang="en-US" sz="1200" b="0">
                <a:sym typeface=""/>
              </a:rPr>
              <a:t> draw down of Title IV-E through FFPSA</a:t>
            </a:r>
          </a:p>
        </p:txBody>
      </p:sp>
      <p:sp>
        <p:nvSpPr>
          <p:cNvPr id="40" name="TextBox 39">
            <a:extLst>
              <a:ext uri="{FF2B5EF4-FFF2-40B4-BE49-F238E27FC236}">
                <a16:creationId xmlns:a16="http://schemas.microsoft.com/office/drawing/2014/main" id="{CE396D1A-091F-294E-3DC9-60D1A029E32F}"/>
              </a:ext>
            </a:extLst>
          </p:cNvPr>
          <p:cNvSpPr txBox="1">
            <a:spLocks/>
          </p:cNvSpPr>
          <p:nvPr/>
        </p:nvSpPr>
        <p:spPr bwMode="gray">
          <a:xfrm>
            <a:off x="5069437" y="2454273"/>
            <a:ext cx="1498065" cy="32162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b="0">
                <a:sym typeface=""/>
              </a:rPr>
              <a:t>Support permanency for high-acuity youth to reduce use of congregate care</a:t>
            </a:r>
          </a:p>
          <a:p>
            <a:pPr lvl="1">
              <a:spcBef>
                <a:spcPts val="100"/>
              </a:spcBef>
              <a:spcAft>
                <a:spcPts val="100"/>
              </a:spcAft>
              <a:buSzPct val="100000"/>
              <a:buFont typeface="+mj-lt"/>
              <a:buAutoNum type="arabicPeriod"/>
            </a:pPr>
            <a:r>
              <a:rPr lang="en-US" sz="1200" b="0" spc="-30">
                <a:sym typeface=""/>
              </a:rPr>
              <a:t>Build on efforts to support foster and guardianship families</a:t>
            </a:r>
          </a:p>
          <a:p>
            <a:pPr lvl="1">
              <a:spcBef>
                <a:spcPts val="100"/>
              </a:spcBef>
              <a:spcAft>
                <a:spcPts val="100"/>
              </a:spcAft>
              <a:buSzPct val="100000"/>
              <a:buFont typeface="+mj-lt"/>
              <a:buAutoNum type="arabicPeriod"/>
            </a:pPr>
            <a:r>
              <a:rPr lang="en-US" sz="1200" b="0">
                <a:sym typeface=""/>
              </a:rPr>
              <a:t>Create comprehensive support system for youth who do not achieve permanency and age out of care</a:t>
            </a:r>
          </a:p>
          <a:p>
            <a:pPr lvl="1">
              <a:spcBef>
                <a:spcPts val="100"/>
              </a:spcBef>
              <a:spcAft>
                <a:spcPts val="100"/>
              </a:spcAft>
              <a:buSzPct val="100000"/>
              <a:buFont typeface="+mj-lt"/>
              <a:buAutoNum type="arabicPeriod"/>
            </a:pPr>
            <a:r>
              <a:rPr lang="en-US" sz="1200" b="0">
                <a:sym typeface=""/>
              </a:rPr>
              <a:t>Enable safe family reunification</a:t>
            </a:r>
          </a:p>
        </p:txBody>
      </p:sp>
      <p:sp>
        <p:nvSpPr>
          <p:cNvPr id="27" name="TextBox 26">
            <a:extLst>
              <a:ext uri="{FF2B5EF4-FFF2-40B4-BE49-F238E27FC236}">
                <a16:creationId xmlns:a16="http://schemas.microsoft.com/office/drawing/2014/main" id="{22840718-E5DB-CF0A-5ADF-12D05FB60840}"/>
              </a:ext>
            </a:extLst>
          </p:cNvPr>
          <p:cNvSpPr txBox="1">
            <a:spLocks/>
          </p:cNvSpPr>
          <p:nvPr/>
        </p:nvSpPr>
        <p:spPr bwMode="gray">
          <a:xfrm>
            <a:off x="1723939" y="2454273"/>
            <a:ext cx="1498065" cy="2133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a:sym typeface=""/>
              </a:rPr>
              <a:t>Provide competitive compensation</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lvl="1">
              <a:spcBef>
                <a:spcPts val="100"/>
              </a:spcBef>
              <a:spcAft>
                <a:spcPts val="100"/>
              </a:spcAft>
              <a:buSzPct val="100000"/>
              <a:buFont typeface="+mj-lt"/>
              <a:buAutoNum type="arabicPeriod"/>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Pilot broadened recruiting pipeline </a:t>
            </a:r>
          </a:p>
          <a:p>
            <a:pPr lvl="1">
              <a:spcBef>
                <a:spcPts val="100"/>
              </a:spcBef>
              <a:spcAft>
                <a:spcPts val="100"/>
              </a:spcAft>
              <a:buSzPct val="100000"/>
              <a:buFont typeface="+mj-lt"/>
              <a:buAutoNum type="arabicPeriod"/>
            </a:pPr>
            <a:r>
              <a:rPr lang="en-US" sz="1200">
                <a:sym typeface=""/>
              </a:rPr>
              <a:t>Expand professional development</a:t>
            </a:r>
          </a:p>
          <a:p>
            <a:pPr lvl="1">
              <a:spcBef>
                <a:spcPts val="100"/>
              </a:spcBef>
              <a:spcAft>
                <a:spcPts val="100"/>
              </a:spcAft>
              <a:buSzPct val="100000"/>
              <a:buFont typeface="+mj-lt"/>
              <a:buAutoNum type="arabicPeriod"/>
            </a:pPr>
            <a:r>
              <a:rPr lang="en-US" sz="1200">
                <a:sym typeface=""/>
              </a:rPr>
              <a:t>Pilot programs to increase retention of LDSS staff </a:t>
            </a:r>
          </a:p>
          <a:p>
            <a:pPr lvl="1">
              <a:spcBef>
                <a:spcPts val="100"/>
              </a:spcBef>
              <a:spcAft>
                <a:spcPts val="100"/>
              </a:spcAft>
              <a:buSzPct val="100000"/>
              <a:buFont typeface="+mj-lt"/>
              <a:buAutoNum type="arabicPeriod"/>
            </a:pPr>
            <a:r>
              <a:rPr lang="en-US" sz="1200">
                <a:sym typeface=""/>
              </a:rPr>
              <a:t>Enhance employee experience </a:t>
            </a:r>
          </a:p>
        </p:txBody>
      </p:sp>
      <p:sp>
        <p:nvSpPr>
          <p:cNvPr id="26" name="TextBox 25">
            <a:extLst>
              <a:ext uri="{FF2B5EF4-FFF2-40B4-BE49-F238E27FC236}">
                <a16:creationId xmlns:a16="http://schemas.microsoft.com/office/drawing/2014/main" id="{213ED0CF-7F51-A49B-4364-F4C074378631}"/>
              </a:ext>
            </a:extLst>
          </p:cNvPr>
          <p:cNvSpPr txBox="1">
            <a:spLocks/>
          </p:cNvSpPr>
          <p:nvPr/>
        </p:nvSpPr>
        <p:spPr bwMode="gray">
          <a:xfrm>
            <a:off x="10087685" y="2454273"/>
            <a:ext cx="1498065" cy="28725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
              </a:spcBef>
              <a:spcAft>
                <a:spcPts val="100"/>
              </a:spcAft>
              <a:buSzPct val="100000"/>
              <a:buFont typeface="+mj-lt"/>
              <a:buAutoNum type="arabicPeriod"/>
            </a:pPr>
            <a:r>
              <a:rPr lang="en-US" sz="1200">
                <a:solidFill>
                  <a:srgbClr val="000000"/>
                </a:solidFill>
                <a:cs typeface="+mn-cs"/>
                <a:sym typeface=""/>
              </a:rPr>
              <a:t>Create a statewide accountability framework</a:t>
            </a:r>
          </a:p>
          <a:p>
            <a:pPr lvl="1">
              <a:spcBef>
                <a:spcPts val="100"/>
              </a:spcBef>
              <a:spcAft>
                <a:spcPts val="100"/>
              </a:spcAft>
              <a:buSzPct val="100000"/>
              <a:buFont typeface="+mj-lt"/>
              <a:buAutoNum type="arabicPeriod"/>
            </a:pPr>
            <a:r>
              <a:rPr lang="en-US" sz="1200">
                <a:solidFill>
                  <a:srgbClr val="000000"/>
                </a:solidFill>
                <a:cs typeface="+mn-cs"/>
                <a:sym typeface=""/>
              </a:rPr>
              <a:t>Improve data systems</a:t>
            </a:r>
          </a:p>
          <a:p>
            <a:pPr lvl="1">
              <a:spcBef>
                <a:spcPts val="100"/>
              </a:spcBef>
              <a:spcAft>
                <a:spcPts val="100"/>
              </a:spcAft>
              <a:buSzPct val="100000"/>
              <a:buFont typeface="+mj-lt"/>
              <a:buAutoNum type="arabicPeriod"/>
            </a:pPr>
            <a:r>
              <a:rPr lang="en-US" sz="1200">
                <a:solidFill>
                  <a:srgbClr val="000000"/>
                </a:solidFill>
                <a:cs typeface="+mn-cs"/>
                <a:sym typeface=""/>
              </a:rPr>
              <a:t>Strengthen organizational structure and governance</a:t>
            </a:r>
          </a:p>
          <a:p>
            <a:pPr lvl="1">
              <a:spcBef>
                <a:spcPts val="100"/>
              </a:spcBef>
              <a:spcAft>
                <a:spcPts val="100"/>
              </a:spcAft>
              <a:buSzPct val="100000"/>
              <a:buFont typeface="+mj-lt"/>
              <a:buAutoNum type="arabicPeriod"/>
            </a:pPr>
            <a:r>
              <a:rPr lang="en-US" sz="1200">
                <a:solidFill>
                  <a:srgbClr val="000000"/>
                </a:solidFill>
                <a:cs typeface="+mn-cs"/>
                <a:sym typeface=""/>
              </a:rPr>
              <a:t>Create new process to manage local capacity</a:t>
            </a:r>
          </a:p>
          <a:p>
            <a:pPr lvl="1">
              <a:spcBef>
                <a:spcPts val="100"/>
              </a:spcBef>
              <a:spcAft>
                <a:spcPts val="100"/>
              </a:spcAft>
              <a:buSzPct val="100000"/>
              <a:buFont typeface="+mj-lt"/>
              <a:buAutoNum type="arabicPeriod"/>
            </a:pPr>
            <a:r>
              <a:rPr lang="en-US" sz="1200">
                <a:solidFill>
                  <a:srgbClr val="000000"/>
                </a:solidFill>
                <a:sym typeface=""/>
              </a:rPr>
              <a:t>Establish transparency on abuses and fatalities</a:t>
            </a:r>
          </a:p>
        </p:txBody>
      </p:sp>
    </p:spTree>
    <p:custDataLst>
      <p:tags r:id="rId1"/>
    </p:custDataLst>
    <p:extLst>
      <p:ext uri="{BB962C8B-B14F-4D97-AF65-F5344CB8AC3E}">
        <p14:creationId xmlns:p14="http://schemas.microsoft.com/office/powerpoint/2010/main" val="162184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7A5B8-C09C-7A5C-81EF-0A1E4B835896}"/>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EB883E12-3BFE-90F5-8F8B-BCC4FDA924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6" name="Object 6" hidden="1">
                        <a:extLst>
                          <a:ext uri="{FF2B5EF4-FFF2-40B4-BE49-F238E27FC236}">
                            <a16:creationId xmlns:a16="http://schemas.microsoft.com/office/drawing/2014/main" id="{EB883E12-3BFE-90F5-8F8B-BCC4FDA9242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245A01A-7F3C-10CA-3653-28A1DAC56623}"/>
              </a:ext>
            </a:extLst>
          </p:cNvPr>
          <p:cNvSpPr>
            <a:spLocks noGrp="1"/>
          </p:cNvSpPr>
          <p:nvPr>
            <p:ph type="title"/>
            <p:custDataLst>
              <p:tags r:id="rId3"/>
            </p:custDataLst>
          </p:nvPr>
        </p:nvSpPr>
        <p:spPr bwMode="gray">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Safe Kids, Strong Families: 6 pillars of focus</a:t>
            </a:r>
          </a:p>
        </p:txBody>
      </p:sp>
      <p:sp>
        <p:nvSpPr>
          <p:cNvPr id="4" name="Date Placeholder 5">
            <a:extLst>
              <a:ext uri="{FF2B5EF4-FFF2-40B4-BE49-F238E27FC236}">
                <a16:creationId xmlns:a16="http://schemas.microsoft.com/office/drawing/2014/main" id="{1F97CE27-A751-23AE-BEF4-F72DC50DEF23}"/>
              </a:ext>
            </a:extLst>
          </p:cNvPr>
          <p:cNvSpPr txBox="1">
            <a:spLocks/>
          </p:cNvSpPr>
          <p:nvPr/>
        </p:nvSpPr>
        <p:spPr bwMode="gray">
          <a:xfrm>
            <a:off x="6181119" y="33583"/>
            <a:ext cx="91210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dirty="0"/>
              <a:t>As of August 20, 2025</a:t>
            </a:r>
          </a:p>
        </p:txBody>
      </p:sp>
      <p:sp>
        <p:nvSpPr>
          <p:cNvPr id="57" name="5. Source">
            <a:extLst>
              <a:ext uri="{FF2B5EF4-FFF2-40B4-BE49-F238E27FC236}">
                <a16:creationId xmlns:a16="http://schemas.microsoft.com/office/drawing/2014/main" id="{7C793A3B-C572-AC1D-AA63-CA1514BD81DA}"/>
              </a:ext>
            </a:extLst>
          </p:cNvPr>
          <p:cNvSpPr txBox="1"/>
          <p:nvPr>
            <p:custDataLst>
              <p:tags r:id="rId4"/>
            </p:custDataLst>
          </p:nvPr>
        </p:nvSpPr>
        <p:spPr bwMode="gray">
          <a:xfrm>
            <a:off x="554735" y="6571819"/>
            <a:ext cx="7277861" cy="2846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1. Numbers rounded to the nearest $5M</a:t>
            </a:r>
          </a:p>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Source: Conversations with VDSS staff, LDSS staff, and community stakeholders (April 2025 - July 2025), landscape analysis across states on child welfare policies</a:t>
            </a:r>
          </a:p>
        </p:txBody>
      </p:sp>
      <p:sp>
        <p:nvSpPr>
          <p:cNvPr id="5" name="Freeform: Shape 4">
            <a:extLst>
              <a:ext uri="{FF2B5EF4-FFF2-40B4-BE49-F238E27FC236}">
                <a16:creationId xmlns:a16="http://schemas.microsoft.com/office/drawing/2014/main" id="{97E815C3-CFB6-E301-476A-1D554B809B98}"/>
              </a:ext>
            </a:extLst>
          </p:cNvPr>
          <p:cNvSpPr>
            <a:spLocks/>
          </p:cNvSpPr>
          <p:nvPr/>
        </p:nvSpPr>
        <p:spPr>
          <a:xfrm>
            <a:off x="554736" y="1409721"/>
            <a:ext cx="11082528" cy="1075562"/>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1808" h="1075562">
                <a:moveTo>
                  <a:pt x="150644" y="738208"/>
                </a:moveTo>
                <a:lnTo>
                  <a:pt x="5851164" y="738208"/>
                </a:lnTo>
                <a:lnTo>
                  <a:pt x="5851164" y="834208"/>
                </a:lnTo>
                <a:lnTo>
                  <a:pt x="5947304" y="834208"/>
                </a:lnTo>
                <a:lnTo>
                  <a:pt x="5947304" y="898666"/>
                </a:lnTo>
                <a:lnTo>
                  <a:pt x="6001808" y="898666"/>
                </a:lnTo>
                <a:lnTo>
                  <a:pt x="6001808" y="1075562"/>
                </a:lnTo>
                <a:lnTo>
                  <a:pt x="0" y="1075562"/>
                </a:lnTo>
                <a:lnTo>
                  <a:pt x="0" y="898666"/>
                </a:lnTo>
                <a:lnTo>
                  <a:pt x="54504" y="898666"/>
                </a:lnTo>
                <a:lnTo>
                  <a:pt x="54504" y="834208"/>
                </a:lnTo>
                <a:lnTo>
                  <a:pt x="150644" y="834208"/>
                </a:lnTo>
                <a:close/>
                <a:moveTo>
                  <a:pt x="3000905" y="0"/>
                </a:moveTo>
                <a:lnTo>
                  <a:pt x="5851164" y="737933"/>
                </a:lnTo>
                <a:lnTo>
                  <a:pt x="150644" y="737933"/>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err="1">
              <a:solidFill>
                <a:schemeClr val="tx1"/>
              </a:solidFill>
            </a:endParaRPr>
          </a:p>
        </p:txBody>
      </p:sp>
      <p:sp>
        <p:nvSpPr>
          <p:cNvPr id="7" name="Rectangle 6">
            <a:extLst>
              <a:ext uri="{FF2B5EF4-FFF2-40B4-BE49-F238E27FC236}">
                <a16:creationId xmlns:a16="http://schemas.microsoft.com/office/drawing/2014/main" id="{3CA75F43-7844-F2D9-0607-51D881578C4A}"/>
              </a:ext>
            </a:extLst>
          </p:cNvPr>
          <p:cNvSpPr txBox="1">
            <a:spLocks/>
          </p:cNvSpPr>
          <p:nvPr/>
        </p:nvSpPr>
        <p:spPr>
          <a:xfrm>
            <a:off x="2469730" y="1900236"/>
            <a:ext cx="7252542"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n-US" sz="2400" b="1" dirty="0">
                <a:solidFill>
                  <a:schemeClr val="bg1"/>
                </a:solidFill>
              </a:rPr>
              <a:t>Safe Kids, Strong Families</a:t>
            </a:r>
          </a:p>
        </p:txBody>
      </p:sp>
      <p:sp>
        <p:nvSpPr>
          <p:cNvPr id="8" name="Freeform: Shape 7">
            <a:extLst>
              <a:ext uri="{FF2B5EF4-FFF2-40B4-BE49-F238E27FC236}">
                <a16:creationId xmlns:a16="http://schemas.microsoft.com/office/drawing/2014/main" id="{3954774B-BCC3-8259-7EB0-A7A49E79F979}"/>
              </a:ext>
            </a:extLst>
          </p:cNvPr>
          <p:cNvSpPr/>
          <p:nvPr/>
        </p:nvSpPr>
        <p:spPr>
          <a:xfrm>
            <a:off x="554736" y="5564621"/>
            <a:ext cx="11082528" cy="675125"/>
          </a:xfrm>
          <a:custGeom>
            <a:avLst/>
            <a:gdLst>
              <a:gd name="connsiteX0" fmla="*/ 0 w 6658538"/>
              <a:gd name="connsiteY0" fmla="*/ 288393 h 344923"/>
              <a:gd name="connsiteX1" fmla="*/ 6658538 w 6658538"/>
              <a:gd name="connsiteY1" fmla="*/ 288393 h 344923"/>
              <a:gd name="connsiteX2" fmla="*/ 6658538 w 6658538"/>
              <a:gd name="connsiteY2" fmla="*/ 344923 h 344923"/>
              <a:gd name="connsiteX3" fmla="*/ 0 w 6658538"/>
              <a:gd name="connsiteY3" fmla="*/ 344923 h 344923"/>
              <a:gd name="connsiteX4" fmla="*/ 56900 w 6658538"/>
              <a:gd name="connsiteY4" fmla="*/ 0 h 344923"/>
              <a:gd name="connsiteX5" fmla="*/ 326473 w 6658538"/>
              <a:gd name="connsiteY5" fmla="*/ 0 h 344923"/>
              <a:gd name="connsiteX6" fmla="*/ 6332063 w 6658538"/>
              <a:gd name="connsiteY6" fmla="*/ 0 h 344923"/>
              <a:gd name="connsiteX7" fmla="*/ 6601638 w 6658538"/>
              <a:gd name="connsiteY7" fmla="*/ 0 h 344923"/>
              <a:gd name="connsiteX8" fmla="*/ 6601638 w 6658538"/>
              <a:gd name="connsiteY8" fmla="*/ 81413 h 344923"/>
              <a:gd name="connsiteX9" fmla="*/ 6658538 w 6658538"/>
              <a:gd name="connsiteY9" fmla="*/ 81413 h 344923"/>
              <a:gd name="connsiteX10" fmla="*/ 6658538 w 6658538"/>
              <a:gd name="connsiteY10" fmla="*/ 288070 h 344923"/>
              <a:gd name="connsiteX11" fmla="*/ 0 w 6658538"/>
              <a:gd name="connsiteY11" fmla="*/ 288070 h 344923"/>
              <a:gd name="connsiteX12" fmla="*/ 0 w 6658538"/>
              <a:gd name="connsiteY12" fmla="*/ 81413 h 344923"/>
              <a:gd name="connsiteX13" fmla="*/ 56900 w 6658538"/>
              <a:gd name="connsiteY13" fmla="*/ 81413 h 34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8538" h="344923">
                <a:moveTo>
                  <a:pt x="0" y="288393"/>
                </a:moveTo>
                <a:lnTo>
                  <a:pt x="6658538" y="288393"/>
                </a:lnTo>
                <a:lnTo>
                  <a:pt x="6658538" y="344923"/>
                </a:lnTo>
                <a:lnTo>
                  <a:pt x="0" y="344923"/>
                </a:lnTo>
                <a:close/>
                <a:moveTo>
                  <a:pt x="56900" y="0"/>
                </a:moveTo>
                <a:lnTo>
                  <a:pt x="326473" y="0"/>
                </a:lnTo>
                <a:lnTo>
                  <a:pt x="6332063" y="0"/>
                </a:lnTo>
                <a:lnTo>
                  <a:pt x="6601638" y="0"/>
                </a:lnTo>
                <a:lnTo>
                  <a:pt x="6601638" y="81413"/>
                </a:lnTo>
                <a:lnTo>
                  <a:pt x="6658538" y="81413"/>
                </a:lnTo>
                <a:lnTo>
                  <a:pt x="6658538" y="288070"/>
                </a:lnTo>
                <a:lnTo>
                  <a:pt x="0" y="288070"/>
                </a:lnTo>
                <a:lnTo>
                  <a:pt x="0" y="81413"/>
                </a:lnTo>
                <a:lnTo>
                  <a:pt x="56900" y="81413"/>
                </a:ln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err="1">
              <a:solidFill>
                <a:schemeClr val="tx1"/>
              </a:solidFill>
            </a:endParaRPr>
          </a:p>
        </p:txBody>
      </p:sp>
      <p:sp>
        <p:nvSpPr>
          <p:cNvPr id="9" name="Rectangle 8">
            <a:extLst>
              <a:ext uri="{FF2B5EF4-FFF2-40B4-BE49-F238E27FC236}">
                <a16:creationId xmlns:a16="http://schemas.microsoft.com/office/drawing/2014/main" id="{541B693B-B084-1B8D-72C8-081180F2B426}"/>
              </a:ext>
            </a:extLst>
          </p:cNvPr>
          <p:cNvSpPr/>
          <p:nvPr/>
        </p:nvSpPr>
        <p:spPr>
          <a:xfrm>
            <a:off x="3086726"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tx1"/>
              </a:solidFill>
            </a:endParaRPr>
          </a:p>
        </p:txBody>
      </p:sp>
      <p:sp>
        <p:nvSpPr>
          <p:cNvPr id="17" name="Rectangle 16">
            <a:extLst>
              <a:ext uri="{FF2B5EF4-FFF2-40B4-BE49-F238E27FC236}">
                <a16:creationId xmlns:a16="http://schemas.microsoft.com/office/drawing/2014/main" id="{36817C20-9759-EBC8-9845-3EE014F345DE}"/>
              </a:ext>
            </a:extLst>
          </p:cNvPr>
          <p:cNvSpPr/>
          <p:nvPr/>
        </p:nvSpPr>
        <p:spPr>
          <a:xfrm>
            <a:off x="884629"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tx1"/>
              </a:solidFill>
            </a:endParaRPr>
          </a:p>
        </p:txBody>
      </p:sp>
      <p:sp>
        <p:nvSpPr>
          <p:cNvPr id="20" name="Rectangle 19">
            <a:extLst>
              <a:ext uri="{FF2B5EF4-FFF2-40B4-BE49-F238E27FC236}">
                <a16:creationId xmlns:a16="http://schemas.microsoft.com/office/drawing/2014/main" id="{0D4D0D05-17B4-4097-A722-10C8B8FFA4B5}"/>
              </a:ext>
            </a:extLst>
          </p:cNvPr>
          <p:cNvSpPr/>
          <p:nvPr/>
        </p:nvSpPr>
        <p:spPr>
          <a:xfrm>
            <a:off x="5288825"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tx1"/>
              </a:solidFill>
            </a:endParaRPr>
          </a:p>
        </p:txBody>
      </p:sp>
      <p:sp>
        <p:nvSpPr>
          <p:cNvPr id="23" name="Rectangle 22">
            <a:extLst>
              <a:ext uri="{FF2B5EF4-FFF2-40B4-BE49-F238E27FC236}">
                <a16:creationId xmlns:a16="http://schemas.microsoft.com/office/drawing/2014/main" id="{B502CC34-6B81-9AA5-FA8F-CBE89A944C1C}"/>
              </a:ext>
            </a:extLst>
          </p:cNvPr>
          <p:cNvSpPr/>
          <p:nvPr/>
        </p:nvSpPr>
        <p:spPr>
          <a:xfrm>
            <a:off x="7490924"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tx1"/>
              </a:solidFill>
            </a:endParaRPr>
          </a:p>
        </p:txBody>
      </p:sp>
      <p:sp>
        <p:nvSpPr>
          <p:cNvPr id="26" name="Rectangle 25">
            <a:extLst>
              <a:ext uri="{FF2B5EF4-FFF2-40B4-BE49-F238E27FC236}">
                <a16:creationId xmlns:a16="http://schemas.microsoft.com/office/drawing/2014/main" id="{A36B30F9-27C1-E05D-91EF-E57B9AF792C4}"/>
              </a:ext>
            </a:extLst>
          </p:cNvPr>
          <p:cNvSpPr/>
          <p:nvPr/>
        </p:nvSpPr>
        <p:spPr>
          <a:xfrm>
            <a:off x="9693027"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a:solidFill>
                <a:schemeClr val="tx1"/>
              </a:solidFill>
            </a:endParaRPr>
          </a:p>
        </p:txBody>
      </p:sp>
      <p:sp>
        <p:nvSpPr>
          <p:cNvPr id="29" name="TextBox 28">
            <a:extLst>
              <a:ext uri="{FF2B5EF4-FFF2-40B4-BE49-F238E27FC236}">
                <a16:creationId xmlns:a16="http://schemas.microsoft.com/office/drawing/2014/main" id="{C312D6BD-D5B2-02C2-7A6B-6DC77DE35A06}"/>
              </a:ext>
            </a:extLst>
          </p:cNvPr>
          <p:cNvSpPr txBox="1">
            <a:spLocks/>
          </p:cNvSpPr>
          <p:nvPr/>
        </p:nvSpPr>
        <p:spPr>
          <a:xfrm>
            <a:off x="924169" y="5636726"/>
            <a:ext cx="1737360" cy="369332"/>
          </a:xfrm>
          <a:prstGeom prst="rect">
            <a:avLst/>
          </a:prstGeom>
          <a:solidFill>
            <a:schemeClr val="accent4"/>
          </a:solid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200" b="1" dirty="0">
                <a:latin typeface="Calibri" panose="020F0502020204030204" pitchFamily="34" charset="0"/>
              </a:rPr>
              <a:t>Modernization of oversight and infrastructure</a:t>
            </a:r>
          </a:p>
        </p:txBody>
      </p:sp>
      <p:sp>
        <p:nvSpPr>
          <p:cNvPr id="30" name="TextBox 29">
            <a:extLst>
              <a:ext uri="{FF2B5EF4-FFF2-40B4-BE49-F238E27FC236}">
                <a16:creationId xmlns:a16="http://schemas.microsoft.com/office/drawing/2014/main" id="{C5F847D0-43E8-4BE6-83B9-CEFDABF216E8}"/>
              </a:ext>
            </a:extLst>
          </p:cNvPr>
          <p:cNvSpPr txBox="1">
            <a:spLocks/>
          </p:cNvSpPr>
          <p:nvPr/>
        </p:nvSpPr>
        <p:spPr>
          <a:xfrm>
            <a:off x="3126268" y="5636726"/>
            <a:ext cx="8141568" cy="530915"/>
          </a:xfrm>
          <a:prstGeom prst="rect">
            <a:avLst/>
          </a:prstGeom>
          <a:solidFill>
            <a:schemeClr val="accent4"/>
          </a:solidFill>
        </p:spPr>
        <p:txBody>
          <a:bodyPr vert="horz" wrap="square" lIns="0" tIns="0" rIns="0" bIns="0" numCol="2"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lvl="1" indent="-342900">
              <a:buFont typeface="+mj-lt"/>
              <a:buAutoNum type="arabicPeriod"/>
            </a:pPr>
            <a:r>
              <a:rPr lang="en-US" sz="900" dirty="0"/>
              <a:t>Create a statewide accountability framework</a:t>
            </a:r>
          </a:p>
          <a:p>
            <a:pPr marL="342900" lvl="1" indent="-342900">
              <a:buFont typeface="+mj-lt"/>
              <a:buAutoNum type="arabicPeriod"/>
            </a:pPr>
            <a:r>
              <a:rPr lang="en-US" sz="900" dirty="0"/>
              <a:t>Improve data systems</a:t>
            </a:r>
          </a:p>
          <a:p>
            <a:pPr marL="342900" lvl="1" indent="-342900">
              <a:buFont typeface="+mj-lt"/>
              <a:buAutoNum type="arabicPeriod"/>
            </a:pPr>
            <a:r>
              <a:rPr lang="en-US" sz="900" dirty="0"/>
              <a:t>Strengthen organizational structure and governance</a:t>
            </a:r>
          </a:p>
          <a:p>
            <a:pPr marL="342900" lvl="1" indent="-342900">
              <a:buFont typeface="+mj-lt"/>
              <a:buAutoNum type="arabicPeriod"/>
            </a:pPr>
            <a:r>
              <a:rPr lang="en-US" sz="900" dirty="0"/>
              <a:t>Create new process to manage local capacity</a:t>
            </a:r>
          </a:p>
          <a:p>
            <a:pPr marL="342900" lvl="1" indent="-342900">
              <a:buFont typeface="+mj-lt"/>
              <a:buAutoNum type="arabicPeriod"/>
            </a:pPr>
            <a:r>
              <a:rPr lang="en-US" sz="900" dirty="0"/>
              <a:t>Establish transparency on abuses and fatalities</a:t>
            </a:r>
          </a:p>
        </p:txBody>
      </p:sp>
      <p:sp>
        <p:nvSpPr>
          <p:cNvPr id="31" name="TextBox 30">
            <a:extLst>
              <a:ext uri="{FF2B5EF4-FFF2-40B4-BE49-F238E27FC236}">
                <a16:creationId xmlns:a16="http://schemas.microsoft.com/office/drawing/2014/main" id="{1BD012F9-9E74-AC33-D967-210834CA05B9}"/>
              </a:ext>
            </a:extLst>
          </p:cNvPr>
          <p:cNvSpPr txBox="1">
            <a:spLocks/>
          </p:cNvSpPr>
          <p:nvPr>
            <p:custDataLst>
              <p:tags r:id="rId5"/>
            </p:custDataLst>
          </p:nvPr>
        </p:nvSpPr>
        <p:spPr>
          <a:xfrm>
            <a:off x="7574955" y="3100775"/>
            <a:ext cx="1446293" cy="1962076"/>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mj-lt"/>
              <a:buAutoNum type="arabicPeriod"/>
            </a:pPr>
            <a:r>
              <a:rPr lang="en-US" sz="1000" dirty="0">
                <a:cs typeface="Arial" panose="020B0604020202020204" pitchFamily="34" charset="0"/>
              </a:rPr>
              <a:t>Provide preventative behavioral health services to any at-risk children</a:t>
            </a:r>
          </a:p>
          <a:p>
            <a:pPr lvl="1">
              <a:buFont typeface="+mj-lt"/>
              <a:buAutoNum type="arabicPeriod"/>
            </a:pPr>
            <a:r>
              <a:rPr lang="en-US" sz="1000" dirty="0">
                <a:cs typeface="Arial" panose="020B0604020202020204" pitchFamily="34" charset="0"/>
              </a:rPr>
              <a:t>Coordinate with DMAS and Medicaid Foster Care Specialty Plan</a:t>
            </a:r>
          </a:p>
          <a:p>
            <a:pPr lvl="1">
              <a:buFont typeface="+mj-lt"/>
              <a:buAutoNum type="arabicPeriod"/>
            </a:pPr>
            <a:r>
              <a:rPr lang="en-US" sz="1000" dirty="0">
                <a:cs typeface="Arial" panose="020B0604020202020204" pitchFamily="34" charset="0"/>
              </a:rPr>
              <a:t>Prioritize support for parents with substance use disorders</a:t>
            </a:r>
          </a:p>
          <a:p>
            <a:pPr lvl="1">
              <a:buFont typeface="+mj-lt"/>
              <a:buAutoNum type="arabicPeriod"/>
            </a:pPr>
            <a:r>
              <a:rPr lang="en-US" sz="1000" dirty="0">
                <a:cs typeface="Arial" panose="020B0604020202020204" pitchFamily="34" charset="0"/>
              </a:rPr>
              <a:t>Expand VMAP to child welfare stakeholders</a:t>
            </a:r>
          </a:p>
        </p:txBody>
      </p:sp>
      <p:sp>
        <p:nvSpPr>
          <p:cNvPr id="32" name="TextBox 31">
            <a:extLst>
              <a:ext uri="{FF2B5EF4-FFF2-40B4-BE49-F238E27FC236}">
                <a16:creationId xmlns:a16="http://schemas.microsoft.com/office/drawing/2014/main" id="{36A04E0B-D975-5F58-9653-F1900519096A}"/>
              </a:ext>
            </a:extLst>
          </p:cNvPr>
          <p:cNvSpPr txBox="1">
            <a:spLocks/>
          </p:cNvSpPr>
          <p:nvPr>
            <p:custDataLst>
              <p:tags r:id="rId6"/>
            </p:custDataLst>
          </p:nvPr>
        </p:nvSpPr>
        <p:spPr>
          <a:xfrm>
            <a:off x="5372856" y="3100775"/>
            <a:ext cx="1446293" cy="2269852"/>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mj-lt"/>
              <a:buAutoNum type="arabicPeriod"/>
            </a:pPr>
            <a:r>
              <a:rPr lang="en-US" sz="1000" dirty="0">
                <a:cs typeface="Arial" panose="020B0604020202020204" pitchFamily="34" charset="0"/>
              </a:rPr>
              <a:t>Support permanency for high-acuity youth to reduce use of congregate care</a:t>
            </a:r>
          </a:p>
          <a:p>
            <a:pPr lvl="1">
              <a:buFont typeface="+mj-lt"/>
              <a:buAutoNum type="arabicPeriod"/>
            </a:pPr>
            <a:r>
              <a:rPr lang="en-US" sz="1000" dirty="0">
                <a:cs typeface="Arial" panose="020B0604020202020204" pitchFamily="34" charset="0"/>
              </a:rPr>
              <a:t>Build on efforts to support foster and guardianship families</a:t>
            </a:r>
          </a:p>
          <a:p>
            <a:pPr lvl="1">
              <a:buFont typeface="+mj-lt"/>
              <a:buAutoNum type="arabicPeriod"/>
            </a:pPr>
            <a:r>
              <a:rPr lang="en-US" sz="1000" dirty="0">
                <a:cs typeface="Arial" panose="020B0604020202020204" pitchFamily="34" charset="0"/>
              </a:rPr>
              <a:t>Create comprehensive support system for youth who do not achieve permanency and age out of care</a:t>
            </a:r>
          </a:p>
          <a:p>
            <a:pPr lvl="1">
              <a:buFont typeface="+mj-lt"/>
              <a:buAutoNum type="arabicPeriod"/>
            </a:pPr>
            <a:r>
              <a:rPr lang="en-US" sz="1000" dirty="0">
                <a:cs typeface="Arial" panose="020B0604020202020204" pitchFamily="34" charset="0"/>
              </a:rPr>
              <a:t>Enable safe family reunification</a:t>
            </a:r>
          </a:p>
        </p:txBody>
      </p:sp>
      <p:sp>
        <p:nvSpPr>
          <p:cNvPr id="33" name="TextBox 32">
            <a:extLst>
              <a:ext uri="{FF2B5EF4-FFF2-40B4-BE49-F238E27FC236}">
                <a16:creationId xmlns:a16="http://schemas.microsoft.com/office/drawing/2014/main" id="{F7C0ADDF-1758-E6CB-9521-C68A077A212C}"/>
              </a:ext>
            </a:extLst>
          </p:cNvPr>
          <p:cNvSpPr txBox="1">
            <a:spLocks/>
          </p:cNvSpPr>
          <p:nvPr>
            <p:custDataLst>
              <p:tags r:id="rId7"/>
            </p:custDataLst>
          </p:nvPr>
        </p:nvSpPr>
        <p:spPr>
          <a:xfrm>
            <a:off x="9777055" y="3100775"/>
            <a:ext cx="1446293" cy="1461939"/>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mj-lt"/>
              <a:buAutoNum type="arabicPeriod"/>
            </a:pPr>
            <a:r>
              <a:rPr lang="en-US" sz="1000" dirty="0">
                <a:cs typeface="Arial" panose="020B0604020202020204" pitchFamily="34" charset="0"/>
              </a:rPr>
              <a:t>Establish community pathways to prevention services</a:t>
            </a:r>
          </a:p>
          <a:p>
            <a:pPr lvl="1">
              <a:buFont typeface="+mj-lt"/>
              <a:buAutoNum type="arabicPeriod"/>
            </a:pPr>
            <a:r>
              <a:rPr lang="en-US" sz="1000" dirty="0">
                <a:cs typeface="Arial" panose="020B0604020202020204" pitchFamily="34" charset="0"/>
              </a:rPr>
              <a:t>Expand access to prevention services in each locality</a:t>
            </a:r>
          </a:p>
          <a:p>
            <a:pPr lvl="1">
              <a:buFont typeface="+mj-lt"/>
              <a:buAutoNum type="arabicPeriod"/>
            </a:pPr>
            <a:r>
              <a:rPr lang="en-US" sz="1000" dirty="0">
                <a:cs typeface="Arial" panose="020B0604020202020204" pitchFamily="34" charset="0"/>
              </a:rPr>
              <a:t>Increase draw down of Title IV-E through FFPSA</a:t>
            </a:r>
          </a:p>
        </p:txBody>
      </p:sp>
      <p:sp>
        <p:nvSpPr>
          <p:cNvPr id="34" name="TextBox 33">
            <a:extLst>
              <a:ext uri="{FF2B5EF4-FFF2-40B4-BE49-F238E27FC236}">
                <a16:creationId xmlns:a16="http://schemas.microsoft.com/office/drawing/2014/main" id="{4E5DCAFA-28C9-28ED-3879-AEE56195AA64}"/>
              </a:ext>
            </a:extLst>
          </p:cNvPr>
          <p:cNvSpPr txBox="1">
            <a:spLocks/>
          </p:cNvSpPr>
          <p:nvPr>
            <p:custDataLst>
              <p:tags r:id="rId8"/>
            </p:custDataLst>
          </p:nvPr>
        </p:nvSpPr>
        <p:spPr>
          <a:xfrm>
            <a:off x="3170757" y="3100775"/>
            <a:ext cx="1446293" cy="1962076"/>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mj-lt"/>
              <a:buAutoNum type="arabicPeriod"/>
            </a:pPr>
            <a:r>
              <a:rPr lang="en-US" sz="1000" dirty="0">
                <a:cs typeface="Arial" panose="020B0604020202020204" pitchFamily="34" charset="0"/>
              </a:rPr>
              <a:t>Centralize intake and validity to support consistency of screening decisions</a:t>
            </a:r>
          </a:p>
          <a:p>
            <a:pPr lvl="1">
              <a:buFont typeface="+mj-lt"/>
              <a:buAutoNum type="arabicPeriod"/>
            </a:pPr>
            <a:r>
              <a:rPr lang="en-US" sz="1000" dirty="0">
                <a:cs typeface="Arial" panose="020B0604020202020204" pitchFamily="34" charset="0"/>
              </a:rPr>
              <a:t>Improve safety of youth ages 3 and under</a:t>
            </a:r>
          </a:p>
          <a:p>
            <a:pPr lvl="1">
              <a:buFont typeface="+mj-lt"/>
              <a:buAutoNum type="arabicPeriod"/>
            </a:pPr>
            <a:r>
              <a:rPr lang="en-US" sz="1000" dirty="0">
                <a:cs typeface="Arial" panose="020B0604020202020204" pitchFamily="34" charset="0"/>
              </a:rPr>
              <a:t>Leverage advanced data analytics to inform actions</a:t>
            </a:r>
          </a:p>
          <a:p>
            <a:pPr lvl="1">
              <a:buFont typeface="+mj-lt"/>
              <a:buAutoNum type="arabicPeriod"/>
            </a:pPr>
            <a:r>
              <a:rPr lang="en-US" sz="1000" dirty="0">
                <a:cs typeface="Arial" panose="020B0604020202020204" pitchFamily="34" charset="0"/>
              </a:rPr>
              <a:t>Ensure timely assessment and follow-up actions</a:t>
            </a:r>
          </a:p>
        </p:txBody>
      </p:sp>
      <p:sp>
        <p:nvSpPr>
          <p:cNvPr id="35" name="TextBox 34">
            <a:extLst>
              <a:ext uri="{FF2B5EF4-FFF2-40B4-BE49-F238E27FC236}">
                <a16:creationId xmlns:a16="http://schemas.microsoft.com/office/drawing/2014/main" id="{1BE0395B-92ED-37FB-FFEE-45480DDF29E5}"/>
              </a:ext>
            </a:extLst>
          </p:cNvPr>
          <p:cNvSpPr txBox="1">
            <a:spLocks/>
          </p:cNvSpPr>
          <p:nvPr>
            <p:custDataLst>
              <p:tags r:id="rId9"/>
            </p:custDataLst>
          </p:nvPr>
        </p:nvSpPr>
        <p:spPr>
          <a:xfrm>
            <a:off x="968658" y="3100775"/>
            <a:ext cx="1446293" cy="1846659"/>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mj-lt"/>
              <a:buAutoNum type="arabicPeriod"/>
            </a:pPr>
            <a:r>
              <a:rPr lang="en-US" sz="1000" dirty="0">
                <a:cs typeface="Arial" panose="020B0604020202020204" pitchFamily="34" charset="0"/>
              </a:rPr>
              <a:t>Provide competitive compensation</a:t>
            </a:r>
          </a:p>
          <a:p>
            <a:pPr lvl="1">
              <a:buFont typeface="+mj-lt"/>
              <a:buAutoNum type="arabicPeriod"/>
            </a:pPr>
            <a:r>
              <a:rPr lang="en-US" sz="1000" dirty="0">
                <a:cs typeface="Arial" panose="020B0604020202020204" pitchFamily="34" charset="0"/>
              </a:rPr>
              <a:t>Pilot broadened recruiting pipeline </a:t>
            </a:r>
          </a:p>
          <a:p>
            <a:pPr lvl="1">
              <a:buFont typeface="+mj-lt"/>
              <a:buAutoNum type="arabicPeriod"/>
            </a:pPr>
            <a:r>
              <a:rPr lang="en-US" sz="1000" dirty="0">
                <a:cs typeface="Arial" panose="020B0604020202020204" pitchFamily="34" charset="0"/>
              </a:rPr>
              <a:t>Expand professional development</a:t>
            </a:r>
          </a:p>
          <a:p>
            <a:pPr lvl="1">
              <a:buFont typeface="+mj-lt"/>
              <a:buAutoNum type="arabicPeriod"/>
            </a:pPr>
            <a:r>
              <a:rPr lang="en-US" sz="1000" dirty="0">
                <a:cs typeface="Arial" panose="020B0604020202020204" pitchFamily="34" charset="0"/>
              </a:rPr>
              <a:t>Pilot programs to increase retention of LDSS staff </a:t>
            </a:r>
          </a:p>
          <a:p>
            <a:pPr lvl="1">
              <a:buFont typeface="+mj-lt"/>
              <a:buAutoNum type="arabicPeriod"/>
            </a:pPr>
            <a:r>
              <a:rPr lang="en-US" sz="1000" dirty="0">
                <a:cs typeface="Arial" panose="020B0604020202020204" pitchFamily="34" charset="0"/>
              </a:rPr>
              <a:t>Enhance employee experience </a:t>
            </a:r>
          </a:p>
        </p:txBody>
      </p:sp>
      <p:sp>
        <p:nvSpPr>
          <p:cNvPr id="36" name="TextBox 35">
            <a:extLst>
              <a:ext uri="{FF2B5EF4-FFF2-40B4-BE49-F238E27FC236}">
                <a16:creationId xmlns:a16="http://schemas.microsoft.com/office/drawing/2014/main" id="{9ADA76BC-E09C-F4CE-2562-053A34639B50}"/>
              </a:ext>
            </a:extLst>
          </p:cNvPr>
          <p:cNvSpPr txBox="1">
            <a:spLocks/>
          </p:cNvSpPr>
          <p:nvPr/>
        </p:nvSpPr>
        <p:spPr bwMode="gray">
          <a:xfrm>
            <a:off x="3170757" y="2679278"/>
            <a:ext cx="1446293" cy="369332"/>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latin typeface="Calibri" panose="020F0502020204030204" pitchFamily="34" charset="0"/>
                <a:cs typeface="+mn-cs"/>
              </a:rPr>
              <a:t>Child protective services</a:t>
            </a:r>
          </a:p>
        </p:txBody>
      </p:sp>
      <p:sp>
        <p:nvSpPr>
          <p:cNvPr id="37" name="TextBox 36">
            <a:extLst>
              <a:ext uri="{FF2B5EF4-FFF2-40B4-BE49-F238E27FC236}">
                <a16:creationId xmlns:a16="http://schemas.microsoft.com/office/drawing/2014/main" id="{D874EA15-2F7A-23B8-755B-B124B97222A5}"/>
              </a:ext>
            </a:extLst>
          </p:cNvPr>
          <p:cNvSpPr txBox="1">
            <a:spLocks/>
          </p:cNvSpPr>
          <p:nvPr/>
        </p:nvSpPr>
        <p:spPr bwMode="gray">
          <a:xfrm>
            <a:off x="7574955" y="2679278"/>
            <a:ext cx="1446293" cy="369332"/>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latin typeface="Calibri" panose="020F0502020204030204" pitchFamily="34" charset="0"/>
                <a:cs typeface="+mn-cs"/>
              </a:rPr>
              <a:t>Behavioral health</a:t>
            </a:r>
            <a:br>
              <a:rPr lang="en-US" sz="1200" b="1" dirty="0">
                <a:latin typeface="Calibri" panose="020F0502020204030204" pitchFamily="34" charset="0"/>
                <a:cs typeface="+mn-cs"/>
              </a:rPr>
            </a:br>
            <a:r>
              <a:rPr lang="en-US" sz="1200" b="1" dirty="0">
                <a:latin typeface="Calibri" panose="020F0502020204030204" pitchFamily="34" charset="0"/>
                <a:cs typeface="+mn-cs"/>
              </a:rPr>
              <a:t>and child welfare</a:t>
            </a:r>
          </a:p>
        </p:txBody>
      </p:sp>
      <p:sp>
        <p:nvSpPr>
          <p:cNvPr id="38" name="TextBox 37">
            <a:extLst>
              <a:ext uri="{FF2B5EF4-FFF2-40B4-BE49-F238E27FC236}">
                <a16:creationId xmlns:a16="http://schemas.microsoft.com/office/drawing/2014/main" id="{3CC53B16-1F84-F86A-B8B6-1B8EAA02A6FD}"/>
              </a:ext>
            </a:extLst>
          </p:cNvPr>
          <p:cNvSpPr txBox="1">
            <a:spLocks/>
          </p:cNvSpPr>
          <p:nvPr/>
        </p:nvSpPr>
        <p:spPr bwMode="gray">
          <a:xfrm>
            <a:off x="9777055" y="2679278"/>
            <a:ext cx="1446293" cy="369332"/>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latin typeface="Calibri" panose="020F0502020204030204" pitchFamily="34" charset="0"/>
                <a:cs typeface="+mn-cs"/>
              </a:rPr>
              <a:t>Prevention and family preservation</a:t>
            </a:r>
          </a:p>
        </p:txBody>
      </p:sp>
      <p:sp>
        <p:nvSpPr>
          <p:cNvPr id="39" name="TextBox 38">
            <a:extLst>
              <a:ext uri="{FF2B5EF4-FFF2-40B4-BE49-F238E27FC236}">
                <a16:creationId xmlns:a16="http://schemas.microsoft.com/office/drawing/2014/main" id="{04509B23-53B4-F79C-3EC9-9A4CD747022F}"/>
              </a:ext>
            </a:extLst>
          </p:cNvPr>
          <p:cNvSpPr txBox="1">
            <a:spLocks/>
          </p:cNvSpPr>
          <p:nvPr/>
        </p:nvSpPr>
        <p:spPr bwMode="gray">
          <a:xfrm>
            <a:off x="5372856" y="2679278"/>
            <a:ext cx="1446293" cy="369332"/>
          </a:xfrm>
          <a:prstGeom prst="rect">
            <a:avLst/>
          </a:prstGeom>
          <a:solidFill>
            <a:schemeClr val="accent4"/>
          </a:solidFill>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latin typeface="Calibri" panose="020F0502020204030204" pitchFamily="34" charset="0"/>
                <a:cs typeface="+mn-cs"/>
              </a:rPr>
              <a:t>Permanency </a:t>
            </a:r>
            <a:br>
              <a:rPr lang="en-US" sz="1200" b="1">
                <a:latin typeface="Calibri" panose="020F0502020204030204" pitchFamily="34" charset="0"/>
                <a:cs typeface="+mn-cs"/>
              </a:rPr>
            </a:br>
            <a:r>
              <a:rPr lang="en-US" sz="1200" b="1" dirty="0">
                <a:latin typeface="Calibri" panose="020F0502020204030204" pitchFamily="34" charset="0"/>
                <a:cs typeface="+mn-cs"/>
              </a:rPr>
              <a:t>for youth</a:t>
            </a:r>
          </a:p>
        </p:txBody>
      </p:sp>
      <p:sp>
        <p:nvSpPr>
          <p:cNvPr id="40" name="TextBox 39">
            <a:extLst>
              <a:ext uri="{FF2B5EF4-FFF2-40B4-BE49-F238E27FC236}">
                <a16:creationId xmlns:a16="http://schemas.microsoft.com/office/drawing/2014/main" id="{F7F8C524-411A-3E54-31B1-39343FE0F624}"/>
              </a:ext>
            </a:extLst>
          </p:cNvPr>
          <p:cNvSpPr txBox="1">
            <a:spLocks/>
          </p:cNvSpPr>
          <p:nvPr/>
        </p:nvSpPr>
        <p:spPr bwMode="gray">
          <a:xfrm>
            <a:off x="968658" y="2679278"/>
            <a:ext cx="1446293" cy="369332"/>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dirty="0">
                <a:latin typeface="Calibri" panose="020F0502020204030204" pitchFamily="34" charset="0"/>
                <a:cs typeface="+mn-cs"/>
              </a:rPr>
              <a:t>Strengthening </a:t>
            </a:r>
            <a:br>
              <a:rPr lang="en-US" sz="1200" b="1" dirty="0">
                <a:latin typeface="Calibri" panose="020F0502020204030204" pitchFamily="34" charset="0"/>
                <a:cs typeface="+mn-cs"/>
              </a:rPr>
            </a:br>
            <a:r>
              <a:rPr lang="en-US" sz="1200" b="1" dirty="0">
                <a:latin typeface="Calibri" panose="020F0502020204030204" pitchFamily="34" charset="0"/>
                <a:cs typeface="+mn-cs"/>
              </a:rPr>
              <a:t>the workforce </a:t>
            </a:r>
            <a:endParaRPr lang="en-US" sz="1200" dirty="0"/>
          </a:p>
        </p:txBody>
      </p:sp>
    </p:spTree>
    <p:custDataLst>
      <p:tags r:id="rId1"/>
    </p:custDataLst>
    <p:extLst>
      <p:ext uri="{BB962C8B-B14F-4D97-AF65-F5344CB8AC3E}">
        <p14:creationId xmlns:p14="http://schemas.microsoft.com/office/powerpoint/2010/main" val="377898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EB83C1D-A7B4-A041-E464-A8880EDE7E1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7" name="Object 6" hidden="1">
                        <a:extLst>
                          <a:ext uri="{FF2B5EF4-FFF2-40B4-BE49-F238E27FC236}">
                            <a16:creationId xmlns:a16="http://schemas.microsoft.com/office/drawing/2014/main" id="{5EB83C1D-A7B4-A041-E464-A8880EDE7E1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830973AA-3BF4-CEFD-7EE7-3FA77857CAC0}"/>
              </a:ext>
            </a:extLst>
          </p:cNvPr>
          <p:cNvSpPr>
            <a:spLocks noGrp="1"/>
          </p:cNvSpPr>
          <p:nvPr>
            <p:ph type="title"/>
          </p:nvPr>
        </p:nvSpPr>
        <p:spPr>
          <a:xfrm>
            <a:off x="554736" y="299121"/>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Pillar 1: Strengthening the workforce draft initiatives </a:t>
            </a:r>
          </a:p>
        </p:txBody>
      </p:sp>
      <p:sp>
        <p:nvSpPr>
          <p:cNvPr id="4" name="StickerRectangle">
            <a:extLst>
              <a:ext uri="{FF2B5EF4-FFF2-40B4-BE49-F238E27FC236}">
                <a16:creationId xmlns:a16="http://schemas.microsoft.com/office/drawing/2014/main" id="{288BEC99-5A5B-0865-3EA1-31DD84758987}"/>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sp>
        <p:nvSpPr>
          <p:cNvPr id="21" name="5. Source">
            <a:extLst>
              <a:ext uri="{FF2B5EF4-FFF2-40B4-BE49-F238E27FC236}">
                <a16:creationId xmlns:a16="http://schemas.microsoft.com/office/drawing/2014/main" id="{B56D4349-9568-641C-0A99-3433F370D898}"/>
              </a:ext>
            </a:extLst>
          </p:cNvPr>
          <p:cNvSpPr txBox="1"/>
          <p:nvPr>
            <p:custDataLst>
              <p:tags r:id="rId3"/>
            </p:custDataLst>
          </p:nvPr>
        </p:nvSpPr>
        <p:spPr>
          <a:xfrm>
            <a:off x="554735" y="6563136"/>
            <a:ext cx="963894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Source: Conversations with VDSS staff, LDSS staff, and community stakeholders (April 2025 - July 2025), landscape analysis across states on child welfare policies; </a:t>
            </a:r>
            <a:r>
              <a:rPr lang="en-US" dirty="0">
                <a:solidFill>
                  <a:schemeClr val="bg1"/>
                </a:solidFill>
                <a:hlinkClick r:id="rId17">
                  <a:extLst>
                    <a:ext uri="{A12FA001-AC4F-418D-AE19-62706E023703}">
                      <ahyp:hlinkClr xmlns:ahyp="http://schemas.microsoft.com/office/drawing/2018/hyperlinkcolor" val="tx"/>
                    </a:ext>
                  </a:extLst>
                </a:hlinkClick>
              </a:rPr>
              <a:t>State of Minnesota Workforce Planning Report FY 2023</a:t>
            </a:r>
            <a:r>
              <a:rPr lang="en-US" dirty="0">
                <a:solidFill>
                  <a:schemeClr val="bg1"/>
                </a:solidFill>
              </a:rPr>
              <a:t>; </a:t>
            </a:r>
            <a:r>
              <a:rPr lang="en-US" dirty="0">
                <a:solidFill>
                  <a:schemeClr val="bg1"/>
                </a:solidFill>
                <a:hlinkClick r:id="rId18">
                  <a:extLst>
                    <a:ext uri="{A12FA001-AC4F-418D-AE19-62706E023703}">
                      <ahyp:hlinkClr xmlns:ahyp="http://schemas.microsoft.com/office/drawing/2018/hyperlinkcolor" val="tx"/>
                    </a:ext>
                  </a:extLst>
                </a:hlinkClick>
              </a:rPr>
              <a:t>Casey Family Programs</a:t>
            </a:r>
            <a:r>
              <a:rPr lang="en-US" dirty="0">
                <a:solidFill>
                  <a:schemeClr val="bg1"/>
                </a:solidFill>
              </a:rPr>
              <a:t>; </a:t>
            </a:r>
            <a:r>
              <a:rPr lang="en-US" dirty="0">
                <a:solidFill>
                  <a:schemeClr val="bg1"/>
                </a:solidFill>
                <a:hlinkClick r:id="rId19">
                  <a:extLst>
                    <a:ext uri="{A12FA001-AC4F-418D-AE19-62706E023703}">
                      <ahyp:hlinkClr xmlns:ahyp="http://schemas.microsoft.com/office/drawing/2018/hyperlinkcolor" val="tx"/>
                    </a:ext>
                  </a:extLst>
                </a:hlinkClick>
              </a:rPr>
              <a:t>Ohio Department of Children and Youth</a:t>
            </a:r>
            <a:r>
              <a:rPr lang="en-US" dirty="0">
                <a:solidFill>
                  <a:schemeClr val="bg1"/>
                </a:solidFill>
              </a:rPr>
              <a:t>; The Stephen Group Research and Analysis</a:t>
            </a:r>
            <a:endParaRPr kumimoji="0" lang="en-US" sz="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cxnSp>
        <p:nvCxnSpPr>
          <p:cNvPr id="50" name="Straight Connector 49">
            <a:extLst>
              <a:ext uri="{FF2B5EF4-FFF2-40B4-BE49-F238E27FC236}">
                <a16:creationId xmlns:a16="http://schemas.microsoft.com/office/drawing/2014/main" id="{057558D4-1D73-917B-3BF7-7171CBFC928F}"/>
              </a:ext>
            </a:extLst>
          </p:cNvPr>
          <p:cNvCxnSpPr>
            <a:cxnSpLocks/>
          </p:cNvCxnSpPr>
          <p:nvPr>
            <p:custDataLst>
              <p:tags r:id="rId4"/>
            </p:custDataLst>
          </p:nvPr>
        </p:nvCxnSpPr>
        <p:spPr>
          <a:xfrm>
            <a:off x="554736" y="1489241"/>
            <a:ext cx="203988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7195C16-D781-8A01-9335-B75B5C0BA561}"/>
              </a:ext>
            </a:extLst>
          </p:cNvPr>
          <p:cNvCxnSpPr>
            <a:cxnSpLocks/>
          </p:cNvCxnSpPr>
          <p:nvPr>
            <p:custDataLst>
              <p:tags r:id="rId5"/>
            </p:custDataLst>
          </p:nvPr>
        </p:nvCxnSpPr>
        <p:spPr>
          <a:xfrm>
            <a:off x="2770934" y="1489241"/>
            <a:ext cx="194347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AFA8A4-503A-8B93-5C88-FBF28DF65C96}"/>
              </a:ext>
            </a:extLst>
          </p:cNvPr>
          <p:cNvCxnSpPr>
            <a:cxnSpLocks/>
          </p:cNvCxnSpPr>
          <p:nvPr>
            <p:custDataLst>
              <p:tags r:id="rId6"/>
            </p:custDataLst>
          </p:nvPr>
        </p:nvCxnSpPr>
        <p:spPr>
          <a:xfrm>
            <a:off x="4890727" y="1489241"/>
            <a:ext cx="209587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67BE5A0-BE4F-54C4-403A-A31422DAFC5C}"/>
              </a:ext>
            </a:extLst>
          </p:cNvPr>
          <p:cNvCxnSpPr>
            <a:cxnSpLocks/>
          </p:cNvCxnSpPr>
          <p:nvPr>
            <p:custDataLst>
              <p:tags r:id="rId7"/>
            </p:custDataLst>
          </p:nvPr>
        </p:nvCxnSpPr>
        <p:spPr>
          <a:xfrm>
            <a:off x="7162921" y="1489241"/>
            <a:ext cx="24057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B10B4FD-BB93-8FCD-57D8-3AA74B696F23}"/>
              </a:ext>
            </a:extLst>
          </p:cNvPr>
          <p:cNvGrpSpPr/>
          <p:nvPr/>
        </p:nvGrpSpPr>
        <p:grpSpPr>
          <a:xfrm>
            <a:off x="2682776" y="1517324"/>
            <a:ext cx="6974027" cy="4600012"/>
            <a:chOff x="2682776" y="1517324"/>
            <a:chExt cx="6974027" cy="4773748"/>
          </a:xfrm>
        </p:grpSpPr>
        <p:cxnSp>
          <p:nvCxnSpPr>
            <p:cNvPr id="99" name="GreyLineSeparatorDefaultVertical 58">
              <a:extLst>
                <a:ext uri="{FF2B5EF4-FFF2-40B4-BE49-F238E27FC236}">
                  <a16:creationId xmlns:a16="http://schemas.microsoft.com/office/drawing/2014/main" id="{1214C923-9F1B-211C-0941-E7DC1AE7334E}"/>
                </a:ext>
              </a:extLst>
            </p:cNvPr>
            <p:cNvCxnSpPr>
              <a:cxnSpLocks/>
            </p:cNvCxnSpPr>
            <p:nvPr>
              <p:custDataLst>
                <p:tags r:id="rId9"/>
              </p:custDataLst>
            </p:nvPr>
          </p:nvCxnSpPr>
          <p:spPr>
            <a:xfrm>
              <a:off x="4802569" y="1517324"/>
              <a:ext cx="0" cy="477374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 name="GreyLineSeparatorDefaultVertical 58">
              <a:extLst>
                <a:ext uri="{FF2B5EF4-FFF2-40B4-BE49-F238E27FC236}">
                  <a16:creationId xmlns:a16="http://schemas.microsoft.com/office/drawing/2014/main" id="{3AE02CDB-0242-8A7A-3F03-904397DB21A7}"/>
                </a:ext>
              </a:extLst>
            </p:cNvPr>
            <p:cNvCxnSpPr>
              <a:cxnSpLocks/>
            </p:cNvCxnSpPr>
            <p:nvPr>
              <p:custDataLst>
                <p:tags r:id="rId10"/>
              </p:custDataLst>
            </p:nvPr>
          </p:nvCxnSpPr>
          <p:spPr>
            <a:xfrm>
              <a:off x="2682776" y="1517324"/>
              <a:ext cx="0" cy="477374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GreyLineSeparatorDefaultVertical 58">
              <a:extLst>
                <a:ext uri="{FF2B5EF4-FFF2-40B4-BE49-F238E27FC236}">
                  <a16:creationId xmlns:a16="http://schemas.microsoft.com/office/drawing/2014/main" id="{04BBFAB0-6B48-B72D-EB67-7C4539BA6F31}"/>
                </a:ext>
              </a:extLst>
            </p:cNvPr>
            <p:cNvCxnSpPr>
              <a:cxnSpLocks/>
            </p:cNvCxnSpPr>
            <p:nvPr>
              <p:custDataLst>
                <p:tags r:id="rId11"/>
              </p:custDataLst>
            </p:nvPr>
          </p:nvCxnSpPr>
          <p:spPr>
            <a:xfrm>
              <a:off x="7074763" y="1517324"/>
              <a:ext cx="0" cy="477374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 name="GreyLineSeparatorDefaultVertical 58">
              <a:extLst>
                <a:ext uri="{FF2B5EF4-FFF2-40B4-BE49-F238E27FC236}">
                  <a16:creationId xmlns:a16="http://schemas.microsoft.com/office/drawing/2014/main" id="{C620021E-A91D-7752-8DF5-56A0BE92A09D}"/>
                </a:ext>
              </a:extLst>
            </p:cNvPr>
            <p:cNvCxnSpPr>
              <a:cxnSpLocks/>
            </p:cNvCxnSpPr>
            <p:nvPr>
              <p:custDataLst>
                <p:tags r:id="rId12"/>
              </p:custDataLst>
            </p:nvPr>
          </p:nvCxnSpPr>
          <p:spPr>
            <a:xfrm>
              <a:off x="9656803" y="1517324"/>
              <a:ext cx="0" cy="477374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10D4856D-9232-2535-F1A6-564DB09FDB23}"/>
              </a:ext>
            </a:extLst>
          </p:cNvPr>
          <p:cNvCxnSpPr>
            <a:cxnSpLocks/>
          </p:cNvCxnSpPr>
          <p:nvPr>
            <p:custDataLst>
              <p:tags r:id="rId8"/>
            </p:custDataLst>
          </p:nvPr>
        </p:nvCxnSpPr>
        <p:spPr>
          <a:xfrm>
            <a:off x="9744964" y="1489241"/>
            <a:ext cx="18923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7B39BEB-CCD8-C477-E0B9-E45F7BC9EAF5}"/>
              </a:ext>
            </a:extLst>
          </p:cNvPr>
          <p:cNvSpPr txBox="1"/>
          <p:nvPr/>
        </p:nvSpPr>
        <p:spPr>
          <a:xfrm>
            <a:off x="554736" y="956800"/>
            <a:ext cx="2039882"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Provide competitive compensation</a:t>
            </a:r>
          </a:p>
        </p:txBody>
      </p:sp>
      <p:sp>
        <p:nvSpPr>
          <p:cNvPr id="67" name="TextBox 66">
            <a:extLst>
              <a:ext uri="{FF2B5EF4-FFF2-40B4-BE49-F238E27FC236}">
                <a16:creationId xmlns:a16="http://schemas.microsoft.com/office/drawing/2014/main" id="{B0FF1CF2-CAA7-C11E-C478-F34EC3840913}"/>
              </a:ext>
            </a:extLst>
          </p:cNvPr>
          <p:cNvSpPr txBox="1"/>
          <p:nvPr/>
        </p:nvSpPr>
        <p:spPr>
          <a:xfrm>
            <a:off x="2770934" y="956800"/>
            <a:ext cx="1943477"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Pilot broaden</a:t>
            </a:r>
            <a:r>
              <a:rPr lang="en-US" b="1" dirty="0"/>
              <a:t>ed </a:t>
            </a:r>
            <a:r>
              <a:rPr lang="en-US" b="1" dirty="0">
                <a:latin typeface="Calibri" panose="020F0502020204030204" pitchFamily="34" charset="0"/>
              </a:rPr>
              <a:t>recruiting pipeline</a:t>
            </a:r>
            <a:r>
              <a:rPr lang="en-US" dirty="0">
                <a:latin typeface="Calibri" panose="020F0502020204030204" pitchFamily="34" charset="0"/>
                <a:ea typeface="Calibri" panose="020F0502020204030204" pitchFamily="34" charset="0"/>
              </a:rPr>
              <a:t>* </a:t>
            </a:r>
          </a:p>
        </p:txBody>
      </p:sp>
      <p:sp>
        <p:nvSpPr>
          <p:cNvPr id="74" name="TextBox 73">
            <a:extLst>
              <a:ext uri="{FF2B5EF4-FFF2-40B4-BE49-F238E27FC236}">
                <a16:creationId xmlns:a16="http://schemas.microsoft.com/office/drawing/2014/main" id="{9744E229-FD91-1B1C-8AA9-ACD086825153}"/>
              </a:ext>
            </a:extLst>
          </p:cNvPr>
          <p:cNvSpPr txBox="1"/>
          <p:nvPr/>
        </p:nvSpPr>
        <p:spPr>
          <a:xfrm>
            <a:off x="4890727" y="956800"/>
            <a:ext cx="2095878"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Expand professional development</a:t>
            </a:r>
          </a:p>
        </p:txBody>
      </p:sp>
      <p:sp>
        <p:nvSpPr>
          <p:cNvPr id="76" name="TextBox 75">
            <a:extLst>
              <a:ext uri="{FF2B5EF4-FFF2-40B4-BE49-F238E27FC236}">
                <a16:creationId xmlns:a16="http://schemas.microsoft.com/office/drawing/2014/main" id="{BE1F4843-F9C8-A59F-1C80-F996A7A4E30D}"/>
              </a:ext>
            </a:extLst>
          </p:cNvPr>
          <p:cNvSpPr txBox="1"/>
          <p:nvPr/>
        </p:nvSpPr>
        <p:spPr>
          <a:xfrm>
            <a:off x="7162921" y="956800"/>
            <a:ext cx="240572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4. Pilot programs to increase retention of LDSS staff</a:t>
            </a:r>
          </a:p>
        </p:txBody>
      </p:sp>
      <p:sp>
        <p:nvSpPr>
          <p:cNvPr id="78" name="TextBox 77">
            <a:extLst>
              <a:ext uri="{FF2B5EF4-FFF2-40B4-BE49-F238E27FC236}">
                <a16:creationId xmlns:a16="http://schemas.microsoft.com/office/drawing/2014/main" id="{667C0A53-A031-C519-C4D9-34D6C7ED0952}"/>
              </a:ext>
            </a:extLst>
          </p:cNvPr>
          <p:cNvSpPr txBox="1"/>
          <p:nvPr/>
        </p:nvSpPr>
        <p:spPr>
          <a:xfrm>
            <a:off x="9744964" y="956800"/>
            <a:ext cx="1892300"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5. Enhance employee experience</a:t>
            </a:r>
          </a:p>
        </p:txBody>
      </p:sp>
      <p:sp>
        <p:nvSpPr>
          <p:cNvPr id="80" name="TextBox 79">
            <a:extLst>
              <a:ext uri="{FF2B5EF4-FFF2-40B4-BE49-F238E27FC236}">
                <a16:creationId xmlns:a16="http://schemas.microsoft.com/office/drawing/2014/main" id="{0DD27B1F-C440-63FB-318C-AD3DB1984DD0}"/>
              </a:ext>
            </a:extLst>
          </p:cNvPr>
          <p:cNvSpPr txBox="1"/>
          <p:nvPr/>
        </p:nvSpPr>
        <p:spPr>
          <a:xfrm>
            <a:off x="554736" y="1517324"/>
            <a:ext cx="2039882" cy="3093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cs typeface="Arial" panose="020B0604020202020204" pitchFamily="34" charset="0"/>
              </a:rPr>
              <a:t>Increase base salaries of Family Services Specialists and supervisors in line with national and local labor market standards to increase competitiveness with potential alternate career paths and address variations between agencies</a:t>
            </a:r>
          </a:p>
          <a:p>
            <a:r>
              <a:rPr lang="en-US" sz="1400" i="1" dirty="0">
                <a:latin typeface="Calibri" panose="020F0502020204030204" pitchFamily="34" charset="0"/>
              </a:rPr>
              <a:t>Similar efforts have been launched in FL, OK, and ME</a:t>
            </a:r>
          </a:p>
        </p:txBody>
      </p:sp>
      <p:sp>
        <p:nvSpPr>
          <p:cNvPr id="82" name="TextBox 81">
            <a:extLst>
              <a:ext uri="{FF2B5EF4-FFF2-40B4-BE49-F238E27FC236}">
                <a16:creationId xmlns:a16="http://schemas.microsoft.com/office/drawing/2014/main" id="{4894C2C5-1FE3-989A-D8E6-E2FD71939731}"/>
              </a:ext>
            </a:extLst>
          </p:cNvPr>
          <p:cNvSpPr txBox="1"/>
          <p:nvPr/>
        </p:nvSpPr>
        <p:spPr>
          <a:xfrm>
            <a:off x="2770934" y="1517324"/>
            <a:ext cx="1943477" cy="45012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ea typeface="Calibri" panose="020F0502020204030204" pitchFamily="34" charset="0"/>
                <a:cs typeface="Arial" panose="020B0604020202020204" pitchFamily="34" charset="0"/>
              </a:rPr>
              <a:t>Establish VDSS pilot to support LDSS in recruiting* </a:t>
            </a:r>
          </a:p>
          <a:p>
            <a:pPr lvl="1"/>
            <a:r>
              <a:rPr lang="en-US" sz="1400" dirty="0">
                <a:latin typeface="Calibri" panose="020F0502020204030204" pitchFamily="34" charset="0"/>
              </a:rPr>
              <a:t>Establish VDSS pilot on early career pathways with community colleges and high schools</a:t>
            </a:r>
          </a:p>
          <a:p>
            <a:pPr lvl="1"/>
            <a:r>
              <a:rPr lang="en-US" sz="1400" dirty="0">
                <a:latin typeface="Calibri" panose="020F0502020204030204" pitchFamily="34" charset="0"/>
                <a:ea typeface="Calibri" panose="020F0502020204030204" pitchFamily="34" charset="0"/>
                <a:cs typeface="Arial" panose="020B0604020202020204" pitchFamily="34" charset="0"/>
              </a:rPr>
              <a:t>Expand eligibility for college reimbursement stipends beyond Social Work degree programs*</a:t>
            </a:r>
          </a:p>
          <a:p>
            <a:pPr lvl="1"/>
            <a:r>
              <a:rPr lang="en-US" sz="1400" dirty="0">
                <a:latin typeface="Calibri" panose="020F0502020204030204" pitchFamily="34" charset="0"/>
              </a:rPr>
              <a:t>Create and communicate a clear and positive employee value proposition </a:t>
            </a:r>
          </a:p>
          <a:p>
            <a:r>
              <a:rPr lang="en-US" sz="1400" i="1" dirty="0">
                <a:latin typeface="Calibri" panose="020F0502020204030204" pitchFamily="34" charset="0"/>
              </a:rPr>
              <a:t>Similar efforts have been launched in ME, MI, MN, NY </a:t>
            </a:r>
          </a:p>
        </p:txBody>
      </p:sp>
      <p:sp>
        <p:nvSpPr>
          <p:cNvPr id="84" name="TextBox 83">
            <a:extLst>
              <a:ext uri="{FF2B5EF4-FFF2-40B4-BE49-F238E27FC236}">
                <a16:creationId xmlns:a16="http://schemas.microsoft.com/office/drawing/2014/main" id="{05FF4D28-D59A-0856-C902-6B8D4D809BDB}"/>
              </a:ext>
            </a:extLst>
          </p:cNvPr>
          <p:cNvSpPr txBox="1"/>
          <p:nvPr/>
        </p:nvSpPr>
        <p:spPr>
          <a:xfrm>
            <a:off x="4890727" y="1517324"/>
            <a:ext cx="2095878" cy="29161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Supplement and expand professional development Academy (e.g., with mentoring, scenario-based training)</a:t>
            </a:r>
          </a:p>
          <a:p>
            <a:pPr lvl="1"/>
            <a:r>
              <a:rPr lang="en-US" sz="1400" dirty="0">
                <a:latin typeface="Calibri" panose="020F0502020204030204" pitchFamily="34" charset="0"/>
              </a:rPr>
              <a:t>Create a best-in-class supervisor professional development program delivered through synchronous and asynchronous channels</a:t>
            </a:r>
          </a:p>
          <a:p>
            <a:r>
              <a:rPr lang="en-US" sz="1400" i="1" dirty="0">
                <a:latin typeface="Calibri" panose="020F0502020204030204" pitchFamily="34" charset="0"/>
              </a:rPr>
              <a:t>Similar efforts have been launched in FL and NY</a:t>
            </a:r>
          </a:p>
        </p:txBody>
      </p:sp>
      <p:sp>
        <p:nvSpPr>
          <p:cNvPr id="86" name="TextBox 85">
            <a:extLst>
              <a:ext uri="{FF2B5EF4-FFF2-40B4-BE49-F238E27FC236}">
                <a16:creationId xmlns:a16="http://schemas.microsoft.com/office/drawing/2014/main" id="{F3E8298D-5AA1-F593-12A7-81FF04F6588B}"/>
              </a:ext>
            </a:extLst>
          </p:cNvPr>
          <p:cNvSpPr txBox="1"/>
          <p:nvPr/>
        </p:nvSpPr>
        <p:spPr>
          <a:xfrm>
            <a:off x="7162921" y="1517324"/>
            <a:ext cx="2405724" cy="363945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Create and support caseload targets</a:t>
            </a:r>
          </a:p>
          <a:p>
            <a:pPr lvl="1"/>
            <a:r>
              <a:rPr lang="en-US" sz="1400" dirty="0">
                <a:latin typeface="Calibri" panose="020F0502020204030204" pitchFamily="34" charset="0"/>
              </a:rPr>
              <a:t>Establish career pathways within LDSS</a:t>
            </a:r>
          </a:p>
          <a:p>
            <a:pPr lvl="1"/>
            <a:r>
              <a:rPr lang="en-US" sz="1400" dirty="0">
                <a:latin typeface="Calibri" panose="020F0502020204030204" pitchFamily="34" charset="0"/>
              </a:rPr>
              <a:t>Conduct exit interviews and surveys with LDSS staff leaving roles to identify drivers of high turnover; conduct interviews with long-tenured staff to identify drivers behind why they stay</a:t>
            </a:r>
          </a:p>
          <a:p>
            <a:pPr lvl="1"/>
            <a:r>
              <a:rPr lang="en-US" sz="1400" dirty="0">
                <a:latin typeface="Calibri" panose="020F0502020204030204" pitchFamily="34" charset="0"/>
              </a:rPr>
              <a:t>Implement a statewide Workforce Support program for early tenure staff  </a:t>
            </a:r>
          </a:p>
          <a:p>
            <a:r>
              <a:rPr lang="en-US" sz="1400" i="1" dirty="0">
                <a:latin typeface="Calibri" panose="020F0502020204030204" pitchFamily="34" charset="0"/>
              </a:rPr>
              <a:t>Similar efforts have been launched in CT and MN</a:t>
            </a:r>
          </a:p>
        </p:txBody>
      </p:sp>
      <p:sp>
        <p:nvSpPr>
          <p:cNvPr id="88" name="TextBox 87">
            <a:extLst>
              <a:ext uri="{FF2B5EF4-FFF2-40B4-BE49-F238E27FC236}">
                <a16:creationId xmlns:a16="http://schemas.microsoft.com/office/drawing/2014/main" id="{45DB1AD9-764A-9C2C-E382-8293C284EA7A}"/>
              </a:ext>
            </a:extLst>
          </p:cNvPr>
          <p:cNvSpPr txBox="1">
            <a:spLocks/>
          </p:cNvSpPr>
          <p:nvPr/>
        </p:nvSpPr>
        <p:spPr>
          <a:xfrm>
            <a:off x="9744964" y="1517324"/>
            <a:ext cx="1892300" cy="438581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Improve organizational culture through  supervisor professional development, staff well-being initiatives, leadership modelling psychological safety best, and incorporating staff voices into decision making</a:t>
            </a:r>
          </a:p>
          <a:p>
            <a:pPr lvl="1"/>
            <a:r>
              <a:rPr lang="en-US" sz="1400" dirty="0">
                <a:latin typeface="Calibri" panose="020F0502020204030204" pitchFamily="34" charset="0"/>
              </a:rPr>
              <a:t>Expand use of advanced technologies and techniques to improve workforce efficiency</a:t>
            </a:r>
          </a:p>
          <a:p>
            <a:r>
              <a:rPr lang="en-US" sz="1400" i="1" dirty="0">
                <a:latin typeface="Calibri" panose="020F0502020204030204" pitchFamily="34" charset="0"/>
              </a:rPr>
              <a:t>Similar efforts have been launched in CO, CT, &amp; OH</a:t>
            </a:r>
          </a:p>
        </p:txBody>
      </p:sp>
      <p:sp>
        <p:nvSpPr>
          <p:cNvPr id="2" name="Date Placeholder 5">
            <a:extLst>
              <a:ext uri="{FF2B5EF4-FFF2-40B4-BE49-F238E27FC236}">
                <a16:creationId xmlns:a16="http://schemas.microsoft.com/office/drawing/2014/main" id="{56D97AD9-1140-91E9-1573-5F69FC8310C8}"/>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6" name="TextBox 5">
            <a:extLst>
              <a:ext uri="{FF2B5EF4-FFF2-40B4-BE49-F238E27FC236}">
                <a16:creationId xmlns:a16="http://schemas.microsoft.com/office/drawing/2014/main" id="{323903EC-3D07-A947-56BF-35188F3350B1}"/>
              </a:ext>
            </a:extLst>
          </p:cNvPr>
          <p:cNvSpPr txBox="1"/>
          <p:nvPr/>
        </p:nvSpPr>
        <p:spPr>
          <a:xfrm>
            <a:off x="9560204" y="568420"/>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703663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355D0-499B-372E-E8F2-1B7DD043D117}"/>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211B4A7-0B63-9340-D685-2B7DF8BCFDE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7" name="Object 6" hidden="1">
                        <a:extLst>
                          <a:ext uri="{FF2B5EF4-FFF2-40B4-BE49-F238E27FC236}">
                            <a16:creationId xmlns:a16="http://schemas.microsoft.com/office/drawing/2014/main" id="{D211B4A7-0B63-9340-D685-2B7DF8BCFDE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3D2693C-34BB-0C61-1D52-4B9B0B0BCAF5}"/>
              </a:ext>
            </a:extLst>
          </p:cNvPr>
          <p:cNvSpPr txBox="1"/>
          <p:nvPr/>
        </p:nvSpPr>
        <p:spPr>
          <a:xfrm>
            <a:off x="554736" y="6308920"/>
            <a:ext cx="1108252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1"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Note: Opportunities for improvement in the CPS pillar will also be addressed by initiatives in other pillars </a:t>
            </a:r>
          </a:p>
        </p:txBody>
      </p:sp>
      <p:sp>
        <p:nvSpPr>
          <p:cNvPr id="14" name="Title 4">
            <a:extLst>
              <a:ext uri="{FF2B5EF4-FFF2-40B4-BE49-F238E27FC236}">
                <a16:creationId xmlns:a16="http://schemas.microsoft.com/office/drawing/2014/main" id="{0080D019-F0CC-4227-DFE2-2F76DAAFE2EA}"/>
              </a:ext>
            </a:extLst>
          </p:cNvPr>
          <p:cNvSpPr txBox="1">
            <a:spLocks/>
          </p:cNvSpPr>
          <p:nvPr/>
        </p:nvSpPr>
        <p:spPr>
          <a:xfrm>
            <a:off x="554736" y="299121"/>
            <a:ext cx="1108252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600" b="1" kern="1200" spc="0" baseline="0" dirty="0">
                <a:ln w="6350" cap="flat">
                  <a:noFill/>
                  <a:miter lim="800000"/>
                </a:ln>
                <a:solidFill>
                  <a:schemeClr val="accent1"/>
                </a:solidFill>
                <a:latin typeface="+mj-lt"/>
                <a:ea typeface="+mj-ea"/>
                <a:cs typeface="+mj-cs"/>
              </a:defRPr>
            </a:lvl1pPr>
          </a:lstStyle>
          <a:p>
            <a:r>
              <a:rPr lang="en-US" dirty="0"/>
              <a:t>Pillar 2: Child protective services draft initiatives </a:t>
            </a:r>
          </a:p>
        </p:txBody>
      </p:sp>
      <p:sp>
        <p:nvSpPr>
          <p:cNvPr id="20" name="5. Source">
            <a:extLst>
              <a:ext uri="{FF2B5EF4-FFF2-40B4-BE49-F238E27FC236}">
                <a16:creationId xmlns:a16="http://schemas.microsoft.com/office/drawing/2014/main" id="{E926A166-1BCA-4494-8889-F1F2B74FE257}"/>
              </a:ext>
            </a:extLst>
          </p:cNvPr>
          <p:cNvSpPr txBox="1"/>
          <p:nvPr>
            <p:custDataLst>
              <p:tags r:id="rId3"/>
            </p:custDataLst>
          </p:nvPr>
        </p:nvSpPr>
        <p:spPr>
          <a:xfrm>
            <a:off x="554735" y="6563136"/>
            <a:ext cx="914293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defRPr/>
            </a:pPr>
            <a:r>
              <a:rPr kumimoji="0" lang="en-US" sz="800" u="none" strike="noStrike" kern="1200" cap="none" spc="0" normalizeH="0" baseline="0" noProof="0" dirty="0">
                <a:ln>
                  <a:noFill/>
                </a:ln>
                <a:solidFill>
                  <a:schemeClr val="tx2"/>
                </a:solidFill>
                <a:effectLst/>
                <a:uLnTx/>
                <a:uFillTx/>
                <a:latin typeface="Calibri" panose="020F0502020204030204" pitchFamily="34" charset="0"/>
              </a:rPr>
              <a:t>Source: </a:t>
            </a:r>
            <a:r>
              <a:rPr lang="en-US" dirty="0">
                <a:solidFill>
                  <a:schemeClr val="tx2"/>
                </a:solidFill>
              </a:rPr>
              <a:t>Conversations with VDSS staff, LDSS staff, and community stakeholders (April 2025 - July 2025), landscape analysis across states on child welfare policies, </a:t>
            </a:r>
            <a:r>
              <a:rPr lang="en-US" dirty="0">
                <a:solidFill>
                  <a:schemeClr val="tx2"/>
                </a:solidFill>
                <a:hlinkClick r:id="rId14">
                  <a:extLst>
                    <a:ext uri="{A12FA001-AC4F-418D-AE19-62706E023703}">
                      <ahyp:hlinkClr xmlns:ahyp="http://schemas.microsoft.com/office/drawing/2018/hyperlinkcolor" val="tx"/>
                    </a:ext>
                  </a:extLst>
                </a:hlinkClick>
              </a:rPr>
              <a:t>North Carolina Department of Health and Human Services</a:t>
            </a:r>
            <a:r>
              <a:rPr lang="en-US" dirty="0">
                <a:solidFill>
                  <a:schemeClr val="tx2"/>
                </a:solidFill>
              </a:rPr>
              <a:t>; </a:t>
            </a:r>
            <a:r>
              <a:rPr lang="en-US" dirty="0">
                <a:solidFill>
                  <a:schemeClr val="tx2"/>
                </a:solidFill>
                <a:hlinkClick r:id="rId15">
                  <a:extLst>
                    <a:ext uri="{A12FA001-AC4F-418D-AE19-62706E023703}">
                      <ahyp:hlinkClr xmlns:ahyp="http://schemas.microsoft.com/office/drawing/2018/hyperlinkcolor" val="tx"/>
                    </a:ext>
                  </a:extLst>
                </a:hlinkClick>
              </a:rPr>
              <a:t>DCFS Data-Informed Technology</a:t>
            </a:r>
            <a:r>
              <a:rPr lang="en-US" dirty="0">
                <a:solidFill>
                  <a:schemeClr val="tx2"/>
                </a:solidFill>
              </a:rPr>
              <a:t>; </a:t>
            </a:r>
            <a:r>
              <a:rPr lang="en-US" dirty="0">
                <a:solidFill>
                  <a:schemeClr val="tx2"/>
                </a:solidFill>
                <a:hlinkClick r:id="rId16">
                  <a:extLst>
                    <a:ext uri="{A12FA001-AC4F-418D-AE19-62706E023703}">
                      <ahyp:hlinkClr xmlns:ahyp="http://schemas.microsoft.com/office/drawing/2018/hyperlinkcolor" val="tx"/>
                    </a:ext>
                  </a:extLst>
                </a:hlinkClick>
              </a:rPr>
              <a:t>CPS Intake Policy, Protocol, and Guidance</a:t>
            </a:r>
            <a:r>
              <a:rPr lang="en-US" dirty="0">
                <a:solidFill>
                  <a:schemeClr val="tx2"/>
                </a:solidFill>
              </a:rPr>
              <a:t>; </a:t>
            </a:r>
            <a:r>
              <a:rPr lang="en-US" dirty="0">
                <a:solidFill>
                  <a:schemeClr val="tx2"/>
                </a:solidFill>
                <a:hlinkClick r:id="rId17">
                  <a:extLst>
                    <a:ext uri="{A12FA001-AC4F-418D-AE19-62706E023703}">
                      <ahyp:hlinkClr xmlns:ahyp="http://schemas.microsoft.com/office/drawing/2018/hyperlinkcolor" val="tx"/>
                    </a:ext>
                  </a:extLst>
                </a:hlinkClick>
              </a:rPr>
              <a:t>Code of Colorado Regulations on child welfare staff training (2025</a:t>
            </a:r>
            <a:r>
              <a:rPr lang="en-US" dirty="0">
                <a:solidFill>
                  <a:schemeClr val="tx2"/>
                </a:solidFill>
              </a:rPr>
              <a:t>)</a:t>
            </a:r>
          </a:p>
        </p:txBody>
      </p:sp>
      <p:sp>
        <p:nvSpPr>
          <p:cNvPr id="64" name="StickerRectangle">
            <a:extLst>
              <a:ext uri="{FF2B5EF4-FFF2-40B4-BE49-F238E27FC236}">
                <a16:creationId xmlns:a16="http://schemas.microsoft.com/office/drawing/2014/main" id="{004024E4-F0A8-1499-917E-B8B2CF17FC6D}"/>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grpSp>
        <p:nvGrpSpPr>
          <p:cNvPr id="4" name="Group 3">
            <a:extLst>
              <a:ext uri="{FF2B5EF4-FFF2-40B4-BE49-F238E27FC236}">
                <a16:creationId xmlns:a16="http://schemas.microsoft.com/office/drawing/2014/main" id="{7068482D-A035-FA64-4B43-F21B18A615F9}"/>
              </a:ext>
            </a:extLst>
          </p:cNvPr>
          <p:cNvGrpSpPr/>
          <p:nvPr/>
        </p:nvGrpSpPr>
        <p:grpSpPr>
          <a:xfrm>
            <a:off x="3611643" y="1499036"/>
            <a:ext cx="5334241" cy="4267347"/>
            <a:chOff x="3611643" y="1499036"/>
            <a:chExt cx="5334241" cy="4692425"/>
          </a:xfrm>
        </p:grpSpPr>
        <p:cxnSp>
          <p:nvCxnSpPr>
            <p:cNvPr id="52" name="GreyLineSeparatorDefaultVertical 58">
              <a:extLst>
                <a:ext uri="{FF2B5EF4-FFF2-40B4-BE49-F238E27FC236}">
                  <a16:creationId xmlns:a16="http://schemas.microsoft.com/office/drawing/2014/main" id="{2DB4036E-C89E-E37A-CAEA-1DE8849F9168}"/>
                </a:ext>
              </a:extLst>
            </p:cNvPr>
            <p:cNvCxnSpPr>
              <a:cxnSpLocks/>
            </p:cNvCxnSpPr>
            <p:nvPr>
              <p:custDataLst>
                <p:tags r:id="rId8"/>
              </p:custDataLst>
            </p:nvPr>
          </p:nvCxnSpPr>
          <p:spPr>
            <a:xfrm>
              <a:off x="3611643" y="1499037"/>
              <a:ext cx="0" cy="469242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GreyLineSeparatorDefaultVertical 58">
              <a:extLst>
                <a:ext uri="{FF2B5EF4-FFF2-40B4-BE49-F238E27FC236}">
                  <a16:creationId xmlns:a16="http://schemas.microsoft.com/office/drawing/2014/main" id="{E9F6BC02-6AA9-317E-B1A7-9F96A92E4481}"/>
                </a:ext>
              </a:extLst>
            </p:cNvPr>
            <p:cNvCxnSpPr>
              <a:cxnSpLocks/>
            </p:cNvCxnSpPr>
            <p:nvPr>
              <p:custDataLst>
                <p:tags r:id="rId9"/>
              </p:custDataLst>
            </p:nvPr>
          </p:nvCxnSpPr>
          <p:spPr>
            <a:xfrm>
              <a:off x="8945884" y="1499036"/>
              <a:ext cx="0" cy="469242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GreyLineSeparatorDefaultVertical 58">
              <a:extLst>
                <a:ext uri="{FF2B5EF4-FFF2-40B4-BE49-F238E27FC236}">
                  <a16:creationId xmlns:a16="http://schemas.microsoft.com/office/drawing/2014/main" id="{1763E9A3-E8EA-1223-7D1F-BEF3E64AB3C4}"/>
                </a:ext>
              </a:extLst>
            </p:cNvPr>
            <p:cNvCxnSpPr>
              <a:cxnSpLocks/>
            </p:cNvCxnSpPr>
            <p:nvPr>
              <p:custDataLst>
                <p:tags r:id="rId10"/>
              </p:custDataLst>
            </p:nvPr>
          </p:nvCxnSpPr>
          <p:spPr>
            <a:xfrm>
              <a:off x="6339769" y="1499036"/>
              <a:ext cx="0" cy="469242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78E30B4B-B056-1940-1B37-EADE3E312872}"/>
              </a:ext>
            </a:extLst>
          </p:cNvPr>
          <p:cNvCxnSpPr>
            <a:cxnSpLocks/>
          </p:cNvCxnSpPr>
          <p:nvPr>
            <p:custDataLst>
              <p:tags r:id="rId4"/>
            </p:custDataLst>
          </p:nvPr>
        </p:nvCxnSpPr>
        <p:spPr>
          <a:xfrm>
            <a:off x="554741" y="1470954"/>
            <a:ext cx="294286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A7CA9B9-766F-3B66-ADFA-E85257CC1E44}"/>
              </a:ext>
            </a:extLst>
          </p:cNvPr>
          <p:cNvSpPr txBox="1">
            <a:spLocks/>
          </p:cNvSpPr>
          <p:nvPr/>
        </p:nvSpPr>
        <p:spPr>
          <a:xfrm>
            <a:off x="554741" y="956800"/>
            <a:ext cx="294286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Centralize intake and validity to support consistency of decisions*</a:t>
            </a:r>
          </a:p>
        </p:txBody>
      </p:sp>
      <p:cxnSp>
        <p:nvCxnSpPr>
          <p:cNvPr id="10" name="Straight Connector 9">
            <a:extLst>
              <a:ext uri="{FF2B5EF4-FFF2-40B4-BE49-F238E27FC236}">
                <a16:creationId xmlns:a16="http://schemas.microsoft.com/office/drawing/2014/main" id="{2D38D06F-5DFF-052A-E577-B0C9AACBB39D}"/>
              </a:ext>
            </a:extLst>
          </p:cNvPr>
          <p:cNvCxnSpPr>
            <a:cxnSpLocks/>
          </p:cNvCxnSpPr>
          <p:nvPr>
            <p:custDataLst>
              <p:tags r:id="rId5"/>
            </p:custDataLst>
          </p:nvPr>
        </p:nvCxnSpPr>
        <p:spPr>
          <a:xfrm>
            <a:off x="3725676" y="1470954"/>
            <a:ext cx="250006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45F18C-056E-D2D8-7946-8DD6BBBD83B1}"/>
              </a:ext>
            </a:extLst>
          </p:cNvPr>
          <p:cNvSpPr txBox="1">
            <a:spLocks/>
          </p:cNvSpPr>
          <p:nvPr/>
        </p:nvSpPr>
        <p:spPr>
          <a:xfrm>
            <a:off x="3725676" y="956800"/>
            <a:ext cx="2500060"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Improve safety of youth ages 3 and under*</a:t>
            </a:r>
          </a:p>
        </p:txBody>
      </p:sp>
      <p:cxnSp>
        <p:nvCxnSpPr>
          <p:cNvPr id="9" name="Straight Connector 8">
            <a:extLst>
              <a:ext uri="{FF2B5EF4-FFF2-40B4-BE49-F238E27FC236}">
                <a16:creationId xmlns:a16="http://schemas.microsoft.com/office/drawing/2014/main" id="{FA5AF499-1FAF-A081-2FB7-EE5A47EAD491}"/>
              </a:ext>
            </a:extLst>
          </p:cNvPr>
          <p:cNvCxnSpPr>
            <a:cxnSpLocks/>
          </p:cNvCxnSpPr>
          <p:nvPr>
            <p:custDataLst>
              <p:tags r:id="rId6"/>
            </p:custDataLst>
          </p:nvPr>
        </p:nvCxnSpPr>
        <p:spPr>
          <a:xfrm>
            <a:off x="6453802" y="1470954"/>
            <a:ext cx="237804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ED05167-E0DC-F668-DF4F-F47FB3946EDF}"/>
              </a:ext>
            </a:extLst>
          </p:cNvPr>
          <p:cNvSpPr txBox="1">
            <a:spLocks/>
          </p:cNvSpPr>
          <p:nvPr/>
        </p:nvSpPr>
        <p:spPr>
          <a:xfrm>
            <a:off x="6453802" y="956800"/>
            <a:ext cx="237804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Leverage advanced data analytics to inform actions</a:t>
            </a:r>
          </a:p>
        </p:txBody>
      </p:sp>
      <p:cxnSp>
        <p:nvCxnSpPr>
          <p:cNvPr id="26" name="Straight Connector 25">
            <a:extLst>
              <a:ext uri="{FF2B5EF4-FFF2-40B4-BE49-F238E27FC236}">
                <a16:creationId xmlns:a16="http://schemas.microsoft.com/office/drawing/2014/main" id="{1AF00DE5-1FB7-DE5B-617F-3E1DC5751193}"/>
              </a:ext>
            </a:extLst>
          </p:cNvPr>
          <p:cNvCxnSpPr>
            <a:cxnSpLocks/>
          </p:cNvCxnSpPr>
          <p:nvPr>
            <p:custDataLst>
              <p:tags r:id="rId7"/>
            </p:custDataLst>
          </p:nvPr>
        </p:nvCxnSpPr>
        <p:spPr>
          <a:xfrm>
            <a:off x="9059918" y="1470954"/>
            <a:ext cx="257734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C2BAE1B-BFF1-56C8-1196-48EDF6F09D54}"/>
              </a:ext>
            </a:extLst>
          </p:cNvPr>
          <p:cNvSpPr txBox="1">
            <a:spLocks/>
          </p:cNvSpPr>
          <p:nvPr/>
        </p:nvSpPr>
        <p:spPr>
          <a:xfrm>
            <a:off x="9059918" y="956800"/>
            <a:ext cx="2577347"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4. Ensure timely assessments and follow-up actions </a:t>
            </a:r>
          </a:p>
        </p:txBody>
      </p:sp>
      <p:sp>
        <p:nvSpPr>
          <p:cNvPr id="65" name="TextBox 64">
            <a:extLst>
              <a:ext uri="{FF2B5EF4-FFF2-40B4-BE49-F238E27FC236}">
                <a16:creationId xmlns:a16="http://schemas.microsoft.com/office/drawing/2014/main" id="{C505E416-7DFC-A4FD-2301-80DD6C62519E}"/>
              </a:ext>
            </a:extLst>
          </p:cNvPr>
          <p:cNvSpPr txBox="1"/>
          <p:nvPr/>
        </p:nvSpPr>
        <p:spPr>
          <a:xfrm>
            <a:off x="554741" y="1499037"/>
            <a:ext cx="2942869" cy="24852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Centralize referral intake and validity assessment into one function run by VDSS*</a:t>
            </a:r>
          </a:p>
          <a:p>
            <a:pPr lvl="1"/>
            <a:r>
              <a:rPr lang="en-US" sz="1400" dirty="0">
                <a:latin typeface="Calibri" panose="020F0502020204030204" pitchFamily="34" charset="0"/>
                <a:cs typeface="Arial" panose="020B0604020202020204" pitchFamily="34" charset="0"/>
              </a:rPr>
              <a:t>Update the mandated reporter portal to ensure it has the structure and questions needed to capture robust information to accurately inform validity decisions (in conjunction with CCWIS modernization) </a:t>
            </a:r>
          </a:p>
          <a:p>
            <a:r>
              <a:rPr lang="en-US" sz="1400" i="1" dirty="0">
                <a:latin typeface="Calibri" panose="020F0502020204030204" pitchFamily="34" charset="0"/>
              </a:rPr>
              <a:t>Similar efforts have been launched in CO</a:t>
            </a:r>
          </a:p>
        </p:txBody>
      </p:sp>
      <p:sp>
        <p:nvSpPr>
          <p:cNvPr id="67" name="TextBox 66">
            <a:extLst>
              <a:ext uri="{FF2B5EF4-FFF2-40B4-BE49-F238E27FC236}">
                <a16:creationId xmlns:a16="http://schemas.microsoft.com/office/drawing/2014/main" id="{4A543480-803D-FE2E-3C95-080CCCCA60B2}"/>
              </a:ext>
            </a:extLst>
          </p:cNvPr>
          <p:cNvSpPr txBox="1">
            <a:spLocks/>
          </p:cNvSpPr>
          <p:nvPr/>
        </p:nvSpPr>
        <p:spPr>
          <a:xfrm>
            <a:off x="3725676" y="1499037"/>
            <a:ext cx="2500060" cy="395492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Update code and guidance on referrals involving youth ages 3 and under, including requirement to action on all referrals within 24 hours, implement universal response for all referrals, and open in-home cases for all high/very high risk</a:t>
            </a:r>
            <a:r>
              <a:rPr lang="en-US" sz="1400" dirty="0"/>
              <a:t> cases* </a:t>
            </a:r>
          </a:p>
          <a:p>
            <a:pPr lvl="1"/>
            <a:r>
              <a:rPr lang="en-US" sz="1400" dirty="0">
                <a:latin typeface="Calibri" panose="020F0502020204030204" pitchFamily="34" charset="0"/>
              </a:rPr>
              <a:t>Share EMR/OASIS access between VDSS and hospitals/medical institutions to enable visibility and coordination, ensuring  compliance with all regulations and guidance (e.g., HIPAA)</a:t>
            </a:r>
          </a:p>
          <a:p>
            <a:r>
              <a:rPr lang="en-US" sz="1400" i="1" dirty="0">
                <a:latin typeface="Calibri" panose="020F0502020204030204" pitchFamily="34" charset="0"/>
              </a:rPr>
              <a:t>Similar efforts have been launched in NC and OH </a:t>
            </a:r>
          </a:p>
        </p:txBody>
      </p:sp>
      <p:sp>
        <p:nvSpPr>
          <p:cNvPr id="69" name="TextBox 68">
            <a:extLst>
              <a:ext uri="{FF2B5EF4-FFF2-40B4-BE49-F238E27FC236}">
                <a16:creationId xmlns:a16="http://schemas.microsoft.com/office/drawing/2014/main" id="{AAEF7B78-45D2-BB11-F3AB-80F2DDA1A6C6}"/>
              </a:ext>
            </a:extLst>
          </p:cNvPr>
          <p:cNvSpPr txBox="1"/>
          <p:nvPr/>
        </p:nvSpPr>
        <p:spPr>
          <a:xfrm>
            <a:off x="6453802" y="1499037"/>
            <a:ext cx="2378049" cy="26622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Use a data-backed algorithm or generative artificial intelligence (GenAI) system to conduct an initial validity and risk assessment of each referral, as appropriate, to then be used as a supplementary data point for the full assessment conducted by a human</a:t>
            </a:r>
          </a:p>
          <a:p>
            <a:r>
              <a:rPr lang="en-US" sz="1400" i="1" dirty="0">
                <a:latin typeface="Calibri" panose="020F0502020204030204" pitchFamily="34" charset="0"/>
              </a:rPr>
              <a:t>Similar efforts have been launched in CA and PA</a:t>
            </a:r>
          </a:p>
        </p:txBody>
      </p:sp>
      <p:sp>
        <p:nvSpPr>
          <p:cNvPr id="71" name="TextBox 70">
            <a:extLst>
              <a:ext uri="{FF2B5EF4-FFF2-40B4-BE49-F238E27FC236}">
                <a16:creationId xmlns:a16="http://schemas.microsoft.com/office/drawing/2014/main" id="{765118DE-28F7-65DD-C265-4BA2BA27DF2F}"/>
              </a:ext>
            </a:extLst>
          </p:cNvPr>
          <p:cNvSpPr txBox="1"/>
          <p:nvPr/>
        </p:nvSpPr>
        <p:spPr>
          <a:xfrm>
            <a:off x="9059918" y="1499037"/>
            <a:ext cx="2577347" cy="26622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Implement a data-informed monitoring system to flag LDSS reporting metrics outside of pre-designated thresholds for CPS key metrics (e.g., timeliness of first contact with victim) and provide technical assistance through CPS practice consultants as needed to underperforming LDSS</a:t>
            </a:r>
          </a:p>
          <a:p>
            <a:r>
              <a:rPr lang="en-US" sz="1400" i="1" dirty="0">
                <a:latin typeface="Calibri" panose="020F0502020204030204" pitchFamily="34" charset="0"/>
              </a:rPr>
              <a:t>Similar efforts have been launched in NC </a:t>
            </a:r>
          </a:p>
        </p:txBody>
      </p:sp>
      <p:sp>
        <p:nvSpPr>
          <p:cNvPr id="2" name="Date Placeholder 5">
            <a:extLst>
              <a:ext uri="{FF2B5EF4-FFF2-40B4-BE49-F238E27FC236}">
                <a16:creationId xmlns:a16="http://schemas.microsoft.com/office/drawing/2014/main" id="{9E3C1025-477A-D9BA-84F7-82A9A105AC6A}"/>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3" name="TextBox 2">
            <a:extLst>
              <a:ext uri="{FF2B5EF4-FFF2-40B4-BE49-F238E27FC236}">
                <a16:creationId xmlns:a16="http://schemas.microsoft.com/office/drawing/2014/main" id="{0078D903-A7CA-A86A-BFBB-2B50DD85E139}"/>
              </a:ext>
            </a:extLst>
          </p:cNvPr>
          <p:cNvSpPr txBox="1"/>
          <p:nvPr/>
        </p:nvSpPr>
        <p:spPr>
          <a:xfrm>
            <a:off x="9560204" y="568420"/>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284514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2D5F1-E3B0-0882-4389-CC678832E525}"/>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C06953-1476-A8D1-1F35-999978833A6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7" name="Object 6" hidden="1">
                        <a:extLst>
                          <a:ext uri="{FF2B5EF4-FFF2-40B4-BE49-F238E27FC236}">
                            <a16:creationId xmlns:a16="http://schemas.microsoft.com/office/drawing/2014/main" id="{C1C06953-1476-A8D1-1F35-999978833A6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E48515CB-79AF-9FAA-2AFE-C38F6C4DC8D5}"/>
              </a:ext>
            </a:extLst>
          </p:cNvPr>
          <p:cNvSpPr txBox="1"/>
          <p:nvPr/>
        </p:nvSpPr>
        <p:spPr>
          <a:xfrm>
            <a:off x="554736" y="6304149"/>
            <a:ext cx="1108252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sz="1200" i="1" dirty="0">
                <a:solidFill>
                  <a:srgbClr val="000000"/>
                </a:solidFill>
              </a:rPr>
              <a:t>Note: Permanency pillar will also be addressed by initiatives in Pillar 4 (Behavioral Health)</a:t>
            </a:r>
          </a:p>
        </p:txBody>
      </p:sp>
      <p:sp>
        <p:nvSpPr>
          <p:cNvPr id="21" name="Title 4">
            <a:extLst>
              <a:ext uri="{FF2B5EF4-FFF2-40B4-BE49-F238E27FC236}">
                <a16:creationId xmlns:a16="http://schemas.microsoft.com/office/drawing/2014/main" id="{7D28C227-3354-65E9-2DE2-98828B4665BB}"/>
              </a:ext>
            </a:extLst>
          </p:cNvPr>
          <p:cNvSpPr txBox="1">
            <a:spLocks/>
          </p:cNvSpPr>
          <p:nvPr/>
        </p:nvSpPr>
        <p:spPr>
          <a:xfrm>
            <a:off x="554736" y="299121"/>
            <a:ext cx="1108252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600" b="1" kern="1200" spc="0" baseline="0" dirty="0">
                <a:ln w="6350" cap="flat">
                  <a:noFill/>
                  <a:miter lim="800000"/>
                </a:ln>
                <a:solidFill>
                  <a:schemeClr val="accent1"/>
                </a:solidFill>
                <a:latin typeface="+mj-lt"/>
                <a:ea typeface="+mj-ea"/>
                <a:cs typeface="+mj-cs"/>
              </a:defRPr>
            </a:lvl1pPr>
          </a:lstStyle>
          <a:p>
            <a:r>
              <a:rPr lang="en-US" dirty="0"/>
              <a:t>Pillar 3: Permanency for youth draft initiatives </a:t>
            </a:r>
          </a:p>
        </p:txBody>
      </p:sp>
      <p:sp>
        <p:nvSpPr>
          <p:cNvPr id="23" name="StickerRectangle">
            <a:extLst>
              <a:ext uri="{FF2B5EF4-FFF2-40B4-BE49-F238E27FC236}">
                <a16:creationId xmlns:a16="http://schemas.microsoft.com/office/drawing/2014/main" id="{C0EA8345-71CF-29E8-BA4E-296F9591381E}"/>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sp>
        <p:nvSpPr>
          <p:cNvPr id="24" name="5. Source">
            <a:extLst>
              <a:ext uri="{FF2B5EF4-FFF2-40B4-BE49-F238E27FC236}">
                <a16:creationId xmlns:a16="http://schemas.microsoft.com/office/drawing/2014/main" id="{74785E37-3DC0-8788-DBA6-C6ACEA7988EC}"/>
              </a:ext>
            </a:extLst>
          </p:cNvPr>
          <p:cNvSpPr txBox="1"/>
          <p:nvPr>
            <p:custDataLst>
              <p:tags r:id="rId3"/>
            </p:custDataLst>
          </p:nvPr>
        </p:nvSpPr>
        <p:spPr>
          <a:xfrm>
            <a:off x="554735" y="6563136"/>
            <a:ext cx="963894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defRPr/>
            </a:pPr>
            <a:r>
              <a:rPr kumimoji="0" lang="en-US" sz="800" b="0" i="0" u="none" strike="noStrike" kern="1200" cap="none" spc="0" normalizeH="0" baseline="0" noProof="0" dirty="0">
                <a:ln>
                  <a:noFill/>
                </a:ln>
                <a:solidFill>
                  <a:schemeClr val="tx2"/>
                </a:solidFill>
                <a:effectLst/>
                <a:uLnTx/>
                <a:uFillTx/>
                <a:latin typeface="Calibri"/>
                <a:ea typeface="+mn-ea"/>
                <a:cs typeface="Arial" panose="020B0604020202020204" pitchFamily="34" charset="0"/>
              </a:rPr>
              <a:t>Source: </a:t>
            </a:r>
            <a:r>
              <a:rPr lang="en-US" dirty="0">
                <a:solidFill>
                  <a:schemeClr val="tx2"/>
                </a:solidFill>
              </a:rPr>
              <a:t>Conversations with VDSS staff, LDSS staff, and community stakeholders (April 2025 - July 2025), </a:t>
            </a:r>
            <a:r>
              <a:rPr lang="en-US" dirty="0">
                <a:solidFill>
                  <a:schemeClr val="tx2"/>
                </a:solidFill>
                <a:hlinkClick r:id="rId14">
                  <a:extLst>
                    <a:ext uri="{A12FA001-AC4F-418D-AE19-62706E023703}">
                      <ahyp:hlinkClr xmlns:ahyp="http://schemas.microsoft.com/office/drawing/2018/hyperlinkcolor" val="tx"/>
                    </a:ext>
                  </a:extLst>
                </a:hlinkClick>
              </a:rPr>
              <a:t>California intensive services foster care</a:t>
            </a:r>
            <a:r>
              <a:rPr lang="en-US" dirty="0">
                <a:solidFill>
                  <a:schemeClr val="tx2"/>
                </a:solidFill>
              </a:rPr>
              <a:t>; </a:t>
            </a:r>
            <a:r>
              <a:rPr lang="en-US" dirty="0">
                <a:solidFill>
                  <a:schemeClr val="tx2"/>
                </a:solidFill>
                <a:hlinkClick r:id="rId15">
                  <a:extLst>
                    <a:ext uri="{A12FA001-AC4F-418D-AE19-62706E023703}">
                      <ahyp:hlinkClr xmlns:ahyp="http://schemas.microsoft.com/office/drawing/2018/hyperlinkcolor" val="tx"/>
                    </a:ext>
                  </a:extLst>
                </a:hlinkClick>
              </a:rPr>
              <a:t>Wisconsin Foster Adoptive Family Resources</a:t>
            </a:r>
            <a:r>
              <a:rPr lang="en-US" dirty="0">
                <a:solidFill>
                  <a:schemeClr val="tx2"/>
                </a:solidFill>
              </a:rPr>
              <a:t>; </a:t>
            </a:r>
            <a:r>
              <a:rPr lang="en-US" dirty="0">
                <a:solidFill>
                  <a:schemeClr val="tx2"/>
                </a:solidFill>
                <a:hlinkClick r:id="rId16">
                  <a:extLst>
                    <a:ext uri="{A12FA001-AC4F-418D-AE19-62706E023703}">
                      <ahyp:hlinkClr xmlns:ahyp="http://schemas.microsoft.com/office/drawing/2018/hyperlinkcolor" val="tx"/>
                    </a:ext>
                  </a:extLst>
                </a:hlinkClick>
              </a:rPr>
              <a:t>NJ DCF Adolescent </a:t>
            </a:r>
            <a:r>
              <a:rPr lang="en-US" dirty="0" err="1">
                <a:solidFill>
                  <a:schemeClr val="tx2"/>
                </a:solidFill>
                <a:hlinkClick r:id="rId16">
                  <a:extLst>
                    <a:ext uri="{A12FA001-AC4F-418D-AE19-62706E023703}">
                      <ahyp:hlinkClr xmlns:ahyp="http://schemas.microsoft.com/office/drawing/2018/hyperlinkcolor" val="tx"/>
                    </a:ext>
                  </a:extLst>
                </a:hlinkClick>
              </a:rPr>
              <a:t>Lifeset</a:t>
            </a:r>
            <a:endParaRPr kumimoji="0" lang="en-US" sz="800" b="0" i="0" u="none" strike="noStrike" kern="1200" cap="none" spc="0" normalizeH="0" baseline="0" noProof="0" dirty="0">
              <a:ln>
                <a:noFill/>
              </a:ln>
              <a:solidFill>
                <a:schemeClr val="tx2"/>
              </a:solidFill>
              <a:effectLst/>
              <a:uLnTx/>
              <a:uFillTx/>
              <a:latin typeface="Calibri"/>
            </a:endParaRPr>
          </a:p>
        </p:txBody>
      </p:sp>
      <p:cxnSp>
        <p:nvCxnSpPr>
          <p:cNvPr id="79" name="GreyLineSeparatorDefaultVertical 58">
            <a:extLst>
              <a:ext uri="{FF2B5EF4-FFF2-40B4-BE49-F238E27FC236}">
                <a16:creationId xmlns:a16="http://schemas.microsoft.com/office/drawing/2014/main" id="{C41B33AD-11E2-D558-7208-62DC20F0C014}"/>
              </a:ext>
            </a:extLst>
          </p:cNvPr>
          <p:cNvCxnSpPr>
            <a:cxnSpLocks/>
          </p:cNvCxnSpPr>
          <p:nvPr>
            <p:custDataLst>
              <p:tags r:id="rId4"/>
            </p:custDataLst>
          </p:nvPr>
        </p:nvCxnSpPr>
        <p:spPr>
          <a:xfrm>
            <a:off x="5990840" y="1754166"/>
            <a:ext cx="0" cy="3739485"/>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GreyLineSeparatorDefaultVertical 58">
            <a:extLst>
              <a:ext uri="{FF2B5EF4-FFF2-40B4-BE49-F238E27FC236}">
                <a16:creationId xmlns:a16="http://schemas.microsoft.com/office/drawing/2014/main" id="{8D0D3F69-033A-F957-1C4B-2FC91B9C4E2E}"/>
              </a:ext>
            </a:extLst>
          </p:cNvPr>
          <p:cNvCxnSpPr>
            <a:cxnSpLocks/>
          </p:cNvCxnSpPr>
          <p:nvPr>
            <p:custDataLst>
              <p:tags r:id="rId5"/>
            </p:custDataLst>
          </p:nvPr>
        </p:nvCxnSpPr>
        <p:spPr>
          <a:xfrm>
            <a:off x="9733072" y="1754166"/>
            <a:ext cx="0" cy="3739485"/>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GreyLineSeparatorDefaultVertical 58">
            <a:extLst>
              <a:ext uri="{FF2B5EF4-FFF2-40B4-BE49-F238E27FC236}">
                <a16:creationId xmlns:a16="http://schemas.microsoft.com/office/drawing/2014/main" id="{571F3B9B-25EA-6A51-9291-C916D2D04B23}"/>
              </a:ext>
            </a:extLst>
          </p:cNvPr>
          <p:cNvCxnSpPr>
            <a:cxnSpLocks/>
          </p:cNvCxnSpPr>
          <p:nvPr>
            <p:custDataLst>
              <p:tags r:id="rId6"/>
            </p:custDataLst>
          </p:nvPr>
        </p:nvCxnSpPr>
        <p:spPr>
          <a:xfrm>
            <a:off x="3019022" y="1754166"/>
            <a:ext cx="0" cy="3739485"/>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A840C9-9D2A-1A56-07F4-8FD436435733}"/>
              </a:ext>
            </a:extLst>
          </p:cNvPr>
          <p:cNvCxnSpPr>
            <a:cxnSpLocks/>
          </p:cNvCxnSpPr>
          <p:nvPr>
            <p:custDataLst>
              <p:tags r:id="rId7"/>
            </p:custDataLst>
          </p:nvPr>
        </p:nvCxnSpPr>
        <p:spPr>
          <a:xfrm>
            <a:off x="3151404" y="1718288"/>
            <a:ext cx="270705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B0C5DC-3D6D-7062-65B8-C54D6AF9E0ED}"/>
              </a:ext>
            </a:extLst>
          </p:cNvPr>
          <p:cNvCxnSpPr>
            <a:cxnSpLocks/>
          </p:cNvCxnSpPr>
          <p:nvPr>
            <p:custDataLst>
              <p:tags r:id="rId8"/>
            </p:custDataLst>
          </p:nvPr>
        </p:nvCxnSpPr>
        <p:spPr>
          <a:xfrm>
            <a:off x="6123222" y="1718288"/>
            <a:ext cx="347746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91FE8C-F985-0853-C939-D2196FBCBA2B}"/>
              </a:ext>
            </a:extLst>
          </p:cNvPr>
          <p:cNvCxnSpPr>
            <a:cxnSpLocks/>
          </p:cNvCxnSpPr>
          <p:nvPr>
            <p:custDataLst>
              <p:tags r:id="rId9"/>
            </p:custDataLst>
          </p:nvPr>
        </p:nvCxnSpPr>
        <p:spPr>
          <a:xfrm>
            <a:off x="9865453" y="1718288"/>
            <a:ext cx="177181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04AA1B-B3D0-B126-4817-1AA9A9E7A2A6}"/>
              </a:ext>
            </a:extLst>
          </p:cNvPr>
          <p:cNvCxnSpPr>
            <a:cxnSpLocks/>
          </p:cNvCxnSpPr>
          <p:nvPr>
            <p:custDataLst>
              <p:tags r:id="rId10"/>
            </p:custDataLst>
          </p:nvPr>
        </p:nvCxnSpPr>
        <p:spPr>
          <a:xfrm>
            <a:off x="554736" y="1718288"/>
            <a:ext cx="233190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53C56CA-3420-10CC-0E33-4FC472DD0130}"/>
              </a:ext>
            </a:extLst>
          </p:cNvPr>
          <p:cNvSpPr txBox="1"/>
          <p:nvPr/>
        </p:nvSpPr>
        <p:spPr>
          <a:xfrm>
            <a:off x="554736" y="956800"/>
            <a:ext cx="2331904"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Support permanency for high-acuity youth to reduce use of congregate care</a:t>
            </a:r>
          </a:p>
        </p:txBody>
      </p:sp>
      <p:sp>
        <p:nvSpPr>
          <p:cNvPr id="44" name="TextBox 43">
            <a:extLst>
              <a:ext uri="{FF2B5EF4-FFF2-40B4-BE49-F238E27FC236}">
                <a16:creationId xmlns:a16="http://schemas.microsoft.com/office/drawing/2014/main" id="{0363B49B-140D-86B7-A066-D77A13B037A1}"/>
              </a:ext>
            </a:extLst>
          </p:cNvPr>
          <p:cNvSpPr txBox="1"/>
          <p:nvPr/>
        </p:nvSpPr>
        <p:spPr>
          <a:xfrm>
            <a:off x="3151404" y="1203021"/>
            <a:ext cx="2707054"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Build on efforts to support foster and guardianship families</a:t>
            </a:r>
          </a:p>
        </p:txBody>
      </p:sp>
      <p:sp>
        <p:nvSpPr>
          <p:cNvPr id="51" name="TextBox 50">
            <a:extLst>
              <a:ext uri="{FF2B5EF4-FFF2-40B4-BE49-F238E27FC236}">
                <a16:creationId xmlns:a16="http://schemas.microsoft.com/office/drawing/2014/main" id="{86CC1C2B-DBB2-03D3-1F5F-1CA612A00EE3}"/>
              </a:ext>
            </a:extLst>
          </p:cNvPr>
          <p:cNvSpPr txBox="1"/>
          <p:nvPr/>
        </p:nvSpPr>
        <p:spPr>
          <a:xfrm>
            <a:off x="6123222" y="956800"/>
            <a:ext cx="3477468"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Create comprehensive support system for youth who do not achieve permanency and age out of care</a:t>
            </a:r>
          </a:p>
        </p:txBody>
      </p:sp>
      <p:sp>
        <p:nvSpPr>
          <p:cNvPr id="53" name="TextBox 52">
            <a:extLst>
              <a:ext uri="{FF2B5EF4-FFF2-40B4-BE49-F238E27FC236}">
                <a16:creationId xmlns:a16="http://schemas.microsoft.com/office/drawing/2014/main" id="{49B1A76A-9EE3-DE8D-D56A-935B173F61E0}"/>
              </a:ext>
            </a:extLst>
          </p:cNvPr>
          <p:cNvSpPr txBox="1"/>
          <p:nvPr/>
        </p:nvSpPr>
        <p:spPr>
          <a:xfrm>
            <a:off x="9865453" y="1203021"/>
            <a:ext cx="1771810"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4. Enable safe family reunification*</a:t>
            </a:r>
          </a:p>
        </p:txBody>
      </p:sp>
      <p:sp>
        <p:nvSpPr>
          <p:cNvPr id="59" name="TextBox 58">
            <a:extLst>
              <a:ext uri="{FF2B5EF4-FFF2-40B4-BE49-F238E27FC236}">
                <a16:creationId xmlns:a16="http://schemas.microsoft.com/office/drawing/2014/main" id="{1645140A-C45D-7B11-61A3-6370FF159BDC}"/>
              </a:ext>
            </a:extLst>
          </p:cNvPr>
          <p:cNvSpPr txBox="1">
            <a:spLocks/>
          </p:cNvSpPr>
          <p:nvPr/>
        </p:nvSpPr>
        <p:spPr>
          <a:xfrm>
            <a:off x="554736" y="1754166"/>
            <a:ext cx="2331904" cy="373948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cs typeface="Arial" panose="020B0604020202020204" pitchFamily="34" charset="0"/>
              </a:rPr>
              <a:t>Develop a program to support and recruit families caring for youth with complex needs </a:t>
            </a:r>
            <a:r>
              <a:rPr lang="en-US" sz="1400" dirty="0">
                <a:latin typeface="Calibri" panose="020F0502020204030204" pitchFamily="34" charset="0"/>
              </a:rPr>
              <a:t>(e.g., intellectual and developmental disabilities, substance use disorder, high acuity) to reduce use of congregate care; ensure engagement of stakeholders across the permanency ecosystem to ensure comprehensive family support (e.g., DMAS, DBHDS, MCOs, Foster Care MCO, Virginia Works)</a:t>
            </a:r>
          </a:p>
          <a:p>
            <a:r>
              <a:rPr lang="en-US" sz="1400" i="1" dirty="0">
                <a:latin typeface="Calibri" panose="020F0502020204030204" pitchFamily="34" charset="0"/>
              </a:rPr>
              <a:t>Similar efforts launched in CA</a:t>
            </a:r>
          </a:p>
        </p:txBody>
      </p:sp>
      <p:sp>
        <p:nvSpPr>
          <p:cNvPr id="63" name="TextBox 62">
            <a:extLst>
              <a:ext uri="{FF2B5EF4-FFF2-40B4-BE49-F238E27FC236}">
                <a16:creationId xmlns:a16="http://schemas.microsoft.com/office/drawing/2014/main" id="{E9B2F7EC-931C-0490-D8C7-8CCF347A06BB}"/>
              </a:ext>
            </a:extLst>
          </p:cNvPr>
          <p:cNvSpPr txBox="1"/>
          <p:nvPr/>
        </p:nvSpPr>
        <p:spPr>
          <a:xfrm>
            <a:off x="3151404" y="1754166"/>
            <a:ext cx="2707054" cy="20159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Enhance support for adoptive and guardianship families, which may include additional case management options for supplemental support, “start-up” stipends for families when fostering begins, and access to foster family  support groups </a:t>
            </a:r>
          </a:p>
          <a:p>
            <a:r>
              <a:rPr lang="en-US" sz="1400" i="1" dirty="0">
                <a:latin typeface="Calibri" panose="020F0502020204030204" pitchFamily="34" charset="0"/>
              </a:rPr>
              <a:t>Similar efforts launched in WI</a:t>
            </a:r>
          </a:p>
        </p:txBody>
      </p:sp>
      <p:sp>
        <p:nvSpPr>
          <p:cNvPr id="65" name="TextBox 64">
            <a:extLst>
              <a:ext uri="{FF2B5EF4-FFF2-40B4-BE49-F238E27FC236}">
                <a16:creationId xmlns:a16="http://schemas.microsoft.com/office/drawing/2014/main" id="{CEB8DC1B-B474-B361-D97D-E006531D7FF9}"/>
              </a:ext>
            </a:extLst>
          </p:cNvPr>
          <p:cNvSpPr txBox="1"/>
          <p:nvPr/>
        </p:nvSpPr>
        <p:spPr>
          <a:xfrm>
            <a:off x="6123222" y="1754166"/>
            <a:ext cx="3477468" cy="23391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Offer focused support to youth aging out of care, including:</a:t>
            </a:r>
          </a:p>
          <a:p>
            <a:pPr lvl="2"/>
            <a:r>
              <a:rPr lang="en-US" sz="1400" dirty="0">
                <a:latin typeface="Calibri" panose="020F0502020204030204" pitchFamily="34" charset="0"/>
              </a:rPr>
              <a:t>Providing intensive case management </a:t>
            </a:r>
          </a:p>
          <a:p>
            <a:pPr lvl="2"/>
            <a:r>
              <a:rPr lang="en-US" sz="1400" dirty="0">
                <a:latin typeface="Calibri" panose="020F0502020204030204" pitchFamily="34" charset="0"/>
              </a:rPr>
              <a:t>Working with LDSS to ensure consistent processes and procedures for supporting youth aging across LDSS</a:t>
            </a:r>
          </a:p>
          <a:p>
            <a:pPr lvl="2"/>
            <a:r>
              <a:rPr lang="en-US" sz="1400" dirty="0">
                <a:latin typeface="Calibri" panose="020F0502020204030204" pitchFamily="34" charset="0"/>
              </a:rPr>
              <a:t>Creating partnerships with contractors or programs like Youth Villages to delivery programming to support youth aging out </a:t>
            </a:r>
          </a:p>
          <a:p>
            <a:r>
              <a:rPr lang="en-US" sz="1400" i="1" dirty="0">
                <a:latin typeface="Calibri" panose="020F0502020204030204" pitchFamily="34" charset="0"/>
              </a:rPr>
              <a:t>Similar efforts launched in NJ, NH</a:t>
            </a:r>
          </a:p>
        </p:txBody>
      </p:sp>
      <p:sp>
        <p:nvSpPr>
          <p:cNvPr id="67" name="TextBox 66">
            <a:extLst>
              <a:ext uri="{FF2B5EF4-FFF2-40B4-BE49-F238E27FC236}">
                <a16:creationId xmlns:a16="http://schemas.microsoft.com/office/drawing/2014/main" id="{8A34DC98-262F-AA5B-5412-FD9B17284CDF}"/>
              </a:ext>
            </a:extLst>
          </p:cNvPr>
          <p:cNvSpPr txBox="1"/>
          <p:nvPr/>
        </p:nvSpPr>
        <p:spPr>
          <a:xfrm>
            <a:off x="9865453" y="1754166"/>
            <a:ext cx="1771810" cy="283923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Update code and guidance on reunification criteria to expand ability to safely reunify parents </a:t>
            </a:r>
            <a:r>
              <a:rPr lang="en-US" sz="1400" dirty="0"/>
              <a:t>with youth*  </a:t>
            </a:r>
          </a:p>
          <a:p>
            <a:pPr lvl="1"/>
            <a:r>
              <a:rPr lang="en-US" sz="1400" dirty="0">
                <a:latin typeface="Calibri" panose="020F0502020204030204" pitchFamily="34" charset="0"/>
              </a:rPr>
              <a:t>Support parents’ ability to access social services after family separation, promoting their capacity for safe reunification </a:t>
            </a:r>
          </a:p>
        </p:txBody>
      </p:sp>
      <p:sp>
        <p:nvSpPr>
          <p:cNvPr id="2" name="Date Placeholder 5">
            <a:extLst>
              <a:ext uri="{FF2B5EF4-FFF2-40B4-BE49-F238E27FC236}">
                <a16:creationId xmlns:a16="http://schemas.microsoft.com/office/drawing/2014/main" id="{24EE4AE8-A066-8F5F-C09E-6F8E03977AD7}"/>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4" name="TextBox 3">
            <a:extLst>
              <a:ext uri="{FF2B5EF4-FFF2-40B4-BE49-F238E27FC236}">
                <a16:creationId xmlns:a16="http://schemas.microsoft.com/office/drawing/2014/main" id="{351C438A-09E9-5578-78C8-66FCCBA73F7C}"/>
              </a:ext>
            </a:extLst>
          </p:cNvPr>
          <p:cNvSpPr txBox="1"/>
          <p:nvPr/>
        </p:nvSpPr>
        <p:spPr>
          <a:xfrm>
            <a:off x="9560204" y="568420"/>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410182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C6CA9-1703-9F84-4E7C-A74F82A50B3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4E2C3AA-2C73-48BC-811F-7290B2606E3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7" name="Object 6" hidden="1">
                        <a:extLst>
                          <a:ext uri="{FF2B5EF4-FFF2-40B4-BE49-F238E27FC236}">
                            <a16:creationId xmlns:a16="http://schemas.microsoft.com/office/drawing/2014/main" id="{74E2C3AA-2C73-48BC-811F-7290B2606E3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7" name="Title 4">
            <a:extLst>
              <a:ext uri="{FF2B5EF4-FFF2-40B4-BE49-F238E27FC236}">
                <a16:creationId xmlns:a16="http://schemas.microsoft.com/office/drawing/2014/main" id="{D3B516C3-C0DC-4FA3-8F15-3D95EF0362EC}"/>
              </a:ext>
            </a:extLst>
          </p:cNvPr>
          <p:cNvSpPr txBox="1">
            <a:spLocks/>
          </p:cNvSpPr>
          <p:nvPr/>
        </p:nvSpPr>
        <p:spPr>
          <a:xfrm>
            <a:off x="554736" y="299121"/>
            <a:ext cx="1108252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600" b="1" kern="1200" spc="0" baseline="0" dirty="0">
                <a:ln w="6350" cap="flat">
                  <a:noFill/>
                  <a:miter lim="800000"/>
                </a:ln>
                <a:solidFill>
                  <a:schemeClr val="accent1"/>
                </a:solidFill>
                <a:latin typeface="+mj-lt"/>
                <a:ea typeface="+mj-ea"/>
                <a:cs typeface="+mj-cs"/>
              </a:defRPr>
            </a:lvl1pPr>
          </a:lstStyle>
          <a:p>
            <a:r>
              <a:rPr lang="en-US" dirty="0"/>
              <a:t>Pillar 4: Behavioral health and child welfare draft initiatives </a:t>
            </a:r>
          </a:p>
        </p:txBody>
      </p:sp>
      <p:sp>
        <p:nvSpPr>
          <p:cNvPr id="28" name="StickerRectangle">
            <a:extLst>
              <a:ext uri="{FF2B5EF4-FFF2-40B4-BE49-F238E27FC236}">
                <a16:creationId xmlns:a16="http://schemas.microsoft.com/office/drawing/2014/main" id="{6BC6083C-AB9A-6BCD-4586-10BD026B2141}"/>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sp>
        <p:nvSpPr>
          <p:cNvPr id="30" name="5. Source">
            <a:extLst>
              <a:ext uri="{FF2B5EF4-FFF2-40B4-BE49-F238E27FC236}">
                <a16:creationId xmlns:a16="http://schemas.microsoft.com/office/drawing/2014/main" id="{13444C3D-5CDA-0490-7871-C84B33A876CE}"/>
              </a:ext>
            </a:extLst>
          </p:cNvPr>
          <p:cNvSpPr txBox="1"/>
          <p:nvPr>
            <p:custDataLst>
              <p:tags r:id="rId3"/>
            </p:custDataLst>
          </p:nvPr>
        </p:nvSpPr>
        <p:spPr>
          <a:xfrm>
            <a:off x="554735" y="6563136"/>
            <a:ext cx="1108005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kumimoji="0" lang="en-US" u="none" strike="noStrike" kern="1200" cap="none" spc="0" normalizeH="0" baseline="0" noProof="0" dirty="0">
                <a:ln>
                  <a:noFill/>
                </a:ln>
                <a:solidFill>
                  <a:schemeClr val="bg1"/>
                </a:solidFill>
                <a:effectLst/>
                <a:uLnTx/>
                <a:uFillTx/>
                <a:latin typeface="Calibri" panose="020F0502020204030204" pitchFamily="34" charset="0"/>
              </a:rPr>
              <a:t>Source: Conversations with VDSS staff, LDSS staff, and community stakeholders (April 2025 - July 2025), landscape analysis across states on child welfare policies; </a:t>
            </a:r>
            <a:r>
              <a:rPr lang="en-US" dirty="0">
                <a:solidFill>
                  <a:schemeClr val="bg1"/>
                </a:solidFill>
                <a:latin typeface="Calibri" panose="020F0502020204030204" pitchFamily="34" charset="0"/>
                <a:hlinkClick r:id="rId15">
                  <a:extLst>
                    <a:ext uri="{A12FA001-AC4F-418D-AE19-62706E023703}">
                      <ahyp:hlinkClr xmlns:ahyp="http://schemas.microsoft.com/office/drawing/2018/hyperlinkcolor" val="tx"/>
                    </a:ext>
                  </a:extLst>
                </a:hlinkClick>
              </a:rPr>
              <a:t>New Jersey Department of Children and Families,</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16">
                  <a:extLst>
                    <a:ext uri="{A12FA001-AC4F-418D-AE19-62706E023703}">
                      <ahyp:hlinkClr xmlns:ahyp="http://schemas.microsoft.com/office/drawing/2018/hyperlinkcolor" val="tx"/>
                    </a:ext>
                  </a:extLst>
                </a:hlinkClick>
              </a:rPr>
              <a:t>Perform Care New Jersey</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17">
                  <a:extLst>
                    <a:ext uri="{A12FA001-AC4F-418D-AE19-62706E023703}">
                      <ahyp:hlinkClr xmlns:ahyp="http://schemas.microsoft.com/office/drawing/2018/hyperlinkcolor" val="tx"/>
                    </a:ext>
                  </a:extLst>
                </a:hlinkClick>
              </a:rPr>
              <a:t>New Hampshire Department of Health and Human Services </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18">
                  <a:extLst>
                    <a:ext uri="{A12FA001-AC4F-418D-AE19-62706E023703}">
                      <ahyp:hlinkClr xmlns:ahyp="http://schemas.microsoft.com/office/drawing/2018/hyperlinkcolor" val="tx"/>
                    </a:ext>
                  </a:extLst>
                </a:hlinkClick>
              </a:rPr>
              <a:t>The Charlotte Observer </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19">
                  <a:extLst>
                    <a:ext uri="{A12FA001-AC4F-418D-AE19-62706E023703}">
                      <ahyp:hlinkClr xmlns:ahyp="http://schemas.microsoft.com/office/drawing/2018/hyperlinkcolor" val="tx"/>
                    </a:ext>
                  </a:extLst>
                </a:hlinkClick>
              </a:rPr>
              <a:t>Behavioral Health Springboard,</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20">
                  <a:extLst>
                    <a:ext uri="{A12FA001-AC4F-418D-AE19-62706E023703}">
                      <ahyp:hlinkClr xmlns:ahyp="http://schemas.microsoft.com/office/drawing/2018/hyperlinkcolor" val="tx"/>
                    </a:ext>
                  </a:extLst>
                </a:hlinkClick>
              </a:rPr>
              <a:t>Vaya Health</a:t>
            </a:r>
            <a:r>
              <a:rPr lang="en-US" dirty="0">
                <a:solidFill>
                  <a:schemeClr val="bg1"/>
                </a:solidFill>
                <a:latin typeface="Calibri" panose="020F0502020204030204" pitchFamily="34" charset="0"/>
              </a:rPr>
              <a:t>; Ohio Department of Medicaid;  </a:t>
            </a:r>
            <a:r>
              <a:rPr lang="en-US" dirty="0">
                <a:solidFill>
                  <a:schemeClr val="bg1"/>
                </a:solidFill>
                <a:latin typeface="Calibri" panose="020F0502020204030204" pitchFamily="34" charset="0"/>
                <a:hlinkClick r:id="rId21">
                  <a:extLst>
                    <a:ext uri="{A12FA001-AC4F-418D-AE19-62706E023703}">
                      <ahyp:hlinkClr xmlns:ahyp="http://schemas.microsoft.com/office/drawing/2018/hyperlinkcolor" val="tx"/>
                    </a:ext>
                  </a:extLst>
                </a:hlinkClick>
              </a:rPr>
              <a:t>NCPAL.org</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22">
                  <a:extLst>
                    <a:ext uri="{A12FA001-AC4F-418D-AE19-62706E023703}">
                      <ahyp:hlinkClr xmlns:ahyp="http://schemas.microsoft.com/office/drawing/2018/hyperlinkcolor" val="tx"/>
                    </a:ext>
                  </a:extLst>
                </a:hlinkClick>
              </a:rPr>
              <a:t>The Brunswick Beacon</a:t>
            </a:r>
            <a:r>
              <a:rPr lang="en-US" dirty="0">
                <a:solidFill>
                  <a:schemeClr val="bg1"/>
                </a:solidFill>
                <a:latin typeface="Calibri" panose="020F0502020204030204" pitchFamily="34" charset="0"/>
              </a:rPr>
              <a:t>; </a:t>
            </a:r>
            <a:r>
              <a:rPr lang="en-US" dirty="0">
                <a:solidFill>
                  <a:schemeClr val="bg1"/>
                </a:solidFill>
                <a:latin typeface="Calibri" panose="020F0502020204030204" pitchFamily="34" charset="0"/>
                <a:hlinkClick r:id="rId23">
                  <a:extLst>
                    <a:ext uri="{A12FA001-AC4F-418D-AE19-62706E023703}">
                      <ahyp:hlinkClr xmlns:ahyp="http://schemas.microsoft.com/office/drawing/2018/hyperlinkcolor" val="tx"/>
                    </a:ext>
                  </a:extLst>
                </a:hlinkClick>
              </a:rPr>
              <a:t>Florida Department of Children and Families </a:t>
            </a:r>
            <a:endParaRPr kumimoji="0" lang="en-US" u="none" strike="noStrike" kern="1200" cap="none" spc="0" normalizeH="0" baseline="0" noProof="0" dirty="0">
              <a:ln>
                <a:noFill/>
              </a:ln>
              <a:solidFill>
                <a:schemeClr val="bg1"/>
              </a:solidFill>
              <a:effectLst/>
              <a:uLnTx/>
              <a:uFillTx/>
              <a:latin typeface="Calibri" panose="020F0502020204030204" pitchFamily="34" charset="0"/>
            </a:endParaRPr>
          </a:p>
        </p:txBody>
      </p:sp>
      <p:cxnSp>
        <p:nvCxnSpPr>
          <p:cNvPr id="53" name="GreyLineSeparatorDefaultVertical 58">
            <a:extLst>
              <a:ext uri="{FF2B5EF4-FFF2-40B4-BE49-F238E27FC236}">
                <a16:creationId xmlns:a16="http://schemas.microsoft.com/office/drawing/2014/main" id="{C7943319-EE64-2747-6D30-A9D428A309AA}"/>
              </a:ext>
            </a:extLst>
          </p:cNvPr>
          <p:cNvCxnSpPr>
            <a:cxnSpLocks/>
          </p:cNvCxnSpPr>
          <p:nvPr>
            <p:custDataLst>
              <p:tags r:id="rId4"/>
            </p:custDataLst>
          </p:nvPr>
        </p:nvCxnSpPr>
        <p:spPr>
          <a:xfrm>
            <a:off x="7161634" y="1499036"/>
            <a:ext cx="0" cy="469733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GreyLineSeparatorDefaultVertical 58">
            <a:extLst>
              <a:ext uri="{FF2B5EF4-FFF2-40B4-BE49-F238E27FC236}">
                <a16:creationId xmlns:a16="http://schemas.microsoft.com/office/drawing/2014/main" id="{61DD9A2E-198C-8F42-CA28-81F05AA78C2E}"/>
              </a:ext>
            </a:extLst>
          </p:cNvPr>
          <p:cNvCxnSpPr>
            <a:cxnSpLocks/>
          </p:cNvCxnSpPr>
          <p:nvPr>
            <p:custDataLst>
              <p:tags r:id="rId5"/>
            </p:custDataLst>
          </p:nvPr>
        </p:nvCxnSpPr>
        <p:spPr>
          <a:xfrm>
            <a:off x="9364933" y="1499036"/>
            <a:ext cx="0" cy="469733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GreyLineSeparatorDefaultVertical 58">
            <a:extLst>
              <a:ext uri="{FF2B5EF4-FFF2-40B4-BE49-F238E27FC236}">
                <a16:creationId xmlns:a16="http://schemas.microsoft.com/office/drawing/2014/main" id="{BB522C6E-A5B6-5A41-E6CA-BE56F4796696}"/>
              </a:ext>
            </a:extLst>
          </p:cNvPr>
          <p:cNvCxnSpPr>
            <a:cxnSpLocks/>
          </p:cNvCxnSpPr>
          <p:nvPr>
            <p:custDataLst>
              <p:tags r:id="rId6"/>
            </p:custDataLst>
          </p:nvPr>
        </p:nvCxnSpPr>
        <p:spPr>
          <a:xfrm>
            <a:off x="3968127" y="1499037"/>
            <a:ext cx="0" cy="4697334"/>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477064A-47A9-57E4-ACD9-C30CE5D19A61}"/>
              </a:ext>
            </a:extLst>
          </p:cNvPr>
          <p:cNvCxnSpPr>
            <a:cxnSpLocks/>
          </p:cNvCxnSpPr>
          <p:nvPr>
            <p:custDataLst>
              <p:tags r:id="rId7"/>
            </p:custDataLst>
          </p:nvPr>
        </p:nvCxnSpPr>
        <p:spPr>
          <a:xfrm>
            <a:off x="4065974" y="1470954"/>
            <a:ext cx="2997813"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500A5D-95AE-9620-3F4B-A525EAECC943}"/>
              </a:ext>
            </a:extLst>
          </p:cNvPr>
          <p:cNvSpPr txBox="1">
            <a:spLocks/>
          </p:cNvSpPr>
          <p:nvPr/>
        </p:nvSpPr>
        <p:spPr>
          <a:xfrm>
            <a:off x="4065974" y="956800"/>
            <a:ext cx="2997813"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Coordinate with DMAS and Medicaid Foster Care Specialty Plan</a:t>
            </a:r>
          </a:p>
        </p:txBody>
      </p:sp>
      <p:sp>
        <p:nvSpPr>
          <p:cNvPr id="54" name="TextBox 53">
            <a:extLst>
              <a:ext uri="{FF2B5EF4-FFF2-40B4-BE49-F238E27FC236}">
                <a16:creationId xmlns:a16="http://schemas.microsoft.com/office/drawing/2014/main" id="{3A19BF47-05DC-F436-27D2-7329152865D0}"/>
              </a:ext>
            </a:extLst>
          </p:cNvPr>
          <p:cNvSpPr txBox="1">
            <a:spLocks/>
          </p:cNvSpPr>
          <p:nvPr/>
        </p:nvSpPr>
        <p:spPr>
          <a:xfrm>
            <a:off x="4065974" y="1499037"/>
            <a:ext cx="2997813" cy="291618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Support LDSS coordination with Medicaid Foster Care Specialty Plan to increase collaboration and early engagement (e.g., utilization of MCO's Foster Care Portal by LDSS, prompt updating of foster care aid category,  psychotropic medication prescription practices) </a:t>
            </a:r>
          </a:p>
          <a:p>
            <a:pPr lvl="1"/>
            <a:r>
              <a:rPr lang="en-US" sz="1400" dirty="0">
                <a:latin typeface="Calibri" panose="020F0502020204030204" pitchFamily="34" charset="0"/>
              </a:rPr>
              <a:t>Enable enrollment file flag for kinship care for DMAS and the Foster Care Specialty Plan to support care management</a:t>
            </a:r>
          </a:p>
          <a:p>
            <a:r>
              <a:rPr lang="en-US" sz="1400" i="1" dirty="0">
                <a:latin typeface="Calibri" panose="020F0502020204030204" pitchFamily="34" charset="0"/>
              </a:rPr>
              <a:t>Similar efforts launched in NC, OH </a:t>
            </a:r>
          </a:p>
        </p:txBody>
      </p:sp>
      <p:cxnSp>
        <p:nvCxnSpPr>
          <p:cNvPr id="26" name="Straight Connector 25">
            <a:extLst>
              <a:ext uri="{FF2B5EF4-FFF2-40B4-BE49-F238E27FC236}">
                <a16:creationId xmlns:a16="http://schemas.microsoft.com/office/drawing/2014/main" id="{CCA363E9-B4D9-A3CE-C93C-5698F082D19B}"/>
              </a:ext>
            </a:extLst>
          </p:cNvPr>
          <p:cNvCxnSpPr>
            <a:cxnSpLocks/>
          </p:cNvCxnSpPr>
          <p:nvPr>
            <p:custDataLst>
              <p:tags r:id="rId8"/>
            </p:custDataLst>
          </p:nvPr>
        </p:nvCxnSpPr>
        <p:spPr>
          <a:xfrm>
            <a:off x="7259481" y="1470954"/>
            <a:ext cx="200760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08E726-9D91-1BDD-6035-A090F6BBAED6}"/>
              </a:ext>
            </a:extLst>
          </p:cNvPr>
          <p:cNvSpPr txBox="1">
            <a:spLocks/>
          </p:cNvSpPr>
          <p:nvPr/>
        </p:nvSpPr>
        <p:spPr>
          <a:xfrm>
            <a:off x="7259481" y="956800"/>
            <a:ext cx="2007605"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Prioritize support for parents with SUD </a:t>
            </a:r>
          </a:p>
        </p:txBody>
      </p:sp>
      <p:sp>
        <p:nvSpPr>
          <p:cNvPr id="61" name="TextBox 60">
            <a:extLst>
              <a:ext uri="{FF2B5EF4-FFF2-40B4-BE49-F238E27FC236}">
                <a16:creationId xmlns:a16="http://schemas.microsoft.com/office/drawing/2014/main" id="{747FD4E0-2C6B-FF5E-3E20-09A725F88C48}"/>
              </a:ext>
            </a:extLst>
          </p:cNvPr>
          <p:cNvSpPr txBox="1">
            <a:spLocks/>
          </p:cNvSpPr>
          <p:nvPr/>
        </p:nvSpPr>
        <p:spPr>
          <a:xfrm>
            <a:off x="7259481" y="1499037"/>
            <a:ext cx="2007605" cy="417037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Pilot substance-exposed newborn (SEN) screen out process flow to connect services to 100% of parents of SENs with screened out referrals and to parents of SENs with screened in referrals not receiving services </a:t>
            </a:r>
          </a:p>
          <a:p>
            <a:pPr lvl="1"/>
            <a:r>
              <a:rPr lang="en-US" sz="1400" dirty="0">
                <a:latin typeface="Calibri" panose="020F0502020204030204" pitchFamily="34" charset="0"/>
              </a:rPr>
              <a:t>Pilot Sobriety Treatment and Recovery Teams evidence-based practice (EBP) to support high-need families struggling with SUDs to keep their children safely at home </a:t>
            </a:r>
          </a:p>
          <a:p>
            <a:r>
              <a:rPr lang="en-US" sz="1400" i="1" dirty="0">
                <a:latin typeface="Calibri" panose="020F0502020204030204" pitchFamily="34" charset="0"/>
              </a:rPr>
              <a:t>Similar efforts launched in FL and NC </a:t>
            </a:r>
          </a:p>
        </p:txBody>
      </p:sp>
      <p:cxnSp>
        <p:nvCxnSpPr>
          <p:cNvPr id="20" name="Straight Connector 19">
            <a:extLst>
              <a:ext uri="{FF2B5EF4-FFF2-40B4-BE49-F238E27FC236}">
                <a16:creationId xmlns:a16="http://schemas.microsoft.com/office/drawing/2014/main" id="{D7BA9E8C-734B-BEF6-386A-325F3359A980}"/>
              </a:ext>
            </a:extLst>
          </p:cNvPr>
          <p:cNvCxnSpPr>
            <a:cxnSpLocks/>
          </p:cNvCxnSpPr>
          <p:nvPr>
            <p:custDataLst>
              <p:tags r:id="rId9"/>
            </p:custDataLst>
          </p:nvPr>
        </p:nvCxnSpPr>
        <p:spPr>
          <a:xfrm>
            <a:off x="9462782" y="1470954"/>
            <a:ext cx="217448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AA108D0-64DA-C84B-C780-CDD6BF6CEDB6}"/>
              </a:ext>
            </a:extLst>
          </p:cNvPr>
          <p:cNvSpPr txBox="1">
            <a:spLocks/>
          </p:cNvSpPr>
          <p:nvPr/>
        </p:nvSpPr>
        <p:spPr>
          <a:xfrm>
            <a:off x="9462782" y="956800"/>
            <a:ext cx="2174482"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4. Expand VMAP</a:t>
            </a:r>
            <a:r>
              <a:rPr lang="en-US" b="1" baseline="30000" dirty="0">
                <a:latin typeface="Calibri" panose="020F0502020204030204" pitchFamily="34" charset="0"/>
              </a:rPr>
              <a:t>1</a:t>
            </a:r>
            <a:r>
              <a:rPr lang="en-US" b="1" dirty="0">
                <a:latin typeface="Calibri" panose="020F0502020204030204" pitchFamily="34" charset="0"/>
              </a:rPr>
              <a:t> to child welfare stakeholders  </a:t>
            </a:r>
          </a:p>
        </p:txBody>
      </p:sp>
      <p:sp>
        <p:nvSpPr>
          <p:cNvPr id="63" name="TextBox 62">
            <a:extLst>
              <a:ext uri="{FF2B5EF4-FFF2-40B4-BE49-F238E27FC236}">
                <a16:creationId xmlns:a16="http://schemas.microsoft.com/office/drawing/2014/main" id="{41DA659B-F409-8458-25C1-6F43B13BA23A}"/>
              </a:ext>
            </a:extLst>
          </p:cNvPr>
          <p:cNvSpPr txBox="1">
            <a:spLocks/>
          </p:cNvSpPr>
          <p:nvPr/>
        </p:nvSpPr>
        <p:spPr>
          <a:xfrm>
            <a:off x="9462782" y="1499037"/>
            <a:ext cx="2174482" cy="356251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cs typeface="Arial" panose="020B0604020202020204" pitchFamily="34" charset="0"/>
              </a:rPr>
              <a:t>Create outreach campaign to child welfare staff and healthcare providers on  responding to the BH needs of foster care children with a trauma-informed lens</a:t>
            </a:r>
          </a:p>
          <a:p>
            <a:pPr lvl="1"/>
            <a:r>
              <a:rPr lang="en-US" sz="1400" dirty="0">
                <a:latin typeface="Calibri" panose="020F0502020204030204" pitchFamily="34" charset="0"/>
                <a:cs typeface="Arial" panose="020B0604020202020204" pitchFamily="34" charset="0"/>
              </a:rPr>
              <a:t>Expand hotline to offer consultation to prescribers of psychotropic medications to youth in foster care and to community stakeholders navigating situations with trauma-impacted youth</a:t>
            </a:r>
          </a:p>
          <a:p>
            <a:r>
              <a:rPr lang="en-US" sz="1400" i="1" dirty="0">
                <a:latin typeface="Calibri" panose="020F0502020204030204" pitchFamily="34" charset="0"/>
                <a:cs typeface="Arial" panose="020B0604020202020204" pitchFamily="34" charset="0"/>
              </a:rPr>
              <a:t>Similar efforts launched in NC</a:t>
            </a:r>
          </a:p>
        </p:txBody>
      </p:sp>
      <p:sp>
        <p:nvSpPr>
          <p:cNvPr id="10" name="TextBox 9">
            <a:extLst>
              <a:ext uri="{FF2B5EF4-FFF2-40B4-BE49-F238E27FC236}">
                <a16:creationId xmlns:a16="http://schemas.microsoft.com/office/drawing/2014/main" id="{E04F02D0-C0F5-8331-1894-03E82EC6265F}"/>
              </a:ext>
            </a:extLst>
          </p:cNvPr>
          <p:cNvSpPr txBox="1">
            <a:spLocks/>
          </p:cNvSpPr>
          <p:nvPr/>
        </p:nvSpPr>
        <p:spPr>
          <a:xfrm>
            <a:off x="554741" y="956800"/>
            <a:ext cx="3315539"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Provide preventative behavioral health services to any at-risk children</a:t>
            </a:r>
          </a:p>
        </p:txBody>
      </p:sp>
      <p:cxnSp>
        <p:nvCxnSpPr>
          <p:cNvPr id="39" name="Straight Connector 38">
            <a:extLst>
              <a:ext uri="{FF2B5EF4-FFF2-40B4-BE49-F238E27FC236}">
                <a16:creationId xmlns:a16="http://schemas.microsoft.com/office/drawing/2014/main" id="{47487704-1D8D-9CC0-FCE2-9D2E5042139B}"/>
              </a:ext>
            </a:extLst>
          </p:cNvPr>
          <p:cNvCxnSpPr>
            <a:cxnSpLocks/>
          </p:cNvCxnSpPr>
          <p:nvPr>
            <p:custDataLst>
              <p:tags r:id="rId10"/>
            </p:custDataLst>
          </p:nvPr>
        </p:nvCxnSpPr>
        <p:spPr>
          <a:xfrm>
            <a:off x="554741" y="1470954"/>
            <a:ext cx="331553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65B460B-CE34-E589-4220-8B58DADB7400}"/>
              </a:ext>
            </a:extLst>
          </p:cNvPr>
          <p:cNvSpPr txBox="1">
            <a:spLocks/>
          </p:cNvSpPr>
          <p:nvPr/>
        </p:nvSpPr>
        <p:spPr>
          <a:xfrm>
            <a:off x="554741" y="1499037"/>
            <a:ext cx="3315539" cy="407034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Ensure all identified children/families are offered BH services and receive appropriate follow-up outreach, with service provision prioritized to most severe crises:</a:t>
            </a:r>
          </a:p>
          <a:p>
            <a:pPr lvl="2"/>
            <a:r>
              <a:rPr lang="en-US" sz="1400" dirty="0">
                <a:latin typeface="Calibri" panose="020F0502020204030204" pitchFamily="34" charset="0"/>
              </a:rPr>
              <a:t>Implement protocol within system of care to conduct trauma screening and offer BH care at first point of contact with children during crisis</a:t>
            </a:r>
          </a:p>
          <a:p>
            <a:pPr lvl="2"/>
            <a:r>
              <a:rPr lang="en-US" sz="1400" dirty="0">
                <a:latin typeface="Calibri" panose="020F0502020204030204" pitchFamily="34" charset="0"/>
              </a:rPr>
              <a:t>Offer services to children regardless of how they were identified to be at risk</a:t>
            </a:r>
          </a:p>
          <a:p>
            <a:pPr lvl="2"/>
            <a:r>
              <a:rPr lang="en-US" sz="1400" dirty="0">
                <a:latin typeface="Calibri" panose="020F0502020204030204" pitchFamily="34" charset="0"/>
              </a:rPr>
              <a:t>Identify and address barriers that current prevent children/families from accessing BH services </a:t>
            </a:r>
          </a:p>
          <a:p>
            <a:pPr lvl="1"/>
            <a:r>
              <a:rPr lang="en-US" sz="1400" dirty="0">
                <a:latin typeface="Calibri" panose="020F0502020204030204" pitchFamily="34" charset="0"/>
                <a:cs typeface="Arial" panose="020B0604020202020204" pitchFamily="34" charset="0"/>
              </a:rPr>
              <a:t>Redefine crisis to include family's perspective of what constitutes a crisis and any point of placement transition</a:t>
            </a:r>
          </a:p>
          <a:p>
            <a:r>
              <a:rPr lang="en-US" sz="1400" i="1" dirty="0">
                <a:latin typeface="Calibri" panose="020F0502020204030204" pitchFamily="34" charset="0"/>
                <a:cs typeface="Arial" panose="020B0604020202020204" pitchFamily="34" charset="0"/>
              </a:rPr>
              <a:t>Similar efforts launched in NC, NH, and NJ </a:t>
            </a:r>
          </a:p>
        </p:txBody>
      </p:sp>
      <p:sp>
        <p:nvSpPr>
          <p:cNvPr id="4" name="5. Source">
            <a:extLst>
              <a:ext uri="{FF2B5EF4-FFF2-40B4-BE49-F238E27FC236}">
                <a16:creationId xmlns:a16="http://schemas.microsoft.com/office/drawing/2014/main" id="{7F5F401C-278C-056F-FC4D-9AAA3176C2E0}"/>
              </a:ext>
            </a:extLst>
          </p:cNvPr>
          <p:cNvSpPr txBox="1"/>
          <p:nvPr>
            <p:custDataLst>
              <p:tags r:id="rId11"/>
            </p:custDataLst>
          </p:nvPr>
        </p:nvSpPr>
        <p:spPr>
          <a:xfrm>
            <a:off x="554735" y="6348669"/>
            <a:ext cx="963894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dirty="0"/>
              <a:t>1 VMAP is the Virginia Mental Health Access Program</a:t>
            </a:r>
            <a:endParaRPr kumimoji="0" lang="en-US" sz="800" b="0" i="0"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p:txBody>
      </p:sp>
      <p:sp>
        <p:nvSpPr>
          <p:cNvPr id="6" name="Date Placeholder 5">
            <a:extLst>
              <a:ext uri="{FF2B5EF4-FFF2-40B4-BE49-F238E27FC236}">
                <a16:creationId xmlns:a16="http://schemas.microsoft.com/office/drawing/2014/main" id="{BB34BD8F-F7AA-2A80-65C3-C3BF2E12EB31}"/>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11" name="TextBox 10">
            <a:extLst>
              <a:ext uri="{FF2B5EF4-FFF2-40B4-BE49-F238E27FC236}">
                <a16:creationId xmlns:a16="http://schemas.microsoft.com/office/drawing/2014/main" id="{F4B0AC8E-5016-98D3-BD90-99E5745E2E5D}"/>
              </a:ext>
            </a:extLst>
          </p:cNvPr>
          <p:cNvSpPr txBox="1"/>
          <p:nvPr/>
        </p:nvSpPr>
        <p:spPr>
          <a:xfrm>
            <a:off x="9560204" y="568420"/>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64935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2036-E4CA-E791-C9B7-C6D50BCDDFED}"/>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A5E700C8-D7D9-B045-134B-0382728359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3" progId="TCLayout.ActiveDocument.1">
                  <p:embed/>
                </p:oleObj>
              </mc:Choice>
              <mc:Fallback>
                <p:oleObj name="think-cell Slide" r:id="rId22" imgW="404" imgH="403" progId="TCLayout.ActiveDocument.1">
                  <p:embed/>
                  <p:pic>
                    <p:nvPicPr>
                      <p:cNvPr id="9" name="Object 6" hidden="1">
                        <a:extLst>
                          <a:ext uri="{FF2B5EF4-FFF2-40B4-BE49-F238E27FC236}">
                            <a16:creationId xmlns:a16="http://schemas.microsoft.com/office/drawing/2014/main" id="{A5E700C8-D7D9-B045-134B-03827283590F}"/>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0A54D195-C552-6E1D-7268-8B348C4002C2}"/>
              </a:ext>
            </a:extLst>
          </p:cNvPr>
          <p:cNvSpPr>
            <a:spLocks noGrp="1"/>
          </p:cNvSpPr>
          <p:nvPr>
            <p:ph type="title"/>
            <p:custDataLst>
              <p:tags r:id="rId3"/>
            </p:custDataLst>
          </p:nvPr>
        </p:nvSpPr>
        <p:spPr/>
        <p:txBody>
          <a:bodyPr vert="horz" anchor="b">
            <a:noAutofit/>
          </a:bodyPr>
          <a:lstStyle/>
          <a:p>
            <a:r>
              <a:rPr lang="en-US" dirty="0"/>
              <a:t>Safe Kids, Strong Families: Approach and timeline</a:t>
            </a:r>
          </a:p>
        </p:txBody>
      </p:sp>
      <p:sp>
        <p:nvSpPr>
          <p:cNvPr id="16" name="5. Source">
            <a:extLst>
              <a:ext uri="{FF2B5EF4-FFF2-40B4-BE49-F238E27FC236}">
                <a16:creationId xmlns:a16="http://schemas.microsoft.com/office/drawing/2014/main" id="{6E1EDF38-358D-D83A-355B-0ACCBD0103DF}"/>
              </a:ext>
            </a:extLst>
          </p:cNvPr>
          <p:cNvSpPr txBox="1"/>
          <p:nvPr>
            <p:custDataLst>
              <p:tags r:id="rId4"/>
            </p:custDataLst>
          </p:nvPr>
        </p:nvSpPr>
        <p:spPr>
          <a:xfrm>
            <a:off x="554735" y="65524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1"/>
                </a:solidFill>
              </a:rPr>
              <a:t>Source: Conversations with VDSS leadership (April – June 2025)</a:t>
            </a:r>
          </a:p>
        </p:txBody>
      </p:sp>
      <p:sp>
        <p:nvSpPr>
          <p:cNvPr id="2" name="Arrow: Pentagon 1">
            <a:extLst>
              <a:ext uri="{FF2B5EF4-FFF2-40B4-BE49-F238E27FC236}">
                <a16:creationId xmlns:a16="http://schemas.microsoft.com/office/drawing/2014/main" id="{3BA0EA1E-439B-10C1-C755-A7B83D75B67F}"/>
              </a:ext>
            </a:extLst>
          </p:cNvPr>
          <p:cNvSpPr>
            <a:spLocks/>
          </p:cNvSpPr>
          <p:nvPr/>
        </p:nvSpPr>
        <p:spPr>
          <a:xfrm>
            <a:off x="2045110" y="1781391"/>
            <a:ext cx="2834640" cy="452251"/>
          </a:xfrm>
          <a:prstGeom prst="homePlat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tx1"/>
                </a:solidFill>
              </a:rPr>
              <a:t>Diagnostic</a:t>
            </a:r>
          </a:p>
        </p:txBody>
      </p:sp>
      <p:sp>
        <p:nvSpPr>
          <p:cNvPr id="3" name="Arrow: Chevron 2">
            <a:extLst>
              <a:ext uri="{FF2B5EF4-FFF2-40B4-BE49-F238E27FC236}">
                <a16:creationId xmlns:a16="http://schemas.microsoft.com/office/drawing/2014/main" id="{B09323A1-9A68-7A09-B3E0-F6033756BA60}"/>
              </a:ext>
            </a:extLst>
          </p:cNvPr>
          <p:cNvSpPr>
            <a:spLocks/>
          </p:cNvSpPr>
          <p:nvPr/>
        </p:nvSpPr>
        <p:spPr>
          <a:xfrm>
            <a:off x="4707129" y="1781391"/>
            <a:ext cx="3931920" cy="452251"/>
          </a:xfrm>
          <a:prstGeom prst="chevron">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tx1"/>
                </a:solidFill>
              </a:rPr>
              <a:t>Strategy design</a:t>
            </a:r>
          </a:p>
        </p:txBody>
      </p:sp>
      <p:sp>
        <p:nvSpPr>
          <p:cNvPr id="4" name="Arrow: Chevron 3">
            <a:extLst>
              <a:ext uri="{FF2B5EF4-FFF2-40B4-BE49-F238E27FC236}">
                <a16:creationId xmlns:a16="http://schemas.microsoft.com/office/drawing/2014/main" id="{49C0EB03-E9D2-3CC9-96B1-12591CCDB19D}"/>
              </a:ext>
            </a:extLst>
          </p:cNvPr>
          <p:cNvSpPr>
            <a:spLocks/>
          </p:cNvSpPr>
          <p:nvPr/>
        </p:nvSpPr>
        <p:spPr>
          <a:xfrm>
            <a:off x="8472129" y="1781391"/>
            <a:ext cx="3017520" cy="452251"/>
          </a:xfrm>
          <a:prstGeom prst="chevron">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tx1"/>
                </a:solidFill>
              </a:rPr>
              <a:t>Sharing and refinement</a:t>
            </a:r>
          </a:p>
        </p:txBody>
      </p:sp>
      <p:sp>
        <p:nvSpPr>
          <p:cNvPr id="12" name="TextBox 11">
            <a:extLst>
              <a:ext uri="{FF2B5EF4-FFF2-40B4-BE49-F238E27FC236}">
                <a16:creationId xmlns:a16="http://schemas.microsoft.com/office/drawing/2014/main" id="{76E7C2F6-3943-0126-E0AD-9E8462E94964}"/>
              </a:ext>
            </a:extLst>
          </p:cNvPr>
          <p:cNvSpPr txBox="1"/>
          <p:nvPr/>
        </p:nvSpPr>
        <p:spPr>
          <a:xfrm>
            <a:off x="2088930" y="1582684"/>
            <a:ext cx="1507549" cy="14989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i="1">
                <a:cs typeface="Arial"/>
              </a:rPr>
              <a:t>May – June    </a:t>
            </a:r>
          </a:p>
        </p:txBody>
      </p:sp>
      <p:sp>
        <p:nvSpPr>
          <p:cNvPr id="13" name="TextBox 12">
            <a:extLst>
              <a:ext uri="{FF2B5EF4-FFF2-40B4-BE49-F238E27FC236}">
                <a16:creationId xmlns:a16="http://schemas.microsoft.com/office/drawing/2014/main" id="{5EB85447-F226-81A3-7BAD-C5D830E4173F}"/>
              </a:ext>
            </a:extLst>
          </p:cNvPr>
          <p:cNvSpPr txBox="1"/>
          <p:nvPr/>
        </p:nvSpPr>
        <p:spPr>
          <a:xfrm>
            <a:off x="5277059" y="1582684"/>
            <a:ext cx="1507549" cy="14989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i="1">
                <a:cs typeface="Arial"/>
              </a:rPr>
              <a:t>June – July</a:t>
            </a:r>
          </a:p>
        </p:txBody>
      </p:sp>
      <p:sp>
        <p:nvSpPr>
          <p:cNvPr id="14" name="TextBox 13">
            <a:extLst>
              <a:ext uri="{FF2B5EF4-FFF2-40B4-BE49-F238E27FC236}">
                <a16:creationId xmlns:a16="http://schemas.microsoft.com/office/drawing/2014/main" id="{725B1051-5D6D-E3D0-4970-1E730BBB637C}"/>
              </a:ext>
            </a:extLst>
          </p:cNvPr>
          <p:cNvSpPr txBox="1"/>
          <p:nvPr/>
        </p:nvSpPr>
        <p:spPr>
          <a:xfrm>
            <a:off x="8595521" y="1582684"/>
            <a:ext cx="1507549"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i="1">
                <a:cs typeface="Arial"/>
              </a:rPr>
              <a:t>July – August  </a:t>
            </a:r>
            <a:endParaRPr lang="en-US" sz="1400">
              <a:ea typeface="Calibri"/>
            </a:endParaRPr>
          </a:p>
        </p:txBody>
      </p:sp>
      <p:sp>
        <p:nvSpPr>
          <p:cNvPr id="7" name="TextBox 6">
            <a:extLst>
              <a:ext uri="{FF2B5EF4-FFF2-40B4-BE49-F238E27FC236}">
                <a16:creationId xmlns:a16="http://schemas.microsoft.com/office/drawing/2014/main" id="{461F494E-DF16-3B11-8790-7BF9E9727208}"/>
              </a:ext>
            </a:extLst>
          </p:cNvPr>
          <p:cNvSpPr txBox="1">
            <a:spLocks/>
          </p:cNvSpPr>
          <p:nvPr>
            <p:custDataLst>
              <p:tags r:id="rId5"/>
            </p:custDataLst>
          </p:nvPr>
        </p:nvSpPr>
        <p:spPr>
          <a:xfrm>
            <a:off x="2045109" y="2285508"/>
            <a:ext cx="2651760" cy="117981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en-US" sz="1400"/>
              <a:t>Learn from stakeholders across VA’s child welfare system on what is and is not working today</a:t>
            </a:r>
          </a:p>
          <a:p>
            <a:pPr>
              <a:spcBef>
                <a:spcPts val="500"/>
              </a:spcBef>
            </a:pPr>
            <a:r>
              <a:rPr lang="en-US" sz="1400"/>
              <a:t>Conduct landscape analysis of best practices in child welfare nationwide</a:t>
            </a:r>
          </a:p>
        </p:txBody>
      </p:sp>
      <p:sp>
        <p:nvSpPr>
          <p:cNvPr id="10" name="TextBox 9">
            <a:extLst>
              <a:ext uri="{FF2B5EF4-FFF2-40B4-BE49-F238E27FC236}">
                <a16:creationId xmlns:a16="http://schemas.microsoft.com/office/drawing/2014/main" id="{C9EADD76-AC9F-BB89-4312-A85624F3E09C}"/>
              </a:ext>
            </a:extLst>
          </p:cNvPr>
          <p:cNvSpPr txBox="1">
            <a:spLocks/>
          </p:cNvSpPr>
          <p:nvPr>
            <p:custDataLst>
              <p:tags r:id="rId6"/>
            </p:custDataLst>
          </p:nvPr>
        </p:nvSpPr>
        <p:spPr>
          <a:xfrm>
            <a:off x="4828733" y="2287974"/>
            <a:ext cx="3619942" cy="96436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en-US" sz="1400">
                <a:cs typeface="Arial"/>
              </a:rPr>
              <a:t>Set VA’s aspiration and develop tactical initiatives that will enable VA to achieve that aspiration </a:t>
            </a:r>
          </a:p>
          <a:p>
            <a:pPr>
              <a:spcBef>
                <a:spcPts val="500"/>
              </a:spcBef>
            </a:pPr>
            <a:r>
              <a:rPr lang="en-US" sz="1400" i="1">
                <a:cs typeface="Arial"/>
              </a:rPr>
              <a:t>Note: this strategy will build on existing programs at the state- and local-levels</a:t>
            </a:r>
            <a:r>
              <a:rPr lang="en-US" sz="1400">
                <a:cs typeface="Arial"/>
              </a:rPr>
              <a:t> </a:t>
            </a:r>
            <a:r>
              <a:rPr lang="en-US" sz="1400" i="1">
                <a:cs typeface="Arial"/>
              </a:rPr>
              <a:t>where appropriate</a:t>
            </a:r>
            <a:endParaRPr lang="en-US" sz="1400" i="1">
              <a:ea typeface="Calibri"/>
            </a:endParaRPr>
          </a:p>
        </p:txBody>
      </p:sp>
      <p:sp>
        <p:nvSpPr>
          <p:cNvPr id="11" name="TextBox 10">
            <a:extLst>
              <a:ext uri="{FF2B5EF4-FFF2-40B4-BE49-F238E27FC236}">
                <a16:creationId xmlns:a16="http://schemas.microsoft.com/office/drawing/2014/main" id="{EAD9F082-8A97-F3BC-5C27-052E7E483361}"/>
              </a:ext>
            </a:extLst>
          </p:cNvPr>
          <p:cNvSpPr txBox="1">
            <a:spLocks/>
          </p:cNvSpPr>
          <p:nvPr/>
        </p:nvSpPr>
        <p:spPr>
          <a:xfrm>
            <a:off x="8860716" y="2287974"/>
            <a:ext cx="2452698" cy="1231106"/>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Share draft strategy, collecting feedback and refining based on input from LDSS, community partners, and other stakeholders</a:t>
            </a:r>
          </a:p>
        </p:txBody>
      </p:sp>
      <p:sp>
        <p:nvSpPr>
          <p:cNvPr id="8" name="TextBox 7">
            <a:extLst>
              <a:ext uri="{FF2B5EF4-FFF2-40B4-BE49-F238E27FC236}">
                <a16:creationId xmlns:a16="http://schemas.microsoft.com/office/drawing/2014/main" id="{8CBBBCD3-C94B-2958-64E9-A1E3228CA811}"/>
              </a:ext>
            </a:extLst>
          </p:cNvPr>
          <p:cNvSpPr txBox="1">
            <a:spLocks/>
          </p:cNvSpPr>
          <p:nvPr>
            <p:custDataLst>
              <p:tags r:id="rId7"/>
            </p:custDataLst>
          </p:nvPr>
        </p:nvSpPr>
        <p:spPr>
          <a:xfrm>
            <a:off x="554735" y="2285508"/>
            <a:ext cx="1274065" cy="27699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400"/>
              </a:spcBef>
            </a:pPr>
            <a:r>
              <a:rPr lang="en-US" sz="1800" b="1"/>
              <a:t>Key activities</a:t>
            </a:r>
          </a:p>
        </p:txBody>
      </p:sp>
      <p:sp>
        <p:nvSpPr>
          <p:cNvPr id="17" name="TextBox 16">
            <a:extLst>
              <a:ext uri="{FF2B5EF4-FFF2-40B4-BE49-F238E27FC236}">
                <a16:creationId xmlns:a16="http://schemas.microsoft.com/office/drawing/2014/main" id="{428B61DA-1474-B1B1-6956-54C78B70D9AA}"/>
              </a:ext>
            </a:extLst>
          </p:cNvPr>
          <p:cNvSpPr txBox="1">
            <a:spLocks/>
          </p:cNvSpPr>
          <p:nvPr>
            <p:custDataLst>
              <p:tags r:id="rId8"/>
            </p:custDataLst>
          </p:nvPr>
        </p:nvSpPr>
        <p:spPr>
          <a:xfrm>
            <a:off x="554735" y="1883961"/>
            <a:ext cx="1274065" cy="27699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400"/>
              </a:spcBef>
            </a:pPr>
            <a:r>
              <a:rPr lang="en-US" sz="1800" b="1"/>
              <a:t>Phase</a:t>
            </a:r>
          </a:p>
        </p:txBody>
      </p:sp>
      <p:sp>
        <p:nvSpPr>
          <p:cNvPr id="15" name="TextBox 14">
            <a:extLst>
              <a:ext uri="{FF2B5EF4-FFF2-40B4-BE49-F238E27FC236}">
                <a16:creationId xmlns:a16="http://schemas.microsoft.com/office/drawing/2014/main" id="{47E72D84-5461-A44B-66B2-173A0C38C6AD}"/>
              </a:ext>
            </a:extLst>
          </p:cNvPr>
          <p:cNvSpPr txBox="1">
            <a:spLocks/>
          </p:cNvSpPr>
          <p:nvPr>
            <p:custDataLst>
              <p:tags r:id="rId9"/>
            </p:custDataLst>
          </p:nvPr>
        </p:nvSpPr>
        <p:spPr>
          <a:xfrm>
            <a:off x="554735" y="3499500"/>
            <a:ext cx="1274065"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400"/>
              </a:spcBef>
            </a:pPr>
            <a:r>
              <a:rPr lang="en-US" sz="1800" b="1"/>
              <a:t>Deliverables</a:t>
            </a:r>
          </a:p>
        </p:txBody>
      </p:sp>
      <p:sp>
        <p:nvSpPr>
          <p:cNvPr id="18" name="TextBox 17">
            <a:extLst>
              <a:ext uri="{FF2B5EF4-FFF2-40B4-BE49-F238E27FC236}">
                <a16:creationId xmlns:a16="http://schemas.microsoft.com/office/drawing/2014/main" id="{28BB4B27-744A-5184-52C9-FE980F7A66F0}"/>
              </a:ext>
            </a:extLst>
          </p:cNvPr>
          <p:cNvSpPr txBox="1">
            <a:spLocks/>
          </p:cNvSpPr>
          <p:nvPr>
            <p:custDataLst>
              <p:tags r:id="rId10"/>
            </p:custDataLst>
          </p:nvPr>
        </p:nvSpPr>
        <p:spPr>
          <a:xfrm>
            <a:off x="2045110" y="3499500"/>
            <a:ext cx="2556958" cy="1408078"/>
          </a:xfrm>
          <a:prstGeom prst="rect">
            <a:avLst/>
          </a:prstGeom>
        </p:spPr>
        <p:txBody>
          <a:bodyPr vert="horz" wrap="square" lIns="0" tIns="0" rIns="0" bIns="0" rtlCol="0">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50"/>
              </a:spcBef>
              <a:spcAft>
                <a:spcPts val="600"/>
              </a:spcAft>
              <a:buNone/>
            </a:pPr>
            <a:r>
              <a:rPr lang="en-US" sz="1400"/>
              <a:t>Analysis of existing child welfare guidance, regulations, and codes, including understanding outcomes and root causes today</a:t>
            </a:r>
          </a:p>
          <a:p>
            <a:pPr marL="3175" lvl="1" indent="0">
              <a:spcBef>
                <a:spcPts val="250"/>
              </a:spcBef>
              <a:spcAft>
                <a:spcPts val="600"/>
              </a:spcAft>
              <a:buNone/>
            </a:pPr>
            <a:r>
              <a:rPr lang="en-US" sz="1400"/>
              <a:t>National scan of child welfare systems</a:t>
            </a:r>
          </a:p>
        </p:txBody>
      </p:sp>
      <p:sp>
        <p:nvSpPr>
          <p:cNvPr id="21" name="TextBox 20">
            <a:extLst>
              <a:ext uri="{FF2B5EF4-FFF2-40B4-BE49-F238E27FC236}">
                <a16:creationId xmlns:a16="http://schemas.microsoft.com/office/drawing/2014/main" id="{A1218DDA-CE2B-FCFD-93CE-BC4BD262B456}"/>
              </a:ext>
            </a:extLst>
          </p:cNvPr>
          <p:cNvSpPr txBox="1">
            <a:spLocks/>
          </p:cNvSpPr>
          <p:nvPr>
            <p:custDataLst>
              <p:tags r:id="rId11"/>
            </p:custDataLst>
          </p:nvPr>
        </p:nvSpPr>
        <p:spPr>
          <a:xfrm>
            <a:off x="4828733" y="3499500"/>
            <a:ext cx="3619942" cy="1192634"/>
          </a:xfrm>
          <a:prstGeom prst="rect">
            <a:avLst/>
          </a:prstGeom>
        </p:spPr>
        <p:txBody>
          <a:bodyPr vert="horz" wrap="square" lIns="0" tIns="0" rIns="0" bIns="0" rtlCol="0" anchor="t">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50"/>
              </a:spcBef>
              <a:spcAft>
                <a:spcPts val="600"/>
              </a:spcAft>
              <a:buNone/>
            </a:pPr>
            <a:r>
              <a:rPr lang="en-US" sz="1400">
                <a:cs typeface="Arial"/>
              </a:rPr>
              <a:t>Draft 3-year strategy to build on strengths and address challenges in Virginia's child welfare system  </a:t>
            </a:r>
          </a:p>
          <a:p>
            <a:pPr marL="3175" lvl="1" indent="0">
              <a:spcBef>
                <a:spcPts val="250"/>
              </a:spcBef>
              <a:spcAft>
                <a:spcPts val="600"/>
              </a:spcAft>
              <a:buNone/>
            </a:pPr>
            <a:r>
              <a:rPr lang="en-US" sz="1400">
                <a:cs typeface="Arial"/>
              </a:rPr>
              <a:t>High-level implementation plans to deliver on initiatives</a:t>
            </a:r>
            <a:endParaRPr lang="en-US" sz="1400">
              <a:ea typeface="Calibri"/>
            </a:endParaRPr>
          </a:p>
        </p:txBody>
      </p:sp>
      <p:sp>
        <p:nvSpPr>
          <p:cNvPr id="22" name="TextBox 21">
            <a:extLst>
              <a:ext uri="{FF2B5EF4-FFF2-40B4-BE49-F238E27FC236}">
                <a16:creationId xmlns:a16="http://schemas.microsoft.com/office/drawing/2014/main" id="{43EB820F-2A3D-56B0-8629-887D65E40804}"/>
              </a:ext>
            </a:extLst>
          </p:cNvPr>
          <p:cNvSpPr txBox="1">
            <a:spLocks/>
          </p:cNvSpPr>
          <p:nvPr/>
        </p:nvSpPr>
        <p:spPr>
          <a:xfrm>
            <a:off x="8860716" y="3499500"/>
            <a:ext cx="2452698" cy="430887"/>
          </a:xfrm>
          <a:prstGeom prst="rect">
            <a:avLst/>
          </a:prstGeom>
        </p:spPr>
        <p:txBody>
          <a:bodyPr vert="horz" wrap="square" lIns="0" tIns="0" rIns="0" bIns="0" rtlCol="0">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buNone/>
            </a:pPr>
            <a:r>
              <a:rPr lang="en-US" sz="1400"/>
              <a:t>Verbal and written report of findings </a:t>
            </a:r>
          </a:p>
        </p:txBody>
      </p:sp>
      <p:cxnSp>
        <p:nvCxnSpPr>
          <p:cNvPr id="39" name="LineBasicDefault 39">
            <a:extLst>
              <a:ext uri="{FF2B5EF4-FFF2-40B4-BE49-F238E27FC236}">
                <a16:creationId xmlns:a16="http://schemas.microsoft.com/office/drawing/2014/main" id="{7897F28F-D98B-3997-51CF-88C41CDC3CB3}"/>
              </a:ext>
            </a:extLst>
          </p:cNvPr>
          <p:cNvCxnSpPr>
            <a:cxnSpLocks/>
          </p:cNvCxnSpPr>
          <p:nvPr>
            <p:custDataLst>
              <p:tags r:id="rId12"/>
            </p:custDataLst>
          </p:nvPr>
        </p:nvCxnSpPr>
        <p:spPr>
          <a:xfrm>
            <a:off x="558800" y="2273641"/>
            <a:ext cx="1075461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LineBasicDefault 39">
            <a:extLst>
              <a:ext uri="{FF2B5EF4-FFF2-40B4-BE49-F238E27FC236}">
                <a16:creationId xmlns:a16="http://schemas.microsoft.com/office/drawing/2014/main" id="{1C4900A2-6C78-0553-C248-9E8BC720A0FE}"/>
              </a:ext>
            </a:extLst>
          </p:cNvPr>
          <p:cNvCxnSpPr>
            <a:cxnSpLocks/>
          </p:cNvCxnSpPr>
          <p:nvPr>
            <p:custDataLst>
              <p:tags r:id="rId13"/>
            </p:custDataLst>
          </p:nvPr>
        </p:nvCxnSpPr>
        <p:spPr>
          <a:xfrm>
            <a:off x="558800" y="3458811"/>
            <a:ext cx="1075461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C8396A-5E95-D6F0-E53A-0E8416B78108}"/>
              </a:ext>
            </a:extLst>
          </p:cNvPr>
          <p:cNvSpPr txBox="1">
            <a:spLocks/>
          </p:cNvSpPr>
          <p:nvPr>
            <p:custDataLst>
              <p:tags r:id="rId14"/>
            </p:custDataLst>
          </p:nvPr>
        </p:nvSpPr>
        <p:spPr>
          <a:xfrm>
            <a:off x="554735" y="4964012"/>
            <a:ext cx="1274065"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400"/>
              </a:spcBef>
            </a:pPr>
            <a:r>
              <a:rPr lang="en-US" sz="1800" b="1"/>
              <a:t>Key meetings</a:t>
            </a:r>
          </a:p>
        </p:txBody>
      </p:sp>
      <p:sp>
        <p:nvSpPr>
          <p:cNvPr id="28" name="TextBox 27">
            <a:extLst>
              <a:ext uri="{FF2B5EF4-FFF2-40B4-BE49-F238E27FC236}">
                <a16:creationId xmlns:a16="http://schemas.microsoft.com/office/drawing/2014/main" id="{2A0F2D50-7EE5-4185-1EBC-CD513EF09645}"/>
              </a:ext>
            </a:extLst>
          </p:cNvPr>
          <p:cNvSpPr txBox="1">
            <a:spLocks/>
          </p:cNvSpPr>
          <p:nvPr>
            <p:custDataLst>
              <p:tags r:id="rId15"/>
            </p:custDataLst>
          </p:nvPr>
        </p:nvSpPr>
        <p:spPr>
          <a:xfrm>
            <a:off x="2045109" y="4964012"/>
            <a:ext cx="2488791" cy="761747"/>
          </a:xfrm>
          <a:prstGeom prst="rect">
            <a:avLst/>
          </a:prstGeom>
        </p:spPr>
        <p:txBody>
          <a:bodyPr vert="horz" wrap="square" lIns="0" tIns="0" rIns="0" bIns="0" rtlCol="0">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50"/>
              </a:spcBef>
              <a:spcAft>
                <a:spcPts val="600"/>
              </a:spcAft>
              <a:buNone/>
            </a:pPr>
            <a:r>
              <a:rPr lang="en-US" sz="1400"/>
              <a:t>May 15: Roundtable conversation</a:t>
            </a:r>
          </a:p>
          <a:p>
            <a:pPr marL="3175" lvl="1" indent="0">
              <a:spcBef>
                <a:spcPts val="250"/>
              </a:spcBef>
              <a:spcAft>
                <a:spcPts val="600"/>
              </a:spcAft>
              <a:buNone/>
            </a:pPr>
            <a:r>
              <a:rPr lang="en-US" sz="1400"/>
              <a:t>June 17: Steering Committee meeting</a:t>
            </a:r>
          </a:p>
        </p:txBody>
      </p:sp>
      <p:sp>
        <p:nvSpPr>
          <p:cNvPr id="30" name="TextBox 29">
            <a:extLst>
              <a:ext uri="{FF2B5EF4-FFF2-40B4-BE49-F238E27FC236}">
                <a16:creationId xmlns:a16="http://schemas.microsoft.com/office/drawing/2014/main" id="{F3F828C2-EE10-F22E-429F-34D7EFCE60D2}"/>
              </a:ext>
            </a:extLst>
          </p:cNvPr>
          <p:cNvSpPr txBox="1">
            <a:spLocks/>
          </p:cNvSpPr>
          <p:nvPr>
            <p:custDataLst>
              <p:tags r:id="rId16"/>
            </p:custDataLst>
          </p:nvPr>
        </p:nvSpPr>
        <p:spPr>
          <a:xfrm>
            <a:off x="4828733" y="4964012"/>
            <a:ext cx="3619942" cy="1308050"/>
          </a:xfrm>
          <a:prstGeom prst="rect">
            <a:avLst/>
          </a:prstGeom>
        </p:spPr>
        <p:txBody>
          <a:bodyPr vert="horz" wrap="square" lIns="0" tIns="0" rIns="0" bIns="0" rtlCol="0" anchor="t">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50"/>
              </a:spcBef>
              <a:spcAft>
                <a:spcPts val="600"/>
              </a:spcAft>
              <a:buNone/>
            </a:pPr>
            <a:r>
              <a:rPr lang="en-US" sz="1400">
                <a:ea typeface="Calibri"/>
                <a:cs typeface="Arial"/>
              </a:rPr>
              <a:t>July 9: 1x design workshop with 70+ LDSS at LSSE</a:t>
            </a:r>
            <a:r>
              <a:rPr lang="en-US" sz="1400" baseline="30000">
                <a:ea typeface="Calibri"/>
                <a:cs typeface="Arial"/>
              </a:rPr>
              <a:t>1</a:t>
            </a:r>
            <a:r>
              <a:rPr lang="en-US" sz="1400">
                <a:ea typeface="Calibri"/>
                <a:cs typeface="Arial"/>
              </a:rPr>
              <a:t> meeting; 1x design workshop with VDSS</a:t>
            </a:r>
          </a:p>
          <a:p>
            <a:pPr marL="3175" lvl="1" indent="0">
              <a:spcBef>
                <a:spcPts val="250"/>
              </a:spcBef>
              <a:spcAft>
                <a:spcPts val="600"/>
              </a:spcAft>
              <a:buNone/>
            </a:pPr>
            <a:r>
              <a:rPr lang="en-US" sz="1400">
                <a:ea typeface="Calibri"/>
                <a:cs typeface="Arial"/>
              </a:rPr>
              <a:t>July 17, 18, 21: Strategy design workshops with child welfare stakeholders (80+ attendees) </a:t>
            </a:r>
          </a:p>
          <a:p>
            <a:pPr marL="3175" lvl="1" indent="0">
              <a:spcBef>
                <a:spcPts val="250"/>
              </a:spcBef>
              <a:spcAft>
                <a:spcPts val="600"/>
              </a:spcAft>
              <a:buNone/>
            </a:pPr>
            <a:r>
              <a:rPr lang="en-US" sz="1400">
                <a:ea typeface="Calibri"/>
                <a:cs typeface="Arial"/>
              </a:rPr>
              <a:t>July 23: Steering Committee meeting </a:t>
            </a:r>
          </a:p>
        </p:txBody>
      </p:sp>
      <p:sp>
        <p:nvSpPr>
          <p:cNvPr id="31" name="TextBox 30">
            <a:extLst>
              <a:ext uri="{FF2B5EF4-FFF2-40B4-BE49-F238E27FC236}">
                <a16:creationId xmlns:a16="http://schemas.microsoft.com/office/drawing/2014/main" id="{46E8A123-C5D0-D2A9-B105-1BAB2E2D334A}"/>
              </a:ext>
            </a:extLst>
          </p:cNvPr>
          <p:cNvSpPr txBox="1">
            <a:spLocks/>
          </p:cNvSpPr>
          <p:nvPr>
            <p:custDataLst>
              <p:tags r:id="rId17"/>
            </p:custDataLst>
          </p:nvPr>
        </p:nvSpPr>
        <p:spPr>
          <a:xfrm>
            <a:off x="8860716" y="4964012"/>
            <a:ext cx="2452698" cy="938719"/>
          </a:xfrm>
          <a:prstGeom prst="rect">
            <a:avLst/>
          </a:prstGeom>
        </p:spPr>
        <p:txBody>
          <a:bodyPr vert="horz" wrap="square" lIns="0" tIns="0" rIns="0" bIns="0" rtlCol="0" anchor="t">
            <a:spAutoFit/>
          </a:bodyPr>
          <a:lstStyle>
            <a:defPPr>
              <a:defRPr lang="en-US"/>
            </a:defPPr>
            <a:lvl1pPr lvl="0" indent="0">
              <a:lnSpc>
                <a:spcPct val="100000"/>
              </a:lnSpc>
              <a:spcBef>
                <a:spcPts val="14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5" lvl="1" indent="0">
              <a:spcBef>
                <a:spcPts val="250"/>
              </a:spcBef>
              <a:buNone/>
            </a:pPr>
            <a:r>
              <a:rPr lang="en-US" sz="1400" dirty="0">
                <a:ea typeface="Calibri"/>
                <a:cs typeface="Arial"/>
              </a:rPr>
              <a:t>Stakeholder engagement on prioritized initiatives</a:t>
            </a:r>
            <a:endParaRPr lang="en-US" sz="1400" dirty="0">
              <a:cs typeface="Arial"/>
            </a:endParaRPr>
          </a:p>
          <a:p>
            <a:pPr marL="3175" lvl="1" indent="0">
              <a:spcBef>
                <a:spcPts val="250"/>
              </a:spcBef>
              <a:buNone/>
            </a:pPr>
            <a:r>
              <a:rPr lang="en-US" sz="1400" dirty="0">
                <a:cs typeface="Arial"/>
              </a:rPr>
              <a:t>August 21: Steering Committee meeting</a:t>
            </a:r>
            <a:endParaRPr lang="en-US" dirty="0">
              <a:cs typeface="Arial"/>
            </a:endParaRPr>
          </a:p>
        </p:txBody>
      </p:sp>
      <p:cxnSp>
        <p:nvCxnSpPr>
          <p:cNvPr id="32" name="LineBasicDefault 39">
            <a:extLst>
              <a:ext uri="{FF2B5EF4-FFF2-40B4-BE49-F238E27FC236}">
                <a16:creationId xmlns:a16="http://schemas.microsoft.com/office/drawing/2014/main" id="{0CF7C733-B474-6962-46B1-769AE4B5DA47}"/>
              </a:ext>
            </a:extLst>
          </p:cNvPr>
          <p:cNvCxnSpPr>
            <a:cxnSpLocks/>
          </p:cNvCxnSpPr>
          <p:nvPr>
            <p:custDataLst>
              <p:tags r:id="rId18"/>
            </p:custDataLst>
          </p:nvPr>
        </p:nvCxnSpPr>
        <p:spPr>
          <a:xfrm>
            <a:off x="558800" y="4936023"/>
            <a:ext cx="1075461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4. Footnote">
            <a:extLst>
              <a:ext uri="{FF2B5EF4-FFF2-40B4-BE49-F238E27FC236}">
                <a16:creationId xmlns:a16="http://schemas.microsoft.com/office/drawing/2014/main" id="{090E0548-EB60-29D1-291F-B67EFC4A9243}"/>
              </a:ext>
            </a:extLst>
          </p:cNvPr>
          <p:cNvSpPr txBox="1"/>
          <p:nvPr>
            <p:custDataLst>
              <p:tags r:id="rId19"/>
            </p:custDataLst>
          </p:nvPr>
        </p:nvSpPr>
        <p:spPr>
          <a:xfrm>
            <a:off x="553972" y="6265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League of Social Services Executives</a:t>
            </a:r>
          </a:p>
        </p:txBody>
      </p:sp>
      <p:sp>
        <p:nvSpPr>
          <p:cNvPr id="25" name="Date Placeholder 5">
            <a:extLst>
              <a:ext uri="{FF2B5EF4-FFF2-40B4-BE49-F238E27FC236}">
                <a16:creationId xmlns:a16="http://schemas.microsoft.com/office/drawing/2014/main" id="{9B2B2C68-B155-40B7-426B-F4D697502249}"/>
              </a:ext>
            </a:extLst>
          </p:cNvPr>
          <p:cNvSpPr>
            <a:spLocks noGrp="1"/>
          </p:cNvSpPr>
          <p:nvPr>
            <p:ph type="dt" sz="half" idx="2"/>
          </p:nvPr>
        </p:nvSpPr>
        <p:spPr>
          <a:xfrm>
            <a:off x="6181119" y="33583"/>
            <a:ext cx="912109" cy="123111"/>
          </a:xfrm>
        </p:spPr>
        <p:txBody>
          <a:bodyPr/>
          <a:lstStyle/>
          <a:p>
            <a:pPr algn="ctr">
              <a:spcBef>
                <a:spcPts val="300"/>
              </a:spcBef>
              <a:spcAft>
                <a:spcPts val="300"/>
              </a:spcAft>
              <a:buClr>
                <a:schemeClr val="tx1"/>
              </a:buClr>
              <a:buSzPct val="100000"/>
              <a:buFont typeface="Segoe UI" panose="020B0502040204020203" pitchFamily="34" charset="0"/>
              <a:buChar char="​"/>
            </a:pPr>
            <a:r>
              <a:rPr lang="en-US" dirty="0"/>
              <a:t>As of August 20, 2025</a:t>
            </a:r>
          </a:p>
        </p:txBody>
      </p:sp>
    </p:spTree>
    <p:custDataLst>
      <p:tags r:id="rId1"/>
    </p:custDataLst>
    <p:extLst>
      <p:ext uri="{BB962C8B-B14F-4D97-AF65-F5344CB8AC3E}">
        <p14:creationId xmlns:p14="http://schemas.microsoft.com/office/powerpoint/2010/main" val="3846315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63FA-9C87-C609-16FA-B2D8C3F460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D00C19-C937-E782-2566-1DAB012FAF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7" name="Object 6" hidden="1">
                        <a:extLst>
                          <a:ext uri="{FF2B5EF4-FFF2-40B4-BE49-F238E27FC236}">
                            <a16:creationId xmlns:a16="http://schemas.microsoft.com/office/drawing/2014/main" id="{2AD00C19-C937-E782-2566-1DAB012FAF8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cxnSp>
        <p:nvCxnSpPr>
          <p:cNvPr id="90" name="GreyLineSeparatorDefaultVertical 58">
            <a:extLst>
              <a:ext uri="{FF2B5EF4-FFF2-40B4-BE49-F238E27FC236}">
                <a16:creationId xmlns:a16="http://schemas.microsoft.com/office/drawing/2014/main" id="{36E867CE-3956-F3EF-F6C5-EE5BBE7C1C60}"/>
              </a:ext>
            </a:extLst>
          </p:cNvPr>
          <p:cNvCxnSpPr>
            <a:cxnSpLocks/>
          </p:cNvCxnSpPr>
          <p:nvPr>
            <p:custDataLst>
              <p:tags r:id="rId3"/>
            </p:custDataLst>
          </p:nvPr>
        </p:nvCxnSpPr>
        <p:spPr>
          <a:xfrm>
            <a:off x="9259547" y="1908871"/>
            <a:ext cx="0" cy="4285789"/>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GreyLineSeparatorDefaultVertical 58">
            <a:extLst>
              <a:ext uri="{FF2B5EF4-FFF2-40B4-BE49-F238E27FC236}">
                <a16:creationId xmlns:a16="http://schemas.microsoft.com/office/drawing/2014/main" id="{E71EE80E-CE94-D43A-42EF-EA4DCB4D2FF8}"/>
              </a:ext>
            </a:extLst>
          </p:cNvPr>
          <p:cNvCxnSpPr>
            <a:cxnSpLocks/>
          </p:cNvCxnSpPr>
          <p:nvPr>
            <p:custDataLst>
              <p:tags r:id="rId4"/>
            </p:custDataLst>
          </p:nvPr>
        </p:nvCxnSpPr>
        <p:spPr>
          <a:xfrm>
            <a:off x="6409677" y="1908871"/>
            <a:ext cx="0" cy="4285789"/>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itle 4">
            <a:extLst>
              <a:ext uri="{FF2B5EF4-FFF2-40B4-BE49-F238E27FC236}">
                <a16:creationId xmlns:a16="http://schemas.microsoft.com/office/drawing/2014/main" id="{E1C59999-1DC2-DA89-F19D-7F996030E0AA}"/>
              </a:ext>
            </a:extLst>
          </p:cNvPr>
          <p:cNvSpPr txBox="1">
            <a:spLocks/>
          </p:cNvSpPr>
          <p:nvPr/>
        </p:nvSpPr>
        <p:spPr>
          <a:xfrm>
            <a:off x="554736" y="299121"/>
            <a:ext cx="1108252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600" b="1" kern="1200" spc="0" baseline="0" dirty="0">
                <a:ln w="6350" cap="flat">
                  <a:noFill/>
                  <a:miter lim="800000"/>
                </a:ln>
                <a:solidFill>
                  <a:schemeClr val="accent1"/>
                </a:solidFill>
                <a:latin typeface="+mj-lt"/>
                <a:ea typeface="+mj-ea"/>
                <a:cs typeface="+mj-cs"/>
              </a:defRPr>
            </a:lvl1pPr>
          </a:lstStyle>
          <a:p>
            <a:r>
              <a:rPr lang="en-US" dirty="0"/>
              <a:t>Pillar 5: Prevention and family preservation draft initiatives </a:t>
            </a:r>
          </a:p>
        </p:txBody>
      </p:sp>
      <p:sp>
        <p:nvSpPr>
          <p:cNvPr id="21" name="StickerRectangle">
            <a:extLst>
              <a:ext uri="{FF2B5EF4-FFF2-40B4-BE49-F238E27FC236}">
                <a16:creationId xmlns:a16="http://schemas.microsoft.com/office/drawing/2014/main" id="{F151D1B7-39CB-4EEC-84F8-6730AE90B759}"/>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cxnSp>
        <p:nvCxnSpPr>
          <p:cNvPr id="34" name="Straight Connector 33">
            <a:extLst>
              <a:ext uri="{FF2B5EF4-FFF2-40B4-BE49-F238E27FC236}">
                <a16:creationId xmlns:a16="http://schemas.microsoft.com/office/drawing/2014/main" id="{C0785681-F565-7B45-B147-A6F037289BFD}"/>
              </a:ext>
            </a:extLst>
          </p:cNvPr>
          <p:cNvCxnSpPr>
            <a:cxnSpLocks/>
          </p:cNvCxnSpPr>
          <p:nvPr>
            <p:custDataLst>
              <p:tags r:id="rId5"/>
            </p:custDataLst>
          </p:nvPr>
        </p:nvCxnSpPr>
        <p:spPr>
          <a:xfrm>
            <a:off x="6525234" y="1470954"/>
            <a:ext cx="2618756"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D45A5A-196D-EEA6-D280-746954CC0CFC}"/>
              </a:ext>
            </a:extLst>
          </p:cNvPr>
          <p:cNvSpPr txBox="1">
            <a:spLocks/>
          </p:cNvSpPr>
          <p:nvPr/>
        </p:nvSpPr>
        <p:spPr>
          <a:xfrm>
            <a:off x="6525234" y="1499037"/>
            <a:ext cx="2618756" cy="31700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Expand definition of “imminent risk” and/or “foster care candidate” within Title IV-E prevention plan</a:t>
            </a:r>
          </a:p>
          <a:p>
            <a:pPr lvl="1"/>
            <a:r>
              <a:rPr lang="en-US" sz="1400" dirty="0">
                <a:latin typeface="Calibri" panose="020F0502020204030204" pitchFamily="34" charset="0"/>
              </a:rPr>
              <a:t>Establish the expectation for each LDSS to offer primary and secondary prevention services and participate in community pathway</a:t>
            </a:r>
          </a:p>
          <a:p>
            <a:pPr lvl="1"/>
            <a:r>
              <a:rPr lang="en-US" sz="1400" dirty="0">
                <a:latin typeface="Calibri" panose="020F0502020204030204" pitchFamily="34" charset="0"/>
              </a:rPr>
              <a:t>Increase service availability in counties where prevention teams identify gaps </a:t>
            </a:r>
          </a:p>
          <a:p>
            <a:r>
              <a:rPr lang="en-US" sz="1400" i="1" dirty="0">
                <a:latin typeface="Calibri" panose="020F0502020204030204" pitchFamily="34" charset="0"/>
              </a:rPr>
              <a:t>Similar efforts launched in NE and IN </a:t>
            </a:r>
          </a:p>
        </p:txBody>
      </p:sp>
      <p:sp>
        <p:nvSpPr>
          <p:cNvPr id="16" name="TextBox 15">
            <a:extLst>
              <a:ext uri="{FF2B5EF4-FFF2-40B4-BE49-F238E27FC236}">
                <a16:creationId xmlns:a16="http://schemas.microsoft.com/office/drawing/2014/main" id="{7616121A-E87A-58C1-B329-43EE8E1EBC99}"/>
              </a:ext>
            </a:extLst>
          </p:cNvPr>
          <p:cNvSpPr txBox="1">
            <a:spLocks/>
          </p:cNvSpPr>
          <p:nvPr/>
        </p:nvSpPr>
        <p:spPr>
          <a:xfrm>
            <a:off x="6525234" y="956800"/>
            <a:ext cx="2618756"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Expand access to prevention services in each locality</a:t>
            </a:r>
          </a:p>
        </p:txBody>
      </p:sp>
      <p:cxnSp>
        <p:nvCxnSpPr>
          <p:cNvPr id="38" name="Straight Connector 37">
            <a:extLst>
              <a:ext uri="{FF2B5EF4-FFF2-40B4-BE49-F238E27FC236}">
                <a16:creationId xmlns:a16="http://schemas.microsoft.com/office/drawing/2014/main" id="{7774914E-8C29-FAAD-F7F1-72C46BCF893D}"/>
              </a:ext>
            </a:extLst>
          </p:cNvPr>
          <p:cNvCxnSpPr>
            <a:cxnSpLocks/>
          </p:cNvCxnSpPr>
          <p:nvPr>
            <p:custDataLst>
              <p:tags r:id="rId6"/>
            </p:custDataLst>
          </p:nvPr>
        </p:nvCxnSpPr>
        <p:spPr>
          <a:xfrm>
            <a:off x="9375104" y="1470954"/>
            <a:ext cx="226216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E0F6E1-E1E3-66FC-D7B8-9BBD2DE0DD1B}"/>
              </a:ext>
            </a:extLst>
          </p:cNvPr>
          <p:cNvSpPr txBox="1">
            <a:spLocks/>
          </p:cNvSpPr>
          <p:nvPr/>
        </p:nvSpPr>
        <p:spPr>
          <a:xfrm>
            <a:off x="9375104" y="1499037"/>
            <a:ext cx="2262160" cy="424731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Implement federally required assessments at first point of contact with community pathway stakeholder (i.e., engaging with and training schools, doctors, CSBs, etc. on how to conduct them), to qualify for IV-E prevention funding</a:t>
            </a:r>
          </a:p>
          <a:p>
            <a:pPr lvl="1"/>
            <a:r>
              <a:rPr lang="en-US" sz="1400" dirty="0">
                <a:latin typeface="Calibri" panose="020F0502020204030204" pitchFamily="34" charset="0"/>
              </a:rPr>
              <a:t>With support from VDSS, establish minimum IV-E draw down for LDSS and offer financial incentives to LDSS with high draw downs</a:t>
            </a:r>
          </a:p>
          <a:p>
            <a:pPr lvl="1"/>
            <a:r>
              <a:rPr lang="en-US" sz="1400" dirty="0">
                <a:latin typeface="Calibri" panose="020F0502020204030204" pitchFamily="34" charset="0"/>
              </a:rPr>
              <a:t>Provide state resources and/or contract with vendor to streamline IV-E claiming for LDSS</a:t>
            </a:r>
          </a:p>
          <a:p>
            <a:r>
              <a:rPr lang="en-US" sz="1400" i="1" dirty="0">
                <a:latin typeface="Calibri" panose="020F0502020204030204" pitchFamily="34" charset="0"/>
              </a:rPr>
              <a:t>Similar efforts launched in NC</a:t>
            </a:r>
          </a:p>
        </p:txBody>
      </p:sp>
      <p:sp>
        <p:nvSpPr>
          <p:cNvPr id="22" name="TextBox 21">
            <a:extLst>
              <a:ext uri="{FF2B5EF4-FFF2-40B4-BE49-F238E27FC236}">
                <a16:creationId xmlns:a16="http://schemas.microsoft.com/office/drawing/2014/main" id="{5284196D-B19D-D533-FCB8-7C90614B2FF4}"/>
              </a:ext>
            </a:extLst>
          </p:cNvPr>
          <p:cNvSpPr txBox="1">
            <a:spLocks/>
          </p:cNvSpPr>
          <p:nvPr/>
        </p:nvSpPr>
        <p:spPr>
          <a:xfrm>
            <a:off x="9375104" y="956800"/>
            <a:ext cx="2262160" cy="49244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Increase draw down of Title IV-E through FFPSA</a:t>
            </a:r>
          </a:p>
        </p:txBody>
      </p:sp>
      <p:sp>
        <p:nvSpPr>
          <p:cNvPr id="3" name="TextBox 2">
            <a:extLst>
              <a:ext uri="{FF2B5EF4-FFF2-40B4-BE49-F238E27FC236}">
                <a16:creationId xmlns:a16="http://schemas.microsoft.com/office/drawing/2014/main" id="{EFE1DB05-D7F4-A009-17E5-FA50E68FAE92}"/>
              </a:ext>
            </a:extLst>
          </p:cNvPr>
          <p:cNvSpPr txBox="1">
            <a:spLocks/>
          </p:cNvSpPr>
          <p:nvPr/>
        </p:nvSpPr>
        <p:spPr>
          <a:xfrm>
            <a:off x="554741" y="1499037"/>
            <a:ext cx="5739379" cy="428578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Create prevention teams to build out community pathways and manage the provision of prevention services to children/families referred to a community pathway. Establish teams at the planning district level (23 total), in partnership with the Trauma-Informed Care Network (TICN) and each community’s respective stakeholders (e.g., representatives from schools, faith-based organizations, family resource centers)</a:t>
            </a:r>
          </a:p>
          <a:p>
            <a:pPr lvl="1"/>
            <a:r>
              <a:rPr lang="en-US" sz="1400" dirty="0">
                <a:latin typeface="Calibri" panose="020F0502020204030204" pitchFamily="34" charset="0"/>
              </a:rPr>
              <a:t>Develop a standard framework and guidance for community pathway systems in Virginia (e.g., how to instruct and equip community stakeholders to refer children to pathway, how to prioritize highest risk families with children three and under, what range of prevention services and service providers should be offered, what funding should be used)</a:t>
            </a:r>
          </a:p>
          <a:p>
            <a:pPr lvl="1"/>
            <a:r>
              <a:rPr lang="en-US" sz="1400" dirty="0">
                <a:latin typeface="Calibri" panose="020F0502020204030204" pitchFamily="34" charset="0"/>
              </a:rPr>
              <a:t>Collaborate with prevention teams to develop a community pathway system in the relevant districts following the standard framework through engagement with community partners (i.e., schools, medical facilities</a:t>
            </a:r>
          </a:p>
          <a:p>
            <a:pPr lvl="1"/>
            <a:r>
              <a:rPr lang="en-US" sz="1400" dirty="0">
                <a:latin typeface="Calibri" panose="020F0502020204030204" pitchFamily="34" charset="0"/>
              </a:rPr>
              <a:t>Support prevention teams to develop their district’s plan to match and connect children/families referred to the community pathway with services, specifying the approach for a range of entry points to community pathway (e.g., automatic entry to community pathway for screened out CPS referrals) </a:t>
            </a:r>
          </a:p>
          <a:p>
            <a:r>
              <a:rPr lang="en-US" sz="1400" i="1" dirty="0">
                <a:latin typeface="Calibri" panose="020F0502020204030204" pitchFamily="34" charset="0"/>
              </a:rPr>
              <a:t>Similar efforts launched in CT, NE, NH, NY, and IN </a:t>
            </a:r>
          </a:p>
        </p:txBody>
      </p:sp>
      <p:sp>
        <p:nvSpPr>
          <p:cNvPr id="12" name="TextBox 11">
            <a:extLst>
              <a:ext uri="{FF2B5EF4-FFF2-40B4-BE49-F238E27FC236}">
                <a16:creationId xmlns:a16="http://schemas.microsoft.com/office/drawing/2014/main" id="{4AC15CE1-26D3-931B-0C53-EDFD6F8D8089}"/>
              </a:ext>
            </a:extLst>
          </p:cNvPr>
          <p:cNvSpPr txBox="1">
            <a:spLocks/>
          </p:cNvSpPr>
          <p:nvPr/>
        </p:nvSpPr>
        <p:spPr>
          <a:xfrm>
            <a:off x="554741" y="1203022"/>
            <a:ext cx="5739379" cy="246221"/>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Establish community pathways to prevention services</a:t>
            </a:r>
          </a:p>
        </p:txBody>
      </p:sp>
      <p:cxnSp>
        <p:nvCxnSpPr>
          <p:cNvPr id="30" name="Straight Connector 29">
            <a:extLst>
              <a:ext uri="{FF2B5EF4-FFF2-40B4-BE49-F238E27FC236}">
                <a16:creationId xmlns:a16="http://schemas.microsoft.com/office/drawing/2014/main" id="{1287D3E2-AD34-7608-7982-2C2B37691BC3}"/>
              </a:ext>
            </a:extLst>
          </p:cNvPr>
          <p:cNvCxnSpPr>
            <a:cxnSpLocks/>
          </p:cNvCxnSpPr>
          <p:nvPr>
            <p:custDataLst>
              <p:tags r:id="rId7"/>
            </p:custDataLst>
          </p:nvPr>
        </p:nvCxnSpPr>
        <p:spPr>
          <a:xfrm>
            <a:off x="554741" y="1470954"/>
            <a:ext cx="5739379"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 name="Date Placeholder 5">
            <a:extLst>
              <a:ext uri="{FF2B5EF4-FFF2-40B4-BE49-F238E27FC236}">
                <a16:creationId xmlns:a16="http://schemas.microsoft.com/office/drawing/2014/main" id="{AF204801-ADF5-8690-6C0E-A0CD3D707F98}"/>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17" name="5. Source">
            <a:extLst>
              <a:ext uri="{FF2B5EF4-FFF2-40B4-BE49-F238E27FC236}">
                <a16:creationId xmlns:a16="http://schemas.microsoft.com/office/drawing/2014/main" id="{F071B223-BE6F-8D26-5E0B-63D44FDB0509}"/>
              </a:ext>
            </a:extLst>
          </p:cNvPr>
          <p:cNvSpPr txBox="1"/>
          <p:nvPr>
            <p:custDataLst>
              <p:tags r:id="rId8"/>
            </p:custDataLst>
          </p:nvPr>
        </p:nvSpPr>
        <p:spPr>
          <a:xfrm>
            <a:off x="554735" y="6496060"/>
            <a:ext cx="9579864"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chemeClr val="tx2"/>
              </a:buClr>
              <a:defRPr/>
            </a:pPr>
            <a:r>
              <a:rPr kumimoji="0" lang="en-US" u="none" strike="noStrike" kern="1200" cap="none" spc="0" normalizeH="0" baseline="0" noProof="0" dirty="0">
                <a:ln>
                  <a:noFill/>
                </a:ln>
                <a:solidFill>
                  <a:schemeClr val="tx2"/>
                </a:solidFill>
                <a:effectLst/>
                <a:uLnTx/>
                <a:uFillTx/>
                <a:latin typeface="Calibri" panose="020F0502020204030204" pitchFamily="34" charset="0"/>
              </a:rPr>
              <a:t>Source: Conversations with VDSS staff, LDSS staff, and community stakeholders (April 2025 - July 2025), landscape analysis across states on child welfare policies</a:t>
            </a:r>
            <a:r>
              <a:rPr lang="en-US" dirty="0">
                <a:solidFill>
                  <a:schemeClr val="tx2"/>
                </a:solidFill>
              </a:rPr>
              <a:t> ,</a:t>
            </a:r>
            <a:r>
              <a:rPr lang="en-US" dirty="0">
                <a:solidFill>
                  <a:schemeClr val="tx2"/>
                </a:solidFill>
                <a:hlinkClick r:id="rId12">
                  <a:extLst>
                    <a:ext uri="{A12FA001-AC4F-418D-AE19-62706E023703}">
                      <ahyp:hlinkClr xmlns:ahyp="http://schemas.microsoft.com/office/drawing/2018/hyperlinkcolor" val="tx"/>
                    </a:ext>
                  </a:extLst>
                </a:hlinkClick>
              </a:rPr>
              <a:t> North Carolina Department of Health and Human Services FFPSA</a:t>
            </a:r>
            <a:r>
              <a:rPr lang="en-US" dirty="0">
                <a:solidFill>
                  <a:schemeClr val="tx2"/>
                </a:solidFill>
              </a:rPr>
              <a:t>; </a:t>
            </a:r>
            <a:r>
              <a:rPr lang="en-US" dirty="0">
                <a:solidFill>
                  <a:schemeClr val="tx2"/>
                </a:solidFill>
                <a:hlinkClick r:id="rId13">
                  <a:extLst>
                    <a:ext uri="{A12FA001-AC4F-418D-AE19-62706E023703}">
                      <ahyp:hlinkClr xmlns:ahyp="http://schemas.microsoft.com/office/drawing/2018/hyperlinkcolor" val="tx"/>
                    </a:ext>
                  </a:extLst>
                </a:hlinkClick>
              </a:rPr>
              <a:t>North Carolina DHHS, Child and Family Services Plan, 2025</a:t>
            </a:r>
            <a:r>
              <a:rPr lang="en-US" dirty="0">
                <a:solidFill>
                  <a:schemeClr val="tx2"/>
                </a:solidFill>
              </a:rPr>
              <a:t> ; </a:t>
            </a:r>
            <a:r>
              <a:rPr lang="en-US" dirty="0">
                <a:solidFill>
                  <a:schemeClr val="tx2"/>
                </a:solidFill>
                <a:hlinkClick r:id="rId14">
                  <a:extLst>
                    <a:ext uri="{A12FA001-AC4F-418D-AE19-62706E023703}">
                      <ahyp:hlinkClr xmlns:ahyp="http://schemas.microsoft.com/office/drawing/2018/hyperlinkcolor" val="tx"/>
                    </a:ext>
                  </a:extLst>
                </a:hlinkClick>
              </a:rPr>
              <a:t>NCPAL.org</a:t>
            </a:r>
            <a:r>
              <a:rPr lang="en-US" dirty="0">
                <a:solidFill>
                  <a:schemeClr val="tx2"/>
                </a:solidFill>
              </a:rPr>
              <a:t>, </a:t>
            </a:r>
            <a:r>
              <a:rPr lang="en-US" dirty="0">
                <a:solidFill>
                  <a:schemeClr val="tx2"/>
                </a:solidFill>
                <a:hlinkClick r:id="rId15">
                  <a:extLst>
                    <a:ext uri="{A12FA001-AC4F-418D-AE19-62706E023703}">
                      <ahyp:hlinkClr xmlns:ahyp="http://schemas.microsoft.com/office/drawing/2018/hyperlinkcolor" val="tx"/>
                    </a:ext>
                  </a:extLst>
                </a:hlinkClick>
              </a:rPr>
              <a:t>The Brunswick Beacon</a:t>
            </a:r>
            <a:r>
              <a:rPr lang="en-US" dirty="0">
                <a:solidFill>
                  <a:schemeClr val="tx2"/>
                </a:solidFill>
              </a:rPr>
              <a:t>;</a:t>
            </a:r>
            <a:r>
              <a:rPr lang="en-US" dirty="0">
                <a:solidFill>
                  <a:schemeClr val="tx2"/>
                </a:solidFill>
                <a:hlinkClick r:id="rId16">
                  <a:extLst>
                    <a:ext uri="{A12FA001-AC4F-418D-AE19-62706E023703}">
                      <ahyp:hlinkClr xmlns:ahyp="http://schemas.microsoft.com/office/drawing/2018/hyperlinkcolor" val="tx"/>
                    </a:ext>
                  </a:extLst>
                </a:hlinkClick>
              </a:rPr>
              <a:t> Bring Up Nebraska</a:t>
            </a:r>
            <a:r>
              <a:rPr lang="en-US" dirty="0">
                <a:solidFill>
                  <a:schemeClr val="tx2"/>
                </a:solidFill>
              </a:rPr>
              <a:t>, The Stephen </a:t>
            </a:r>
            <a:r>
              <a:rPr lang="en-US" dirty="0" err="1">
                <a:solidFill>
                  <a:schemeClr val="tx2"/>
                </a:solidFill>
              </a:rPr>
              <a:t>Group,"FFPSA</a:t>
            </a:r>
            <a:r>
              <a:rPr lang="en-US" dirty="0">
                <a:solidFill>
                  <a:schemeClr val="tx2"/>
                </a:solidFill>
              </a:rPr>
              <a:t> Community Pathways and Innovations," presented to the Nebraska LB 1173 Work Group on 4/6/23, </a:t>
            </a:r>
            <a:r>
              <a:rPr lang="en-US" dirty="0">
                <a:solidFill>
                  <a:schemeClr val="tx2"/>
                </a:solidFill>
                <a:hlinkClick r:id="rId17">
                  <a:extLst>
                    <a:ext uri="{A12FA001-AC4F-418D-AE19-62706E023703}">
                      <ahyp:hlinkClr xmlns:ahyp="http://schemas.microsoft.com/office/drawing/2018/hyperlinkcolor" val="tx"/>
                    </a:ext>
                  </a:extLst>
                </a:hlinkClick>
              </a:rPr>
              <a:t>Indiana Department of Child Services (DCS) Community Partners for Child Safety Service Standard</a:t>
            </a:r>
            <a:r>
              <a:rPr lang="en-US" dirty="0">
                <a:solidFill>
                  <a:schemeClr val="tx2"/>
                </a:solidFill>
              </a:rPr>
              <a:t>, </a:t>
            </a:r>
            <a:r>
              <a:rPr lang="en-US" dirty="0">
                <a:solidFill>
                  <a:schemeClr val="tx2"/>
                </a:solidFill>
                <a:hlinkClick r:id="rId18">
                  <a:extLst>
                    <a:ext uri="{A12FA001-AC4F-418D-AE19-62706E023703}">
                      <ahyp:hlinkClr xmlns:ahyp="http://schemas.microsoft.com/office/drawing/2018/hyperlinkcolor" val="tx"/>
                    </a:ext>
                  </a:extLst>
                </a:hlinkClick>
              </a:rPr>
              <a:t> IN DSS Family Preservation Services Service Standard</a:t>
            </a:r>
            <a:endParaRPr kumimoji="0" lang="en-US" u="none" strike="noStrike" kern="1200" cap="none" spc="0" normalizeH="0" baseline="0" noProof="0" dirty="0">
              <a:ln>
                <a:noFill/>
              </a:ln>
              <a:solidFill>
                <a:schemeClr val="tx2"/>
              </a:solidFill>
              <a:effectLst/>
              <a:uLnTx/>
              <a:uFillTx/>
              <a:latin typeface="Calibri" panose="020F0502020204030204" pitchFamily="34" charset="0"/>
            </a:endParaRPr>
          </a:p>
        </p:txBody>
      </p:sp>
      <p:sp>
        <p:nvSpPr>
          <p:cNvPr id="6" name="TextBox 5">
            <a:extLst>
              <a:ext uri="{FF2B5EF4-FFF2-40B4-BE49-F238E27FC236}">
                <a16:creationId xmlns:a16="http://schemas.microsoft.com/office/drawing/2014/main" id="{1EABAD22-58A6-BE54-1DDE-9B919EB2394D}"/>
              </a:ext>
            </a:extLst>
          </p:cNvPr>
          <p:cNvSpPr txBox="1"/>
          <p:nvPr/>
        </p:nvSpPr>
        <p:spPr>
          <a:xfrm>
            <a:off x="9560204" y="568420"/>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265363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B783-4285-A7EE-8A1F-A63586035D5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DBFD4C-8447-5ED9-AA25-8391685F255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7" name="Object 6" hidden="1">
                        <a:extLst>
                          <a:ext uri="{FF2B5EF4-FFF2-40B4-BE49-F238E27FC236}">
                            <a16:creationId xmlns:a16="http://schemas.microsoft.com/office/drawing/2014/main" id="{AADBFD4C-8447-5ED9-AA25-8391685F255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8" name="Title 4">
            <a:extLst>
              <a:ext uri="{FF2B5EF4-FFF2-40B4-BE49-F238E27FC236}">
                <a16:creationId xmlns:a16="http://schemas.microsoft.com/office/drawing/2014/main" id="{3A4C277C-F544-B5AD-3D13-5B479D04127F}"/>
              </a:ext>
            </a:extLst>
          </p:cNvPr>
          <p:cNvSpPr txBox="1">
            <a:spLocks/>
          </p:cNvSpPr>
          <p:nvPr/>
        </p:nvSpPr>
        <p:spPr>
          <a:xfrm>
            <a:off x="554736" y="299121"/>
            <a:ext cx="1108252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600" b="1" kern="1200" spc="0" baseline="0" dirty="0">
                <a:ln w="6350" cap="flat">
                  <a:noFill/>
                  <a:miter lim="800000"/>
                </a:ln>
                <a:solidFill>
                  <a:schemeClr val="accent1"/>
                </a:solidFill>
                <a:latin typeface="+mj-lt"/>
                <a:ea typeface="+mj-ea"/>
                <a:cs typeface="+mj-cs"/>
              </a:defRPr>
            </a:lvl1pPr>
          </a:lstStyle>
          <a:p>
            <a:r>
              <a:rPr lang="en-US" dirty="0"/>
              <a:t>Pillar 6: Modernization of oversight and infrastructure draft initiatives </a:t>
            </a:r>
          </a:p>
        </p:txBody>
      </p:sp>
      <p:sp>
        <p:nvSpPr>
          <p:cNvPr id="23" name="StickerRectangle">
            <a:extLst>
              <a:ext uri="{FF2B5EF4-FFF2-40B4-BE49-F238E27FC236}">
                <a16:creationId xmlns:a16="http://schemas.microsoft.com/office/drawing/2014/main" id="{30C35D38-91A1-08F9-582F-C167CCC6B29C}"/>
              </a:ext>
            </a:extLst>
          </p:cNvPr>
          <p:cNvSpPr/>
          <p:nvPr/>
        </p:nvSpPr>
        <p:spPr>
          <a:xfrm>
            <a:off x="505576" y="667931"/>
            <a:ext cx="3364704" cy="148759"/>
          </a:xfrm>
          <a:prstGeom prst="leftRightArrow">
            <a:avLst>
              <a:gd name="adj1" fmla="val 10000000"/>
              <a:gd name="adj2" fmla="val 0"/>
            </a:avLst>
          </a:prstGeom>
          <a:noFill/>
          <a:ln w="6350" cap="sq">
            <a:noFill/>
            <a:miter lim="800000"/>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8100" tIns="0" rIns="0" bIns="2540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Note: Intention is to build on in-flight and planned efforts within VDSS and LDSS</a:t>
            </a:r>
          </a:p>
        </p:txBody>
      </p:sp>
      <p:sp>
        <p:nvSpPr>
          <p:cNvPr id="36" name="5. Source">
            <a:extLst>
              <a:ext uri="{FF2B5EF4-FFF2-40B4-BE49-F238E27FC236}">
                <a16:creationId xmlns:a16="http://schemas.microsoft.com/office/drawing/2014/main" id="{3F1815F7-2485-5D79-698D-08C84904F249}"/>
              </a:ext>
            </a:extLst>
          </p:cNvPr>
          <p:cNvSpPr txBox="1"/>
          <p:nvPr>
            <p:custDataLst>
              <p:tags r:id="rId3"/>
            </p:custDataLst>
          </p:nvPr>
        </p:nvSpPr>
        <p:spPr>
          <a:xfrm>
            <a:off x="118881" y="6506956"/>
            <a:ext cx="10256127"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defRPr/>
            </a:pPr>
            <a:r>
              <a:rPr kumimoji="0" lang="en-US" u="none" strike="noStrike" kern="1200" cap="none" spc="0" normalizeH="0" baseline="0" noProof="0" dirty="0">
                <a:ln>
                  <a:noFill/>
                </a:ln>
                <a:solidFill>
                  <a:schemeClr val="tx2"/>
                </a:solidFill>
                <a:effectLst/>
                <a:uLnTx/>
                <a:uFillTx/>
                <a:latin typeface="Calibri" panose="020F0502020204030204" pitchFamily="34" charset="0"/>
              </a:rPr>
              <a:t>Source: Conversations with VDSS staff, LDSS staff, and community stakeholders (April 2025 - July 2025), landscape analysis across states on child welfare policies; </a:t>
            </a:r>
            <a:r>
              <a:rPr lang="en-US" dirty="0">
                <a:solidFill>
                  <a:schemeClr val="tx2"/>
                </a:solidFill>
                <a:latin typeface="Calibri" panose="020F0502020204030204" pitchFamily="34" charset="0"/>
                <a:hlinkClick r:id="rId16">
                  <a:extLst>
                    <a:ext uri="{A12FA001-AC4F-418D-AE19-62706E023703}">
                      <ahyp:hlinkClr xmlns:ahyp="http://schemas.microsoft.com/office/drawing/2018/hyperlinkcolor" val="tx"/>
                    </a:ext>
                  </a:extLst>
                </a:hlinkClick>
              </a:rPr>
              <a:t>North Carolina General Assembly</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17">
                  <a:extLst>
                    <a:ext uri="{A12FA001-AC4F-418D-AE19-62706E023703}">
                      <ahyp:hlinkClr xmlns:ahyp="http://schemas.microsoft.com/office/drawing/2018/hyperlinkcolor" val="tx"/>
                    </a:ext>
                  </a:extLst>
                </a:hlinkClick>
              </a:rPr>
              <a:t>UNC School of Government</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18">
                  <a:extLst>
                    <a:ext uri="{A12FA001-AC4F-418D-AE19-62706E023703}">
                      <ahyp:hlinkClr xmlns:ahyp="http://schemas.microsoft.com/office/drawing/2018/hyperlinkcolor" val="tx"/>
                    </a:ext>
                  </a:extLst>
                </a:hlinkClick>
              </a:rPr>
              <a:t>North Carolina Department of Health and Human Services</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19">
                  <a:extLst>
                    <a:ext uri="{A12FA001-AC4F-418D-AE19-62706E023703}">
                      <ahyp:hlinkClr xmlns:ahyp="http://schemas.microsoft.com/office/drawing/2018/hyperlinkcolor" val="tx"/>
                    </a:ext>
                  </a:extLst>
                </a:hlinkClick>
              </a:rPr>
              <a:t>Pennsylvania 2025-2029 Child and Family Services Plan</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0">
                  <a:extLst>
                    <a:ext uri="{A12FA001-AC4F-418D-AE19-62706E023703}">
                      <ahyp:hlinkClr xmlns:ahyp="http://schemas.microsoft.com/office/drawing/2018/hyperlinkcolor" val="tx"/>
                    </a:ext>
                  </a:extLst>
                </a:hlinkClick>
              </a:rPr>
              <a:t>York Dispatch</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1">
                  <a:extLst>
                    <a:ext uri="{A12FA001-AC4F-418D-AE19-62706E023703}">
                      <ahyp:hlinkClr xmlns:ahyp="http://schemas.microsoft.com/office/drawing/2018/hyperlinkcolor" val="tx"/>
                    </a:ext>
                  </a:extLst>
                </a:hlinkClick>
              </a:rPr>
              <a:t>Local Management Boards</a:t>
            </a:r>
            <a:r>
              <a:rPr lang="en-US" dirty="0">
                <a:solidFill>
                  <a:schemeClr val="tx2"/>
                </a:solidFill>
                <a:latin typeface="Calibri" panose="020F0502020204030204" pitchFamily="34" charset="0"/>
              </a:rPr>
              <a:t> and </a:t>
            </a:r>
            <a:r>
              <a:rPr lang="en-US" dirty="0">
                <a:solidFill>
                  <a:schemeClr val="tx2"/>
                </a:solidFill>
                <a:latin typeface="Calibri" panose="020F0502020204030204" pitchFamily="34" charset="0"/>
                <a:hlinkClick r:id="rId22">
                  <a:extLst>
                    <a:ext uri="{A12FA001-AC4F-418D-AE19-62706E023703}">
                      <ahyp:hlinkClr xmlns:ahyp="http://schemas.microsoft.com/office/drawing/2018/hyperlinkcolor" val="tx"/>
                    </a:ext>
                  </a:extLst>
                </a:hlinkClick>
              </a:rPr>
              <a:t>Children’s Cabinet Interagency Fund</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3">
                  <a:extLst>
                    <a:ext uri="{A12FA001-AC4F-418D-AE19-62706E023703}">
                      <ahyp:hlinkClr xmlns:ahyp="http://schemas.microsoft.com/office/drawing/2018/hyperlinkcolor" val="tx"/>
                    </a:ext>
                  </a:extLst>
                </a:hlinkClick>
              </a:rPr>
              <a:t>Maryland General Assembly</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4">
                  <a:extLst>
                    <a:ext uri="{A12FA001-AC4F-418D-AE19-62706E023703}">
                      <ahyp:hlinkClr xmlns:ahyp="http://schemas.microsoft.com/office/drawing/2018/hyperlinkcolor" val="tx"/>
                    </a:ext>
                  </a:extLst>
                </a:hlinkClick>
              </a:rPr>
              <a:t>Minnesota Child and Family Services Plan 2025-2029</a:t>
            </a:r>
            <a:r>
              <a:rPr lang="en-US" dirty="0">
                <a:solidFill>
                  <a:schemeClr val="tx2"/>
                </a:solidFill>
                <a:latin typeface="Calibri" panose="020F0502020204030204" pitchFamily="34" charset="0"/>
              </a:rPr>
              <a:t>, Minnesota Department of Human Services ; </a:t>
            </a:r>
            <a:r>
              <a:rPr lang="en-US" dirty="0">
                <a:solidFill>
                  <a:schemeClr val="tx2"/>
                </a:solidFill>
                <a:latin typeface="Calibri" panose="020F0502020204030204" pitchFamily="34" charset="0"/>
                <a:hlinkClick r:id="rId25">
                  <a:extLst>
                    <a:ext uri="{A12FA001-AC4F-418D-AE19-62706E023703}">
                      <ahyp:hlinkClr xmlns:ahyp="http://schemas.microsoft.com/office/drawing/2018/hyperlinkcolor" val="tx"/>
                    </a:ext>
                  </a:extLst>
                </a:hlinkClick>
              </a:rPr>
              <a:t>Nevada Legislature</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6">
                  <a:extLst>
                    <a:ext uri="{A12FA001-AC4F-418D-AE19-62706E023703}">
                      <ahyp:hlinkClr xmlns:ahyp="http://schemas.microsoft.com/office/drawing/2018/hyperlinkcolor" val="tx"/>
                    </a:ext>
                  </a:extLst>
                </a:hlinkClick>
              </a:rPr>
              <a:t>Nevada Child and Family Services Plan Final Report</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7">
                  <a:extLst>
                    <a:ext uri="{A12FA001-AC4F-418D-AE19-62706E023703}">
                      <ahyp:hlinkClr xmlns:ahyp="http://schemas.microsoft.com/office/drawing/2018/hyperlinkcolor" val="tx"/>
                    </a:ext>
                  </a:extLst>
                </a:hlinkClick>
              </a:rPr>
              <a:t>OCFS, NYS CFSR Program Improvement Plan</a:t>
            </a:r>
            <a:r>
              <a:rPr lang="en-US" dirty="0">
                <a:solidFill>
                  <a:schemeClr val="tx2"/>
                </a:solidFill>
                <a:latin typeface="Calibri" panose="020F0502020204030204" pitchFamily="34" charset="0"/>
              </a:rPr>
              <a:t>; </a:t>
            </a:r>
            <a:r>
              <a:rPr lang="en-US" dirty="0">
                <a:solidFill>
                  <a:schemeClr val="tx2"/>
                </a:solidFill>
                <a:latin typeface="Calibri" panose="020F0502020204030204" pitchFamily="34" charset="0"/>
                <a:hlinkClick r:id="rId28">
                  <a:extLst>
                    <a:ext uri="{A12FA001-AC4F-418D-AE19-62706E023703}">
                      <ahyp:hlinkClr xmlns:ahyp="http://schemas.microsoft.com/office/drawing/2018/hyperlinkcolor" val="tx"/>
                    </a:ext>
                  </a:extLst>
                </a:hlinkClick>
              </a:rPr>
              <a:t>NY Office of Children and Family Services, FFPSA Dashboard</a:t>
            </a:r>
            <a:endParaRPr lang="en-US" dirty="0">
              <a:solidFill>
                <a:schemeClr val="tx2"/>
              </a:solidFill>
              <a:latin typeface="Calibri" panose="020F0502020204030204" pitchFamily="34" charset="0"/>
            </a:endParaRPr>
          </a:p>
        </p:txBody>
      </p:sp>
      <p:cxnSp>
        <p:nvCxnSpPr>
          <p:cNvPr id="33" name="Straight Connector 32">
            <a:extLst>
              <a:ext uri="{FF2B5EF4-FFF2-40B4-BE49-F238E27FC236}">
                <a16:creationId xmlns:a16="http://schemas.microsoft.com/office/drawing/2014/main" id="{F596E306-0E2E-F9DF-061C-7F1459C1EA98}"/>
              </a:ext>
            </a:extLst>
          </p:cNvPr>
          <p:cNvCxnSpPr>
            <a:cxnSpLocks/>
          </p:cNvCxnSpPr>
          <p:nvPr>
            <p:custDataLst>
              <p:tags r:id="rId4"/>
            </p:custDataLst>
          </p:nvPr>
        </p:nvCxnSpPr>
        <p:spPr>
          <a:xfrm>
            <a:off x="7816690" y="1671241"/>
            <a:ext cx="19765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67EEED4-F440-1D94-C96B-517EDF8C775C}"/>
              </a:ext>
            </a:extLst>
          </p:cNvPr>
          <p:cNvSpPr txBox="1">
            <a:spLocks/>
          </p:cNvSpPr>
          <p:nvPr/>
        </p:nvSpPr>
        <p:spPr>
          <a:xfrm>
            <a:off x="7816691" y="1699324"/>
            <a:ext cx="1976534" cy="219290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Develop a standardized process (e.g., using the Three-Branch toolkit) to identify and assign the most suitable case manager instead of defaulting to LDSS</a:t>
            </a:r>
          </a:p>
          <a:p>
            <a:pPr lvl="1"/>
            <a:r>
              <a:rPr lang="en-US" sz="1400" dirty="0">
                <a:latin typeface="Calibri" panose="020F0502020204030204" pitchFamily="34" charset="0"/>
              </a:rPr>
              <a:t>Increase capacity of the LDSS case management function by recruiting additional case managers</a:t>
            </a:r>
          </a:p>
        </p:txBody>
      </p:sp>
      <p:sp>
        <p:nvSpPr>
          <p:cNvPr id="71" name="TextBox 70">
            <a:extLst>
              <a:ext uri="{FF2B5EF4-FFF2-40B4-BE49-F238E27FC236}">
                <a16:creationId xmlns:a16="http://schemas.microsoft.com/office/drawing/2014/main" id="{5DE775FE-21B3-AC4A-5FD1-D1C5764C5180}"/>
              </a:ext>
            </a:extLst>
          </p:cNvPr>
          <p:cNvSpPr txBox="1"/>
          <p:nvPr/>
        </p:nvSpPr>
        <p:spPr>
          <a:xfrm>
            <a:off x="7816692" y="910866"/>
            <a:ext cx="1976534"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4. Create new process to manage local capacity</a:t>
            </a:r>
          </a:p>
        </p:txBody>
      </p:sp>
      <p:sp>
        <p:nvSpPr>
          <p:cNvPr id="69" name="TextBox 68">
            <a:extLst>
              <a:ext uri="{FF2B5EF4-FFF2-40B4-BE49-F238E27FC236}">
                <a16:creationId xmlns:a16="http://schemas.microsoft.com/office/drawing/2014/main" id="{87D92767-98B7-A9F2-C1E0-FFC77EAEDF9A}"/>
              </a:ext>
            </a:extLst>
          </p:cNvPr>
          <p:cNvSpPr txBox="1"/>
          <p:nvPr/>
        </p:nvSpPr>
        <p:spPr>
          <a:xfrm>
            <a:off x="5497024" y="910866"/>
            <a:ext cx="2123871"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3. Strengthen organizational structure and governance </a:t>
            </a:r>
          </a:p>
        </p:txBody>
      </p:sp>
      <p:cxnSp>
        <p:nvCxnSpPr>
          <p:cNvPr id="11" name="Straight Connector 10">
            <a:extLst>
              <a:ext uri="{FF2B5EF4-FFF2-40B4-BE49-F238E27FC236}">
                <a16:creationId xmlns:a16="http://schemas.microsoft.com/office/drawing/2014/main" id="{CDA7A2A5-DD9B-85DE-E067-A94759AB19E8}"/>
              </a:ext>
            </a:extLst>
          </p:cNvPr>
          <p:cNvCxnSpPr>
            <a:cxnSpLocks/>
          </p:cNvCxnSpPr>
          <p:nvPr>
            <p:custDataLst>
              <p:tags r:id="rId5"/>
            </p:custDataLst>
          </p:nvPr>
        </p:nvCxnSpPr>
        <p:spPr>
          <a:xfrm>
            <a:off x="9971626" y="1671241"/>
            <a:ext cx="197653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177329-55FD-78CE-2CB6-8867CA2214F3}"/>
              </a:ext>
            </a:extLst>
          </p:cNvPr>
          <p:cNvSpPr txBox="1">
            <a:spLocks/>
          </p:cNvSpPr>
          <p:nvPr/>
        </p:nvSpPr>
        <p:spPr>
          <a:xfrm>
            <a:off x="9971627" y="1699324"/>
            <a:ext cx="1976534" cy="219290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Develop an approach to bringing transparency to cases involving abuse as well as fatalities in the Commonwealth </a:t>
            </a:r>
          </a:p>
        </p:txBody>
      </p:sp>
      <p:sp>
        <p:nvSpPr>
          <p:cNvPr id="14" name="TextBox 13">
            <a:extLst>
              <a:ext uri="{FF2B5EF4-FFF2-40B4-BE49-F238E27FC236}">
                <a16:creationId xmlns:a16="http://schemas.microsoft.com/office/drawing/2014/main" id="{D4F627E1-68E2-917F-FB15-6FEEA036895C}"/>
              </a:ext>
            </a:extLst>
          </p:cNvPr>
          <p:cNvSpPr txBox="1"/>
          <p:nvPr/>
        </p:nvSpPr>
        <p:spPr>
          <a:xfrm>
            <a:off x="9971628" y="910867"/>
            <a:ext cx="1976534" cy="73866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5. </a:t>
            </a:r>
            <a:r>
              <a:rPr lang="en-US" b="1" dirty="0">
                <a:solidFill>
                  <a:srgbClr val="000000"/>
                </a:solidFill>
                <a:sym typeface=""/>
              </a:rPr>
              <a:t>Establish transparency on abuses and fatalities</a:t>
            </a:r>
          </a:p>
        </p:txBody>
      </p:sp>
      <p:cxnSp>
        <p:nvCxnSpPr>
          <p:cNvPr id="22" name="GreyLineSeparatorDefaultVertical 58">
            <a:extLst>
              <a:ext uri="{FF2B5EF4-FFF2-40B4-BE49-F238E27FC236}">
                <a16:creationId xmlns:a16="http://schemas.microsoft.com/office/drawing/2014/main" id="{05406D21-3E8B-C01A-D40E-1FF3851086B0}"/>
              </a:ext>
            </a:extLst>
          </p:cNvPr>
          <p:cNvCxnSpPr>
            <a:cxnSpLocks/>
          </p:cNvCxnSpPr>
          <p:nvPr>
            <p:custDataLst>
              <p:tags r:id="rId6"/>
            </p:custDataLst>
          </p:nvPr>
        </p:nvCxnSpPr>
        <p:spPr>
          <a:xfrm>
            <a:off x="5419102" y="1699323"/>
            <a:ext cx="0" cy="3969956"/>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GreyLineSeparatorDefaultVertical 58">
            <a:extLst>
              <a:ext uri="{FF2B5EF4-FFF2-40B4-BE49-F238E27FC236}">
                <a16:creationId xmlns:a16="http://schemas.microsoft.com/office/drawing/2014/main" id="{AAC9F34E-8D2B-5D19-E90D-5A3EA92ED111}"/>
              </a:ext>
            </a:extLst>
          </p:cNvPr>
          <p:cNvCxnSpPr>
            <a:cxnSpLocks/>
          </p:cNvCxnSpPr>
          <p:nvPr>
            <p:custDataLst>
              <p:tags r:id="rId7"/>
            </p:custDataLst>
          </p:nvPr>
        </p:nvCxnSpPr>
        <p:spPr>
          <a:xfrm>
            <a:off x="7711334" y="1699323"/>
            <a:ext cx="0" cy="3969956"/>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GreyLineSeparatorDefaultVertical 58">
            <a:extLst>
              <a:ext uri="{FF2B5EF4-FFF2-40B4-BE49-F238E27FC236}">
                <a16:creationId xmlns:a16="http://schemas.microsoft.com/office/drawing/2014/main" id="{F78C1925-CB25-BA27-9300-C786C3FD82FF}"/>
              </a:ext>
            </a:extLst>
          </p:cNvPr>
          <p:cNvCxnSpPr>
            <a:cxnSpLocks/>
          </p:cNvCxnSpPr>
          <p:nvPr>
            <p:custDataLst>
              <p:tags r:id="rId8"/>
            </p:custDataLst>
          </p:nvPr>
        </p:nvCxnSpPr>
        <p:spPr>
          <a:xfrm>
            <a:off x="3295314" y="1699324"/>
            <a:ext cx="0" cy="3969956"/>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0F513D-1618-C46C-96C1-5CEE4A6060D4}"/>
              </a:ext>
            </a:extLst>
          </p:cNvPr>
          <p:cNvCxnSpPr>
            <a:cxnSpLocks/>
          </p:cNvCxnSpPr>
          <p:nvPr>
            <p:custDataLst>
              <p:tags r:id="rId9"/>
            </p:custDataLst>
          </p:nvPr>
        </p:nvCxnSpPr>
        <p:spPr>
          <a:xfrm>
            <a:off x="554741" y="1671241"/>
            <a:ext cx="266265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8A5375-C32A-0D26-1098-B667C650FD2C}"/>
              </a:ext>
            </a:extLst>
          </p:cNvPr>
          <p:cNvCxnSpPr>
            <a:cxnSpLocks/>
          </p:cNvCxnSpPr>
          <p:nvPr>
            <p:custDataLst>
              <p:tags r:id="rId10"/>
            </p:custDataLst>
          </p:nvPr>
        </p:nvCxnSpPr>
        <p:spPr>
          <a:xfrm>
            <a:off x="3464676" y="1671241"/>
            <a:ext cx="1875366"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097E3C-7B13-1E2A-A506-6FC6F6DB434C}"/>
              </a:ext>
            </a:extLst>
          </p:cNvPr>
          <p:cNvSpPr txBox="1">
            <a:spLocks/>
          </p:cNvSpPr>
          <p:nvPr/>
        </p:nvSpPr>
        <p:spPr>
          <a:xfrm>
            <a:off x="3382380" y="1699324"/>
            <a:ext cx="1875366" cy="136960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Modernize child welfare data system using CCWIS, including procurement process and configuration flexibility for localities</a:t>
            </a:r>
          </a:p>
          <a:p>
            <a:r>
              <a:rPr lang="en-US" sz="1400" i="1" dirty="0">
                <a:latin typeface="Calibri" panose="020F0502020204030204" pitchFamily="34" charset="0"/>
              </a:rPr>
              <a:t>Similar efforts launched in NC</a:t>
            </a:r>
          </a:p>
        </p:txBody>
      </p:sp>
      <p:cxnSp>
        <p:nvCxnSpPr>
          <p:cNvPr id="21" name="Straight Connector 20">
            <a:extLst>
              <a:ext uri="{FF2B5EF4-FFF2-40B4-BE49-F238E27FC236}">
                <a16:creationId xmlns:a16="http://schemas.microsoft.com/office/drawing/2014/main" id="{5BB5010F-6B30-67A8-6EED-8A5523DD7A1F}"/>
              </a:ext>
            </a:extLst>
          </p:cNvPr>
          <p:cNvCxnSpPr>
            <a:cxnSpLocks/>
          </p:cNvCxnSpPr>
          <p:nvPr>
            <p:custDataLst>
              <p:tags r:id="rId11"/>
            </p:custDataLst>
          </p:nvPr>
        </p:nvCxnSpPr>
        <p:spPr>
          <a:xfrm>
            <a:off x="5497024" y="1671241"/>
            <a:ext cx="212387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8E8C98-9B08-561E-6080-A217D3B614ED}"/>
              </a:ext>
            </a:extLst>
          </p:cNvPr>
          <p:cNvSpPr txBox="1">
            <a:spLocks/>
          </p:cNvSpPr>
          <p:nvPr/>
        </p:nvSpPr>
        <p:spPr>
          <a:xfrm>
            <a:off x="5497024" y="1699324"/>
            <a:ext cx="2123871" cy="330859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Clarify roles and responsibilities for VDSS (e.g., ensure VDSS sets statewide polices and program standards, ensure regional offices help interpret and implement stat policies)  </a:t>
            </a:r>
          </a:p>
          <a:p>
            <a:pPr lvl="1"/>
            <a:r>
              <a:rPr lang="en-US" sz="1400" dirty="0">
                <a:latin typeface="Calibri" panose="020F0502020204030204" pitchFamily="34" charset="0"/>
              </a:rPr>
              <a:t>Increase engagement with county stakeholders (beyond LDSS) to coordinate services and align priorities </a:t>
            </a:r>
          </a:p>
          <a:p>
            <a:pPr lvl="1"/>
            <a:r>
              <a:rPr lang="en-US" sz="1400" dirty="0">
                <a:latin typeface="Calibri" panose="020F0502020204030204" pitchFamily="34" charset="0"/>
              </a:rPr>
              <a:t>Create feedback loops with opportunities for regions, counties, and community members to raise concerns</a:t>
            </a:r>
          </a:p>
        </p:txBody>
      </p:sp>
      <p:sp>
        <p:nvSpPr>
          <p:cNvPr id="59" name="TextBox 58">
            <a:extLst>
              <a:ext uri="{FF2B5EF4-FFF2-40B4-BE49-F238E27FC236}">
                <a16:creationId xmlns:a16="http://schemas.microsoft.com/office/drawing/2014/main" id="{408BA2E5-8E1D-9ED0-D993-C7BA03BD54DA}"/>
              </a:ext>
            </a:extLst>
          </p:cNvPr>
          <p:cNvSpPr txBox="1">
            <a:spLocks/>
          </p:cNvSpPr>
          <p:nvPr/>
        </p:nvSpPr>
        <p:spPr>
          <a:xfrm>
            <a:off x="554741" y="1699324"/>
            <a:ext cx="2662651" cy="373948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latin typeface="Calibri" panose="020F0502020204030204" pitchFamily="34" charset="0"/>
              </a:rPr>
              <a:t>Implement standardized MOUs between VDSS and LDSSs with performance expectations*</a:t>
            </a:r>
          </a:p>
          <a:p>
            <a:pPr lvl="1"/>
            <a:r>
              <a:rPr lang="en-US" sz="1400" dirty="0">
                <a:latin typeface="Calibri" panose="020F0502020204030204" pitchFamily="34" charset="0"/>
              </a:rPr>
              <a:t>Establish data-driven CQI</a:t>
            </a:r>
            <a:r>
              <a:rPr lang="en-US" sz="1400" baseline="30000" dirty="0">
                <a:latin typeface="Calibri" panose="020F0502020204030204" pitchFamily="34" charset="0"/>
              </a:rPr>
              <a:t>2</a:t>
            </a:r>
            <a:r>
              <a:rPr lang="en-US" sz="1400" dirty="0">
                <a:latin typeface="Calibri" panose="020F0502020204030204" pitchFamily="34" charset="0"/>
              </a:rPr>
              <a:t> tools and to monitor outcomes</a:t>
            </a:r>
          </a:p>
          <a:p>
            <a:pPr lvl="1"/>
            <a:r>
              <a:rPr lang="en-US" sz="1400" dirty="0">
                <a:latin typeface="Calibri" panose="020F0502020204030204" pitchFamily="34" charset="0"/>
              </a:rPr>
              <a:t>Establish innovation fund to improve or sustain distinctive child welfare practices</a:t>
            </a:r>
          </a:p>
          <a:p>
            <a:pPr lvl="1"/>
            <a:r>
              <a:rPr lang="en-US" sz="1400" dirty="0">
                <a:latin typeface="Calibri" panose="020F0502020204030204" pitchFamily="34" charset="0"/>
              </a:rPr>
              <a:t>Create accountability mechanisms to intervene when LDSS are underperforming* </a:t>
            </a:r>
          </a:p>
          <a:p>
            <a:pPr lvl="1"/>
            <a:r>
              <a:rPr lang="en-US" sz="1400" dirty="0">
                <a:latin typeface="Calibri" panose="020F0502020204030204" pitchFamily="34" charset="0"/>
              </a:rPr>
              <a:t>Support change management to implement standardized tools and new practice/policy</a:t>
            </a:r>
          </a:p>
          <a:p>
            <a:r>
              <a:rPr lang="en-US" sz="1400" i="1" dirty="0">
                <a:latin typeface="Calibri" panose="020F0502020204030204" pitchFamily="34" charset="0"/>
              </a:rPr>
              <a:t>Similar efforts launched in CA, MD, MN, NC, NV, NY, and PA</a:t>
            </a:r>
          </a:p>
        </p:txBody>
      </p:sp>
      <p:sp>
        <p:nvSpPr>
          <p:cNvPr id="65" name="TextBox 64">
            <a:extLst>
              <a:ext uri="{FF2B5EF4-FFF2-40B4-BE49-F238E27FC236}">
                <a16:creationId xmlns:a16="http://schemas.microsoft.com/office/drawing/2014/main" id="{C7A955EB-91D4-C98B-7282-32B1A4967E3E}"/>
              </a:ext>
            </a:extLst>
          </p:cNvPr>
          <p:cNvSpPr txBox="1"/>
          <p:nvPr/>
        </p:nvSpPr>
        <p:spPr>
          <a:xfrm>
            <a:off x="554741" y="1157087"/>
            <a:ext cx="2662651"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1. Create a statewide accountability framework*</a:t>
            </a:r>
          </a:p>
        </p:txBody>
      </p:sp>
      <p:sp>
        <p:nvSpPr>
          <p:cNvPr id="67" name="TextBox 66">
            <a:extLst>
              <a:ext uri="{FF2B5EF4-FFF2-40B4-BE49-F238E27FC236}">
                <a16:creationId xmlns:a16="http://schemas.microsoft.com/office/drawing/2014/main" id="{77B4E4D1-07C4-0415-9DAE-91042662AECF}"/>
              </a:ext>
            </a:extLst>
          </p:cNvPr>
          <p:cNvSpPr txBox="1"/>
          <p:nvPr/>
        </p:nvSpPr>
        <p:spPr>
          <a:xfrm>
            <a:off x="3382380" y="1157087"/>
            <a:ext cx="1875366" cy="49244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Calibri" panose="020F0502020204030204" pitchFamily="34" charset="0"/>
              </a:rPr>
              <a:t>2. Improve data systems</a:t>
            </a:r>
          </a:p>
        </p:txBody>
      </p:sp>
      <p:cxnSp>
        <p:nvCxnSpPr>
          <p:cNvPr id="15" name="GreyLineSeparatorDefaultVertical 58">
            <a:extLst>
              <a:ext uri="{FF2B5EF4-FFF2-40B4-BE49-F238E27FC236}">
                <a16:creationId xmlns:a16="http://schemas.microsoft.com/office/drawing/2014/main" id="{7C7A85C9-C793-3A57-7BBA-B28CF1E2DEA1}"/>
              </a:ext>
            </a:extLst>
          </p:cNvPr>
          <p:cNvCxnSpPr>
            <a:cxnSpLocks/>
          </p:cNvCxnSpPr>
          <p:nvPr>
            <p:custDataLst>
              <p:tags r:id="rId12"/>
            </p:custDataLst>
          </p:nvPr>
        </p:nvCxnSpPr>
        <p:spPr>
          <a:xfrm>
            <a:off x="9896614" y="1699323"/>
            <a:ext cx="0" cy="3969956"/>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Date Placeholder 5">
            <a:extLst>
              <a:ext uri="{FF2B5EF4-FFF2-40B4-BE49-F238E27FC236}">
                <a16:creationId xmlns:a16="http://schemas.microsoft.com/office/drawing/2014/main" id="{C32CF57E-9243-C586-E45E-CA41342AF16B}"/>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20, 2025</a:t>
            </a:r>
          </a:p>
        </p:txBody>
      </p:sp>
      <p:sp>
        <p:nvSpPr>
          <p:cNvPr id="5" name="TextBox 4">
            <a:extLst>
              <a:ext uri="{FF2B5EF4-FFF2-40B4-BE49-F238E27FC236}">
                <a16:creationId xmlns:a16="http://schemas.microsoft.com/office/drawing/2014/main" id="{AEB82D29-4375-8205-6984-5EDA1CA20A1D}"/>
              </a:ext>
            </a:extLst>
          </p:cNvPr>
          <p:cNvSpPr txBox="1"/>
          <p:nvPr/>
        </p:nvSpPr>
        <p:spPr>
          <a:xfrm>
            <a:off x="9560204" y="678148"/>
            <a:ext cx="2367636" cy="153888"/>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t>*</a:t>
            </a:r>
            <a:r>
              <a:rPr lang="en-US" sz="1000" dirty="0"/>
              <a:t> - Indicates code change potentially needed</a:t>
            </a:r>
          </a:p>
        </p:txBody>
      </p:sp>
    </p:spTree>
    <p:custDataLst>
      <p:tags r:id="rId1"/>
    </p:custDataLst>
    <p:extLst>
      <p:ext uri="{BB962C8B-B14F-4D97-AF65-F5344CB8AC3E}">
        <p14:creationId xmlns:p14="http://schemas.microsoft.com/office/powerpoint/2010/main" val="2119828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 hidden="1">
            <a:extLst>
              <a:ext uri="{FF2B5EF4-FFF2-40B4-BE49-F238E27FC236}">
                <a16:creationId xmlns:a16="http://schemas.microsoft.com/office/drawing/2014/main" id="{12181E26-6BEE-6FDE-2142-F58B6EE0C5C2}"/>
              </a:ext>
            </a:extLst>
          </p:cNvPr>
          <p:cNvGraphicFramePr>
            <a:graphicFrameLocks noChangeAspect="1"/>
          </p:cNvGraphicFramePr>
          <p:nvPr>
            <p:custDataLst>
              <p:tags r:id="rId2"/>
            </p:custDataLst>
            <p:extLst>
              <p:ext uri="{D42A27DB-BD31-4B8C-83A1-F6EECF244321}">
                <p14:modId xmlns:p14="http://schemas.microsoft.com/office/powerpoint/2010/main" val="606197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404" imgH="403" progId="TCLayout.ActiveDocument.1">
                  <p:embed/>
                </p:oleObj>
              </mc:Choice>
              <mc:Fallback>
                <p:oleObj name="think-cell Slide" r:id="rId46" imgW="404" imgH="403" progId="TCLayout.ActiveDocument.1">
                  <p:embed/>
                  <p:pic>
                    <p:nvPicPr>
                      <p:cNvPr id="63" name="Object 6" hidden="1">
                        <a:extLst>
                          <a:ext uri="{FF2B5EF4-FFF2-40B4-BE49-F238E27FC236}">
                            <a16:creationId xmlns:a16="http://schemas.microsoft.com/office/drawing/2014/main" id="{12181E26-6BEE-6FDE-2142-F58B6EE0C5C2}"/>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35568DD-E54D-29B2-A951-AF430EE8FF61}"/>
              </a:ext>
            </a:extLst>
          </p:cNvPr>
          <p:cNvSpPr>
            <a:spLocks noGrp="1"/>
          </p:cNvSpPr>
          <p:nvPr>
            <p:ph type="title"/>
            <p:custDataLst>
              <p:tags r:id="rId3"/>
            </p:custDataLst>
          </p:nvPr>
        </p:nvSpPr>
        <p:spPr bwMode="gray">
          <a:xfrm>
            <a:off x="554736" y="240452"/>
            <a:ext cx="11082528" cy="731520"/>
          </a:xfrm>
        </p:spPr>
        <p:txBody>
          <a:bodyPr vert="horz">
            <a:noAutofit/>
          </a:bodyPr>
          <a:lstStyle/>
          <a:p>
            <a:r>
              <a:rPr lang="en-US" dirty="0"/>
              <a:t>Safe Kids, Strong Families: Potential initiative sequencing</a:t>
            </a:r>
            <a:endParaRPr lang="en-US" i="1" dirty="0"/>
          </a:p>
        </p:txBody>
      </p:sp>
      <p:sp>
        <p:nvSpPr>
          <p:cNvPr id="4" name="Date Placeholder 5">
            <a:extLst>
              <a:ext uri="{FF2B5EF4-FFF2-40B4-BE49-F238E27FC236}">
                <a16:creationId xmlns:a16="http://schemas.microsoft.com/office/drawing/2014/main" id="{4319D276-79F8-C906-57C1-45759CD722FD}"/>
              </a:ext>
            </a:extLst>
          </p:cNvPr>
          <p:cNvSpPr>
            <a:spLocks noGrp="1"/>
          </p:cNvSpPr>
          <p:nvPr>
            <p:ph type="dt" sz="half" idx="2"/>
          </p:nvPr>
        </p:nvSpPr>
        <p:spPr bwMode="gray"/>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a:t>
            </a:r>
            <a:fld id="{8250A122-70ED-470A-941E-47EE28FF3E51}" type="datetime4">
              <a:rPr kumimoji="0" lang="en-US" sz="800" b="1" i="0" u="sng"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t>January 7, 2026</a:t>
            </a:fld>
            <a:endPar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5" name="5. Source">
            <a:extLst>
              <a:ext uri="{FF2B5EF4-FFF2-40B4-BE49-F238E27FC236}">
                <a16:creationId xmlns:a16="http://schemas.microsoft.com/office/drawing/2014/main" id="{88A14A39-BD31-5B94-9532-EB20EB4D2D60}"/>
              </a:ext>
            </a:extLst>
          </p:cNvPr>
          <p:cNvSpPr txBox="1"/>
          <p:nvPr>
            <p:custDataLst>
              <p:tags r:id="rId4"/>
            </p:custDataLst>
          </p:nvPr>
        </p:nvSpPr>
        <p:spPr bwMode="gray">
          <a:xfrm>
            <a:off x="554735" y="657181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Source: Conversations with VDSS staff, LDSS staff, and community stakeholders (April 2025 - July 2025)</a:t>
            </a:r>
          </a:p>
        </p:txBody>
      </p:sp>
      <p:sp>
        <p:nvSpPr>
          <p:cNvPr id="240" name="TextBox 239">
            <a:extLst>
              <a:ext uri="{FF2B5EF4-FFF2-40B4-BE49-F238E27FC236}">
                <a16:creationId xmlns:a16="http://schemas.microsoft.com/office/drawing/2014/main" id="{B306A73B-C044-1971-DCBD-E00ABB4AB07C}"/>
              </a:ext>
            </a:extLst>
          </p:cNvPr>
          <p:cNvSpPr txBox="1">
            <a:spLocks/>
          </p:cNvSpPr>
          <p:nvPr/>
        </p:nvSpPr>
        <p:spPr bwMode="gray">
          <a:xfrm>
            <a:off x="638679" y="1609288"/>
            <a:ext cx="1354713" cy="923520"/>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Strengthening the workforce </a:t>
            </a:r>
          </a:p>
        </p:txBody>
      </p:sp>
      <p:sp>
        <p:nvSpPr>
          <p:cNvPr id="247" name="TextBox 246">
            <a:extLst>
              <a:ext uri="{FF2B5EF4-FFF2-40B4-BE49-F238E27FC236}">
                <a16:creationId xmlns:a16="http://schemas.microsoft.com/office/drawing/2014/main" id="{0BFC0E15-C5DC-687A-2645-181D86E7EEFF}"/>
              </a:ext>
            </a:extLst>
          </p:cNvPr>
          <p:cNvSpPr txBox="1">
            <a:spLocks/>
          </p:cNvSpPr>
          <p:nvPr/>
        </p:nvSpPr>
        <p:spPr bwMode="gray">
          <a:xfrm>
            <a:off x="638679" y="2571328"/>
            <a:ext cx="1354713" cy="733480"/>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Child protective services </a:t>
            </a:r>
          </a:p>
        </p:txBody>
      </p:sp>
      <p:sp>
        <p:nvSpPr>
          <p:cNvPr id="249" name="TextBox 248">
            <a:extLst>
              <a:ext uri="{FF2B5EF4-FFF2-40B4-BE49-F238E27FC236}">
                <a16:creationId xmlns:a16="http://schemas.microsoft.com/office/drawing/2014/main" id="{4719B3C1-777C-AFE9-051C-422B29169BF6}"/>
              </a:ext>
            </a:extLst>
          </p:cNvPr>
          <p:cNvSpPr txBox="1">
            <a:spLocks/>
          </p:cNvSpPr>
          <p:nvPr/>
        </p:nvSpPr>
        <p:spPr bwMode="gray">
          <a:xfrm>
            <a:off x="638679" y="3343328"/>
            <a:ext cx="1354713" cy="757888"/>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Permanency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for youth</a:t>
            </a:r>
          </a:p>
        </p:txBody>
      </p:sp>
      <p:sp>
        <p:nvSpPr>
          <p:cNvPr id="250" name="TextBox 249">
            <a:extLst>
              <a:ext uri="{FF2B5EF4-FFF2-40B4-BE49-F238E27FC236}">
                <a16:creationId xmlns:a16="http://schemas.microsoft.com/office/drawing/2014/main" id="{D0250AFB-AD73-DC72-40AB-EA6768F50CBD}"/>
              </a:ext>
            </a:extLst>
          </p:cNvPr>
          <p:cNvSpPr txBox="1">
            <a:spLocks/>
          </p:cNvSpPr>
          <p:nvPr/>
        </p:nvSpPr>
        <p:spPr bwMode="gray">
          <a:xfrm>
            <a:off x="638679" y="4139736"/>
            <a:ext cx="1354713" cy="731112"/>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Behavioral health and child welfare</a:t>
            </a:r>
          </a:p>
        </p:txBody>
      </p:sp>
      <p:sp>
        <p:nvSpPr>
          <p:cNvPr id="251" name="TextBox 250">
            <a:extLst>
              <a:ext uri="{FF2B5EF4-FFF2-40B4-BE49-F238E27FC236}">
                <a16:creationId xmlns:a16="http://schemas.microsoft.com/office/drawing/2014/main" id="{F2EDEA5D-5191-CAF7-176E-01301134FCA5}"/>
              </a:ext>
            </a:extLst>
          </p:cNvPr>
          <p:cNvSpPr txBox="1">
            <a:spLocks/>
          </p:cNvSpPr>
          <p:nvPr/>
        </p:nvSpPr>
        <p:spPr bwMode="gray">
          <a:xfrm>
            <a:off x="638679" y="4913269"/>
            <a:ext cx="1354713" cy="538704"/>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90000"/>
              </a:lnSpc>
              <a:spcBef>
                <a:spcPts val="0"/>
              </a:spcBef>
              <a:spcAft>
                <a:spcPts val="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Prevention and family preservation</a:t>
            </a:r>
          </a:p>
        </p:txBody>
      </p:sp>
      <p:sp>
        <p:nvSpPr>
          <p:cNvPr id="252" name="TextBox 251">
            <a:extLst>
              <a:ext uri="{FF2B5EF4-FFF2-40B4-BE49-F238E27FC236}">
                <a16:creationId xmlns:a16="http://schemas.microsoft.com/office/drawing/2014/main" id="{0CDE4F13-6603-AAD8-8E21-BD87AEA351C1}"/>
              </a:ext>
            </a:extLst>
          </p:cNvPr>
          <p:cNvSpPr txBox="1">
            <a:spLocks/>
          </p:cNvSpPr>
          <p:nvPr/>
        </p:nvSpPr>
        <p:spPr bwMode="gray">
          <a:xfrm>
            <a:off x="638679" y="5486592"/>
            <a:ext cx="1354713" cy="912079"/>
          </a:xfrm>
          <a:prstGeom prst="rect">
            <a:avLst/>
          </a:prstGeom>
          <a:solidFill>
            <a:schemeClr val="bg1">
              <a:lumMod val="95000"/>
            </a:schemeClr>
          </a:solidFill>
        </p:spPr>
        <p:txBody>
          <a:bodyPr vert="horz" wrap="square" lIns="155448" tIns="45720" rIns="45720" bIns="4572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Modernization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of oversight and infrastructure</a:t>
            </a:r>
          </a:p>
        </p:txBody>
      </p:sp>
      <p:cxnSp>
        <p:nvCxnSpPr>
          <p:cNvPr id="26" name="LineBasicStrong 26">
            <a:extLst>
              <a:ext uri="{FF2B5EF4-FFF2-40B4-BE49-F238E27FC236}">
                <a16:creationId xmlns:a16="http://schemas.microsoft.com/office/drawing/2014/main" id="{9F0E5ACB-D0CB-2AA1-BA0F-FEDBE4AD7FED}"/>
              </a:ext>
            </a:extLst>
          </p:cNvPr>
          <p:cNvCxnSpPr>
            <a:cxnSpLocks/>
          </p:cNvCxnSpPr>
          <p:nvPr>
            <p:custDataLst>
              <p:tags r:id="rId5"/>
            </p:custDataLst>
          </p:nvPr>
        </p:nvCxnSpPr>
        <p:spPr bwMode="gray">
          <a:xfrm>
            <a:off x="554735" y="1563559"/>
            <a:ext cx="11082528" cy="17124"/>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LineBasicDefault 29">
            <a:extLst>
              <a:ext uri="{FF2B5EF4-FFF2-40B4-BE49-F238E27FC236}">
                <a16:creationId xmlns:a16="http://schemas.microsoft.com/office/drawing/2014/main" id="{389B678F-4A58-2588-7F69-8DC15E04E1C6}"/>
              </a:ext>
            </a:extLst>
          </p:cNvPr>
          <p:cNvCxnSpPr>
            <a:cxnSpLocks/>
          </p:cNvCxnSpPr>
          <p:nvPr>
            <p:custDataLst>
              <p:tags r:id="rId6"/>
            </p:custDataLst>
          </p:nvPr>
        </p:nvCxnSpPr>
        <p:spPr bwMode="gray">
          <a:xfrm>
            <a:off x="638679" y="2552068"/>
            <a:ext cx="10998584" cy="0"/>
          </a:xfrm>
          <a:prstGeom prst="straightConnector1">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BasicDefault 29">
            <a:extLst>
              <a:ext uri="{FF2B5EF4-FFF2-40B4-BE49-F238E27FC236}">
                <a16:creationId xmlns:a16="http://schemas.microsoft.com/office/drawing/2014/main" id="{33003DAA-19CB-0B7B-9976-200831537E55}"/>
              </a:ext>
            </a:extLst>
          </p:cNvPr>
          <p:cNvCxnSpPr>
            <a:cxnSpLocks/>
          </p:cNvCxnSpPr>
          <p:nvPr>
            <p:custDataLst>
              <p:tags r:id="rId7"/>
            </p:custDataLst>
          </p:nvPr>
        </p:nvCxnSpPr>
        <p:spPr bwMode="gray">
          <a:xfrm>
            <a:off x="638679" y="3324068"/>
            <a:ext cx="10998584" cy="0"/>
          </a:xfrm>
          <a:prstGeom prst="straightConnector1">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LineBasicDefault 29">
            <a:extLst>
              <a:ext uri="{FF2B5EF4-FFF2-40B4-BE49-F238E27FC236}">
                <a16:creationId xmlns:a16="http://schemas.microsoft.com/office/drawing/2014/main" id="{7B6578AA-61C8-6963-639B-49619465DDFB}"/>
              </a:ext>
            </a:extLst>
          </p:cNvPr>
          <p:cNvCxnSpPr>
            <a:cxnSpLocks/>
          </p:cNvCxnSpPr>
          <p:nvPr>
            <p:custDataLst>
              <p:tags r:id="rId8"/>
            </p:custDataLst>
          </p:nvPr>
        </p:nvCxnSpPr>
        <p:spPr bwMode="gray">
          <a:xfrm>
            <a:off x="638679" y="4120476"/>
            <a:ext cx="10998584" cy="0"/>
          </a:xfrm>
          <a:prstGeom prst="straightConnector1">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LineBasicDefault 29">
            <a:extLst>
              <a:ext uri="{FF2B5EF4-FFF2-40B4-BE49-F238E27FC236}">
                <a16:creationId xmlns:a16="http://schemas.microsoft.com/office/drawing/2014/main" id="{5D0FE590-1D06-9359-4CC1-7D7EEA893120}"/>
              </a:ext>
            </a:extLst>
          </p:cNvPr>
          <p:cNvCxnSpPr>
            <a:cxnSpLocks/>
          </p:cNvCxnSpPr>
          <p:nvPr>
            <p:custDataLst>
              <p:tags r:id="rId9"/>
            </p:custDataLst>
          </p:nvPr>
        </p:nvCxnSpPr>
        <p:spPr bwMode="gray">
          <a:xfrm>
            <a:off x="638679" y="4890108"/>
            <a:ext cx="10998584" cy="0"/>
          </a:xfrm>
          <a:prstGeom prst="straightConnector1">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LineBasicDefault 29">
            <a:extLst>
              <a:ext uri="{FF2B5EF4-FFF2-40B4-BE49-F238E27FC236}">
                <a16:creationId xmlns:a16="http://schemas.microsoft.com/office/drawing/2014/main" id="{034DBF6C-FAD4-46B1-893C-365DD324BEDB}"/>
              </a:ext>
            </a:extLst>
          </p:cNvPr>
          <p:cNvCxnSpPr>
            <a:cxnSpLocks/>
          </p:cNvCxnSpPr>
          <p:nvPr>
            <p:custDataLst>
              <p:tags r:id="rId10"/>
            </p:custDataLst>
          </p:nvPr>
        </p:nvCxnSpPr>
        <p:spPr bwMode="gray">
          <a:xfrm>
            <a:off x="638679" y="5467332"/>
            <a:ext cx="10998584" cy="0"/>
          </a:xfrm>
          <a:prstGeom prst="straightConnector1">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71E67F91-8311-F8C1-DB8D-82582228B139}"/>
              </a:ext>
            </a:extLst>
          </p:cNvPr>
          <p:cNvSpPr txBox="1">
            <a:spLocks/>
          </p:cNvSpPr>
          <p:nvPr/>
        </p:nvSpPr>
        <p:spPr bwMode="gray">
          <a:xfrm>
            <a:off x="2068283" y="1327409"/>
            <a:ext cx="4064310"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Initiative</a:t>
            </a:r>
          </a:p>
        </p:txBody>
      </p:sp>
      <p:cxnSp>
        <p:nvCxnSpPr>
          <p:cNvPr id="11" name="LineBasicDefault 12">
            <a:extLst>
              <a:ext uri="{FF2B5EF4-FFF2-40B4-BE49-F238E27FC236}">
                <a16:creationId xmlns:a16="http://schemas.microsoft.com/office/drawing/2014/main" id="{ADECBAC5-46FE-D57A-39A4-272D0452DA47}"/>
              </a:ext>
            </a:extLst>
          </p:cNvPr>
          <p:cNvCxnSpPr>
            <a:cxnSpLocks/>
          </p:cNvCxnSpPr>
          <p:nvPr>
            <p:custDataLst>
              <p:tags r:id="rId11"/>
            </p:custDataLst>
          </p:nvPr>
        </p:nvCxnSpPr>
        <p:spPr bwMode="gray">
          <a:xfrm>
            <a:off x="2068283" y="1782436"/>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LineBasicDefault 12">
            <a:extLst>
              <a:ext uri="{FF2B5EF4-FFF2-40B4-BE49-F238E27FC236}">
                <a16:creationId xmlns:a16="http://schemas.microsoft.com/office/drawing/2014/main" id="{56E69937-BA70-D56F-9D07-3062FE2554D6}"/>
              </a:ext>
            </a:extLst>
          </p:cNvPr>
          <p:cNvCxnSpPr>
            <a:cxnSpLocks/>
          </p:cNvCxnSpPr>
          <p:nvPr>
            <p:custDataLst>
              <p:tags r:id="rId12"/>
            </p:custDataLst>
          </p:nvPr>
        </p:nvCxnSpPr>
        <p:spPr bwMode="gray">
          <a:xfrm>
            <a:off x="2068283" y="1974844"/>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LineBasicDefault 12">
            <a:extLst>
              <a:ext uri="{FF2B5EF4-FFF2-40B4-BE49-F238E27FC236}">
                <a16:creationId xmlns:a16="http://schemas.microsoft.com/office/drawing/2014/main" id="{B9C94215-76F1-08E9-6E46-FAC835ABDE50}"/>
              </a:ext>
            </a:extLst>
          </p:cNvPr>
          <p:cNvCxnSpPr>
            <a:cxnSpLocks/>
          </p:cNvCxnSpPr>
          <p:nvPr>
            <p:custDataLst>
              <p:tags r:id="rId13"/>
            </p:custDataLst>
          </p:nvPr>
        </p:nvCxnSpPr>
        <p:spPr bwMode="gray">
          <a:xfrm>
            <a:off x="2068283" y="2167252"/>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LineBasicDefault 12">
            <a:extLst>
              <a:ext uri="{FF2B5EF4-FFF2-40B4-BE49-F238E27FC236}">
                <a16:creationId xmlns:a16="http://schemas.microsoft.com/office/drawing/2014/main" id="{36009A2C-E9E9-6FE1-DF1C-6DCBFBA7601E}"/>
              </a:ext>
            </a:extLst>
          </p:cNvPr>
          <p:cNvCxnSpPr>
            <a:cxnSpLocks/>
          </p:cNvCxnSpPr>
          <p:nvPr>
            <p:custDataLst>
              <p:tags r:id="rId14"/>
            </p:custDataLst>
          </p:nvPr>
        </p:nvCxnSpPr>
        <p:spPr bwMode="gray">
          <a:xfrm>
            <a:off x="2068283" y="235966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LineBasicDefault 12">
            <a:extLst>
              <a:ext uri="{FF2B5EF4-FFF2-40B4-BE49-F238E27FC236}">
                <a16:creationId xmlns:a16="http://schemas.microsoft.com/office/drawing/2014/main" id="{00F79869-E673-B327-55FD-9649AE44990D}"/>
              </a:ext>
            </a:extLst>
          </p:cNvPr>
          <p:cNvCxnSpPr>
            <a:cxnSpLocks/>
          </p:cNvCxnSpPr>
          <p:nvPr>
            <p:custDataLst>
              <p:tags r:id="rId15"/>
            </p:custDataLst>
          </p:nvPr>
        </p:nvCxnSpPr>
        <p:spPr bwMode="gray">
          <a:xfrm>
            <a:off x="2068283" y="2746844"/>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LineBasicDefault 12">
            <a:extLst>
              <a:ext uri="{FF2B5EF4-FFF2-40B4-BE49-F238E27FC236}">
                <a16:creationId xmlns:a16="http://schemas.microsoft.com/office/drawing/2014/main" id="{7C861CFB-5420-ED75-A20D-CD5322DEE746}"/>
              </a:ext>
            </a:extLst>
          </p:cNvPr>
          <p:cNvCxnSpPr>
            <a:cxnSpLocks/>
          </p:cNvCxnSpPr>
          <p:nvPr>
            <p:custDataLst>
              <p:tags r:id="rId16"/>
            </p:custDataLst>
          </p:nvPr>
        </p:nvCxnSpPr>
        <p:spPr bwMode="gray">
          <a:xfrm>
            <a:off x="2068283" y="2939252"/>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LineBasicDefault 12">
            <a:extLst>
              <a:ext uri="{FF2B5EF4-FFF2-40B4-BE49-F238E27FC236}">
                <a16:creationId xmlns:a16="http://schemas.microsoft.com/office/drawing/2014/main" id="{5DEA1EC7-3C32-13AC-FAB0-76C0B316DF75}"/>
              </a:ext>
            </a:extLst>
          </p:cNvPr>
          <p:cNvCxnSpPr>
            <a:cxnSpLocks/>
          </p:cNvCxnSpPr>
          <p:nvPr>
            <p:custDataLst>
              <p:tags r:id="rId17"/>
            </p:custDataLst>
          </p:nvPr>
        </p:nvCxnSpPr>
        <p:spPr bwMode="gray">
          <a:xfrm>
            <a:off x="2068283" y="313166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LineBasicDefault 12">
            <a:extLst>
              <a:ext uri="{FF2B5EF4-FFF2-40B4-BE49-F238E27FC236}">
                <a16:creationId xmlns:a16="http://schemas.microsoft.com/office/drawing/2014/main" id="{D0016622-3AC7-C9A4-848D-4B09B5658903}"/>
              </a:ext>
            </a:extLst>
          </p:cNvPr>
          <p:cNvCxnSpPr>
            <a:cxnSpLocks/>
          </p:cNvCxnSpPr>
          <p:nvPr>
            <p:custDataLst>
              <p:tags r:id="rId18"/>
            </p:custDataLst>
          </p:nvPr>
        </p:nvCxnSpPr>
        <p:spPr bwMode="gray">
          <a:xfrm>
            <a:off x="2068283" y="3543252"/>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 name="LineBasicDefault 12">
            <a:extLst>
              <a:ext uri="{FF2B5EF4-FFF2-40B4-BE49-F238E27FC236}">
                <a16:creationId xmlns:a16="http://schemas.microsoft.com/office/drawing/2014/main" id="{27D5EDF7-7AA9-BB14-451D-F4CAD3FB4509}"/>
              </a:ext>
            </a:extLst>
          </p:cNvPr>
          <p:cNvCxnSpPr>
            <a:cxnSpLocks/>
          </p:cNvCxnSpPr>
          <p:nvPr>
            <p:custDataLst>
              <p:tags r:id="rId19"/>
            </p:custDataLst>
          </p:nvPr>
        </p:nvCxnSpPr>
        <p:spPr bwMode="gray">
          <a:xfrm>
            <a:off x="2068283" y="373566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 name="LineBasicDefault 12">
            <a:extLst>
              <a:ext uri="{FF2B5EF4-FFF2-40B4-BE49-F238E27FC236}">
                <a16:creationId xmlns:a16="http://schemas.microsoft.com/office/drawing/2014/main" id="{7374E7D7-603F-518E-F6CE-CA209F56BFDF}"/>
              </a:ext>
            </a:extLst>
          </p:cNvPr>
          <p:cNvCxnSpPr>
            <a:cxnSpLocks/>
          </p:cNvCxnSpPr>
          <p:nvPr>
            <p:custDataLst>
              <p:tags r:id="rId20"/>
            </p:custDataLst>
          </p:nvPr>
        </p:nvCxnSpPr>
        <p:spPr bwMode="gray">
          <a:xfrm>
            <a:off x="2068283" y="3928068"/>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0" name="LineBasicDefault 12">
            <a:extLst>
              <a:ext uri="{FF2B5EF4-FFF2-40B4-BE49-F238E27FC236}">
                <a16:creationId xmlns:a16="http://schemas.microsoft.com/office/drawing/2014/main" id="{BFFF0A4F-18D5-B150-C5DF-787CE9128D6E}"/>
              </a:ext>
            </a:extLst>
          </p:cNvPr>
          <p:cNvCxnSpPr>
            <a:cxnSpLocks/>
          </p:cNvCxnSpPr>
          <p:nvPr>
            <p:custDataLst>
              <p:tags r:id="rId21"/>
            </p:custDataLst>
          </p:nvPr>
        </p:nvCxnSpPr>
        <p:spPr bwMode="gray">
          <a:xfrm>
            <a:off x="2068283" y="4312884"/>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1" name="LineBasicDefault 12">
            <a:extLst>
              <a:ext uri="{FF2B5EF4-FFF2-40B4-BE49-F238E27FC236}">
                <a16:creationId xmlns:a16="http://schemas.microsoft.com/office/drawing/2014/main" id="{B0C4E253-8076-A4AB-E579-D22AAAF767F7}"/>
              </a:ext>
            </a:extLst>
          </p:cNvPr>
          <p:cNvCxnSpPr>
            <a:cxnSpLocks/>
          </p:cNvCxnSpPr>
          <p:nvPr>
            <p:custDataLst>
              <p:tags r:id="rId22"/>
            </p:custDataLst>
          </p:nvPr>
        </p:nvCxnSpPr>
        <p:spPr bwMode="gray">
          <a:xfrm>
            <a:off x="2068283" y="4505292"/>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 name="LineBasicDefault 12">
            <a:extLst>
              <a:ext uri="{FF2B5EF4-FFF2-40B4-BE49-F238E27FC236}">
                <a16:creationId xmlns:a16="http://schemas.microsoft.com/office/drawing/2014/main" id="{8224E48C-3E22-08FA-B639-CE30FDE3A485}"/>
              </a:ext>
            </a:extLst>
          </p:cNvPr>
          <p:cNvCxnSpPr>
            <a:cxnSpLocks/>
          </p:cNvCxnSpPr>
          <p:nvPr>
            <p:custDataLst>
              <p:tags r:id="rId23"/>
            </p:custDataLst>
          </p:nvPr>
        </p:nvCxnSpPr>
        <p:spPr bwMode="gray">
          <a:xfrm>
            <a:off x="2068283" y="469770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LineBasicDefault 12">
            <a:extLst>
              <a:ext uri="{FF2B5EF4-FFF2-40B4-BE49-F238E27FC236}">
                <a16:creationId xmlns:a16="http://schemas.microsoft.com/office/drawing/2014/main" id="{0A9B9DB3-60B0-A89E-0629-A3B7F2C33B1D}"/>
              </a:ext>
            </a:extLst>
          </p:cNvPr>
          <p:cNvCxnSpPr>
            <a:cxnSpLocks/>
          </p:cNvCxnSpPr>
          <p:nvPr>
            <p:custDataLst>
              <p:tags r:id="rId24"/>
            </p:custDataLst>
          </p:nvPr>
        </p:nvCxnSpPr>
        <p:spPr bwMode="gray">
          <a:xfrm>
            <a:off x="2068283" y="5082516"/>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 name="LineBasicDefault 12">
            <a:extLst>
              <a:ext uri="{FF2B5EF4-FFF2-40B4-BE49-F238E27FC236}">
                <a16:creationId xmlns:a16="http://schemas.microsoft.com/office/drawing/2014/main" id="{AD756322-B32D-67B2-677F-B14EA4CDF456}"/>
              </a:ext>
            </a:extLst>
          </p:cNvPr>
          <p:cNvCxnSpPr>
            <a:cxnSpLocks/>
          </p:cNvCxnSpPr>
          <p:nvPr>
            <p:custDataLst>
              <p:tags r:id="rId25"/>
            </p:custDataLst>
          </p:nvPr>
        </p:nvCxnSpPr>
        <p:spPr bwMode="gray">
          <a:xfrm>
            <a:off x="2068283" y="5274924"/>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LineBasicDefault 12">
            <a:extLst>
              <a:ext uri="{FF2B5EF4-FFF2-40B4-BE49-F238E27FC236}">
                <a16:creationId xmlns:a16="http://schemas.microsoft.com/office/drawing/2014/main" id="{77893EDF-3F79-EEBB-CB20-14BB385DCE3A}"/>
              </a:ext>
            </a:extLst>
          </p:cNvPr>
          <p:cNvCxnSpPr>
            <a:cxnSpLocks/>
          </p:cNvCxnSpPr>
          <p:nvPr>
            <p:custDataLst>
              <p:tags r:id="rId26"/>
            </p:custDataLst>
          </p:nvPr>
        </p:nvCxnSpPr>
        <p:spPr bwMode="gray">
          <a:xfrm>
            <a:off x="2068283" y="565974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 name="LineBasicDefault 12">
            <a:extLst>
              <a:ext uri="{FF2B5EF4-FFF2-40B4-BE49-F238E27FC236}">
                <a16:creationId xmlns:a16="http://schemas.microsoft.com/office/drawing/2014/main" id="{65956391-8A76-CE00-F817-EE8269AC6EF1}"/>
              </a:ext>
            </a:extLst>
          </p:cNvPr>
          <p:cNvCxnSpPr>
            <a:cxnSpLocks/>
          </p:cNvCxnSpPr>
          <p:nvPr>
            <p:custDataLst>
              <p:tags r:id="rId27"/>
            </p:custDataLst>
          </p:nvPr>
        </p:nvCxnSpPr>
        <p:spPr bwMode="gray">
          <a:xfrm>
            <a:off x="2068283" y="5852148"/>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 name="LineBasicDefault 12">
            <a:extLst>
              <a:ext uri="{FF2B5EF4-FFF2-40B4-BE49-F238E27FC236}">
                <a16:creationId xmlns:a16="http://schemas.microsoft.com/office/drawing/2014/main" id="{7832E674-EB77-90D9-DDC1-A15F709F79DF}"/>
              </a:ext>
            </a:extLst>
          </p:cNvPr>
          <p:cNvCxnSpPr>
            <a:cxnSpLocks/>
          </p:cNvCxnSpPr>
          <p:nvPr>
            <p:custDataLst>
              <p:tags r:id="rId28"/>
            </p:custDataLst>
          </p:nvPr>
        </p:nvCxnSpPr>
        <p:spPr bwMode="gray">
          <a:xfrm>
            <a:off x="2068283" y="6044556"/>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5" name="TrackerNumBlue 6">
            <a:extLst>
              <a:ext uri="{FF2B5EF4-FFF2-40B4-BE49-F238E27FC236}">
                <a16:creationId xmlns:a16="http://schemas.microsoft.com/office/drawing/2014/main" id="{C3CCB04B-EDBB-43F3-14C6-70DE00F6A5B1}"/>
              </a:ext>
            </a:extLst>
          </p:cNvPr>
          <p:cNvSpPr>
            <a:spLocks noChangeAspect="1"/>
          </p:cNvSpPr>
          <p:nvPr>
            <p:custDataLst>
              <p:tags r:id="rId29"/>
            </p:custDataLst>
          </p:nvPr>
        </p:nvSpPr>
        <p:spPr bwMode="gray">
          <a:xfrm>
            <a:off x="521116" y="1956748"/>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146" name="TrackerNumBlue 6">
            <a:extLst>
              <a:ext uri="{FF2B5EF4-FFF2-40B4-BE49-F238E27FC236}">
                <a16:creationId xmlns:a16="http://schemas.microsoft.com/office/drawing/2014/main" id="{CE5FECEA-693E-C0C0-C0A7-E3918875AEC8}"/>
              </a:ext>
            </a:extLst>
          </p:cNvPr>
          <p:cNvSpPr>
            <a:spLocks noChangeAspect="1"/>
          </p:cNvSpPr>
          <p:nvPr>
            <p:custDataLst>
              <p:tags r:id="rId30"/>
            </p:custDataLst>
          </p:nvPr>
        </p:nvSpPr>
        <p:spPr bwMode="gray">
          <a:xfrm>
            <a:off x="521116" y="2823768"/>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147" name="TrackerNumBlue 6">
            <a:extLst>
              <a:ext uri="{FF2B5EF4-FFF2-40B4-BE49-F238E27FC236}">
                <a16:creationId xmlns:a16="http://schemas.microsoft.com/office/drawing/2014/main" id="{7D0D467F-0D82-C2A9-6AE9-148CDD67CE3A}"/>
              </a:ext>
            </a:extLst>
          </p:cNvPr>
          <p:cNvSpPr>
            <a:spLocks noChangeAspect="1"/>
          </p:cNvSpPr>
          <p:nvPr>
            <p:custDataLst>
              <p:tags r:id="rId31"/>
            </p:custDataLst>
          </p:nvPr>
        </p:nvSpPr>
        <p:spPr bwMode="gray">
          <a:xfrm>
            <a:off x="521116" y="3607972"/>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3</a:t>
            </a:r>
          </a:p>
        </p:txBody>
      </p:sp>
      <p:sp>
        <p:nvSpPr>
          <p:cNvPr id="148" name="TrackerNumBlue 6">
            <a:extLst>
              <a:ext uri="{FF2B5EF4-FFF2-40B4-BE49-F238E27FC236}">
                <a16:creationId xmlns:a16="http://schemas.microsoft.com/office/drawing/2014/main" id="{5D966DE7-EDBC-715C-8BC4-5DF23C7787FA}"/>
              </a:ext>
            </a:extLst>
          </p:cNvPr>
          <p:cNvSpPr>
            <a:spLocks noChangeAspect="1"/>
          </p:cNvSpPr>
          <p:nvPr>
            <p:custDataLst>
              <p:tags r:id="rId32"/>
            </p:custDataLst>
          </p:nvPr>
        </p:nvSpPr>
        <p:spPr bwMode="gray">
          <a:xfrm>
            <a:off x="521116" y="4390992"/>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4</a:t>
            </a:r>
          </a:p>
        </p:txBody>
      </p:sp>
      <p:sp>
        <p:nvSpPr>
          <p:cNvPr id="149" name="TrackerNumBlue 6">
            <a:extLst>
              <a:ext uri="{FF2B5EF4-FFF2-40B4-BE49-F238E27FC236}">
                <a16:creationId xmlns:a16="http://schemas.microsoft.com/office/drawing/2014/main" id="{97FD65B1-9D61-07F5-26F8-981CBF5B24D5}"/>
              </a:ext>
            </a:extLst>
          </p:cNvPr>
          <p:cNvSpPr>
            <a:spLocks noChangeAspect="1"/>
          </p:cNvSpPr>
          <p:nvPr>
            <p:custDataLst>
              <p:tags r:id="rId33"/>
            </p:custDataLst>
          </p:nvPr>
        </p:nvSpPr>
        <p:spPr bwMode="gray">
          <a:xfrm>
            <a:off x="521116" y="5068321"/>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5</a:t>
            </a:r>
          </a:p>
        </p:txBody>
      </p:sp>
      <p:sp>
        <p:nvSpPr>
          <p:cNvPr id="150" name="TrackerNumBlue 6">
            <a:extLst>
              <a:ext uri="{FF2B5EF4-FFF2-40B4-BE49-F238E27FC236}">
                <a16:creationId xmlns:a16="http://schemas.microsoft.com/office/drawing/2014/main" id="{B5B1662E-19D9-F35F-D122-77CA32B9AF1D}"/>
              </a:ext>
            </a:extLst>
          </p:cNvPr>
          <p:cNvSpPr>
            <a:spLocks noChangeAspect="1"/>
          </p:cNvSpPr>
          <p:nvPr>
            <p:custDataLst>
              <p:tags r:id="rId34"/>
            </p:custDataLst>
          </p:nvPr>
        </p:nvSpPr>
        <p:spPr bwMode="gray">
          <a:xfrm>
            <a:off x="521116" y="5737842"/>
            <a:ext cx="228600" cy="228600"/>
          </a:xfrm>
          <a:prstGeom prst="ellipse">
            <a:avLst/>
          </a:prstGeom>
          <a:solidFill>
            <a:schemeClr val="bg1">
              <a:lumMod val="95000"/>
            </a:schemeClr>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6</a:t>
            </a:r>
          </a:p>
        </p:txBody>
      </p:sp>
      <p:grpSp>
        <p:nvGrpSpPr>
          <p:cNvPr id="198" name="Group 197">
            <a:extLst>
              <a:ext uri="{FF2B5EF4-FFF2-40B4-BE49-F238E27FC236}">
                <a16:creationId xmlns:a16="http://schemas.microsoft.com/office/drawing/2014/main" id="{27B0A0B9-678A-4CDC-250F-2BE3DB890291}"/>
              </a:ext>
            </a:extLst>
          </p:cNvPr>
          <p:cNvGrpSpPr/>
          <p:nvPr/>
        </p:nvGrpSpPr>
        <p:grpSpPr bwMode="gray">
          <a:xfrm>
            <a:off x="2068283" y="5871408"/>
            <a:ext cx="9565713" cy="153888"/>
            <a:chOff x="2068283" y="5877469"/>
            <a:chExt cx="9565713" cy="153888"/>
          </a:xfrm>
        </p:grpSpPr>
        <p:sp>
          <p:nvSpPr>
            <p:cNvPr id="173" name="TextBox 172">
              <a:extLst>
                <a:ext uri="{FF2B5EF4-FFF2-40B4-BE49-F238E27FC236}">
                  <a16:creationId xmlns:a16="http://schemas.microsoft.com/office/drawing/2014/main" id="{FD5C4044-4BC4-5293-00FA-19DAD2412BE0}"/>
                </a:ext>
              </a:extLst>
            </p:cNvPr>
            <p:cNvSpPr txBox="1">
              <a:spLocks/>
            </p:cNvSpPr>
            <p:nvPr/>
          </p:nvSpPr>
          <p:spPr bwMode="gray">
            <a:xfrm>
              <a:off x="2068283" y="5877469"/>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Strengthen organizational structure and governance</a:t>
              </a:r>
            </a:p>
          </p:txBody>
        </p:sp>
        <p:sp>
          <p:nvSpPr>
            <p:cNvPr id="34" name="Rectangle 33">
              <a:extLst>
                <a:ext uri="{FF2B5EF4-FFF2-40B4-BE49-F238E27FC236}">
                  <a16:creationId xmlns:a16="http://schemas.microsoft.com/office/drawing/2014/main" id="{22C6CE9C-4F47-8F00-B875-0C8F2C51FD65}"/>
                </a:ext>
              </a:extLst>
            </p:cNvPr>
            <p:cNvSpPr>
              <a:spLocks/>
            </p:cNvSpPr>
            <p:nvPr/>
          </p:nvSpPr>
          <p:spPr bwMode="gray">
            <a:xfrm>
              <a:off x="8045974" y="5877469"/>
              <a:ext cx="3588022"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80" name="Group 179">
            <a:extLst>
              <a:ext uri="{FF2B5EF4-FFF2-40B4-BE49-F238E27FC236}">
                <a16:creationId xmlns:a16="http://schemas.microsoft.com/office/drawing/2014/main" id="{CEF74E0C-786A-9A42-71B7-98D2B5C03F17}"/>
              </a:ext>
            </a:extLst>
          </p:cNvPr>
          <p:cNvGrpSpPr/>
          <p:nvPr/>
        </p:nvGrpSpPr>
        <p:grpSpPr bwMode="gray">
          <a:xfrm>
            <a:off x="2068283" y="4332144"/>
            <a:ext cx="9568981" cy="153888"/>
            <a:chOff x="2068283" y="4321765"/>
            <a:chExt cx="9568981" cy="153888"/>
          </a:xfrm>
        </p:grpSpPr>
        <p:sp>
          <p:nvSpPr>
            <p:cNvPr id="177" name="TextBox 176">
              <a:extLst>
                <a:ext uri="{FF2B5EF4-FFF2-40B4-BE49-F238E27FC236}">
                  <a16:creationId xmlns:a16="http://schemas.microsoft.com/office/drawing/2014/main" id="{069D79E0-F0DD-FEBC-4B9E-44E80DD0D800}"/>
                </a:ext>
              </a:extLst>
            </p:cNvPr>
            <p:cNvSpPr txBox="1">
              <a:spLocks/>
            </p:cNvSpPr>
            <p:nvPr/>
          </p:nvSpPr>
          <p:spPr bwMode="gray">
            <a:xfrm>
              <a:off x="2068283" y="4321765"/>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Coordinate with DMAS &amp; Medicaid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Rectangle 31">
              <a:extLst>
                <a:ext uri="{FF2B5EF4-FFF2-40B4-BE49-F238E27FC236}">
                  <a16:creationId xmlns:a16="http://schemas.microsoft.com/office/drawing/2014/main" id="{0E57B0AA-3520-68E5-0F9D-908F9BFEAA5A}"/>
                </a:ext>
              </a:extLst>
            </p:cNvPr>
            <p:cNvSpPr>
              <a:spLocks/>
            </p:cNvSpPr>
            <p:nvPr/>
          </p:nvSpPr>
          <p:spPr bwMode="gray">
            <a:xfrm>
              <a:off x="6345936" y="4321765"/>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1" name="Group 160">
            <a:extLst>
              <a:ext uri="{FF2B5EF4-FFF2-40B4-BE49-F238E27FC236}">
                <a16:creationId xmlns:a16="http://schemas.microsoft.com/office/drawing/2014/main" id="{B83FAF0A-A520-709D-1E49-9D29BD4868A5}"/>
              </a:ext>
            </a:extLst>
          </p:cNvPr>
          <p:cNvGrpSpPr/>
          <p:nvPr/>
        </p:nvGrpSpPr>
        <p:grpSpPr bwMode="gray">
          <a:xfrm>
            <a:off x="2068283" y="1994104"/>
            <a:ext cx="9568981" cy="153888"/>
            <a:chOff x="2068283" y="1988209"/>
            <a:chExt cx="9568981" cy="153888"/>
          </a:xfrm>
        </p:grpSpPr>
        <p:sp>
          <p:nvSpPr>
            <p:cNvPr id="140" name="TextBox 139">
              <a:extLst>
                <a:ext uri="{FF2B5EF4-FFF2-40B4-BE49-F238E27FC236}">
                  <a16:creationId xmlns:a16="http://schemas.microsoft.com/office/drawing/2014/main" id="{A871C063-4CBA-F62C-AE8B-4E58BC5E8AF4}"/>
                </a:ext>
              </a:extLst>
            </p:cNvPr>
            <p:cNvSpPr txBox="1">
              <a:spLocks/>
            </p:cNvSpPr>
            <p:nvPr/>
          </p:nvSpPr>
          <p:spPr bwMode="gray">
            <a:xfrm>
              <a:off x="2068283" y="1988209"/>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Expand professional development</a:t>
              </a:r>
            </a:p>
          </p:txBody>
        </p:sp>
        <p:sp>
          <p:nvSpPr>
            <p:cNvPr id="248" name="Rectangle 247">
              <a:extLst>
                <a:ext uri="{FF2B5EF4-FFF2-40B4-BE49-F238E27FC236}">
                  <a16:creationId xmlns:a16="http://schemas.microsoft.com/office/drawing/2014/main" id="{01F92F37-7314-B210-DDED-E0BD0ADB4BD7}"/>
                </a:ext>
              </a:extLst>
            </p:cNvPr>
            <p:cNvSpPr>
              <a:spLocks/>
            </p:cNvSpPr>
            <p:nvPr/>
          </p:nvSpPr>
          <p:spPr bwMode="gray">
            <a:xfrm>
              <a:off x="6345936" y="1988209"/>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364BD9E9-B7C6-C29A-C474-72AED798531F}"/>
              </a:ext>
            </a:extLst>
          </p:cNvPr>
          <p:cNvGrpSpPr/>
          <p:nvPr/>
        </p:nvGrpSpPr>
        <p:grpSpPr bwMode="gray">
          <a:xfrm>
            <a:off x="2068283" y="1801696"/>
            <a:ext cx="9568981" cy="153888"/>
            <a:chOff x="2068283" y="1799479"/>
            <a:chExt cx="9568981" cy="153888"/>
          </a:xfrm>
        </p:grpSpPr>
        <p:sp>
          <p:nvSpPr>
            <p:cNvPr id="138" name="TextBox 137">
              <a:extLst>
                <a:ext uri="{FF2B5EF4-FFF2-40B4-BE49-F238E27FC236}">
                  <a16:creationId xmlns:a16="http://schemas.microsoft.com/office/drawing/2014/main" id="{FAA619D7-7A3E-0F42-7CFB-EDA3407E2981}"/>
                </a:ext>
              </a:extLst>
            </p:cNvPr>
            <p:cNvSpPr txBox="1">
              <a:spLocks/>
            </p:cNvSpPr>
            <p:nvPr/>
          </p:nvSpPr>
          <p:spPr bwMode="gray">
            <a:xfrm>
              <a:off x="2068283" y="1799479"/>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Pilot broadened recruiting pipeline</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D77913FD-F0BC-CEAE-4DB2-ECB37AAE8ADD}"/>
                </a:ext>
              </a:extLst>
            </p:cNvPr>
            <p:cNvSpPr>
              <a:spLocks/>
            </p:cNvSpPr>
            <p:nvPr/>
          </p:nvSpPr>
          <p:spPr bwMode="gray">
            <a:xfrm>
              <a:off x="6345936" y="1799479"/>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9" name="Group 208">
            <a:extLst>
              <a:ext uri="{FF2B5EF4-FFF2-40B4-BE49-F238E27FC236}">
                <a16:creationId xmlns:a16="http://schemas.microsoft.com/office/drawing/2014/main" id="{DDD6E86D-70A3-C4CC-BD94-5DB27D24FA6C}"/>
              </a:ext>
            </a:extLst>
          </p:cNvPr>
          <p:cNvGrpSpPr>
            <a:grpSpLocks/>
          </p:cNvGrpSpPr>
          <p:nvPr/>
        </p:nvGrpSpPr>
        <p:grpSpPr bwMode="gray">
          <a:xfrm>
            <a:off x="2068283" y="4913269"/>
            <a:ext cx="9568981" cy="538704"/>
            <a:chOff x="2068283" y="4909368"/>
            <a:chExt cx="9568981" cy="538704"/>
          </a:xfrm>
        </p:grpSpPr>
        <p:grpSp>
          <p:nvGrpSpPr>
            <p:cNvPr id="186" name="Group 185">
              <a:extLst>
                <a:ext uri="{FF2B5EF4-FFF2-40B4-BE49-F238E27FC236}">
                  <a16:creationId xmlns:a16="http://schemas.microsoft.com/office/drawing/2014/main" id="{F84FC1A3-3DAC-1D31-80A7-0684C0C382FA}"/>
                </a:ext>
              </a:extLst>
            </p:cNvPr>
            <p:cNvGrpSpPr/>
            <p:nvPr/>
          </p:nvGrpSpPr>
          <p:grpSpPr bwMode="gray">
            <a:xfrm>
              <a:off x="2068283" y="4909368"/>
              <a:ext cx="9565713" cy="153888"/>
              <a:chOff x="2068283" y="4913269"/>
              <a:chExt cx="9565713" cy="153888"/>
            </a:xfrm>
          </p:grpSpPr>
          <p:sp>
            <p:nvSpPr>
              <p:cNvPr id="142" name="TextBox 141">
                <a:extLst>
                  <a:ext uri="{FF2B5EF4-FFF2-40B4-BE49-F238E27FC236}">
                    <a16:creationId xmlns:a16="http://schemas.microsoft.com/office/drawing/2014/main" id="{D3F558EF-34BB-29F1-3588-2F61DF8E77F6}"/>
                  </a:ext>
                </a:extLst>
              </p:cNvPr>
              <p:cNvSpPr txBox="1">
                <a:spLocks/>
              </p:cNvSpPr>
              <p:nvPr/>
            </p:nvSpPr>
            <p:spPr bwMode="gray">
              <a:xfrm>
                <a:off x="2068283" y="4913269"/>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 Establish community pathways to prevention services</a:t>
                </a:r>
              </a:p>
            </p:txBody>
          </p:sp>
          <p:sp>
            <p:nvSpPr>
              <p:cNvPr id="10" name="Rectangle 9">
                <a:extLst>
                  <a:ext uri="{FF2B5EF4-FFF2-40B4-BE49-F238E27FC236}">
                    <a16:creationId xmlns:a16="http://schemas.microsoft.com/office/drawing/2014/main" id="{984B7AD7-B96E-1BBF-B558-44407F222A4F}"/>
                  </a:ext>
                </a:extLst>
              </p:cNvPr>
              <p:cNvSpPr>
                <a:spLocks/>
              </p:cNvSpPr>
              <p:nvPr/>
            </p:nvSpPr>
            <p:spPr bwMode="gray">
              <a:xfrm>
                <a:off x="8045974" y="4913269"/>
                <a:ext cx="3588022"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90" name="Group 189">
              <a:extLst>
                <a:ext uri="{FF2B5EF4-FFF2-40B4-BE49-F238E27FC236}">
                  <a16:creationId xmlns:a16="http://schemas.microsoft.com/office/drawing/2014/main" id="{D99AFB43-07D6-2A3E-8C61-2367F9D7249C}"/>
                </a:ext>
              </a:extLst>
            </p:cNvPr>
            <p:cNvGrpSpPr/>
            <p:nvPr/>
          </p:nvGrpSpPr>
          <p:grpSpPr bwMode="gray">
            <a:xfrm>
              <a:off x="2068283" y="5294184"/>
              <a:ext cx="9568981" cy="153888"/>
              <a:chOff x="2068283" y="5280873"/>
              <a:chExt cx="9568981" cy="153888"/>
            </a:xfrm>
          </p:grpSpPr>
          <p:sp>
            <p:nvSpPr>
              <p:cNvPr id="183" name="TextBox 182">
                <a:extLst>
                  <a:ext uri="{FF2B5EF4-FFF2-40B4-BE49-F238E27FC236}">
                    <a16:creationId xmlns:a16="http://schemas.microsoft.com/office/drawing/2014/main" id="{29ACF66C-8EA2-4234-0F22-ECDA17A7D2F6}"/>
                  </a:ext>
                </a:extLst>
              </p:cNvPr>
              <p:cNvSpPr txBox="1">
                <a:spLocks/>
              </p:cNvSpPr>
              <p:nvPr/>
            </p:nvSpPr>
            <p:spPr bwMode="gray">
              <a:xfrm>
                <a:off x="2068283" y="5280873"/>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Increase draw down of Title IV-E through FFPSA</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Rectangle 2">
                <a:extLst>
                  <a:ext uri="{FF2B5EF4-FFF2-40B4-BE49-F238E27FC236}">
                    <a16:creationId xmlns:a16="http://schemas.microsoft.com/office/drawing/2014/main" id="{C1860817-4B36-BD8E-36BA-27ACE5E2DD10}"/>
                  </a:ext>
                </a:extLst>
              </p:cNvPr>
              <p:cNvSpPr>
                <a:spLocks/>
              </p:cNvSpPr>
              <p:nvPr/>
            </p:nvSpPr>
            <p:spPr bwMode="gray">
              <a:xfrm>
                <a:off x="6345936" y="5280873"/>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171" name="TextBox 170">
            <a:extLst>
              <a:ext uri="{FF2B5EF4-FFF2-40B4-BE49-F238E27FC236}">
                <a16:creationId xmlns:a16="http://schemas.microsoft.com/office/drawing/2014/main" id="{E05939C6-29CF-704A-856C-01A58BA0FA9D}"/>
              </a:ext>
            </a:extLst>
          </p:cNvPr>
          <p:cNvSpPr txBox="1">
            <a:spLocks/>
          </p:cNvSpPr>
          <p:nvPr/>
        </p:nvSpPr>
        <p:spPr bwMode="gray">
          <a:xfrm>
            <a:off x="2068283" y="5679000"/>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Improve data systems</a:t>
            </a:r>
          </a:p>
        </p:txBody>
      </p:sp>
      <p:sp>
        <p:nvSpPr>
          <p:cNvPr id="56" name="Rectangle 55">
            <a:extLst>
              <a:ext uri="{FF2B5EF4-FFF2-40B4-BE49-F238E27FC236}">
                <a16:creationId xmlns:a16="http://schemas.microsoft.com/office/drawing/2014/main" id="{9EA7CF00-29D6-56BD-094B-868F8DC49949}"/>
              </a:ext>
            </a:extLst>
          </p:cNvPr>
          <p:cNvSpPr>
            <a:spLocks/>
          </p:cNvSpPr>
          <p:nvPr/>
        </p:nvSpPr>
        <p:spPr bwMode="gray">
          <a:xfrm>
            <a:off x="6345936" y="5679000"/>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94" name="Group 193">
            <a:extLst>
              <a:ext uri="{FF2B5EF4-FFF2-40B4-BE49-F238E27FC236}">
                <a16:creationId xmlns:a16="http://schemas.microsoft.com/office/drawing/2014/main" id="{275DFE31-CD0E-B7C6-5CEA-87FE2DC7F796}"/>
              </a:ext>
            </a:extLst>
          </p:cNvPr>
          <p:cNvGrpSpPr/>
          <p:nvPr/>
        </p:nvGrpSpPr>
        <p:grpSpPr bwMode="gray">
          <a:xfrm>
            <a:off x="2068283" y="5486592"/>
            <a:ext cx="9568981" cy="153888"/>
            <a:chOff x="2068283" y="5504773"/>
            <a:chExt cx="9568981" cy="153888"/>
          </a:xfrm>
        </p:grpSpPr>
        <p:sp>
          <p:nvSpPr>
            <p:cNvPr id="169" name="TextBox 168">
              <a:extLst>
                <a:ext uri="{FF2B5EF4-FFF2-40B4-BE49-F238E27FC236}">
                  <a16:creationId xmlns:a16="http://schemas.microsoft.com/office/drawing/2014/main" id="{1A5DDC2F-755A-541E-0E14-9F86D6C43331}"/>
                </a:ext>
              </a:extLst>
            </p:cNvPr>
            <p:cNvSpPr txBox="1">
              <a:spLocks/>
            </p:cNvSpPr>
            <p:nvPr/>
          </p:nvSpPr>
          <p:spPr bwMode="gray">
            <a:xfrm>
              <a:off x="2068283" y="5504773"/>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 Create a statewide accountability framework</a:t>
              </a:r>
            </a:p>
          </p:txBody>
        </p:sp>
        <p:sp>
          <p:nvSpPr>
            <p:cNvPr id="12" name="Rectangle 11">
              <a:extLst>
                <a:ext uri="{FF2B5EF4-FFF2-40B4-BE49-F238E27FC236}">
                  <a16:creationId xmlns:a16="http://schemas.microsoft.com/office/drawing/2014/main" id="{23A936B4-BFE0-988F-4C50-066C19D4DD57}"/>
                </a:ext>
              </a:extLst>
            </p:cNvPr>
            <p:cNvSpPr>
              <a:spLocks/>
            </p:cNvSpPr>
            <p:nvPr/>
          </p:nvSpPr>
          <p:spPr bwMode="gray">
            <a:xfrm>
              <a:off x="6345936" y="5504773"/>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0" name="Group 199">
            <a:extLst>
              <a:ext uri="{FF2B5EF4-FFF2-40B4-BE49-F238E27FC236}">
                <a16:creationId xmlns:a16="http://schemas.microsoft.com/office/drawing/2014/main" id="{33219807-D7C4-096A-5FD0-7DBDFBA47909}"/>
              </a:ext>
            </a:extLst>
          </p:cNvPr>
          <p:cNvGrpSpPr/>
          <p:nvPr/>
        </p:nvGrpSpPr>
        <p:grpSpPr bwMode="gray">
          <a:xfrm>
            <a:off x="2068283" y="6063805"/>
            <a:ext cx="9568981" cy="153888"/>
            <a:chOff x="2068283" y="6063805"/>
            <a:chExt cx="9568981" cy="153888"/>
          </a:xfrm>
        </p:grpSpPr>
        <p:sp>
          <p:nvSpPr>
            <p:cNvPr id="175" name="TextBox 174">
              <a:extLst>
                <a:ext uri="{FF2B5EF4-FFF2-40B4-BE49-F238E27FC236}">
                  <a16:creationId xmlns:a16="http://schemas.microsoft.com/office/drawing/2014/main" id="{89D96AC9-952E-1ADE-0236-42DA6FCE32AA}"/>
                </a:ext>
              </a:extLst>
            </p:cNvPr>
            <p:cNvSpPr txBox="1">
              <a:spLocks/>
            </p:cNvSpPr>
            <p:nvPr/>
          </p:nvSpPr>
          <p:spPr bwMode="gray">
            <a:xfrm>
              <a:off x="2068283" y="6063805"/>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 Create new process to manage local capacity</a:t>
              </a:r>
            </a:p>
          </p:txBody>
        </p:sp>
        <p:sp>
          <p:nvSpPr>
            <p:cNvPr id="16" name="Rectangle 15">
              <a:extLst>
                <a:ext uri="{FF2B5EF4-FFF2-40B4-BE49-F238E27FC236}">
                  <a16:creationId xmlns:a16="http://schemas.microsoft.com/office/drawing/2014/main" id="{A10C4337-AECC-BC6F-03B0-5D9EAC3137B7}"/>
                </a:ext>
              </a:extLst>
            </p:cNvPr>
            <p:cNvSpPr>
              <a:spLocks/>
            </p:cNvSpPr>
            <p:nvPr/>
          </p:nvSpPr>
          <p:spPr bwMode="gray">
            <a:xfrm>
              <a:off x="9841643" y="6063805"/>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74" name="Group 173">
            <a:extLst>
              <a:ext uri="{FF2B5EF4-FFF2-40B4-BE49-F238E27FC236}">
                <a16:creationId xmlns:a16="http://schemas.microsoft.com/office/drawing/2014/main" id="{695FE033-5A98-C478-7075-B7109184BA45}"/>
              </a:ext>
            </a:extLst>
          </p:cNvPr>
          <p:cNvGrpSpPr/>
          <p:nvPr/>
        </p:nvGrpSpPr>
        <p:grpSpPr bwMode="gray">
          <a:xfrm>
            <a:off x="2068283" y="3754920"/>
            <a:ext cx="9568981" cy="153888"/>
            <a:chOff x="2068283" y="3730261"/>
            <a:chExt cx="9568981" cy="153888"/>
          </a:xfrm>
        </p:grpSpPr>
        <p:sp>
          <p:nvSpPr>
            <p:cNvPr id="199" name="TextBox 198">
              <a:extLst>
                <a:ext uri="{FF2B5EF4-FFF2-40B4-BE49-F238E27FC236}">
                  <a16:creationId xmlns:a16="http://schemas.microsoft.com/office/drawing/2014/main" id="{B1792FA8-04BA-5EC3-91A8-6C9340C4E087}"/>
                </a:ext>
              </a:extLst>
            </p:cNvPr>
            <p:cNvSpPr txBox="1">
              <a:spLocks/>
            </p:cNvSpPr>
            <p:nvPr/>
          </p:nvSpPr>
          <p:spPr bwMode="gray">
            <a:xfrm>
              <a:off x="2068283" y="3730261"/>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Create comprehensive support system for youth who age out of care</a:t>
              </a:r>
            </a:p>
          </p:txBody>
        </p:sp>
        <p:sp>
          <p:nvSpPr>
            <p:cNvPr id="47" name="Rectangle 46">
              <a:extLst>
                <a:ext uri="{FF2B5EF4-FFF2-40B4-BE49-F238E27FC236}">
                  <a16:creationId xmlns:a16="http://schemas.microsoft.com/office/drawing/2014/main" id="{40BD4C87-7F6A-C97A-E68F-37739D033626}"/>
                </a:ext>
              </a:extLst>
            </p:cNvPr>
            <p:cNvSpPr>
              <a:spLocks/>
            </p:cNvSpPr>
            <p:nvPr/>
          </p:nvSpPr>
          <p:spPr bwMode="gray">
            <a:xfrm>
              <a:off x="9841643" y="3730261"/>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72" name="Group 171">
            <a:extLst>
              <a:ext uri="{FF2B5EF4-FFF2-40B4-BE49-F238E27FC236}">
                <a16:creationId xmlns:a16="http://schemas.microsoft.com/office/drawing/2014/main" id="{47E70F2B-8EB7-6390-56F5-909F4B2F917B}"/>
              </a:ext>
            </a:extLst>
          </p:cNvPr>
          <p:cNvGrpSpPr/>
          <p:nvPr/>
        </p:nvGrpSpPr>
        <p:grpSpPr bwMode="gray">
          <a:xfrm>
            <a:off x="2068283" y="3562512"/>
            <a:ext cx="9568981" cy="153888"/>
            <a:chOff x="2068283" y="3543913"/>
            <a:chExt cx="9568981" cy="153888"/>
          </a:xfrm>
        </p:grpSpPr>
        <p:sp>
          <p:nvSpPr>
            <p:cNvPr id="197" name="TextBox 196">
              <a:extLst>
                <a:ext uri="{FF2B5EF4-FFF2-40B4-BE49-F238E27FC236}">
                  <a16:creationId xmlns:a16="http://schemas.microsoft.com/office/drawing/2014/main" id="{99030502-02FC-8730-8DE1-C1CDC19F389F}"/>
                </a:ext>
              </a:extLst>
            </p:cNvPr>
            <p:cNvSpPr txBox="1">
              <a:spLocks/>
            </p:cNvSpPr>
            <p:nvPr/>
          </p:nvSpPr>
          <p:spPr bwMode="gray">
            <a:xfrm>
              <a:off x="2068283" y="3543913"/>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Build on efforts to support foster and guardianship families</a:t>
              </a:r>
            </a:p>
          </p:txBody>
        </p:sp>
        <p:sp>
          <p:nvSpPr>
            <p:cNvPr id="49" name="Rectangle 48">
              <a:extLst>
                <a:ext uri="{FF2B5EF4-FFF2-40B4-BE49-F238E27FC236}">
                  <a16:creationId xmlns:a16="http://schemas.microsoft.com/office/drawing/2014/main" id="{FE8AE068-9EE9-3591-900E-23E4760075F9}"/>
                </a:ext>
              </a:extLst>
            </p:cNvPr>
            <p:cNvSpPr>
              <a:spLocks/>
            </p:cNvSpPr>
            <p:nvPr/>
          </p:nvSpPr>
          <p:spPr bwMode="gray">
            <a:xfrm>
              <a:off x="9841643" y="3543913"/>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7" name="Group 206">
            <a:extLst>
              <a:ext uri="{FF2B5EF4-FFF2-40B4-BE49-F238E27FC236}">
                <a16:creationId xmlns:a16="http://schemas.microsoft.com/office/drawing/2014/main" id="{34BC8C32-BD71-ABC9-C0DA-BB4025FB36EB}"/>
              </a:ext>
            </a:extLst>
          </p:cNvPr>
          <p:cNvGrpSpPr>
            <a:grpSpLocks/>
          </p:cNvGrpSpPr>
          <p:nvPr/>
        </p:nvGrpSpPr>
        <p:grpSpPr bwMode="gray">
          <a:xfrm>
            <a:off x="2068283" y="3343328"/>
            <a:ext cx="9568981" cy="757888"/>
            <a:chOff x="2068283" y="3343328"/>
            <a:chExt cx="9568981" cy="757888"/>
          </a:xfrm>
        </p:grpSpPr>
        <p:grpSp>
          <p:nvGrpSpPr>
            <p:cNvPr id="170" name="Group 169">
              <a:extLst>
                <a:ext uri="{FF2B5EF4-FFF2-40B4-BE49-F238E27FC236}">
                  <a16:creationId xmlns:a16="http://schemas.microsoft.com/office/drawing/2014/main" id="{4D37FC0D-43F4-C1C8-13B2-690372C5B3BE}"/>
                </a:ext>
              </a:extLst>
            </p:cNvPr>
            <p:cNvGrpSpPr/>
            <p:nvPr/>
          </p:nvGrpSpPr>
          <p:grpSpPr bwMode="gray">
            <a:xfrm>
              <a:off x="2068283" y="3343328"/>
              <a:ext cx="9568981" cy="180664"/>
              <a:chOff x="2068283" y="3357541"/>
              <a:chExt cx="9568981" cy="180664"/>
            </a:xfrm>
          </p:grpSpPr>
          <p:sp>
            <p:nvSpPr>
              <p:cNvPr id="195" name="TextBox 194">
                <a:extLst>
                  <a:ext uri="{FF2B5EF4-FFF2-40B4-BE49-F238E27FC236}">
                    <a16:creationId xmlns:a16="http://schemas.microsoft.com/office/drawing/2014/main" id="{A3A78CF7-4A91-0402-0D16-D1C0B8ED1C31}"/>
                  </a:ext>
                </a:extLst>
              </p:cNvPr>
              <p:cNvSpPr txBox="1">
                <a:spLocks/>
              </p:cNvSpPr>
              <p:nvPr/>
            </p:nvSpPr>
            <p:spPr bwMode="gray">
              <a:xfrm>
                <a:off x="2068283" y="3357541"/>
                <a:ext cx="4064310" cy="18066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 Support permanency for high-acuity youth to reduce use of congregate care</a:t>
                </a:r>
              </a:p>
            </p:txBody>
          </p:sp>
          <p:sp>
            <p:nvSpPr>
              <p:cNvPr id="48" name="Rectangle 47">
                <a:extLst>
                  <a:ext uri="{FF2B5EF4-FFF2-40B4-BE49-F238E27FC236}">
                    <a16:creationId xmlns:a16="http://schemas.microsoft.com/office/drawing/2014/main" id="{A6A77EDB-74D0-63E0-097E-2A6026474A0B}"/>
                  </a:ext>
                </a:extLst>
              </p:cNvPr>
              <p:cNvSpPr>
                <a:spLocks/>
              </p:cNvSpPr>
              <p:nvPr/>
            </p:nvSpPr>
            <p:spPr bwMode="gray">
              <a:xfrm>
                <a:off x="9841643" y="3370929"/>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76" name="Group 175">
              <a:extLst>
                <a:ext uri="{FF2B5EF4-FFF2-40B4-BE49-F238E27FC236}">
                  <a16:creationId xmlns:a16="http://schemas.microsoft.com/office/drawing/2014/main" id="{9EA8ED9D-36EF-3DD5-EE65-062AF61609A9}"/>
                </a:ext>
              </a:extLst>
            </p:cNvPr>
            <p:cNvGrpSpPr/>
            <p:nvPr/>
          </p:nvGrpSpPr>
          <p:grpSpPr bwMode="gray">
            <a:xfrm>
              <a:off x="2068283" y="3947328"/>
              <a:ext cx="9568981" cy="153888"/>
              <a:chOff x="2068283" y="3914434"/>
              <a:chExt cx="9568981" cy="153888"/>
            </a:xfrm>
          </p:grpSpPr>
          <p:sp>
            <p:nvSpPr>
              <p:cNvPr id="201" name="TextBox 200">
                <a:extLst>
                  <a:ext uri="{FF2B5EF4-FFF2-40B4-BE49-F238E27FC236}">
                    <a16:creationId xmlns:a16="http://schemas.microsoft.com/office/drawing/2014/main" id="{11A66E55-6FD6-34A3-3503-C72754DD5F22}"/>
                  </a:ext>
                </a:extLst>
              </p:cNvPr>
              <p:cNvSpPr txBox="1">
                <a:spLocks/>
              </p:cNvSpPr>
              <p:nvPr/>
            </p:nvSpPr>
            <p:spPr bwMode="gray">
              <a:xfrm>
                <a:off x="2068283" y="3914434"/>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 Enable safe family reunification</a:t>
                </a:r>
              </a:p>
            </p:txBody>
          </p:sp>
          <p:sp>
            <p:nvSpPr>
              <p:cNvPr id="50" name="Rectangle 49">
                <a:extLst>
                  <a:ext uri="{FF2B5EF4-FFF2-40B4-BE49-F238E27FC236}">
                    <a16:creationId xmlns:a16="http://schemas.microsoft.com/office/drawing/2014/main" id="{F4AF4ADD-1A0B-2481-B6D8-7158AB3D088B}"/>
                  </a:ext>
                </a:extLst>
              </p:cNvPr>
              <p:cNvSpPr>
                <a:spLocks/>
              </p:cNvSpPr>
              <p:nvPr/>
            </p:nvSpPr>
            <p:spPr bwMode="gray">
              <a:xfrm>
                <a:off x="9841643" y="3914434"/>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159" name="Group 158">
            <a:extLst>
              <a:ext uri="{FF2B5EF4-FFF2-40B4-BE49-F238E27FC236}">
                <a16:creationId xmlns:a16="http://schemas.microsoft.com/office/drawing/2014/main" id="{0FE36E6D-3A14-67CC-0D09-AC328640A27A}"/>
              </a:ext>
            </a:extLst>
          </p:cNvPr>
          <p:cNvGrpSpPr/>
          <p:nvPr/>
        </p:nvGrpSpPr>
        <p:grpSpPr bwMode="gray">
          <a:xfrm>
            <a:off x="2068283" y="1609288"/>
            <a:ext cx="9568981" cy="153888"/>
            <a:chOff x="2068283" y="1609288"/>
            <a:chExt cx="9568981" cy="153888"/>
          </a:xfrm>
        </p:grpSpPr>
        <p:sp>
          <p:nvSpPr>
            <p:cNvPr id="136" name="TextBox 135">
              <a:extLst>
                <a:ext uri="{FF2B5EF4-FFF2-40B4-BE49-F238E27FC236}">
                  <a16:creationId xmlns:a16="http://schemas.microsoft.com/office/drawing/2014/main" id="{801903CE-0556-1C41-6BE0-6F579558BC3B}"/>
                </a:ext>
              </a:extLst>
            </p:cNvPr>
            <p:cNvSpPr txBox="1">
              <a:spLocks/>
            </p:cNvSpPr>
            <p:nvPr/>
          </p:nvSpPr>
          <p:spPr bwMode="gray">
            <a:xfrm>
              <a:off x="2068283" y="1609288"/>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 Provide competitive compensation</a:t>
              </a:r>
            </a:p>
          </p:txBody>
        </p:sp>
        <p:sp>
          <p:nvSpPr>
            <p:cNvPr id="27" name="Rectangle 26">
              <a:extLst>
                <a:ext uri="{FF2B5EF4-FFF2-40B4-BE49-F238E27FC236}">
                  <a16:creationId xmlns:a16="http://schemas.microsoft.com/office/drawing/2014/main" id="{6F70D3AD-09BB-B8A3-02DA-63DC70588F6C}"/>
                </a:ext>
              </a:extLst>
            </p:cNvPr>
            <p:cNvSpPr>
              <a:spLocks/>
            </p:cNvSpPr>
            <p:nvPr/>
          </p:nvSpPr>
          <p:spPr bwMode="gray">
            <a:xfrm>
              <a:off x="6345936" y="1609288"/>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63" name="Group 162">
            <a:extLst>
              <a:ext uri="{FF2B5EF4-FFF2-40B4-BE49-F238E27FC236}">
                <a16:creationId xmlns:a16="http://schemas.microsoft.com/office/drawing/2014/main" id="{2D918E31-D899-9514-54C2-CEFD394D6595}"/>
              </a:ext>
            </a:extLst>
          </p:cNvPr>
          <p:cNvGrpSpPr/>
          <p:nvPr/>
        </p:nvGrpSpPr>
        <p:grpSpPr bwMode="gray">
          <a:xfrm>
            <a:off x="2068283" y="2378920"/>
            <a:ext cx="9568981" cy="153888"/>
            <a:chOff x="2068283" y="2360905"/>
            <a:chExt cx="9568981" cy="153888"/>
          </a:xfrm>
        </p:grpSpPr>
        <p:sp>
          <p:nvSpPr>
            <p:cNvPr id="203" name="TextBox 202">
              <a:extLst>
                <a:ext uri="{FF2B5EF4-FFF2-40B4-BE49-F238E27FC236}">
                  <a16:creationId xmlns:a16="http://schemas.microsoft.com/office/drawing/2014/main" id="{8B70195F-27A2-19A2-212E-B4BF1E5FFF53}"/>
                </a:ext>
              </a:extLst>
            </p:cNvPr>
            <p:cNvSpPr txBox="1">
              <a:spLocks/>
            </p:cNvSpPr>
            <p:nvPr/>
          </p:nvSpPr>
          <p:spPr bwMode="gray">
            <a:xfrm>
              <a:off x="2068283" y="2360905"/>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 Enhance employee experience</a:t>
              </a:r>
            </a:p>
          </p:txBody>
        </p:sp>
        <p:sp>
          <p:nvSpPr>
            <p:cNvPr id="51" name="Rectangle 50">
              <a:extLst>
                <a:ext uri="{FF2B5EF4-FFF2-40B4-BE49-F238E27FC236}">
                  <a16:creationId xmlns:a16="http://schemas.microsoft.com/office/drawing/2014/main" id="{B199A485-B9F2-A33F-7668-B4484FF319BC}"/>
                </a:ext>
              </a:extLst>
            </p:cNvPr>
            <p:cNvSpPr>
              <a:spLocks/>
            </p:cNvSpPr>
            <p:nvPr/>
          </p:nvSpPr>
          <p:spPr bwMode="gray">
            <a:xfrm>
              <a:off x="9841643" y="2360905"/>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92" name="Group 191">
            <a:extLst>
              <a:ext uri="{FF2B5EF4-FFF2-40B4-BE49-F238E27FC236}">
                <a16:creationId xmlns:a16="http://schemas.microsoft.com/office/drawing/2014/main" id="{A9295A23-0254-F375-1CA7-D8B4089DFAB4}"/>
              </a:ext>
            </a:extLst>
          </p:cNvPr>
          <p:cNvGrpSpPr/>
          <p:nvPr/>
        </p:nvGrpSpPr>
        <p:grpSpPr bwMode="gray">
          <a:xfrm>
            <a:off x="2068283" y="5101776"/>
            <a:ext cx="9568981" cy="153888"/>
            <a:chOff x="2068283" y="5096136"/>
            <a:chExt cx="9568981" cy="153888"/>
          </a:xfrm>
        </p:grpSpPr>
        <p:sp>
          <p:nvSpPr>
            <p:cNvPr id="167" name="TextBox 166">
              <a:extLst>
                <a:ext uri="{FF2B5EF4-FFF2-40B4-BE49-F238E27FC236}">
                  <a16:creationId xmlns:a16="http://schemas.microsoft.com/office/drawing/2014/main" id="{25FDA8B1-C98B-154A-4A35-2E5963947C91}"/>
                </a:ext>
              </a:extLst>
            </p:cNvPr>
            <p:cNvSpPr txBox="1">
              <a:spLocks/>
            </p:cNvSpPr>
            <p:nvPr/>
          </p:nvSpPr>
          <p:spPr bwMode="gray">
            <a:xfrm>
              <a:off x="2068283" y="5096136"/>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Expand access to prevention services in each locality</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2" name="Rectangle 51">
              <a:extLst>
                <a:ext uri="{FF2B5EF4-FFF2-40B4-BE49-F238E27FC236}">
                  <a16:creationId xmlns:a16="http://schemas.microsoft.com/office/drawing/2014/main" id="{C8DC060F-4578-6E5D-198C-7F3CB3BB29BF}"/>
                </a:ext>
              </a:extLst>
            </p:cNvPr>
            <p:cNvSpPr>
              <a:spLocks/>
            </p:cNvSpPr>
            <p:nvPr/>
          </p:nvSpPr>
          <p:spPr bwMode="gray">
            <a:xfrm>
              <a:off x="9841643" y="5096136"/>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2" name="Group 201">
            <a:extLst>
              <a:ext uri="{FF2B5EF4-FFF2-40B4-BE49-F238E27FC236}">
                <a16:creationId xmlns:a16="http://schemas.microsoft.com/office/drawing/2014/main" id="{5997FFF7-662F-096B-7736-BD4B9B392BC9}"/>
              </a:ext>
            </a:extLst>
          </p:cNvPr>
          <p:cNvGrpSpPr/>
          <p:nvPr/>
        </p:nvGrpSpPr>
        <p:grpSpPr bwMode="gray">
          <a:xfrm>
            <a:off x="2068283" y="4524552"/>
            <a:ext cx="9568981" cy="153888"/>
            <a:chOff x="2068283" y="4508113"/>
            <a:chExt cx="9568981" cy="153888"/>
          </a:xfrm>
        </p:grpSpPr>
        <p:sp>
          <p:nvSpPr>
            <p:cNvPr id="181" name="TextBox 180">
              <a:extLst>
                <a:ext uri="{FF2B5EF4-FFF2-40B4-BE49-F238E27FC236}">
                  <a16:creationId xmlns:a16="http://schemas.microsoft.com/office/drawing/2014/main" id="{4311E46D-5496-7BD0-BC53-18FA41F65FFF}"/>
                </a:ext>
              </a:extLst>
            </p:cNvPr>
            <p:cNvSpPr txBox="1">
              <a:spLocks/>
            </p:cNvSpPr>
            <p:nvPr/>
          </p:nvSpPr>
          <p:spPr bwMode="gray">
            <a:xfrm>
              <a:off x="2068283" y="4508113"/>
              <a:ext cx="4064310"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Prioritize support for parents with substance use disorders</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Rectangle 34">
              <a:extLst>
                <a:ext uri="{FF2B5EF4-FFF2-40B4-BE49-F238E27FC236}">
                  <a16:creationId xmlns:a16="http://schemas.microsoft.com/office/drawing/2014/main" id="{82D38637-213F-020E-F487-CBE5DA7DA493}"/>
                </a:ext>
              </a:extLst>
            </p:cNvPr>
            <p:cNvSpPr>
              <a:spLocks/>
            </p:cNvSpPr>
            <p:nvPr/>
          </p:nvSpPr>
          <p:spPr bwMode="gray">
            <a:xfrm>
              <a:off x="6345936" y="4508113"/>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08" name="Group 207">
            <a:extLst>
              <a:ext uri="{FF2B5EF4-FFF2-40B4-BE49-F238E27FC236}">
                <a16:creationId xmlns:a16="http://schemas.microsoft.com/office/drawing/2014/main" id="{53A7B85A-75AE-1778-AA85-8BC6C170E023}"/>
              </a:ext>
            </a:extLst>
          </p:cNvPr>
          <p:cNvGrpSpPr>
            <a:grpSpLocks/>
          </p:cNvGrpSpPr>
          <p:nvPr/>
        </p:nvGrpSpPr>
        <p:grpSpPr bwMode="gray">
          <a:xfrm>
            <a:off x="2068283" y="4139736"/>
            <a:ext cx="9568981" cy="731112"/>
            <a:chOff x="2068283" y="4139736"/>
            <a:chExt cx="9568981" cy="731112"/>
          </a:xfrm>
        </p:grpSpPr>
        <p:grpSp>
          <p:nvGrpSpPr>
            <p:cNvPr id="184" name="Group 183">
              <a:extLst>
                <a:ext uri="{FF2B5EF4-FFF2-40B4-BE49-F238E27FC236}">
                  <a16:creationId xmlns:a16="http://schemas.microsoft.com/office/drawing/2014/main" id="{9B8BEB5F-6FA3-7073-4204-C8868EDCA2AB}"/>
                </a:ext>
              </a:extLst>
            </p:cNvPr>
            <p:cNvGrpSpPr/>
            <p:nvPr/>
          </p:nvGrpSpPr>
          <p:grpSpPr bwMode="gray">
            <a:xfrm>
              <a:off x="2068283" y="4716960"/>
              <a:ext cx="9568981" cy="153888"/>
              <a:chOff x="2068283" y="4708007"/>
              <a:chExt cx="9568981" cy="153888"/>
            </a:xfrm>
          </p:grpSpPr>
          <p:sp>
            <p:nvSpPr>
              <p:cNvPr id="185" name="TextBox 184">
                <a:extLst>
                  <a:ext uri="{FF2B5EF4-FFF2-40B4-BE49-F238E27FC236}">
                    <a16:creationId xmlns:a16="http://schemas.microsoft.com/office/drawing/2014/main" id="{364079A8-5033-833A-0205-4654BDD49928}"/>
                  </a:ext>
                </a:extLst>
              </p:cNvPr>
              <p:cNvSpPr txBox="1">
                <a:spLocks/>
              </p:cNvSpPr>
              <p:nvPr/>
            </p:nvSpPr>
            <p:spPr bwMode="gray">
              <a:xfrm>
                <a:off x="2068283" y="4708007"/>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Expand VMAP to child welfare stakeholders</a:t>
                </a:r>
              </a:p>
            </p:txBody>
          </p:sp>
          <p:sp>
            <p:nvSpPr>
              <p:cNvPr id="53" name="Rectangle 52">
                <a:extLst>
                  <a:ext uri="{FF2B5EF4-FFF2-40B4-BE49-F238E27FC236}">
                    <a16:creationId xmlns:a16="http://schemas.microsoft.com/office/drawing/2014/main" id="{BFA9A8D2-328F-E372-2786-68B2030BA5EA}"/>
                  </a:ext>
                </a:extLst>
              </p:cNvPr>
              <p:cNvSpPr>
                <a:spLocks/>
              </p:cNvSpPr>
              <p:nvPr/>
            </p:nvSpPr>
            <p:spPr bwMode="gray">
              <a:xfrm>
                <a:off x="9841643" y="4708007"/>
                <a:ext cx="1795621"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2B3FC693-988E-4788-964E-3AD4F4F88499}"/>
                </a:ext>
              </a:extLst>
            </p:cNvPr>
            <p:cNvGrpSpPr/>
            <p:nvPr/>
          </p:nvGrpSpPr>
          <p:grpSpPr bwMode="gray">
            <a:xfrm>
              <a:off x="2068283" y="4139736"/>
              <a:ext cx="9565713" cy="153888"/>
              <a:chOff x="2068283" y="4135417"/>
              <a:chExt cx="9565713" cy="153888"/>
            </a:xfrm>
          </p:grpSpPr>
          <p:sp>
            <p:nvSpPr>
              <p:cNvPr id="179" name="TextBox 178">
                <a:extLst>
                  <a:ext uri="{FF2B5EF4-FFF2-40B4-BE49-F238E27FC236}">
                    <a16:creationId xmlns:a16="http://schemas.microsoft.com/office/drawing/2014/main" id="{9FCEEBAA-0D3B-2866-1E71-C26C7EDEA60E}"/>
                  </a:ext>
                </a:extLst>
              </p:cNvPr>
              <p:cNvSpPr txBox="1">
                <a:spLocks/>
              </p:cNvSpPr>
              <p:nvPr/>
            </p:nvSpPr>
            <p:spPr bwMode="gray">
              <a:xfrm>
                <a:off x="2068283" y="4135417"/>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Provide preventative behavioral health services to any at-risk children</a:t>
                </a:r>
              </a:p>
            </p:txBody>
          </p:sp>
          <p:sp>
            <p:nvSpPr>
              <p:cNvPr id="33" name="Rectangle 32">
                <a:extLst>
                  <a:ext uri="{FF2B5EF4-FFF2-40B4-BE49-F238E27FC236}">
                    <a16:creationId xmlns:a16="http://schemas.microsoft.com/office/drawing/2014/main" id="{9E5EDCC6-101E-9F14-C14A-B422E6543973}"/>
                  </a:ext>
                </a:extLst>
              </p:cNvPr>
              <p:cNvSpPr>
                <a:spLocks/>
              </p:cNvSpPr>
              <p:nvPr/>
            </p:nvSpPr>
            <p:spPr bwMode="gray">
              <a:xfrm>
                <a:off x="8045974" y="4135417"/>
                <a:ext cx="3588022"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162" name="Group 161">
            <a:extLst>
              <a:ext uri="{FF2B5EF4-FFF2-40B4-BE49-F238E27FC236}">
                <a16:creationId xmlns:a16="http://schemas.microsoft.com/office/drawing/2014/main" id="{F0630E8D-E0D4-CDA5-0181-86098C32EF00}"/>
              </a:ext>
            </a:extLst>
          </p:cNvPr>
          <p:cNvGrpSpPr/>
          <p:nvPr/>
        </p:nvGrpSpPr>
        <p:grpSpPr bwMode="gray">
          <a:xfrm>
            <a:off x="2068283" y="2186512"/>
            <a:ext cx="9565713" cy="153888"/>
            <a:chOff x="2068283" y="2174331"/>
            <a:chExt cx="9565713" cy="153888"/>
          </a:xfrm>
        </p:grpSpPr>
        <p:sp>
          <p:nvSpPr>
            <p:cNvPr id="205" name="TextBox 204">
              <a:extLst>
                <a:ext uri="{FF2B5EF4-FFF2-40B4-BE49-F238E27FC236}">
                  <a16:creationId xmlns:a16="http://schemas.microsoft.com/office/drawing/2014/main" id="{63BEB245-4878-0EE6-1AFA-B7CDFF2CCA10}"/>
                </a:ext>
              </a:extLst>
            </p:cNvPr>
            <p:cNvSpPr txBox="1">
              <a:spLocks/>
            </p:cNvSpPr>
            <p:nvPr/>
          </p:nvSpPr>
          <p:spPr bwMode="gray">
            <a:xfrm>
              <a:off x="2068283" y="2174331"/>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 Pilot programs to increase retention of LDSS staff</a:t>
              </a:r>
            </a:p>
          </p:txBody>
        </p:sp>
        <p:sp>
          <p:nvSpPr>
            <p:cNvPr id="43" name="Rectangle 42">
              <a:extLst>
                <a:ext uri="{FF2B5EF4-FFF2-40B4-BE49-F238E27FC236}">
                  <a16:creationId xmlns:a16="http://schemas.microsoft.com/office/drawing/2014/main" id="{5B35B0F7-1DE5-BCE4-E0E2-DE3007B6059A}"/>
                </a:ext>
              </a:extLst>
            </p:cNvPr>
            <p:cNvSpPr>
              <a:spLocks/>
            </p:cNvSpPr>
            <p:nvPr/>
          </p:nvSpPr>
          <p:spPr bwMode="gray">
            <a:xfrm>
              <a:off x="8045974" y="2174331"/>
              <a:ext cx="3588022"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6" name="Group 205">
            <a:extLst>
              <a:ext uri="{FF2B5EF4-FFF2-40B4-BE49-F238E27FC236}">
                <a16:creationId xmlns:a16="http://schemas.microsoft.com/office/drawing/2014/main" id="{7230B3BF-775C-EA20-8AA7-1E62D44C5D59}"/>
              </a:ext>
            </a:extLst>
          </p:cNvPr>
          <p:cNvGrpSpPr>
            <a:grpSpLocks/>
          </p:cNvGrpSpPr>
          <p:nvPr/>
        </p:nvGrpSpPr>
        <p:grpSpPr bwMode="gray">
          <a:xfrm>
            <a:off x="2068283" y="2571328"/>
            <a:ext cx="9568981" cy="733480"/>
            <a:chOff x="2068283" y="2571328"/>
            <a:chExt cx="9568981" cy="733480"/>
          </a:xfrm>
        </p:grpSpPr>
        <p:grpSp>
          <p:nvGrpSpPr>
            <p:cNvPr id="168" name="Group 167">
              <a:extLst>
                <a:ext uri="{FF2B5EF4-FFF2-40B4-BE49-F238E27FC236}">
                  <a16:creationId xmlns:a16="http://schemas.microsoft.com/office/drawing/2014/main" id="{200F1C9A-1CEC-D696-209D-572726FBAF65}"/>
                </a:ext>
              </a:extLst>
            </p:cNvPr>
            <p:cNvGrpSpPr/>
            <p:nvPr/>
          </p:nvGrpSpPr>
          <p:grpSpPr bwMode="gray">
            <a:xfrm>
              <a:off x="2068283" y="3150920"/>
              <a:ext cx="9565713" cy="153888"/>
              <a:chOff x="2068283" y="3138745"/>
              <a:chExt cx="9565713" cy="153888"/>
            </a:xfrm>
          </p:grpSpPr>
          <p:sp>
            <p:nvSpPr>
              <p:cNvPr id="193" name="TextBox 192">
                <a:extLst>
                  <a:ext uri="{FF2B5EF4-FFF2-40B4-BE49-F238E27FC236}">
                    <a16:creationId xmlns:a16="http://schemas.microsoft.com/office/drawing/2014/main" id="{98964ED1-1657-9755-E6B4-439E0C472390}"/>
                  </a:ext>
                </a:extLst>
              </p:cNvPr>
              <p:cNvSpPr txBox="1">
                <a:spLocks/>
              </p:cNvSpPr>
              <p:nvPr/>
            </p:nvSpPr>
            <p:spPr bwMode="gray">
              <a:xfrm>
                <a:off x="2068283" y="3138745"/>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 Ensure timely assessment and follow-up actions</a:t>
                </a:r>
              </a:p>
            </p:txBody>
          </p:sp>
          <p:sp>
            <p:nvSpPr>
              <p:cNvPr id="45" name="Rectangle 44">
                <a:extLst>
                  <a:ext uri="{FF2B5EF4-FFF2-40B4-BE49-F238E27FC236}">
                    <a16:creationId xmlns:a16="http://schemas.microsoft.com/office/drawing/2014/main" id="{5317042E-66A9-7623-8FA5-9201B8BF3ABB}"/>
                  </a:ext>
                </a:extLst>
              </p:cNvPr>
              <p:cNvSpPr>
                <a:spLocks/>
              </p:cNvSpPr>
              <p:nvPr/>
            </p:nvSpPr>
            <p:spPr bwMode="gray">
              <a:xfrm>
                <a:off x="8045974" y="3138745"/>
                <a:ext cx="3588022"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64" name="Group 163">
              <a:extLst>
                <a:ext uri="{FF2B5EF4-FFF2-40B4-BE49-F238E27FC236}">
                  <a16:creationId xmlns:a16="http://schemas.microsoft.com/office/drawing/2014/main" id="{7D1A2B7A-D862-07D0-8715-62CE4A3BDF86}"/>
                </a:ext>
              </a:extLst>
            </p:cNvPr>
            <p:cNvGrpSpPr/>
            <p:nvPr/>
          </p:nvGrpSpPr>
          <p:grpSpPr bwMode="gray">
            <a:xfrm>
              <a:off x="2068283" y="2571328"/>
              <a:ext cx="9568981" cy="156256"/>
              <a:chOff x="2068283" y="2570429"/>
              <a:chExt cx="9568981" cy="156256"/>
            </a:xfrm>
          </p:grpSpPr>
          <p:sp>
            <p:nvSpPr>
              <p:cNvPr id="187" name="TextBox 186">
                <a:extLst>
                  <a:ext uri="{FF2B5EF4-FFF2-40B4-BE49-F238E27FC236}">
                    <a16:creationId xmlns:a16="http://schemas.microsoft.com/office/drawing/2014/main" id="{2C6D1058-8ABD-54B8-F84A-1B6A588B8DAF}"/>
                  </a:ext>
                </a:extLst>
              </p:cNvPr>
              <p:cNvSpPr txBox="1">
                <a:spLocks/>
              </p:cNvSpPr>
              <p:nvPr/>
            </p:nvSpPr>
            <p:spPr bwMode="gray">
              <a:xfrm>
                <a:off x="2068283" y="2570429"/>
                <a:ext cx="4064310" cy="15625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 Centralize intake and validity to support consistency of screening decisions</a:t>
                </a:r>
              </a:p>
            </p:txBody>
          </p:sp>
          <p:sp>
            <p:nvSpPr>
              <p:cNvPr id="5" name="Rectangle 4">
                <a:extLst>
                  <a:ext uri="{FF2B5EF4-FFF2-40B4-BE49-F238E27FC236}">
                    <a16:creationId xmlns:a16="http://schemas.microsoft.com/office/drawing/2014/main" id="{56D8F96B-F426-74E4-D283-6FDB631A1DE4}"/>
                  </a:ext>
                </a:extLst>
              </p:cNvPr>
              <p:cNvSpPr>
                <a:spLocks/>
              </p:cNvSpPr>
              <p:nvPr/>
            </p:nvSpPr>
            <p:spPr bwMode="gray">
              <a:xfrm>
                <a:off x="6345936" y="2571613"/>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grpSp>
        <p:nvGrpSpPr>
          <p:cNvPr id="166" name="Group 165">
            <a:extLst>
              <a:ext uri="{FF2B5EF4-FFF2-40B4-BE49-F238E27FC236}">
                <a16:creationId xmlns:a16="http://schemas.microsoft.com/office/drawing/2014/main" id="{449FF561-2202-F4CE-231E-0E894A4AD7C2}"/>
              </a:ext>
            </a:extLst>
          </p:cNvPr>
          <p:cNvGrpSpPr/>
          <p:nvPr/>
        </p:nvGrpSpPr>
        <p:grpSpPr bwMode="gray">
          <a:xfrm>
            <a:off x="2068283" y="2958512"/>
            <a:ext cx="9568981" cy="153888"/>
            <a:chOff x="2068283" y="2943118"/>
            <a:chExt cx="9568981" cy="153888"/>
          </a:xfrm>
        </p:grpSpPr>
        <p:sp>
          <p:nvSpPr>
            <p:cNvPr id="191" name="TextBox 190">
              <a:extLst>
                <a:ext uri="{FF2B5EF4-FFF2-40B4-BE49-F238E27FC236}">
                  <a16:creationId xmlns:a16="http://schemas.microsoft.com/office/drawing/2014/main" id="{A938C077-6216-2AF5-B1E0-92EBDAE8A9BC}"/>
                </a:ext>
              </a:extLst>
            </p:cNvPr>
            <p:cNvSpPr txBox="1">
              <a:spLocks/>
            </p:cNvSpPr>
            <p:nvPr/>
          </p:nvSpPr>
          <p:spPr bwMode="gray">
            <a:xfrm>
              <a:off x="2068283" y="2943118"/>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 Leverage advanced data analytics to inform actions</a:t>
              </a:r>
            </a:p>
          </p:txBody>
        </p:sp>
        <p:sp>
          <p:nvSpPr>
            <p:cNvPr id="54" name="Rectangle 53">
              <a:extLst>
                <a:ext uri="{FF2B5EF4-FFF2-40B4-BE49-F238E27FC236}">
                  <a16:creationId xmlns:a16="http://schemas.microsoft.com/office/drawing/2014/main" id="{95DBB9BD-B0AA-F5F5-04AC-05681E9ECF7B}"/>
                </a:ext>
              </a:extLst>
            </p:cNvPr>
            <p:cNvSpPr>
              <a:spLocks/>
            </p:cNvSpPr>
            <p:nvPr/>
          </p:nvSpPr>
          <p:spPr bwMode="gray">
            <a:xfrm>
              <a:off x="6345936" y="2943118"/>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65" name="Group 164">
            <a:extLst>
              <a:ext uri="{FF2B5EF4-FFF2-40B4-BE49-F238E27FC236}">
                <a16:creationId xmlns:a16="http://schemas.microsoft.com/office/drawing/2014/main" id="{962B3809-90E4-ED67-E586-BACE80D32E3E}"/>
              </a:ext>
            </a:extLst>
          </p:cNvPr>
          <p:cNvGrpSpPr/>
          <p:nvPr/>
        </p:nvGrpSpPr>
        <p:grpSpPr bwMode="gray">
          <a:xfrm>
            <a:off x="2068283" y="2766104"/>
            <a:ext cx="9568981" cy="153888"/>
            <a:chOff x="2068283" y="2757529"/>
            <a:chExt cx="9568981" cy="153888"/>
          </a:xfrm>
        </p:grpSpPr>
        <p:sp>
          <p:nvSpPr>
            <p:cNvPr id="189" name="TextBox 188">
              <a:extLst>
                <a:ext uri="{FF2B5EF4-FFF2-40B4-BE49-F238E27FC236}">
                  <a16:creationId xmlns:a16="http://schemas.microsoft.com/office/drawing/2014/main" id="{52F42A85-69D9-8FBB-3692-6783007B47B8}"/>
                </a:ext>
              </a:extLst>
            </p:cNvPr>
            <p:cNvSpPr txBox="1">
              <a:spLocks/>
            </p:cNvSpPr>
            <p:nvPr/>
          </p:nvSpPr>
          <p:spPr bwMode="gray">
            <a:xfrm>
              <a:off x="2068283" y="2757529"/>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Improve safety of youth ages 3 and under</a:t>
              </a:r>
            </a:p>
          </p:txBody>
        </p:sp>
        <p:sp>
          <p:nvSpPr>
            <p:cNvPr id="55" name="Rectangle 54">
              <a:extLst>
                <a:ext uri="{FF2B5EF4-FFF2-40B4-BE49-F238E27FC236}">
                  <a16:creationId xmlns:a16="http://schemas.microsoft.com/office/drawing/2014/main" id="{0DBEF502-F1CE-E1EE-407B-FB73E2AF24B2}"/>
                </a:ext>
              </a:extLst>
            </p:cNvPr>
            <p:cNvSpPr>
              <a:spLocks/>
            </p:cNvSpPr>
            <p:nvPr/>
          </p:nvSpPr>
          <p:spPr bwMode="gray">
            <a:xfrm>
              <a:off x="6345936" y="2757529"/>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93F3CD29-0342-E174-898A-694AB516B578}"/>
              </a:ext>
            </a:extLst>
          </p:cNvPr>
          <p:cNvGrpSpPr/>
          <p:nvPr>
            <p:custDataLst>
              <p:tags r:id="rId35"/>
            </p:custDataLst>
          </p:nvPr>
        </p:nvGrpSpPr>
        <p:grpSpPr bwMode="gray">
          <a:xfrm>
            <a:off x="6345936" y="1188721"/>
            <a:ext cx="1793439" cy="354132"/>
            <a:chOff x="5631180" y="1188721"/>
            <a:chExt cx="2035698" cy="354132"/>
          </a:xfrm>
          <a:solidFill>
            <a:schemeClr val="bg1">
              <a:lumMod val="95000"/>
            </a:schemeClr>
          </a:solidFill>
        </p:grpSpPr>
        <p:sp>
          <p:nvSpPr>
            <p:cNvPr id="294" name="Freeform: Shape 293">
              <a:extLst>
                <a:ext uri="{FF2B5EF4-FFF2-40B4-BE49-F238E27FC236}">
                  <a16:creationId xmlns:a16="http://schemas.microsoft.com/office/drawing/2014/main" id="{F66E40DA-0DC1-DFA2-7D13-BF2EF6DD3846}"/>
                </a:ext>
              </a:extLst>
            </p:cNvPr>
            <p:cNvSpPr/>
            <p:nvPr>
              <p:custDataLst>
                <p:tags r:id="rId43"/>
              </p:custDataLst>
            </p:nvPr>
          </p:nvSpPr>
          <p:spPr bwMode="gray">
            <a:xfrm>
              <a:off x="5631180" y="1188721"/>
              <a:ext cx="2035698" cy="35413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7707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7707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707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5 w 1828800"/>
                <a:gd name="connsiteY1" fmla="*/ 0 h 914400"/>
                <a:gd name="connsiteX2" fmla="*/ 1828800 w 1828800"/>
                <a:gd name="connsiteY2" fmla="*/ 457200 h 914400"/>
                <a:gd name="connsiteX3" fmla="*/ 177153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1535" y="0"/>
                  </a:lnTo>
                  <a:lnTo>
                    <a:pt x="1828800" y="457200"/>
                  </a:lnTo>
                  <a:lnTo>
                    <a:pt x="1771535"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295" name="TextBox 294">
              <a:extLst>
                <a:ext uri="{FF2B5EF4-FFF2-40B4-BE49-F238E27FC236}">
                  <a16:creationId xmlns:a16="http://schemas.microsoft.com/office/drawing/2014/main" id="{548CB0D8-138A-C763-BA34-EDBD327DC3DA}"/>
                </a:ext>
              </a:extLst>
            </p:cNvPr>
            <p:cNvSpPr txBox="1"/>
            <p:nvPr>
              <p:custDataLst>
                <p:tags r:id="rId44"/>
              </p:custDataLst>
            </p:nvPr>
          </p:nvSpPr>
          <p:spPr bwMode="gray">
            <a:xfrm>
              <a:off x="5694680" y="1213314"/>
              <a:ext cx="1908454" cy="304947"/>
            </a:xfrm>
            <a:prstGeom prst="rect">
              <a:avLst/>
            </a:prstGeom>
            <a:grpFill/>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Year 1</a:t>
              </a:r>
            </a:p>
          </p:txBody>
        </p:sp>
      </p:grpSp>
      <p:grpSp>
        <p:nvGrpSpPr>
          <p:cNvPr id="21" name="Group 20">
            <a:extLst>
              <a:ext uri="{FF2B5EF4-FFF2-40B4-BE49-F238E27FC236}">
                <a16:creationId xmlns:a16="http://schemas.microsoft.com/office/drawing/2014/main" id="{C55FB5A3-F529-813C-1283-908DDB1C4C1C}"/>
              </a:ext>
            </a:extLst>
          </p:cNvPr>
          <p:cNvGrpSpPr/>
          <p:nvPr>
            <p:custDataLst>
              <p:tags r:id="rId36"/>
            </p:custDataLst>
          </p:nvPr>
        </p:nvGrpSpPr>
        <p:grpSpPr bwMode="gray">
          <a:xfrm>
            <a:off x="8093790" y="1188721"/>
            <a:ext cx="1793439" cy="354132"/>
            <a:chOff x="7615135" y="1188721"/>
            <a:chExt cx="2035698" cy="354132"/>
          </a:xfrm>
          <a:solidFill>
            <a:schemeClr val="bg1">
              <a:lumMod val="95000"/>
            </a:schemeClr>
          </a:solidFill>
        </p:grpSpPr>
        <p:sp>
          <p:nvSpPr>
            <p:cNvPr id="297" name="Freeform: Shape 296">
              <a:extLst>
                <a:ext uri="{FF2B5EF4-FFF2-40B4-BE49-F238E27FC236}">
                  <a16:creationId xmlns:a16="http://schemas.microsoft.com/office/drawing/2014/main" id="{96F25825-FB32-C135-31BE-04E70D49CF51}"/>
                </a:ext>
              </a:extLst>
            </p:cNvPr>
            <p:cNvSpPr/>
            <p:nvPr>
              <p:custDataLst>
                <p:tags r:id="rId41"/>
              </p:custDataLst>
            </p:nvPr>
          </p:nvSpPr>
          <p:spPr bwMode="gray">
            <a:xfrm>
              <a:off x="7615135" y="1188721"/>
              <a:ext cx="2035698" cy="35413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3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09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1536" y="0"/>
                  </a:lnTo>
                  <a:lnTo>
                    <a:pt x="1828800" y="457200"/>
                  </a:lnTo>
                  <a:lnTo>
                    <a:pt x="1771536" y="914400"/>
                  </a:lnTo>
                  <a:lnTo>
                    <a:pt x="0" y="914400"/>
                  </a:lnTo>
                  <a:lnTo>
                    <a:pt x="57265"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298" name="TextBox 297">
              <a:extLst>
                <a:ext uri="{FF2B5EF4-FFF2-40B4-BE49-F238E27FC236}">
                  <a16:creationId xmlns:a16="http://schemas.microsoft.com/office/drawing/2014/main" id="{4EB73946-0912-30BB-5E56-F8BD2469F3F7}"/>
                </a:ext>
              </a:extLst>
            </p:cNvPr>
            <p:cNvSpPr txBox="1"/>
            <p:nvPr>
              <p:custDataLst>
                <p:tags r:id="rId42"/>
              </p:custDataLst>
            </p:nvPr>
          </p:nvSpPr>
          <p:spPr bwMode="gray">
            <a:xfrm>
              <a:off x="7729679" y="1213314"/>
              <a:ext cx="1857410" cy="304947"/>
            </a:xfrm>
            <a:prstGeom prst="rect">
              <a:avLst/>
            </a:prstGeom>
            <a:grpFill/>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Year 2</a:t>
              </a:r>
            </a:p>
          </p:txBody>
        </p:sp>
      </p:grpSp>
      <p:grpSp>
        <p:nvGrpSpPr>
          <p:cNvPr id="15" name="Group 14">
            <a:extLst>
              <a:ext uri="{FF2B5EF4-FFF2-40B4-BE49-F238E27FC236}">
                <a16:creationId xmlns:a16="http://schemas.microsoft.com/office/drawing/2014/main" id="{45C6FFCF-4A94-301D-ABCA-D537A4D4E8CD}"/>
              </a:ext>
            </a:extLst>
          </p:cNvPr>
          <p:cNvGrpSpPr/>
          <p:nvPr>
            <p:custDataLst>
              <p:tags r:id="rId37"/>
            </p:custDataLst>
          </p:nvPr>
        </p:nvGrpSpPr>
        <p:grpSpPr bwMode="gray">
          <a:xfrm>
            <a:off x="9841643" y="1188721"/>
            <a:ext cx="1793439" cy="354132"/>
            <a:chOff x="9599090" y="1188721"/>
            <a:chExt cx="2035698" cy="354132"/>
          </a:xfrm>
          <a:solidFill>
            <a:schemeClr val="bg1">
              <a:lumMod val="95000"/>
            </a:schemeClr>
          </a:solidFill>
        </p:grpSpPr>
        <p:sp>
          <p:nvSpPr>
            <p:cNvPr id="311" name="Freeform: Shape 310">
              <a:extLst>
                <a:ext uri="{FF2B5EF4-FFF2-40B4-BE49-F238E27FC236}">
                  <a16:creationId xmlns:a16="http://schemas.microsoft.com/office/drawing/2014/main" id="{E7303D08-921E-FBC0-25F3-023CBA73B72A}"/>
                </a:ext>
              </a:extLst>
            </p:cNvPr>
            <p:cNvSpPr/>
            <p:nvPr>
              <p:custDataLst>
                <p:tags r:id="rId39"/>
              </p:custDataLst>
            </p:nvPr>
          </p:nvSpPr>
          <p:spPr bwMode="gray">
            <a:xfrm>
              <a:off x="9599090" y="1188721"/>
              <a:ext cx="2035698" cy="354132"/>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182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980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6980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4516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4284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4284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57030 w 1828800"/>
                <a:gd name="connsiteY5" fmla="*/ 457200 h 914400"/>
                <a:gd name="connsiteX0" fmla="*/ 0 w 1828800"/>
                <a:gd name="connsiteY0" fmla="*/ 0 h 914400"/>
                <a:gd name="connsiteX1" fmla="*/ 1771771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77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57706 w 1828800"/>
                <a:gd name="connsiteY5" fmla="*/ 457200 h 914400"/>
                <a:gd name="connsiteX0" fmla="*/ 0 w 1828800"/>
                <a:gd name="connsiteY0" fmla="*/ 0 h 914400"/>
                <a:gd name="connsiteX1" fmla="*/ 1771094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09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 name="connsiteX0" fmla="*/ 0 w 1828800"/>
                <a:gd name="connsiteY0" fmla="*/ 0 h 914400"/>
                <a:gd name="connsiteX1" fmla="*/ 1771536 w 1828800"/>
                <a:gd name="connsiteY1" fmla="*/ 0 h 914400"/>
                <a:gd name="connsiteX2" fmla="*/ 1828800 w 1828800"/>
                <a:gd name="connsiteY2" fmla="*/ 457200 h 914400"/>
                <a:gd name="connsiteX3" fmla="*/ 1771536 w 1828800"/>
                <a:gd name="connsiteY3" fmla="*/ 914400 h 914400"/>
                <a:gd name="connsiteX4" fmla="*/ 0 w 1828800"/>
                <a:gd name="connsiteY4" fmla="*/ 914400 h 914400"/>
                <a:gd name="connsiteX5" fmla="*/ 57264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1536" y="0"/>
                  </a:lnTo>
                  <a:lnTo>
                    <a:pt x="1828800" y="457200"/>
                  </a:lnTo>
                  <a:lnTo>
                    <a:pt x="1771536" y="914400"/>
                  </a:lnTo>
                  <a:lnTo>
                    <a:pt x="0" y="914400"/>
                  </a:lnTo>
                  <a:lnTo>
                    <a:pt x="57264"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Calibri"/>
                <a:ea typeface="+mn-ea"/>
                <a:cs typeface="+mn-cs"/>
              </a:endParaRPr>
            </a:p>
          </p:txBody>
        </p:sp>
        <p:sp>
          <p:nvSpPr>
            <p:cNvPr id="312" name="TextBox 311">
              <a:extLst>
                <a:ext uri="{FF2B5EF4-FFF2-40B4-BE49-F238E27FC236}">
                  <a16:creationId xmlns:a16="http://schemas.microsoft.com/office/drawing/2014/main" id="{BBE3C9A5-14F2-6E0D-E736-64D6089C5E79}"/>
                </a:ext>
              </a:extLst>
            </p:cNvPr>
            <p:cNvSpPr txBox="1"/>
            <p:nvPr>
              <p:custDataLst>
                <p:tags r:id="rId40"/>
              </p:custDataLst>
            </p:nvPr>
          </p:nvSpPr>
          <p:spPr bwMode="gray">
            <a:xfrm>
              <a:off x="9713633" y="1213314"/>
              <a:ext cx="1857410" cy="304947"/>
            </a:xfrm>
            <a:prstGeom prst="rect">
              <a:avLst/>
            </a:prstGeom>
            <a:grpFill/>
          </p:spPr>
          <p:txBody>
            <a:bodyPr vert="horz" lIns="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Year 3</a:t>
              </a:r>
            </a:p>
          </p:txBody>
        </p:sp>
      </p:grpSp>
      <p:sp>
        <p:nvSpPr>
          <p:cNvPr id="8" name="TextBox 7">
            <a:extLst>
              <a:ext uri="{FF2B5EF4-FFF2-40B4-BE49-F238E27FC236}">
                <a16:creationId xmlns:a16="http://schemas.microsoft.com/office/drawing/2014/main" id="{0B4BB7E9-A900-3C35-92A5-AE3987AE5F61}"/>
              </a:ext>
            </a:extLst>
          </p:cNvPr>
          <p:cNvSpPr txBox="1">
            <a:spLocks/>
          </p:cNvSpPr>
          <p:nvPr/>
        </p:nvSpPr>
        <p:spPr bwMode="gray">
          <a:xfrm>
            <a:off x="2068283" y="6250134"/>
            <a:ext cx="4064310" cy="15388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 </a:t>
            </a:r>
            <a:r>
              <a:rPr kumimoji="0" lang="en-US" sz="1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sym typeface=""/>
              </a:rPr>
              <a:t>Establish transparency on abuses and fatalities</a:t>
            </a:r>
          </a:p>
        </p:txBody>
      </p:sp>
      <p:cxnSp>
        <p:nvCxnSpPr>
          <p:cNvPr id="13" name="LineBasicDefault 12">
            <a:extLst>
              <a:ext uri="{FF2B5EF4-FFF2-40B4-BE49-F238E27FC236}">
                <a16:creationId xmlns:a16="http://schemas.microsoft.com/office/drawing/2014/main" id="{702AB23D-D309-E1CC-5BD6-78466953EF0B}"/>
              </a:ext>
            </a:extLst>
          </p:cNvPr>
          <p:cNvCxnSpPr>
            <a:cxnSpLocks/>
          </p:cNvCxnSpPr>
          <p:nvPr>
            <p:custDataLst>
              <p:tags r:id="rId38"/>
            </p:custDataLst>
          </p:nvPr>
        </p:nvCxnSpPr>
        <p:spPr bwMode="gray">
          <a:xfrm>
            <a:off x="2068283" y="6228760"/>
            <a:ext cx="956535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A33EB60-AD67-3B60-B8C7-63E4F8543377}"/>
              </a:ext>
            </a:extLst>
          </p:cNvPr>
          <p:cNvSpPr>
            <a:spLocks/>
          </p:cNvSpPr>
          <p:nvPr/>
        </p:nvSpPr>
        <p:spPr bwMode="gray">
          <a:xfrm>
            <a:off x="6345936" y="6256705"/>
            <a:ext cx="5291328" cy="153888"/>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9300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E416A-9637-2856-F1F8-C30A9D8E6E3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F5C13E4A-BD5A-04C7-2CB8-5BF2863F36C9}"/>
              </a:ext>
            </a:extLst>
          </p:cNvPr>
          <p:cNvGraphicFramePr>
            <a:graphicFrameLocks noChangeAspect="1"/>
          </p:cNvGraphicFramePr>
          <p:nvPr>
            <p:custDataLst>
              <p:tags r:id="rId2"/>
            </p:custDataLst>
            <p:extLst>
              <p:ext uri="{D42A27DB-BD31-4B8C-83A1-F6EECF244321}">
                <p14:modId xmlns:p14="http://schemas.microsoft.com/office/powerpoint/2010/main" val="498258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F5C13E4A-BD5A-04C7-2CB8-5BF2863F36C9}"/>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47FCAF36-9CCA-9EE1-7897-ED72B83B36A6}"/>
              </a:ext>
            </a:extLst>
          </p:cNvPr>
          <p:cNvSpPr>
            <a:spLocks noGrp="1"/>
          </p:cNvSpPr>
          <p:nvPr>
            <p:ph type="title"/>
            <p:custDataLst>
              <p:tags r:id="rId3"/>
            </p:custDataLst>
          </p:nvPr>
        </p:nvSpPr>
        <p:spPr>
          <a:xfrm>
            <a:off x="554736" y="1706563"/>
            <a:ext cx="3813048" cy="461665"/>
          </a:xfrm>
        </p:spPr>
        <p:txBody>
          <a:bodyPr vert="horz"/>
          <a:lstStyle/>
          <a:p>
            <a:r>
              <a:rPr lang="en-US" dirty="0"/>
              <a:t>Content</a:t>
            </a:r>
          </a:p>
        </p:txBody>
      </p:sp>
      <p:sp>
        <p:nvSpPr>
          <p:cNvPr id="4" name="Date Placeholder 3">
            <a:extLst>
              <a:ext uri="{FF2B5EF4-FFF2-40B4-BE49-F238E27FC236}">
                <a16:creationId xmlns:a16="http://schemas.microsoft.com/office/drawing/2014/main" id="{DE3B36E7-02BA-CBC1-655A-EAABDADCB547}"/>
              </a:ext>
            </a:extLst>
          </p:cNvPr>
          <p:cNvSpPr>
            <a:spLocks noGrp="1"/>
          </p:cNvSpPr>
          <p:nvPr>
            <p:ph type="dt" sz="half" idx="4294967295"/>
          </p:nvPr>
        </p:nvSpPr>
        <p:spPr>
          <a:xfrm>
            <a:off x="11445875" y="165100"/>
            <a:ext cx="746125" cy="123825"/>
          </a:xfrm>
        </p:spPr>
        <p:txBody>
          <a:body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2" name="Text Placeholder 4">
            <a:hlinkClick r:id="rId12" action="ppaction://hlinksldjump"/>
            <a:extLst>
              <a:ext uri="{FF2B5EF4-FFF2-40B4-BE49-F238E27FC236}">
                <a16:creationId xmlns:a16="http://schemas.microsoft.com/office/drawing/2014/main" id="{F8B129A5-FCB4-B358-F5B8-947B3F48007A}"/>
              </a:ext>
            </a:extLst>
          </p:cNvPr>
          <p:cNvSpPr>
            <a:spLocks noGrp="1"/>
          </p:cNvSpPr>
          <p:nvPr>
            <p:custDataLst>
              <p:tags r:id="rId4"/>
            </p:custDataLst>
          </p:nvPr>
        </p:nvSpPr>
        <p:spPr bwMode="auto">
          <a:xfrm>
            <a:off x="4003674" y="2411413"/>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Overview </a:t>
            </a:r>
            <a:r>
              <a:rPr lang="en-US" altLang="en-US">
                <a:effectLst/>
                <a:cs typeface="+mn-cs"/>
              </a:rPr>
              <a:t>of effort</a:t>
            </a:r>
            <a:endParaRPr lang="en-US" dirty="0">
              <a:cs typeface="+mn-cs"/>
            </a:endParaRPr>
          </a:p>
        </p:txBody>
      </p:sp>
      <p:sp>
        <p:nvSpPr>
          <p:cNvPr id="40" name="Text Placeholder 4">
            <a:hlinkClick r:id="rId13" action="ppaction://hlinksldjump"/>
            <a:extLst>
              <a:ext uri="{FF2B5EF4-FFF2-40B4-BE49-F238E27FC236}">
                <a16:creationId xmlns:a16="http://schemas.microsoft.com/office/drawing/2014/main" id="{8876619C-EC38-526B-C788-C350CE86A6CE}"/>
              </a:ext>
            </a:extLst>
          </p:cNvPr>
          <p:cNvSpPr>
            <a:spLocks noGrp="1"/>
          </p:cNvSpPr>
          <p:nvPr>
            <p:custDataLst>
              <p:tags r:id="rId5"/>
            </p:custDataLst>
          </p:nvPr>
        </p:nvSpPr>
        <p:spPr bwMode="auto">
          <a:xfrm>
            <a:off x="4003674" y="2817813"/>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2550"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Virginia’s aspiration – Safe Kids, </a:t>
            </a:r>
            <a:r>
              <a:rPr lang="en-US" altLang="en-US">
                <a:effectLst/>
                <a:cs typeface="+mn-cs"/>
              </a:rPr>
              <a:t>Strong Families </a:t>
            </a:r>
            <a:endParaRPr lang="en-US" dirty="0">
              <a:cs typeface="+mn-cs"/>
            </a:endParaRPr>
          </a:p>
        </p:txBody>
      </p:sp>
      <p:sp>
        <p:nvSpPr>
          <p:cNvPr id="42" name="Text Placeholder 4">
            <a:hlinkClick r:id="rId14" action="ppaction://hlinksldjump"/>
            <a:extLst>
              <a:ext uri="{FF2B5EF4-FFF2-40B4-BE49-F238E27FC236}">
                <a16:creationId xmlns:a16="http://schemas.microsoft.com/office/drawing/2014/main" id="{4664E80B-9E7B-FD74-C2F9-138235A92BD1}"/>
              </a:ext>
            </a:extLst>
          </p:cNvPr>
          <p:cNvSpPr>
            <a:spLocks noGrp="1"/>
          </p:cNvSpPr>
          <p:nvPr>
            <p:custDataLst>
              <p:tags r:id="rId6"/>
            </p:custDataLst>
          </p:nvPr>
        </p:nvSpPr>
        <p:spPr bwMode="auto">
          <a:xfrm>
            <a:off x="4003674" y="3225800"/>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Current state diagnostic </a:t>
            </a:r>
            <a:endParaRPr lang="en-US" dirty="0">
              <a:cs typeface="+mn-cs"/>
            </a:endParaRPr>
          </a:p>
        </p:txBody>
      </p:sp>
      <p:sp>
        <p:nvSpPr>
          <p:cNvPr id="44" name="Text Placeholder 4">
            <a:hlinkClick r:id="rId15" action="ppaction://hlinksldjump"/>
            <a:extLst>
              <a:ext uri="{FF2B5EF4-FFF2-40B4-BE49-F238E27FC236}">
                <a16:creationId xmlns:a16="http://schemas.microsoft.com/office/drawing/2014/main" id="{91447ABE-809B-5BD8-635C-8996F4C6445A}"/>
              </a:ext>
            </a:extLst>
          </p:cNvPr>
          <p:cNvSpPr>
            <a:spLocks noGrp="1"/>
          </p:cNvSpPr>
          <p:nvPr>
            <p:custDataLst>
              <p:tags r:id="rId7"/>
            </p:custDataLst>
          </p:nvPr>
        </p:nvSpPr>
        <p:spPr bwMode="auto">
          <a:xfrm>
            <a:off x="4003674" y="3632200"/>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Safe </a:t>
            </a:r>
            <a:r>
              <a:rPr lang="en-US" altLang="en-US" dirty="0">
                <a:effectLst/>
                <a:cs typeface="+mn-cs"/>
              </a:rPr>
              <a:t>Kids, Strong Families draft initiatives</a:t>
            </a:r>
            <a:endParaRPr lang="en-US" dirty="0">
              <a:cs typeface="+mn-cs"/>
            </a:endParaRPr>
          </a:p>
        </p:txBody>
      </p:sp>
      <p:sp>
        <p:nvSpPr>
          <p:cNvPr id="6" name="Text Placeholder 4">
            <a:extLst>
              <a:ext uri="{FF2B5EF4-FFF2-40B4-BE49-F238E27FC236}">
                <a16:creationId xmlns:a16="http://schemas.microsoft.com/office/drawing/2014/main" id="{1925EBCC-A72D-D5FB-1645-ABBF93A4DE98}"/>
              </a:ext>
            </a:extLst>
          </p:cNvPr>
          <p:cNvSpPr>
            <a:spLocks noGrp="1"/>
          </p:cNvSpPr>
          <p:nvPr>
            <p:custDataLst>
              <p:tags r:id="rId8"/>
            </p:custDataLst>
          </p:nvPr>
        </p:nvSpPr>
        <p:spPr bwMode="auto">
          <a:xfrm>
            <a:off x="4003674" y="4040188"/>
            <a:ext cx="4184650" cy="406400"/>
          </a:xfrm>
          <a:prstGeom prst="rect">
            <a:avLst/>
          </a:prstGeom>
          <a:solidFill>
            <a:schemeClr val="accent1"/>
          </a:solidFill>
          <a:ln>
            <a:noFill/>
          </a:ln>
          <a:effec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Appendix additional detail on sources of insight </a:t>
            </a:r>
            <a:endParaRPr lang="en-US" b="1" dirty="0">
              <a:solidFill>
                <a:schemeClr val="tx2"/>
              </a:solidFill>
              <a:cs typeface="+mn-cs"/>
            </a:endParaRPr>
          </a:p>
        </p:txBody>
      </p:sp>
    </p:spTree>
    <p:custDataLst>
      <p:tags r:id="rId1"/>
    </p:custDataLst>
    <p:extLst>
      <p:ext uri="{BB962C8B-B14F-4D97-AF65-F5344CB8AC3E}">
        <p14:creationId xmlns:p14="http://schemas.microsoft.com/office/powerpoint/2010/main" val="359428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1B63B496-4B4A-2F54-28CE-FD96E44786F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6" name="Object 6" hidden="1">
                        <a:extLst>
                          <a:ext uri="{FF2B5EF4-FFF2-40B4-BE49-F238E27FC236}">
                            <a16:creationId xmlns:a16="http://schemas.microsoft.com/office/drawing/2014/main" id="{1B63B496-4B4A-2F54-28CE-FD96E44786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2972C9B-D5DA-F7AE-C2F5-A7F43585229B}"/>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Fact base: 50+ sources analyzed</a:t>
            </a:r>
          </a:p>
        </p:txBody>
      </p:sp>
      <p:sp>
        <p:nvSpPr>
          <p:cNvPr id="4" name="Date Placeholder 5">
            <a:extLst>
              <a:ext uri="{FF2B5EF4-FFF2-40B4-BE49-F238E27FC236}">
                <a16:creationId xmlns:a16="http://schemas.microsoft.com/office/drawing/2014/main" id="{874CB321-39D7-D24C-BEC7-DFEE90450CF8}"/>
              </a:ext>
            </a:extLst>
          </p:cNvPr>
          <p:cNvSpPr>
            <a:spLocks noGrp="1"/>
          </p:cNvSpPr>
          <p:nvPr>
            <p:ph type="dt" sz="half" idx="2"/>
          </p:nvPr>
        </p:nvSpPr>
        <p:spPr>
          <a:xfrm>
            <a:off x="6232415" y="33583"/>
            <a:ext cx="809517" cy="123111"/>
          </a:xfrm>
          <a:noFill/>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As of June </a:t>
            </a:r>
            <a:r>
              <a:rPr lang="en-US">
                <a:solidFill>
                  <a:srgbClr val="000000"/>
                </a:solidFill>
                <a:latin typeface="Calibri" panose="020F0502020204030204" pitchFamily="34" charset="0"/>
              </a:rPr>
              <a:t>23</a:t>
            </a:r>
            <a:r>
              <a:rPr kumimoji="0" lang="en-US" sz="800" b="1" i="0" u="sng"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2025</a:t>
            </a:r>
          </a:p>
        </p:txBody>
      </p:sp>
      <p:grpSp>
        <p:nvGrpSpPr>
          <p:cNvPr id="14" name="Group 13">
            <a:extLst>
              <a:ext uri="{FF2B5EF4-FFF2-40B4-BE49-F238E27FC236}">
                <a16:creationId xmlns:a16="http://schemas.microsoft.com/office/drawing/2014/main" id="{E5E9F6FD-381C-272D-0008-C273DAFABC9D}"/>
              </a:ext>
            </a:extLst>
          </p:cNvPr>
          <p:cNvGrpSpPr/>
          <p:nvPr/>
        </p:nvGrpSpPr>
        <p:grpSpPr>
          <a:xfrm>
            <a:off x="554736" y="1316807"/>
            <a:ext cx="11082528" cy="215426"/>
            <a:chOff x="554736" y="1215208"/>
            <a:chExt cx="11082528" cy="215426"/>
          </a:xfrm>
        </p:grpSpPr>
        <p:sp>
          <p:nvSpPr>
            <p:cNvPr id="10" name="TextBox 9">
              <a:extLst>
                <a:ext uri="{FF2B5EF4-FFF2-40B4-BE49-F238E27FC236}">
                  <a16:creationId xmlns:a16="http://schemas.microsoft.com/office/drawing/2014/main" id="{8E5A0A57-F8B0-81E3-A359-330E31AD76A6}"/>
                </a:ext>
              </a:extLst>
            </p:cNvPr>
            <p:cNvSpPr txBox="1">
              <a:spLocks/>
            </p:cNvSpPr>
            <p:nvPr/>
          </p:nvSpPr>
          <p:spPr>
            <a:xfrm>
              <a:off x="554736" y="1215208"/>
              <a:ext cx="11082528"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de-CH" sz="1200" b="1"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Data sources</a:t>
              </a:r>
              <a:endParaRPr kumimoji="0" lang="de-CH" sz="12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endParaRPr>
            </a:p>
          </p:txBody>
        </p:sp>
        <p:cxnSp>
          <p:nvCxnSpPr>
            <p:cNvPr id="11" name="LineBasicStrong 23">
              <a:extLst>
                <a:ext uri="{FF2B5EF4-FFF2-40B4-BE49-F238E27FC236}">
                  <a16:creationId xmlns:a16="http://schemas.microsoft.com/office/drawing/2014/main" id="{0F30E9B0-4EDD-60D5-EA19-9E26F5CE63CF}"/>
                </a:ext>
              </a:extLst>
            </p:cNvPr>
            <p:cNvCxnSpPr>
              <a:cxnSpLocks/>
            </p:cNvCxnSpPr>
            <p:nvPr>
              <p:custDataLst>
                <p:tags r:id="rId4"/>
              </p:custDataLst>
            </p:nvPr>
          </p:nvCxnSpPr>
          <p:spPr>
            <a:xfrm>
              <a:off x="554736" y="1430634"/>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41DC49E-1AE8-C113-BDD8-E6F292592A70}"/>
              </a:ext>
            </a:extLst>
          </p:cNvPr>
          <p:cNvSpPr txBox="1"/>
          <p:nvPr/>
        </p:nvSpPr>
        <p:spPr>
          <a:xfrm>
            <a:off x="554736" y="1616670"/>
            <a:ext cx="5554678" cy="46166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VDSS LDSS internal reporting data (2024,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Virginia’s Annual Report on the Five Year State Plan for Child and Family Services 2020 – 2024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Compiled LDSS data received from VDSS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Foster care outcomes VDSS report (2024-2025)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VDSS CPS dashboard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VDSS Manual Sec. 4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ACF Child Maltreatment Report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ACF entry report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Administration for Children and Families Title IV-E spending data (2022,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AFCARS child welfare / foster care dashboard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Summary of CSA Utilization and Expenditure Data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Administration for Children and Families Child Maltreatment Report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Quality Improvement Center for Workforce Development, Virginia Site Overview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National Association of Counties, County Policy Priorities for Transforming the Child Welfare System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Progress Report of Oversight of LDSS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State of Nevada Statutes, Ch. 432B 5. Maryland.gov</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Minnesota Child Protection and Child  Welfare Supervision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Pennsylvania Child Youth and Family Service Plan (2025-2029)</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Butler workforce training assessments,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Claude Moore Virginia Human Services Workforce Report, 2022</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Hotline data, 2024 </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Safety assessment tools data, May 2021</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Citizens Review Panel, process and responses,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VDSS deviating agencies dashboard (2023-2025) </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Bureau of Labor Statistics (2023)</a:t>
            </a:r>
          </a:p>
        </p:txBody>
      </p:sp>
      <p:sp>
        <p:nvSpPr>
          <p:cNvPr id="7" name="TextBox 6">
            <a:extLst>
              <a:ext uri="{FF2B5EF4-FFF2-40B4-BE49-F238E27FC236}">
                <a16:creationId xmlns:a16="http://schemas.microsoft.com/office/drawing/2014/main" id="{B24A4B47-82D8-4E3F-023F-2A4ADCF4B2CA}"/>
              </a:ext>
            </a:extLst>
          </p:cNvPr>
          <p:cNvSpPr txBox="1"/>
          <p:nvPr/>
        </p:nvSpPr>
        <p:spPr>
          <a:xfrm>
            <a:off x="6182576" y="1616671"/>
            <a:ext cx="5454688" cy="46422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LDSS career page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Youth Village - Programs and Services in Approved State Prevention Program Plans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Child Trends State-level Data for Understanding Child Welfare in the United States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CEP-Va NAGA Report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ACF exit report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National Council for Adoption (NCFA) </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World Population Review, Foster Care Stipend by state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CSA Annual Report to the Governor and General Assembly on the Tiered Match Rate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DFS 2025 Quarterly Reports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2024 Virginia Medicaid and CHIP Data Book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Internal documentation on data system configurations within VDSS and between VDSS-LDSS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OSIG CPS Audit Report-Final (2022)</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Internal documentation of LDSS prevention programs (2023-2025)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Internal document on non-Family First prevention programs (2023-2025)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VA FFPSA Plan – 2023 Revision </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North Carolina General Assembly, Statutory Authority of State (2020)</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UNC School of Government – Child welfare overview (2022)</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Virginia child maltreatment death investigations report, 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VDSS Policy Transformation final report,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Annual report of the director of foster care,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DSS adoption reports, 2025</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DMAS Foster Care Studies,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Office of the Children’s Ombudsman annual reports (2023,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DMAS Child Welfare Focus Study Report (2022-2023)</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Child and Family Services Reviews (CFSR) Workbook (2024)</a:t>
            </a:r>
          </a:p>
          <a:p>
            <a:pPr marL="228600" marR="0" lvl="1" indent="-228600" algn="l" defTabSz="914400" rtl="0" eaLnBrk="1" fontAlgn="auto" latinLnBrk="0" hangingPunct="1">
              <a:lnSpc>
                <a:spcPct val="100000"/>
              </a:lnSpc>
              <a:spcBef>
                <a:spcPts val="100"/>
              </a:spcBef>
              <a:spcAft>
                <a:spcPts val="100"/>
              </a:spcAft>
              <a:buClr>
                <a:srgbClr val="000000"/>
              </a:buClr>
              <a:buSzPct val="110000"/>
              <a:buFont typeface="Wingdings"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SDM® Screening and Response Tool Policy and Procedures Manual (2025)</a:t>
            </a:r>
          </a:p>
        </p:txBody>
      </p:sp>
    </p:spTree>
    <p:custDataLst>
      <p:tags r:id="rId1"/>
    </p:custDataLst>
    <p:extLst>
      <p:ext uri="{BB962C8B-B14F-4D97-AF65-F5344CB8AC3E}">
        <p14:creationId xmlns:p14="http://schemas.microsoft.com/office/powerpoint/2010/main" val="201647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E9B7AB5-478D-C6DD-B84D-DF136033301D}"/>
              </a:ext>
            </a:extLst>
          </p:cNvPr>
          <p:cNvGraphicFramePr>
            <a:graphicFrameLocks noChangeAspect="1"/>
          </p:cNvGraphicFramePr>
          <p:nvPr>
            <p:custDataLst>
              <p:tags r:id="rId2"/>
            </p:custDataLst>
            <p:extLst>
              <p:ext uri="{D42A27DB-BD31-4B8C-83A1-F6EECF244321}">
                <p14:modId xmlns:p14="http://schemas.microsoft.com/office/powerpoint/2010/main" val="1553115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7" name="Object 6" hidden="1">
                        <a:extLst>
                          <a:ext uri="{FF2B5EF4-FFF2-40B4-BE49-F238E27FC236}">
                            <a16:creationId xmlns:a16="http://schemas.microsoft.com/office/drawing/2014/main" id="{DE9B7AB5-478D-C6DD-B84D-DF136033301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9441D2F7-AE0D-0B14-5297-2973816FC02D}"/>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Fact base: 50+ stakeholders and experts engaged in 1:1 interviews</a:t>
            </a:r>
          </a:p>
        </p:txBody>
      </p:sp>
      <p:cxnSp>
        <p:nvCxnSpPr>
          <p:cNvPr id="17" name="LineBasicDefault 67">
            <a:extLst>
              <a:ext uri="{FF2B5EF4-FFF2-40B4-BE49-F238E27FC236}">
                <a16:creationId xmlns:a16="http://schemas.microsoft.com/office/drawing/2014/main" id="{76FF936A-B6AE-478D-59CF-4CDCEBEBA2F9}"/>
              </a:ext>
            </a:extLst>
          </p:cNvPr>
          <p:cNvCxnSpPr>
            <a:cxnSpLocks/>
          </p:cNvCxnSpPr>
          <p:nvPr>
            <p:custDataLst>
              <p:tags r:id="rId4"/>
            </p:custDataLst>
          </p:nvPr>
        </p:nvCxnSpPr>
        <p:spPr>
          <a:xfrm>
            <a:off x="554735" y="3339589"/>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LineBasicDefault 67">
            <a:extLst>
              <a:ext uri="{FF2B5EF4-FFF2-40B4-BE49-F238E27FC236}">
                <a16:creationId xmlns:a16="http://schemas.microsoft.com/office/drawing/2014/main" id="{6F28B4A2-6497-9755-095B-B71DB3391080}"/>
              </a:ext>
            </a:extLst>
          </p:cNvPr>
          <p:cNvCxnSpPr>
            <a:cxnSpLocks/>
          </p:cNvCxnSpPr>
          <p:nvPr>
            <p:custDataLst>
              <p:tags r:id="rId5"/>
            </p:custDataLst>
          </p:nvPr>
        </p:nvCxnSpPr>
        <p:spPr>
          <a:xfrm>
            <a:off x="554735" y="4198578"/>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LineBasicDefault 67">
            <a:extLst>
              <a:ext uri="{FF2B5EF4-FFF2-40B4-BE49-F238E27FC236}">
                <a16:creationId xmlns:a16="http://schemas.microsoft.com/office/drawing/2014/main" id="{0DD59851-3B14-A2FA-70BA-AC788E0344B9}"/>
              </a:ext>
            </a:extLst>
          </p:cNvPr>
          <p:cNvCxnSpPr>
            <a:cxnSpLocks/>
          </p:cNvCxnSpPr>
          <p:nvPr>
            <p:custDataLst>
              <p:tags r:id="rId6"/>
            </p:custDataLst>
          </p:nvPr>
        </p:nvCxnSpPr>
        <p:spPr>
          <a:xfrm>
            <a:off x="554735" y="1444423"/>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124A1A1-635D-6C3D-5B34-DF2F72951EDD}"/>
              </a:ext>
            </a:extLst>
          </p:cNvPr>
          <p:cNvSpPr txBox="1">
            <a:spLocks/>
          </p:cNvSpPr>
          <p:nvPr/>
        </p:nvSpPr>
        <p:spPr>
          <a:xfrm>
            <a:off x="1883918" y="1222824"/>
            <a:ext cx="9753346" cy="221599"/>
          </a:xfrm>
          <a:prstGeom prst="rect">
            <a:avLst/>
          </a:prstGeom>
        </p:spPr>
        <p:txBody>
          <a:bodyPr vert="horz" wrap="square" lIns="0" tIns="0" rIns="0" bIns="36576"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Interview source</a:t>
            </a: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6" name="5. Source">
            <a:extLst>
              <a:ext uri="{FF2B5EF4-FFF2-40B4-BE49-F238E27FC236}">
                <a16:creationId xmlns:a16="http://schemas.microsoft.com/office/drawing/2014/main" id="{7CEF60F7-7373-6724-2F64-7B21BE725F2F}"/>
              </a:ext>
            </a:extLst>
          </p:cNvPr>
          <p:cNvSpPr txBox="1"/>
          <p:nvPr>
            <p:custDataLst>
              <p:tags r:id="rId7"/>
            </p:custDataLst>
          </p:nvPr>
        </p:nvSpPr>
        <p:spPr>
          <a:xfrm>
            <a:off x="554735" y="6625621"/>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Source: Conversations with VDSS and LDSS leadership as well as community organizations (April – </a:t>
            </a:r>
            <a:r>
              <a:rPr lang="en-US" sz="800">
                <a:solidFill>
                  <a:srgbClr val="FFFFFF"/>
                </a:solidFill>
                <a:latin typeface="Calibri"/>
              </a:rPr>
              <a:t> August </a:t>
            </a:r>
            <a:r>
              <a:rPr kumimoji="0" lang="en-US" sz="8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t>2025)</a:t>
            </a:r>
          </a:p>
        </p:txBody>
      </p:sp>
      <p:sp>
        <p:nvSpPr>
          <p:cNvPr id="18" name="TextBox 17">
            <a:extLst>
              <a:ext uri="{FF2B5EF4-FFF2-40B4-BE49-F238E27FC236}">
                <a16:creationId xmlns:a16="http://schemas.microsoft.com/office/drawing/2014/main" id="{7D613085-98F1-28CC-09A5-924CB16100E5}"/>
              </a:ext>
            </a:extLst>
          </p:cNvPr>
          <p:cNvSpPr txBox="1">
            <a:spLocks/>
          </p:cNvSpPr>
          <p:nvPr/>
        </p:nvSpPr>
        <p:spPr>
          <a:xfrm>
            <a:off x="554737" y="1222824"/>
            <a:ext cx="1032764" cy="221599"/>
          </a:xfrm>
          <a:prstGeom prst="rect">
            <a:avLst/>
          </a:prstGeom>
        </p:spPr>
        <p:txBody>
          <a:bodyPr vert="horz" wrap="square" lIns="0" tIns="0" rIns="0" bIns="36576"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Group</a:t>
            </a: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0841EC9-D954-72D5-9C30-4FED3E5ECE2F}"/>
              </a:ext>
            </a:extLst>
          </p:cNvPr>
          <p:cNvSpPr txBox="1">
            <a:spLocks/>
          </p:cNvSpPr>
          <p:nvPr/>
        </p:nvSpPr>
        <p:spPr>
          <a:xfrm>
            <a:off x="554737" y="3429303"/>
            <a:ext cx="103276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Local Departments of Social Service </a:t>
            </a:r>
          </a:p>
        </p:txBody>
      </p:sp>
      <p:sp>
        <p:nvSpPr>
          <p:cNvPr id="22" name="TextBox 21">
            <a:extLst>
              <a:ext uri="{FF2B5EF4-FFF2-40B4-BE49-F238E27FC236}">
                <a16:creationId xmlns:a16="http://schemas.microsoft.com/office/drawing/2014/main" id="{59B39BC5-A11A-5257-4B18-A9B66D985034}"/>
              </a:ext>
            </a:extLst>
          </p:cNvPr>
          <p:cNvSpPr txBox="1">
            <a:spLocks/>
          </p:cNvSpPr>
          <p:nvPr/>
        </p:nvSpPr>
        <p:spPr>
          <a:xfrm>
            <a:off x="554737" y="1534137"/>
            <a:ext cx="1032764" cy="63094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VDSS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1" u="none" strike="noStrike" kern="1200" cap="none" spc="0" normalizeH="0" baseline="0" noProof="0">
                <a:ln>
                  <a:noFill/>
                </a:ln>
                <a:solidFill>
                  <a:srgbClr val="000000"/>
                </a:solidFill>
                <a:effectLst/>
                <a:uLnTx/>
                <a:uFillTx/>
                <a:latin typeface="Calibri"/>
                <a:ea typeface="+mn-ea"/>
                <a:cs typeface="+mn-cs"/>
              </a:rPr>
              <a:t>Home and regional offices</a:t>
            </a:r>
          </a:p>
        </p:txBody>
      </p:sp>
      <p:sp>
        <p:nvSpPr>
          <p:cNvPr id="28" name="TextBox 27">
            <a:extLst>
              <a:ext uri="{FF2B5EF4-FFF2-40B4-BE49-F238E27FC236}">
                <a16:creationId xmlns:a16="http://schemas.microsoft.com/office/drawing/2014/main" id="{3DBEDE6E-1209-2253-4F61-781BF3206FAB}"/>
              </a:ext>
            </a:extLst>
          </p:cNvPr>
          <p:cNvSpPr txBox="1">
            <a:spLocks/>
          </p:cNvSpPr>
          <p:nvPr/>
        </p:nvSpPr>
        <p:spPr>
          <a:xfrm>
            <a:off x="554737" y="4288292"/>
            <a:ext cx="103276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mn-cs"/>
              </a:rPr>
              <a:t>Community </a:t>
            </a:r>
            <a:br>
              <a:rPr kumimoji="0" lang="en-US" sz="1200" b="1" i="0" u="none" strike="noStrike" kern="1200" cap="none" spc="0" normalizeH="0" baseline="0" noProof="0">
                <a:ln>
                  <a:noFill/>
                </a:ln>
                <a:solidFill>
                  <a:srgbClr val="000000"/>
                </a:solidFill>
                <a:effectLst/>
                <a:uLnTx/>
                <a:uFillTx/>
                <a:latin typeface="Calibri"/>
                <a:ea typeface="+mn-ea"/>
                <a:cs typeface="+mn-cs"/>
              </a:rPr>
            </a:br>
            <a:r>
              <a:rPr kumimoji="0" lang="en-US" sz="1200" b="1" i="0" u="none" strike="noStrike" kern="1200" cap="none" spc="0" normalizeH="0" baseline="0" noProof="0">
                <a:ln>
                  <a:noFill/>
                </a:ln>
                <a:solidFill>
                  <a:srgbClr val="000000"/>
                </a:solidFill>
                <a:effectLst/>
                <a:uLnTx/>
                <a:uFillTx/>
                <a:latin typeface="Calibri"/>
                <a:ea typeface="+mn-ea"/>
                <a:cs typeface="+mn-cs"/>
              </a:rPr>
              <a:t>and other organizations</a:t>
            </a: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C29BFC7-D0D3-61B4-FCB2-24AA0E843E72}"/>
              </a:ext>
            </a:extLst>
          </p:cNvPr>
          <p:cNvSpPr txBox="1">
            <a:spLocks/>
          </p:cNvSpPr>
          <p:nvPr/>
        </p:nvSpPr>
        <p:spPr>
          <a:xfrm>
            <a:off x="1883918" y="3429303"/>
            <a:ext cx="4728464"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Kimberly Ayers, Director II, Wythe County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Michael Becketts, Director, Fairfax County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Gretchen Brown, Director, Henrico County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Denise Gallop, Director of Human Services, City of Norfolk</a:t>
            </a:r>
          </a:p>
        </p:txBody>
      </p:sp>
      <p:sp>
        <p:nvSpPr>
          <p:cNvPr id="3" name="TextBox 2">
            <a:extLst>
              <a:ext uri="{FF2B5EF4-FFF2-40B4-BE49-F238E27FC236}">
                <a16:creationId xmlns:a16="http://schemas.microsoft.com/office/drawing/2014/main" id="{DEA34BF6-308F-0C7B-668C-6C35C4AE4180}"/>
              </a:ext>
            </a:extLst>
          </p:cNvPr>
          <p:cNvSpPr txBox="1">
            <a:spLocks/>
          </p:cNvSpPr>
          <p:nvPr/>
        </p:nvSpPr>
        <p:spPr>
          <a:xfrm>
            <a:off x="1883918" y="4288292"/>
            <a:ext cx="4728464" cy="199312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Viola Vaugh Eden, Professor, Norfolk State University</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Robin Foster, Pediatrician and Director of Child Protection Team, VCU Health</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Allison Gilbreath, Director and Program Lead, Voices for Virginia’s Children</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Valerie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L’Herrou</a:t>
            </a: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Director and Program Lead, Virginia Poverty Law Center</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Stephanie Lynch, Director, VA Kids Belong, pending</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Emily Putnam Horenstein, Professor for Children in Need at the School of Social Work, UNC</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Grant Neely, Principal, Neely Strategies </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James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Pickral</a:t>
            </a: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Principal,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Pickral</a:t>
            </a: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Consulting</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Nicholas Perrins, Executive Managing Director,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Pathstone</a:t>
            </a:r>
            <a:endPar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Cassie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Baudeán</a:t>
            </a: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10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Plevelich</a:t>
            </a: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Director and Program Lead, Children’s Home Society of VA</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Naomi Schaefer Riley, Child Welfare Director, American Enterprise Institute</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Cherie Short, Member, Family and Children's Trust Fund Board</a:t>
            </a:r>
          </a:p>
        </p:txBody>
      </p:sp>
      <p:sp>
        <p:nvSpPr>
          <p:cNvPr id="6" name="TextBox 5">
            <a:extLst>
              <a:ext uri="{FF2B5EF4-FFF2-40B4-BE49-F238E27FC236}">
                <a16:creationId xmlns:a16="http://schemas.microsoft.com/office/drawing/2014/main" id="{470FAD77-E075-C754-0419-BA437102574E}"/>
              </a:ext>
            </a:extLst>
          </p:cNvPr>
          <p:cNvSpPr txBox="1">
            <a:spLocks/>
          </p:cNvSpPr>
          <p:nvPr/>
        </p:nvSpPr>
        <p:spPr>
          <a:xfrm>
            <a:off x="6908800" y="3429303"/>
            <a:ext cx="4728464"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5"/>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Beth Girone, Assistant Director, City of Fredericksburg,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5"/>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Jennifer Jones, Deputy Director of Family Services, Charlottesville </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5"/>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Lindsay Mallott, family services manager, Pittsylvania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5"/>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Rebecca Morgan, Director, Middlesex Dept. of Social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5"/>
              <a:tabLst/>
              <a:defRPr/>
            </a:pPr>
            <a:r>
              <a:rPr lang="en-US" sz="1000">
                <a:solidFill>
                  <a:srgbClr val="000000"/>
                </a:solidFill>
                <a:latin typeface="Calibri"/>
              </a:rPr>
              <a:t>Jon Martz, Director, Warren County, Dept. of Social Services</a:t>
            </a:r>
            <a:endPar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9" name="TextBox 8">
            <a:extLst>
              <a:ext uri="{FF2B5EF4-FFF2-40B4-BE49-F238E27FC236}">
                <a16:creationId xmlns:a16="http://schemas.microsoft.com/office/drawing/2014/main" id="{0674101F-D71F-3884-C902-59FD79380036}"/>
              </a:ext>
            </a:extLst>
          </p:cNvPr>
          <p:cNvSpPr txBox="1">
            <a:spLocks/>
          </p:cNvSpPr>
          <p:nvPr/>
        </p:nvSpPr>
        <p:spPr>
          <a:xfrm>
            <a:off x="1883918" y="1534137"/>
            <a:ext cx="4728464" cy="123110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Carl Ayers, Dep. Comm. Human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Nancy Campos, Data Manager, Division of Family Service</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Eryn Clarke, State Hotline Program Manager</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Nikole (Nikki) Cox, Dir. Division of Family Services </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Tammy Francisco, practice consultant</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Shannon Hartung, Program Manager for CPS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Anya Horning, Family Engagement and Resource Family Program Manager</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Traci Jones, Asst. Dir. Within Division of Family Services (Protection)</a:t>
            </a:r>
          </a:p>
        </p:txBody>
      </p:sp>
      <p:sp>
        <p:nvSpPr>
          <p:cNvPr id="11" name="TextBox 10">
            <a:extLst>
              <a:ext uri="{FF2B5EF4-FFF2-40B4-BE49-F238E27FC236}">
                <a16:creationId xmlns:a16="http://schemas.microsoft.com/office/drawing/2014/main" id="{A8DAE522-CD3C-B373-0785-6A2A7F0A7057}"/>
              </a:ext>
            </a:extLst>
          </p:cNvPr>
          <p:cNvSpPr txBox="1">
            <a:spLocks/>
          </p:cNvSpPr>
          <p:nvPr/>
        </p:nvSpPr>
        <p:spPr>
          <a:xfrm>
            <a:off x="6908800" y="1534137"/>
            <a:ext cx="4728464"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Elizabeth Lee, Asst. Dep. Comm. Human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Jennifer Lilly, Regional Director </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Em Parente, Asst. Dir. Of Family Services (Permanency)</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Ty Parr, Dir. Local Engagement &amp; Support </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 Nicole Shipp, Protection Policy Specialist, pending</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Lora Smith Hughes, Program Manager for Foster Care</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Lauren Weidner, Program Manager (Prevention)</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r>
              <a:rPr lang="de-DE" sz="1000">
                <a:solidFill>
                  <a:srgbClr val="000000"/>
                </a:solidFill>
                <a:latin typeface="Calibri"/>
              </a:rPr>
              <a:t>Alexis Aplasca (Office of Wellbeing)</a:t>
            </a:r>
            <a:endPar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startAt="9"/>
              <a:tabLst/>
              <a:defRPr/>
            </a:pPr>
            <a:endPar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84A3D3C3-CB47-E64B-0ECD-61BF54FB92FE}"/>
              </a:ext>
            </a:extLst>
          </p:cNvPr>
          <p:cNvSpPr txBox="1">
            <a:spLocks/>
          </p:cNvSpPr>
          <p:nvPr/>
        </p:nvSpPr>
        <p:spPr>
          <a:xfrm>
            <a:off x="6908800" y="4224284"/>
            <a:ext cx="4728464" cy="219290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Rebecca Simmons, Executive Director, Child Advocacy Centers of VA</a:t>
            </a:r>
          </a:p>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Eric Reynolds, Director, Office of the Children’s Ombudsman</a:t>
            </a:r>
          </a:p>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Scott Reiner, Director, Office of Children’s Services</a:t>
            </a:r>
          </a:p>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Amy Tharp, Medical Examiner, Piedmont and Western child fatality review teams</a:t>
            </a:r>
          </a:p>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Sandy Thomas, Chief Legal Officer, Kids in Need of Defense (KIND)</a:t>
            </a:r>
          </a:p>
          <a:p>
            <a:pPr marL="228600" indent="-228600">
              <a:spcBef>
                <a:spcPts val="0"/>
              </a:spcBef>
              <a:spcAft>
                <a:spcPts val="0"/>
              </a:spcAft>
              <a:buClr>
                <a:srgbClr val="000000"/>
              </a:buClr>
              <a:buFont typeface="+mj-lt"/>
              <a:buAutoNum type="arabicPeriod" startAt="13"/>
              <a:defRPr/>
            </a:pPr>
            <a:r>
              <a:rPr lang="en-US" sz="1000">
                <a:solidFill>
                  <a:srgbClr val="000000"/>
                </a:solidFill>
                <a:latin typeface="Calibri"/>
              </a:rPr>
              <a:t>Judge Nancie Williams, </a:t>
            </a:r>
            <a:r>
              <a:rPr lang="en-US" sz="1000" kern="100">
                <a:latin typeface="Aptos" panose="020B0004020202020204" pitchFamily="34" charset="0"/>
                <a:ea typeface="Times New Roman" panose="02020603050405020304" pitchFamily="18" charset="0"/>
              </a:rPr>
              <a:t>Warren County Juvenile and Domestic Relations Court</a:t>
            </a:r>
          </a:p>
          <a:p>
            <a:pPr>
              <a:spcBef>
                <a:spcPts val="0"/>
              </a:spcBef>
              <a:spcAft>
                <a:spcPts val="0"/>
              </a:spcAft>
              <a:buClr>
                <a:srgbClr val="000000"/>
              </a:buClr>
              <a:buNone/>
              <a:defRPr/>
            </a:pPr>
            <a:endParaRPr lang="en-US" sz="1000" kern="100">
              <a:latin typeface="Aptos" panose="020B0004020202020204" pitchFamily="34" charset="0"/>
              <a:ea typeface="Aptos" panose="020B0004020202020204" pitchFamily="34" charset="0"/>
            </a:endParaRPr>
          </a:p>
          <a:p>
            <a:pPr marL="0" marR="0" lvl="1" indent="0" algn="l" defTabSz="914400" rtl="0" eaLnBrk="1" fontAlgn="auto" latinLnBrk="0" hangingPunct="1">
              <a:lnSpc>
                <a:spcPct val="100000"/>
              </a:lnSpc>
              <a:spcBef>
                <a:spcPts val="0"/>
              </a:spcBef>
              <a:spcAft>
                <a:spcPts val="0"/>
              </a:spcAft>
              <a:buClr>
                <a:srgbClr val="000000"/>
              </a:buClr>
              <a:buSzPct val="110000"/>
              <a:buNone/>
              <a:tabLst/>
              <a:defRPr/>
            </a:pPr>
            <a:r>
              <a:rPr kumimoji="0" lang="en-US" sz="1000" b="0" i="0" u="sng" strike="noStrike" kern="1200" cap="none" spc="0" normalizeH="0" baseline="0" noProof="0">
                <a:ln>
                  <a:noFill/>
                </a:ln>
                <a:solidFill>
                  <a:srgbClr val="000000"/>
                </a:solidFill>
                <a:effectLst/>
                <a:uLnTx/>
                <a:uFillTx/>
                <a:latin typeface="Calibri"/>
                <a:ea typeface="+mn-ea"/>
                <a:cs typeface="+mn-cs"/>
              </a:rPr>
              <a:t>Child Welfare Advisory Committee with input from: </a:t>
            </a:r>
          </a:p>
          <a:p>
            <a:pPr marL="228600" marR="0" lvl="0" indent="-228600" fontAlgn="auto">
              <a:spcBef>
                <a:spcPts val="0"/>
              </a:spcBef>
              <a:spcAft>
                <a:spcPts val="0"/>
              </a:spcAft>
              <a:buClr>
                <a:srgbClr val="000000"/>
              </a:buClr>
              <a:buFont typeface="+mj-lt"/>
              <a:buAutoNum type="arabicPeriod" startAt="19"/>
              <a:tabLst/>
              <a:defRPr/>
            </a:pPr>
            <a:r>
              <a:rPr lang="en-US" sz="1000">
                <a:solidFill>
                  <a:srgbClr val="000000"/>
                </a:solidFill>
                <a:latin typeface="Calibri"/>
              </a:rPr>
              <a:t>Christopher Campbell, VP of Advocacy and Program Advancement, Virginia Home for Boys and Girls </a:t>
            </a:r>
          </a:p>
          <a:p>
            <a:pPr marL="228600" marR="0" lvl="0" indent="-228600" fontAlgn="auto">
              <a:spcBef>
                <a:spcPts val="0"/>
              </a:spcBef>
              <a:spcAft>
                <a:spcPts val="0"/>
              </a:spcAft>
              <a:buClr>
                <a:srgbClr val="000000"/>
              </a:buClr>
              <a:buFont typeface="+mj-lt"/>
              <a:buAutoNum type="arabicPeriod" startAt="19"/>
              <a:tabLst/>
              <a:defRPr/>
            </a:pPr>
            <a:r>
              <a:rPr lang="en-US" sz="1000">
                <a:solidFill>
                  <a:srgbClr val="000000"/>
                </a:solidFill>
                <a:latin typeface="Calibri"/>
              </a:rPr>
              <a:t>Alex </a:t>
            </a:r>
            <a:r>
              <a:rPr lang="en-US" sz="1000" err="1">
                <a:solidFill>
                  <a:srgbClr val="000000"/>
                </a:solidFill>
                <a:latin typeface="Calibri"/>
              </a:rPr>
              <a:t>Garinther</a:t>
            </a:r>
            <a:r>
              <a:rPr lang="en-US" sz="1000">
                <a:solidFill>
                  <a:srgbClr val="000000"/>
                </a:solidFill>
                <a:latin typeface="Calibri"/>
              </a:rPr>
              <a:t>, Evaluation director, VCU</a:t>
            </a:r>
          </a:p>
          <a:p>
            <a:pPr marL="228600" marR="0" lvl="0" indent="-228600" fontAlgn="auto">
              <a:spcBef>
                <a:spcPts val="0"/>
              </a:spcBef>
              <a:spcAft>
                <a:spcPts val="0"/>
              </a:spcAft>
              <a:buClr>
                <a:srgbClr val="000000"/>
              </a:buClr>
              <a:buFont typeface="+mj-lt"/>
              <a:buAutoNum type="arabicPeriod" startAt="19"/>
              <a:tabLst/>
              <a:defRPr/>
            </a:pPr>
            <a:r>
              <a:rPr lang="en-US" sz="1000">
                <a:solidFill>
                  <a:srgbClr val="000000"/>
                </a:solidFill>
                <a:latin typeface="Calibri"/>
              </a:rPr>
              <a:t>Melissa O’Neill, Program coordinator, CASA</a:t>
            </a:r>
          </a:p>
          <a:p>
            <a:pPr marL="228600" marR="0" lvl="0" indent="-228600" fontAlgn="auto">
              <a:spcBef>
                <a:spcPts val="0"/>
              </a:spcBef>
              <a:spcAft>
                <a:spcPts val="0"/>
              </a:spcAft>
              <a:buClr>
                <a:srgbClr val="000000"/>
              </a:buClr>
              <a:buFont typeface="+mj-lt"/>
              <a:buAutoNum type="arabicPeriod" startAt="19"/>
              <a:tabLst/>
              <a:defRPr/>
            </a:pPr>
            <a:r>
              <a:rPr lang="en-US" sz="1000">
                <a:solidFill>
                  <a:srgbClr val="000000"/>
                </a:solidFill>
                <a:latin typeface="Calibri"/>
              </a:rPr>
              <a:t>Michelle Powell, Chief Programs Officer, Families Forward Virginia</a:t>
            </a:r>
          </a:p>
          <a:p>
            <a:pPr marL="228600" marR="0" lvl="0" indent="-228600" fontAlgn="auto">
              <a:spcBef>
                <a:spcPts val="0"/>
              </a:spcBef>
              <a:spcAft>
                <a:spcPts val="0"/>
              </a:spcAft>
              <a:buClr>
                <a:srgbClr val="000000"/>
              </a:buClr>
              <a:buFont typeface="+mj-lt"/>
              <a:buAutoNum type="arabicPeriod" startAt="19"/>
              <a:tabLst/>
              <a:defRPr/>
            </a:pPr>
            <a:r>
              <a:rPr lang="en-US" sz="1000">
                <a:solidFill>
                  <a:srgbClr val="000000"/>
                </a:solidFill>
                <a:latin typeface="Calibri"/>
              </a:rPr>
              <a:t>Jennifer Suratt, Director of Programs, C2Adopt</a:t>
            </a:r>
          </a:p>
        </p:txBody>
      </p:sp>
      <p:cxnSp>
        <p:nvCxnSpPr>
          <p:cNvPr id="16" name="LineBasicDefault 67">
            <a:extLst>
              <a:ext uri="{FF2B5EF4-FFF2-40B4-BE49-F238E27FC236}">
                <a16:creationId xmlns:a16="http://schemas.microsoft.com/office/drawing/2014/main" id="{B753E0F1-394F-C859-B8B7-A71759FCE656}"/>
              </a:ext>
            </a:extLst>
          </p:cNvPr>
          <p:cNvCxnSpPr>
            <a:cxnSpLocks/>
          </p:cNvCxnSpPr>
          <p:nvPr>
            <p:custDataLst>
              <p:tags r:id="rId8"/>
            </p:custDataLst>
          </p:nvPr>
        </p:nvCxnSpPr>
        <p:spPr>
          <a:xfrm>
            <a:off x="554735" y="2787901"/>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613D81-224A-FD2C-6E70-9C576B1E4C08}"/>
              </a:ext>
            </a:extLst>
          </p:cNvPr>
          <p:cNvSpPr txBox="1">
            <a:spLocks/>
          </p:cNvSpPr>
          <p:nvPr/>
        </p:nvSpPr>
        <p:spPr>
          <a:xfrm>
            <a:off x="554737" y="2820393"/>
            <a:ext cx="103276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sz="1200" b="1">
                <a:solidFill>
                  <a:srgbClr val="000000"/>
                </a:solidFill>
                <a:latin typeface="Calibri"/>
              </a:rPr>
              <a:t>Other state agencies</a:t>
            </a: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88C4B33C-2403-5630-F811-DDB130BDE91B}"/>
              </a:ext>
            </a:extLst>
          </p:cNvPr>
          <p:cNvSpPr txBox="1">
            <a:spLocks/>
          </p:cNvSpPr>
          <p:nvPr/>
        </p:nvSpPr>
        <p:spPr>
          <a:xfrm>
            <a:off x="1883918" y="2802105"/>
            <a:ext cx="4728464" cy="123110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Scott Reiner, Office of Children’s Services</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lang="en-US" sz="1000">
                <a:solidFill>
                  <a:srgbClr val="000000"/>
                </a:solidFill>
                <a:latin typeface="Calibri"/>
              </a:rPr>
              <a:t>Eric Reynolds, Office of the Children’s Ombudsman</a:t>
            </a:r>
          </a:p>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kumimoji="0" lang="en-US"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Cheryl Roberts, DMAS</a:t>
            </a:r>
          </a:p>
        </p:txBody>
      </p:sp>
      <p:sp>
        <p:nvSpPr>
          <p:cNvPr id="10" name="TextBox 9">
            <a:extLst>
              <a:ext uri="{FF2B5EF4-FFF2-40B4-BE49-F238E27FC236}">
                <a16:creationId xmlns:a16="http://schemas.microsoft.com/office/drawing/2014/main" id="{380DCFD6-33FB-4CA0-9941-51855A333183}"/>
              </a:ext>
            </a:extLst>
          </p:cNvPr>
          <p:cNvSpPr txBox="1">
            <a:spLocks/>
          </p:cNvSpPr>
          <p:nvPr/>
        </p:nvSpPr>
        <p:spPr>
          <a:xfrm>
            <a:off x="6908800" y="2847825"/>
            <a:ext cx="4728464"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0"/>
              </a:spcBef>
              <a:spcAft>
                <a:spcPts val="0"/>
              </a:spcAft>
              <a:buClr>
                <a:srgbClr val="000000"/>
              </a:buClr>
              <a:buSzPct val="100000"/>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4. Adrienne Fegans, DMAS</a:t>
            </a:r>
            <a:endParaRPr lang="de-DE" sz="1000">
              <a:solidFill>
                <a:srgbClr val="000000"/>
              </a:solidFill>
              <a:latin typeface="Calibri"/>
            </a:endParaRPr>
          </a:p>
          <a:p>
            <a:pPr marR="0" lvl="0" algn="l" defTabSz="914400" rtl="0" eaLnBrk="1" fontAlgn="auto" latinLnBrk="0" hangingPunct="1">
              <a:lnSpc>
                <a:spcPct val="100000"/>
              </a:lnSpc>
              <a:spcBef>
                <a:spcPts val="0"/>
              </a:spcBef>
              <a:spcAft>
                <a:spcPts val="0"/>
              </a:spcAft>
              <a:buClr>
                <a:srgbClr val="000000"/>
              </a:buClr>
              <a:buSzPct val="100000"/>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5. Laura Boutwell, DMAS</a:t>
            </a:r>
          </a:p>
          <a:p>
            <a:pPr marR="0" lvl="0" algn="l" defTabSz="914400" rtl="0" eaLnBrk="1" fontAlgn="auto" latinLnBrk="0" hangingPunct="1">
              <a:lnSpc>
                <a:spcPct val="100000"/>
              </a:lnSpc>
              <a:spcBef>
                <a:spcPts val="0"/>
              </a:spcBef>
              <a:spcAft>
                <a:spcPts val="0"/>
              </a:spcAft>
              <a:buClr>
                <a:srgbClr val="000000"/>
              </a:buClr>
              <a:buSzPct val="100000"/>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6. Christine Minnick, DMAS</a:t>
            </a:r>
          </a:p>
          <a:p>
            <a:pPr marR="0" lvl="0" algn="l" defTabSz="914400" rtl="0" eaLnBrk="1" fontAlgn="auto" latinLnBrk="0" hangingPunct="1">
              <a:lnSpc>
                <a:spcPct val="100000"/>
              </a:lnSpc>
              <a:spcBef>
                <a:spcPts val="0"/>
              </a:spcBef>
              <a:spcAft>
                <a:spcPts val="0"/>
              </a:spcAft>
              <a:buClr>
                <a:srgbClr val="000000"/>
              </a:buClr>
              <a:buSzPct val="100000"/>
              <a:buNone/>
              <a:tabLst/>
              <a:defRPr/>
            </a:pPr>
            <a:endParaRPr kumimoji="0" lang="de-DE" sz="1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5" name="Date Placeholder 5">
            <a:extLst>
              <a:ext uri="{FF2B5EF4-FFF2-40B4-BE49-F238E27FC236}">
                <a16:creationId xmlns:a16="http://schemas.microsoft.com/office/drawing/2014/main" id="{8A6699B2-1848-026C-8507-77FC4B77FBEA}"/>
              </a:ext>
            </a:extLst>
          </p:cNvPr>
          <p:cNvSpPr>
            <a:spLocks noGrp="1"/>
          </p:cNvSpPr>
          <p:nvPr>
            <p:ph type="dt" sz="half" idx="2"/>
          </p:nvPr>
        </p:nvSpPr>
        <p:spPr bwMode="gray">
          <a:xfrm>
            <a:off x="6181119" y="33583"/>
            <a:ext cx="912109" cy="123111"/>
          </a:xfrm>
        </p:spPr>
        <p:txBody>
          <a:body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a:ln>
                  <a:noFill/>
                </a:ln>
                <a:solidFill>
                  <a:srgbClr val="000000"/>
                </a:solidFill>
                <a:effectLst/>
                <a:uLnTx/>
                <a:uFillTx/>
                <a:latin typeface="Calibri"/>
                <a:ea typeface="+mn-ea"/>
                <a:cs typeface="Arial" panose="020B0604020202020204" pitchFamily="34" charset="0"/>
              </a:rPr>
              <a:t>As of August 20, 2025</a:t>
            </a:r>
          </a:p>
        </p:txBody>
      </p:sp>
    </p:spTree>
    <p:custDataLst>
      <p:tags r:id="rId1"/>
    </p:custDataLst>
    <p:extLst>
      <p:ext uri="{BB962C8B-B14F-4D97-AF65-F5344CB8AC3E}">
        <p14:creationId xmlns:p14="http://schemas.microsoft.com/office/powerpoint/2010/main" val="619165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6" hidden="1">
            <a:extLst>
              <a:ext uri="{FF2B5EF4-FFF2-40B4-BE49-F238E27FC236}">
                <a16:creationId xmlns:a16="http://schemas.microsoft.com/office/drawing/2014/main" id="{1F773E5F-440F-6659-DB17-022DCC4DA081}"/>
              </a:ext>
            </a:extLst>
          </p:cNvPr>
          <p:cNvGraphicFramePr>
            <a:graphicFrameLocks noChangeAspect="1"/>
          </p:cNvGraphicFramePr>
          <p:nvPr>
            <p:custDataLst>
              <p:tags r:id="rId2"/>
            </p:custDataLst>
            <p:extLst>
              <p:ext uri="{D42A27DB-BD31-4B8C-83A1-F6EECF244321}">
                <p14:modId xmlns:p14="http://schemas.microsoft.com/office/powerpoint/2010/main" val="1247324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101" imgH="101" progId="TCLayout.ActiveDocument.1">
                  <p:embed/>
                </p:oleObj>
              </mc:Choice>
              <mc:Fallback>
                <p:oleObj name="think-cell Slide" r:id="rId6" imgW="101" imgH="101" progId="TCLayout.ActiveDocument.1">
                  <p:embed/>
                  <p:pic>
                    <p:nvPicPr>
                      <p:cNvPr id="23" name="Object 6" hidden="1">
                        <a:extLst>
                          <a:ext uri="{FF2B5EF4-FFF2-40B4-BE49-F238E27FC236}">
                            <a16:creationId xmlns:a16="http://schemas.microsoft.com/office/drawing/2014/main" id="{1F773E5F-440F-6659-DB17-022DCC4DA0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1" name="2. Slide Title">
            <a:extLst>
              <a:ext uri="{FF2B5EF4-FFF2-40B4-BE49-F238E27FC236}">
                <a16:creationId xmlns:a16="http://schemas.microsoft.com/office/drawing/2014/main" id="{1E494F41-AA98-D182-7C8A-64AB1C78F073}"/>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Phase 3: Draft Strategy 1:1 Stakeholder Conversations (1/2)</a:t>
            </a:r>
          </a:p>
        </p:txBody>
      </p:sp>
      <p:sp>
        <p:nvSpPr>
          <p:cNvPr id="2" name="Date Placeholder 5">
            <a:extLst>
              <a:ext uri="{FF2B5EF4-FFF2-40B4-BE49-F238E27FC236}">
                <a16:creationId xmlns:a16="http://schemas.microsoft.com/office/drawing/2014/main" id="{3A104865-A2C5-83E5-AA28-41786ABD08DB}"/>
              </a:ext>
            </a:extLst>
          </p:cNvPr>
          <p:cNvSpPr txBox="1">
            <a:spLocks/>
          </p:cNvSpPr>
          <p:nvPr/>
        </p:nvSpPr>
        <p:spPr bwMode="ltGray">
          <a:xfrm>
            <a:off x="6181119" y="33583"/>
            <a:ext cx="912109"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13, 2025</a:t>
            </a:r>
          </a:p>
        </p:txBody>
      </p:sp>
      <p:graphicFrame>
        <p:nvGraphicFramePr>
          <p:cNvPr id="3" name="Table 2">
            <a:extLst>
              <a:ext uri="{FF2B5EF4-FFF2-40B4-BE49-F238E27FC236}">
                <a16:creationId xmlns:a16="http://schemas.microsoft.com/office/drawing/2014/main" id="{2DB5D4BE-4C0B-F554-DF51-7BD0B2FAB7D5}"/>
              </a:ext>
            </a:extLst>
          </p:cNvPr>
          <p:cNvGraphicFramePr>
            <a:graphicFrameLocks noGrp="1"/>
          </p:cNvGraphicFramePr>
          <p:nvPr/>
        </p:nvGraphicFramePr>
        <p:xfrm>
          <a:off x="554736" y="1197864"/>
          <a:ext cx="11082527" cy="5148580"/>
        </p:xfrm>
        <a:graphic>
          <a:graphicData uri="http://schemas.openxmlformats.org/drawingml/2006/table">
            <a:tbl>
              <a:tblPr firstRow="1" bandRow="1">
                <a:tableStyleId>{5C22544A-7EE6-4342-B048-85BDC9FD1C3A}</a:tableStyleId>
              </a:tblPr>
              <a:tblGrid>
                <a:gridCol w="1466088">
                  <a:extLst>
                    <a:ext uri="{9D8B030D-6E8A-4147-A177-3AD203B41FA5}">
                      <a16:colId xmlns:a16="http://schemas.microsoft.com/office/drawing/2014/main" val="604487320"/>
                    </a:ext>
                  </a:extLst>
                </a:gridCol>
                <a:gridCol w="2295144">
                  <a:extLst>
                    <a:ext uri="{9D8B030D-6E8A-4147-A177-3AD203B41FA5}">
                      <a16:colId xmlns:a16="http://schemas.microsoft.com/office/drawing/2014/main" val="179462893"/>
                    </a:ext>
                  </a:extLst>
                </a:gridCol>
                <a:gridCol w="7321295">
                  <a:extLst>
                    <a:ext uri="{9D8B030D-6E8A-4147-A177-3AD203B41FA5}">
                      <a16:colId xmlns:a16="http://schemas.microsoft.com/office/drawing/2014/main" val="782404614"/>
                    </a:ext>
                  </a:extLst>
                </a:gridCol>
              </a:tblGrid>
              <a:tr h="173736">
                <a:tc>
                  <a:txBody>
                    <a:bodyPr/>
                    <a:lstStyle/>
                    <a:p>
                      <a:r>
                        <a:rPr lang="en-US" dirty="0"/>
                        <a:t>Name</a:t>
                      </a:r>
                    </a:p>
                  </a:txBody>
                  <a:tcPr/>
                </a:tc>
                <a:tc>
                  <a:txBody>
                    <a:bodyPr/>
                    <a:lstStyle/>
                    <a:p>
                      <a:r>
                        <a:rPr lang="en-US" dirty="0"/>
                        <a:t>Organization</a:t>
                      </a:r>
                    </a:p>
                  </a:txBody>
                  <a:tcPr/>
                </a:tc>
                <a:tc>
                  <a:txBody>
                    <a:bodyPr/>
                    <a:lstStyle/>
                    <a:p>
                      <a:r>
                        <a:rPr lang="en-US" dirty="0"/>
                        <a:t>Key Takeaways</a:t>
                      </a:r>
                    </a:p>
                  </a:txBody>
                  <a:tcPr/>
                </a:tc>
                <a:extLst>
                  <a:ext uri="{0D108BD9-81ED-4DB2-BD59-A6C34878D82A}">
                    <a16:rowId xmlns:a16="http://schemas.microsoft.com/office/drawing/2014/main" val="3252638125"/>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Gretchen Brown</a:t>
                      </a: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Henrico County Department of Social Services</a:t>
                      </a:r>
                    </a:p>
                  </a:txBody>
                  <a:tcPr marL="68580" marR="68580" marT="0" marB="0"/>
                </a:tc>
                <a:tc>
                  <a:txBody>
                    <a:bodyPr/>
                    <a:lstStyle/>
                    <a:p>
                      <a:r>
                        <a:rPr lang="en-US" sz="1300" kern="100" dirty="0">
                          <a:solidFill>
                            <a:schemeClr val="dk1"/>
                          </a:solidFill>
                          <a:effectLst/>
                          <a:latin typeface="Aptos" panose="020B0004020202020204" pitchFamily="34" charset="0"/>
                          <a:cs typeface="Arial" panose="020B0604020202020204" pitchFamily="34" charset="0"/>
                        </a:rPr>
                        <a:t>Supportive of state efforts that will help address child welfare workforce including salary increase, training, and elevating the voice of local supervisors and workers into policy development. Additionally supportive of a path for the state to intervene with localities that aren’t performing. Expressed need for state and local agencies to look at data together to understand root cause issues before designing solutions that may or may not address the real issue(s). Emphasized importance of reconciling new policies with old policies and guidance to reduce duplication and/or conflict. </a:t>
                      </a:r>
                    </a:p>
                  </a:txBody>
                  <a:tcPr/>
                </a:tc>
                <a:extLst>
                  <a:ext uri="{0D108BD9-81ED-4DB2-BD59-A6C34878D82A}">
                    <a16:rowId xmlns:a16="http://schemas.microsoft.com/office/drawing/2014/main" val="3720836512"/>
                  </a:ext>
                </a:extLst>
              </a:tr>
              <a:tr h="1483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300" kern="100">
                          <a:effectLst/>
                          <a:latin typeface="Aptos" panose="020B0004020202020204" pitchFamily="34" charset="0"/>
                          <a:ea typeface="Times New Roman" panose="02020603050405020304" pitchFamily="18" charset="0"/>
                          <a:cs typeface="Arial" panose="020B0604020202020204" pitchFamily="34" charset="0"/>
                        </a:rPr>
                        <a:t>Valerie L’Herrou</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300" kern="100" dirty="0">
                          <a:solidFill>
                            <a:schemeClr val="dk1"/>
                          </a:solidFill>
                          <a:effectLst/>
                          <a:latin typeface="Aptos" panose="020B0004020202020204" pitchFamily="34" charset="0"/>
                          <a:ea typeface="Times New Roman" panose="02020603050405020304" pitchFamily="18" charset="0"/>
                          <a:cs typeface="Arial" panose="020B0604020202020204" pitchFamily="34" charset="0"/>
                        </a:rPr>
                        <a:t>Virginia Poverty Law Center</a:t>
                      </a:r>
                      <a:endParaRPr lang="en-US" sz="1300" kern="1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800"/>
                        </a:spcAft>
                        <a:buNone/>
                      </a:pP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00">
                          <a:solidFill>
                            <a:schemeClr val="dk1"/>
                          </a:solidFill>
                          <a:effectLst/>
                          <a:latin typeface="Aptos"/>
                          <a:cs typeface="Arial"/>
                        </a:rPr>
                        <a:t>Supportive of Pillars; Would also like to see national best practice for permanency, legal counsel representation for parents  (IA, NJ)</a:t>
                      </a:r>
                      <a:endParaRPr lang="en-US" sz="1300" dirty="0">
                        <a:latin typeface="Aptos" panose="020B0004020202020204" pitchFamily="34" charset="0"/>
                      </a:endParaRPr>
                    </a:p>
                  </a:txBody>
                  <a:tcPr/>
                </a:tc>
                <a:extLst>
                  <a:ext uri="{0D108BD9-81ED-4DB2-BD59-A6C34878D82A}">
                    <a16:rowId xmlns:a16="http://schemas.microsoft.com/office/drawing/2014/main" val="3867266957"/>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Stephanie Lynch </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Virginia Kids Belong</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300" kern="100" dirty="0">
                          <a:solidFill>
                            <a:schemeClr val="dk1"/>
                          </a:solidFill>
                          <a:effectLst/>
                          <a:latin typeface="Aptos" panose="020B0004020202020204" pitchFamily="34" charset="0"/>
                          <a:cs typeface="Arial" panose="020B0604020202020204" pitchFamily="34" charset="0"/>
                        </a:rPr>
                        <a:t>Strongly supports increased compensation and training for child welfare workers. Expressed that the current child welfare system is fragmented (e.g., Comprehensive Services Act (CSA), courts, LDSS, and Medicaid specialty plan working in parallel) and lacks the necessary infrastructure to consistently meet the needs of children and families. The state does not yet have a robust provider base, sustainable reimbursement rates based on the actual cost to provide services, or cohesive statewide or regional network of providers. </a:t>
                      </a:r>
                    </a:p>
                  </a:txBody>
                  <a:tcPr/>
                </a:tc>
                <a:extLst>
                  <a:ext uri="{0D108BD9-81ED-4DB2-BD59-A6C34878D82A}">
                    <a16:rowId xmlns:a16="http://schemas.microsoft.com/office/drawing/2014/main" val="3162882847"/>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Jon Martz</a:t>
                      </a: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Warren County Social Services</a:t>
                      </a:r>
                    </a:p>
                  </a:txBody>
                  <a:tcPr marL="68580" marR="68580" marT="0" marB="0"/>
                </a:tc>
                <a:tc>
                  <a:txBody>
                    <a:bodyPr/>
                    <a:lstStyle/>
                    <a:p>
                      <a:r>
                        <a:rPr lang="en-US" sz="1300" kern="100" dirty="0">
                          <a:solidFill>
                            <a:schemeClr val="dk1"/>
                          </a:solidFill>
                          <a:effectLst/>
                          <a:latin typeface="Aptos" panose="020B0004020202020204" pitchFamily="34" charset="0"/>
                          <a:ea typeface="+mn-ea"/>
                          <a:cs typeface="Arial" panose="020B0604020202020204" pitchFamily="34" charset="0"/>
                        </a:rPr>
                        <a:t>Training is inconsistent and outdated, and a lack of clear policy guidance creates confusion and a risk-averse culture at regional DSS offices. System inefficiencies like VACMS and paper-based IV-E processes hinder progress. Finding the local match and physical space needed to increase compensation and staffing will be a challenge. Skeptical of centralized intake reforms due to experience with the current central system. Struggle with limited behavioral health services and court-mandated plans that strain thin resources. Persistent issues like substance exposure in infants, unsafe sleep practices, negative public perceptions, and secondary trauma necessitate the need for systemic change, stronger prevention efforts, and meaningful support for frontline staff. </a:t>
                      </a:r>
                    </a:p>
                  </a:txBody>
                  <a:tcPr/>
                </a:tc>
                <a:extLst>
                  <a:ext uri="{0D108BD9-81ED-4DB2-BD59-A6C34878D82A}">
                    <a16:rowId xmlns:a16="http://schemas.microsoft.com/office/drawing/2014/main" val="3660471780"/>
                  </a:ext>
                </a:extLst>
              </a:tr>
            </a:tbl>
          </a:graphicData>
        </a:graphic>
      </p:graphicFrame>
    </p:spTree>
    <p:custDataLst>
      <p:tags r:id="rId1"/>
    </p:custDataLst>
    <p:extLst>
      <p:ext uri="{BB962C8B-B14F-4D97-AF65-F5344CB8AC3E}">
        <p14:creationId xmlns:p14="http://schemas.microsoft.com/office/powerpoint/2010/main" val="2506656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AB2E-AD6C-CB2F-2D71-E92FE83B0553}"/>
            </a:ext>
          </a:extLst>
        </p:cNvPr>
        <p:cNvGrpSpPr/>
        <p:nvPr/>
      </p:nvGrpSpPr>
      <p:grpSpPr>
        <a:xfrm>
          <a:off x="0" y="0"/>
          <a:ext cx="0" cy="0"/>
          <a:chOff x="0" y="0"/>
          <a:chExt cx="0" cy="0"/>
        </a:xfrm>
      </p:grpSpPr>
      <p:graphicFrame>
        <p:nvGraphicFramePr>
          <p:cNvPr id="23" name="Object 6" hidden="1">
            <a:extLst>
              <a:ext uri="{FF2B5EF4-FFF2-40B4-BE49-F238E27FC236}">
                <a16:creationId xmlns:a16="http://schemas.microsoft.com/office/drawing/2014/main" id="{AAF1D74A-7111-8668-1811-D654B3F26623}"/>
              </a:ext>
            </a:extLst>
          </p:cNvPr>
          <p:cNvGraphicFramePr>
            <a:graphicFrameLocks noChangeAspect="1"/>
          </p:cNvGraphicFramePr>
          <p:nvPr>
            <p:custDataLst>
              <p:tags r:id="rId2"/>
            </p:custDataLst>
            <p:extLst>
              <p:ext uri="{D42A27DB-BD31-4B8C-83A1-F6EECF244321}">
                <p14:modId xmlns:p14="http://schemas.microsoft.com/office/powerpoint/2010/main" val="9107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101" imgH="101" progId="TCLayout.ActiveDocument.1">
                  <p:embed/>
                </p:oleObj>
              </mc:Choice>
              <mc:Fallback>
                <p:oleObj name="think-cell Slide" r:id="rId6" imgW="101" imgH="101" progId="TCLayout.ActiveDocument.1">
                  <p:embed/>
                  <p:pic>
                    <p:nvPicPr>
                      <p:cNvPr id="23" name="Object 6" hidden="1">
                        <a:extLst>
                          <a:ext uri="{FF2B5EF4-FFF2-40B4-BE49-F238E27FC236}">
                            <a16:creationId xmlns:a16="http://schemas.microsoft.com/office/drawing/2014/main" id="{AAF1D74A-7111-8668-1811-D654B3F266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1" name="2. Slide Title">
            <a:extLst>
              <a:ext uri="{FF2B5EF4-FFF2-40B4-BE49-F238E27FC236}">
                <a16:creationId xmlns:a16="http://schemas.microsoft.com/office/drawing/2014/main" id="{84754EB9-6765-3124-66A0-31CFC54588C1}"/>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Phase 3: Draft Strategy 1:1 Stakeholder Conversations (2/2)</a:t>
            </a:r>
          </a:p>
        </p:txBody>
      </p:sp>
      <p:sp>
        <p:nvSpPr>
          <p:cNvPr id="2" name="Date Placeholder 5">
            <a:extLst>
              <a:ext uri="{FF2B5EF4-FFF2-40B4-BE49-F238E27FC236}">
                <a16:creationId xmlns:a16="http://schemas.microsoft.com/office/drawing/2014/main" id="{C4345B90-46F7-EAC9-466E-8A1609C71868}"/>
              </a:ext>
            </a:extLst>
          </p:cNvPr>
          <p:cNvSpPr txBox="1">
            <a:spLocks/>
          </p:cNvSpPr>
          <p:nvPr/>
        </p:nvSpPr>
        <p:spPr bwMode="ltGray">
          <a:xfrm>
            <a:off x="6181119" y="33583"/>
            <a:ext cx="912109"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800" b="1" i="0" u="sng"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August 13, 2025</a:t>
            </a:r>
          </a:p>
        </p:txBody>
      </p:sp>
      <p:graphicFrame>
        <p:nvGraphicFramePr>
          <p:cNvPr id="3" name="Table 2">
            <a:extLst>
              <a:ext uri="{FF2B5EF4-FFF2-40B4-BE49-F238E27FC236}">
                <a16:creationId xmlns:a16="http://schemas.microsoft.com/office/drawing/2014/main" id="{39FEE98D-BA25-B3D9-5C02-9E95A3D5A6A7}"/>
              </a:ext>
            </a:extLst>
          </p:cNvPr>
          <p:cNvGraphicFramePr>
            <a:graphicFrameLocks noGrp="1"/>
          </p:cNvGraphicFramePr>
          <p:nvPr/>
        </p:nvGraphicFramePr>
        <p:xfrm>
          <a:off x="554736" y="1387140"/>
          <a:ext cx="11082527" cy="3328416"/>
        </p:xfrm>
        <a:graphic>
          <a:graphicData uri="http://schemas.openxmlformats.org/drawingml/2006/table">
            <a:tbl>
              <a:tblPr firstRow="1" bandRow="1">
                <a:tableStyleId>{5C22544A-7EE6-4342-B048-85BDC9FD1C3A}</a:tableStyleId>
              </a:tblPr>
              <a:tblGrid>
                <a:gridCol w="1514854">
                  <a:extLst>
                    <a:ext uri="{9D8B030D-6E8A-4147-A177-3AD203B41FA5}">
                      <a16:colId xmlns:a16="http://schemas.microsoft.com/office/drawing/2014/main" val="604487320"/>
                    </a:ext>
                  </a:extLst>
                </a:gridCol>
                <a:gridCol w="2221992">
                  <a:extLst>
                    <a:ext uri="{9D8B030D-6E8A-4147-A177-3AD203B41FA5}">
                      <a16:colId xmlns:a16="http://schemas.microsoft.com/office/drawing/2014/main" val="179462893"/>
                    </a:ext>
                  </a:extLst>
                </a:gridCol>
                <a:gridCol w="7345681">
                  <a:extLst>
                    <a:ext uri="{9D8B030D-6E8A-4147-A177-3AD203B41FA5}">
                      <a16:colId xmlns:a16="http://schemas.microsoft.com/office/drawing/2014/main" val="782404614"/>
                    </a:ext>
                  </a:extLst>
                </a:gridCol>
              </a:tblGrid>
              <a:tr h="370840">
                <a:tc>
                  <a:txBody>
                    <a:bodyPr/>
                    <a:lstStyle/>
                    <a:p>
                      <a:r>
                        <a:rPr lang="en-US" dirty="0"/>
                        <a:t>Name</a:t>
                      </a:r>
                    </a:p>
                  </a:txBody>
                  <a:tcPr/>
                </a:tc>
                <a:tc>
                  <a:txBody>
                    <a:bodyPr/>
                    <a:lstStyle/>
                    <a:p>
                      <a:r>
                        <a:rPr lang="en-US" dirty="0"/>
                        <a:t>Organization</a:t>
                      </a:r>
                    </a:p>
                  </a:txBody>
                  <a:tcPr/>
                </a:tc>
                <a:tc>
                  <a:txBody>
                    <a:bodyPr/>
                    <a:lstStyle/>
                    <a:p>
                      <a:r>
                        <a:rPr lang="en-US" dirty="0"/>
                        <a:t>Key Takeaway</a:t>
                      </a:r>
                    </a:p>
                  </a:txBody>
                  <a:tcPr/>
                </a:tc>
                <a:extLst>
                  <a:ext uri="{0D108BD9-81ED-4DB2-BD59-A6C34878D82A}">
                    <a16:rowId xmlns:a16="http://schemas.microsoft.com/office/drawing/2014/main" val="3252638125"/>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Rebecca Morgan</a:t>
                      </a: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Aptos" panose="020B0004020202020204" pitchFamily="34" charset="0"/>
                          <a:cs typeface="Arial" panose="020B0604020202020204" pitchFamily="34" charset="0"/>
                        </a:rPr>
                        <a:t>Middlesex Department of Social Services – Representing Virginia League of Social Services Executives </a:t>
                      </a:r>
                    </a:p>
                  </a:txBody>
                  <a:tcPr marL="68580" marR="68580" marT="0" marB="0"/>
                </a:tc>
                <a:tc>
                  <a:txBody>
                    <a:bodyPr/>
                    <a:lstStyle/>
                    <a:p>
                      <a:r>
                        <a:rPr lang="en-US" sz="1300" kern="100" dirty="0">
                          <a:solidFill>
                            <a:schemeClr val="dk1"/>
                          </a:solidFill>
                          <a:effectLst/>
                          <a:latin typeface="Aptos" panose="020B0004020202020204" pitchFamily="34" charset="0"/>
                          <a:cs typeface="Arial" panose="020B0604020202020204" pitchFamily="34" charset="0"/>
                        </a:rPr>
                        <a:t>Supportive of efforts to strengthen local oversight, address staffing needs, and the safety of children. Concern with data used by VDSS and administration to build case for change without the full context of data described. Expressed importance of the state and local directors working together to draft and influence guidance when new code or regulations are implemented. </a:t>
                      </a:r>
                    </a:p>
                  </a:txBody>
                  <a:tcPr/>
                </a:tc>
                <a:extLst>
                  <a:ext uri="{0D108BD9-81ED-4DB2-BD59-A6C34878D82A}">
                    <a16:rowId xmlns:a16="http://schemas.microsoft.com/office/drawing/2014/main" val="318161080"/>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Cassie </a:t>
                      </a:r>
                      <a:r>
                        <a:rPr lang="en-US" sz="1300" kern="100" dirty="0" err="1">
                          <a:effectLst/>
                          <a:latin typeface="Aptos" panose="020B0004020202020204" pitchFamily="34" charset="0"/>
                          <a:ea typeface="Times New Roman" panose="02020603050405020304" pitchFamily="18" charset="0"/>
                          <a:cs typeface="Arial" panose="020B0604020202020204" pitchFamily="34" charset="0"/>
                        </a:rPr>
                        <a:t>Plevelich</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Children’s Home Society</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300" kern="100" dirty="0">
                          <a:solidFill>
                            <a:schemeClr val="dk1"/>
                          </a:solidFill>
                          <a:effectLst/>
                          <a:latin typeface="Aptos" panose="020B0004020202020204" pitchFamily="34" charset="0"/>
                          <a:cs typeface="Arial" panose="020B0604020202020204" pitchFamily="34" charset="0"/>
                        </a:rPr>
                        <a:t>Supportive of Pillars; underscored the need for creating consistency and accountability across localities. Emphasized the need for an approach with the courts, particularly around trauma training. </a:t>
                      </a:r>
                    </a:p>
                  </a:txBody>
                  <a:tcPr/>
                </a:tc>
                <a:extLst>
                  <a:ext uri="{0D108BD9-81ED-4DB2-BD59-A6C34878D82A}">
                    <a16:rowId xmlns:a16="http://schemas.microsoft.com/office/drawing/2014/main" val="1325347816"/>
                  </a:ext>
                </a:extLst>
              </a:tr>
              <a:tr h="370840">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Naomi Schafer Riley</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American Enterprise Institute</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lvl="0">
                        <a:buNone/>
                      </a:pPr>
                      <a:r>
                        <a:rPr lang="en-US" sz="1300" b="0" i="0" u="none" strike="noStrike" kern="100" noProof="0" dirty="0">
                          <a:solidFill>
                            <a:schemeClr val="dk1"/>
                          </a:solidFill>
                          <a:effectLst/>
                          <a:latin typeface="Aptos" panose="020B0004020202020204" pitchFamily="34" charset="0"/>
                        </a:rPr>
                        <a:t>Strongly supportive of predictive risk modeling and greater transparency regarding fatalities. Emphasized that states need to develop alternatives to SW pipelines for CPS, as the work is investigative and dangerous. Also noted that efforts to reduce congregate care have gone too far.</a:t>
                      </a:r>
                      <a:endParaRPr lang="en-US" sz="1300" dirty="0">
                        <a:latin typeface="Aptos" panose="020B0004020202020204" pitchFamily="34" charset="0"/>
                      </a:endParaRPr>
                    </a:p>
                  </a:txBody>
                  <a:tcPr/>
                </a:tc>
                <a:extLst>
                  <a:ext uri="{0D108BD9-81ED-4DB2-BD59-A6C34878D82A}">
                    <a16:rowId xmlns:a16="http://schemas.microsoft.com/office/drawing/2014/main" val="2861227130"/>
                  </a:ext>
                </a:extLst>
              </a:tr>
              <a:tr h="370840">
                <a:tc>
                  <a:txBody>
                    <a:bodyPr/>
                    <a:lstStyle/>
                    <a:p>
                      <a:pPr marL="0" marR="0">
                        <a:lnSpc>
                          <a:spcPct val="115000"/>
                        </a:lnSpc>
                        <a:spcAft>
                          <a:spcPts val="800"/>
                        </a:spcAft>
                        <a:buNone/>
                      </a:pPr>
                      <a:r>
                        <a:rPr lang="en-US" sz="1300" kern="100" dirty="0">
                          <a:effectLst/>
                          <a:latin typeface="Aptos"/>
                          <a:ea typeface="Times New Roman" panose="02020603050405020304" pitchFamily="18" charset="0"/>
                          <a:cs typeface="Arial"/>
                        </a:rPr>
                        <a:t>Judge Nancie Williams</a:t>
                      </a:r>
                      <a:endParaRPr lang="en-US" sz="1300" kern="100" dirty="0">
                        <a:effectLst/>
                        <a:latin typeface="Aptos"/>
                        <a:ea typeface="Aptos" panose="020B0004020202020204" pitchFamily="34" charset="0"/>
                        <a:cs typeface="Arial"/>
                      </a:endParaRPr>
                    </a:p>
                  </a:txBody>
                  <a:tcPr marL="68580" marR="68580" marT="0" marB="0"/>
                </a:tc>
                <a:tc>
                  <a:txBody>
                    <a:bodyPr/>
                    <a:lstStyle/>
                    <a:p>
                      <a:pPr marL="0" marR="0">
                        <a:lnSpc>
                          <a:spcPct val="115000"/>
                        </a:lnSpc>
                        <a:spcAft>
                          <a:spcPts val="800"/>
                        </a:spcAft>
                        <a:buNone/>
                      </a:pPr>
                      <a:r>
                        <a:rPr lang="en-US" sz="1300" kern="100" dirty="0">
                          <a:effectLst/>
                          <a:latin typeface="Aptos" panose="020B0004020202020204" pitchFamily="34" charset="0"/>
                          <a:ea typeface="Times New Roman" panose="02020603050405020304" pitchFamily="18" charset="0"/>
                          <a:cs typeface="Arial" panose="020B0604020202020204" pitchFamily="34" charset="0"/>
                        </a:rPr>
                        <a:t>Warren County Juvenile and Domestic Relations Court</a:t>
                      </a:r>
                      <a:endParaRPr lang="en-US" sz="13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r>
                        <a:rPr lang="en-US" sz="1300" kern="100" dirty="0">
                          <a:solidFill>
                            <a:schemeClr val="dk1"/>
                          </a:solidFill>
                          <a:effectLst/>
                          <a:latin typeface="Aptos" panose="020B0004020202020204" pitchFamily="34" charset="0"/>
                          <a:cs typeface="Arial" panose="020B0604020202020204" pitchFamily="34" charset="0"/>
                        </a:rPr>
                        <a:t>Supports efforts to address turnover and staffing shortages in local departments of social services and emphasized the realities of county disparities in implementing policies, practices, and thresholds for child removal. Also referenced training gaps for judges on child welfare issues, foster care, and available behavioral health services (including evidence-based practices). </a:t>
                      </a:r>
                    </a:p>
                  </a:txBody>
                  <a:tcPr/>
                </a:tc>
                <a:extLst>
                  <a:ext uri="{0D108BD9-81ED-4DB2-BD59-A6C34878D82A}">
                    <a16:rowId xmlns:a16="http://schemas.microsoft.com/office/drawing/2014/main" val="1898234829"/>
                  </a:ext>
                </a:extLst>
              </a:tr>
            </a:tbl>
          </a:graphicData>
        </a:graphic>
      </p:graphicFrame>
    </p:spTree>
    <p:custDataLst>
      <p:tags r:id="rId1"/>
    </p:custDataLst>
    <p:extLst>
      <p:ext uri="{BB962C8B-B14F-4D97-AF65-F5344CB8AC3E}">
        <p14:creationId xmlns:p14="http://schemas.microsoft.com/office/powerpoint/2010/main" val="256778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EAF24-4137-64F5-7015-A2E76DE537CB}"/>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3BD5A3B-AF4B-DB8D-EB89-E3AFC6D67D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7" name="Object 6" hidden="1">
                        <a:extLst>
                          <a:ext uri="{FF2B5EF4-FFF2-40B4-BE49-F238E27FC236}">
                            <a16:creationId xmlns:a16="http://schemas.microsoft.com/office/drawing/2014/main" id="{93BD5A3B-AF4B-DB8D-EB89-E3AFC6D67DB9}"/>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4BCF933-F1CF-D7F6-C2D3-052A3965E23C}"/>
              </a:ext>
            </a:extLst>
          </p:cNvPr>
          <p:cNvSpPr>
            <a:spLocks noGrp="1"/>
          </p:cNvSpPr>
          <p:nvPr>
            <p:ph type="title"/>
            <p:custDataLst>
              <p:tags r:id="rId3"/>
            </p:custDataLst>
          </p:nvPr>
        </p:nvSpPr>
        <p:spPr>
          <a:xfrm>
            <a:off x="554736" y="489566"/>
            <a:ext cx="11082528" cy="40011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sz="3200"/>
              <a:t>Several sources of insight inform </a:t>
            </a:r>
            <a:r>
              <a:rPr lang="en-US" sz="3200" i="1"/>
              <a:t>Safe Kids, Strong Families</a:t>
            </a:r>
          </a:p>
        </p:txBody>
      </p:sp>
      <p:sp>
        <p:nvSpPr>
          <p:cNvPr id="36" name="5. Source">
            <a:extLst>
              <a:ext uri="{FF2B5EF4-FFF2-40B4-BE49-F238E27FC236}">
                <a16:creationId xmlns:a16="http://schemas.microsoft.com/office/drawing/2014/main" id="{7BBEF2F0-8C40-40F4-4DE5-208B5DE92028}"/>
              </a:ext>
            </a:extLst>
          </p:cNvPr>
          <p:cNvSpPr txBox="1"/>
          <p:nvPr>
            <p:custDataLst>
              <p:tags r:id="rId4"/>
            </p:custDataLst>
          </p:nvPr>
        </p:nvSpPr>
        <p:spPr>
          <a:xfrm>
            <a:off x="554735" y="6571819"/>
            <a:ext cx="8286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2"/>
                </a:solidFill>
              </a:rPr>
              <a:t>Source: Conversations with VDSS staff, LDSS staff, May 15 roundtable, June Child Welfare Advisory Committee meeting, July design workshops, community organizations (April – July 2025)</a:t>
            </a:r>
          </a:p>
        </p:txBody>
      </p:sp>
      <p:sp>
        <p:nvSpPr>
          <p:cNvPr id="37" name="TextBox 36">
            <a:extLst>
              <a:ext uri="{FF2B5EF4-FFF2-40B4-BE49-F238E27FC236}">
                <a16:creationId xmlns:a16="http://schemas.microsoft.com/office/drawing/2014/main" id="{28AD52DF-DA84-A2F0-5F91-8671A3F27FF8}"/>
              </a:ext>
            </a:extLst>
          </p:cNvPr>
          <p:cNvSpPr txBox="1">
            <a:spLocks/>
          </p:cNvSpPr>
          <p:nvPr/>
        </p:nvSpPr>
        <p:spPr>
          <a:xfrm>
            <a:off x="554736" y="1080336"/>
            <a:ext cx="2601690" cy="76944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000" b="1">
                <a:solidFill>
                  <a:schemeClr val="accent1"/>
                </a:solidFill>
                <a:cs typeface="Arial"/>
              </a:rPr>
              <a:t>280</a:t>
            </a:r>
            <a:r>
              <a:rPr lang="en-US" sz="5000" b="1" dirty="0">
                <a:solidFill>
                  <a:schemeClr val="accent1"/>
                </a:solidFill>
                <a:cs typeface="Arial"/>
              </a:rPr>
              <a:t>+ </a:t>
            </a:r>
            <a:endParaRPr lang="en-US" sz="5000" dirty="0">
              <a:solidFill>
                <a:schemeClr val="accent1"/>
              </a:solidFill>
              <a:ea typeface="Calibri"/>
              <a:cs typeface="Arial"/>
            </a:endParaRPr>
          </a:p>
        </p:txBody>
      </p:sp>
      <p:sp>
        <p:nvSpPr>
          <p:cNvPr id="38" name="TextBox 37">
            <a:extLst>
              <a:ext uri="{FF2B5EF4-FFF2-40B4-BE49-F238E27FC236}">
                <a16:creationId xmlns:a16="http://schemas.microsoft.com/office/drawing/2014/main" id="{76C73505-F956-8C4D-A72E-50562127C5CD}"/>
              </a:ext>
            </a:extLst>
          </p:cNvPr>
          <p:cNvSpPr txBox="1">
            <a:spLocks/>
          </p:cNvSpPr>
          <p:nvPr/>
        </p:nvSpPr>
        <p:spPr>
          <a:xfrm>
            <a:off x="3118102" y="1856953"/>
            <a:ext cx="1718530" cy="184665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a:cs typeface="Arial"/>
              </a:rPr>
              <a:t>Initiative ideas generated across design workshops</a:t>
            </a:r>
            <a:endParaRPr lang="en-US" sz="2400">
              <a:ea typeface="Calibri"/>
              <a:cs typeface="Arial"/>
            </a:endParaRPr>
          </a:p>
        </p:txBody>
      </p:sp>
      <p:sp>
        <p:nvSpPr>
          <p:cNvPr id="39" name="TextBox 38">
            <a:extLst>
              <a:ext uri="{FF2B5EF4-FFF2-40B4-BE49-F238E27FC236}">
                <a16:creationId xmlns:a16="http://schemas.microsoft.com/office/drawing/2014/main" id="{686AC1DF-E2B2-8A4E-EDB8-489CDBB409EF}"/>
              </a:ext>
            </a:extLst>
          </p:cNvPr>
          <p:cNvSpPr txBox="1">
            <a:spLocks/>
          </p:cNvSpPr>
          <p:nvPr/>
        </p:nvSpPr>
        <p:spPr>
          <a:xfrm>
            <a:off x="5323552" y="1080336"/>
            <a:ext cx="2601690" cy="101566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000" b="1">
                <a:solidFill>
                  <a:schemeClr val="accent1"/>
                </a:solidFill>
                <a:cs typeface="Arial"/>
              </a:rPr>
              <a:t>50+ </a:t>
            </a:r>
            <a:br>
              <a:rPr lang="en-US"/>
            </a:br>
            <a:endParaRPr lang="en-US"/>
          </a:p>
        </p:txBody>
      </p:sp>
      <p:sp>
        <p:nvSpPr>
          <p:cNvPr id="40" name="TextBox 39">
            <a:extLst>
              <a:ext uri="{FF2B5EF4-FFF2-40B4-BE49-F238E27FC236}">
                <a16:creationId xmlns:a16="http://schemas.microsoft.com/office/drawing/2014/main" id="{C6730AFD-DD12-1D25-278E-C877480EC524}"/>
              </a:ext>
            </a:extLst>
          </p:cNvPr>
          <p:cNvSpPr txBox="1">
            <a:spLocks/>
          </p:cNvSpPr>
          <p:nvPr/>
        </p:nvSpPr>
        <p:spPr>
          <a:xfrm>
            <a:off x="7452802" y="1856953"/>
            <a:ext cx="2011238" cy="221599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a:cs typeface="Arial"/>
              </a:rPr>
              <a:t>States assessed for best practices and innovations for landscape assessment</a:t>
            </a:r>
            <a:endParaRPr lang="en-US" sz="2400">
              <a:ea typeface="Calibri"/>
              <a:cs typeface="Arial"/>
            </a:endParaRPr>
          </a:p>
        </p:txBody>
      </p:sp>
      <p:sp>
        <p:nvSpPr>
          <p:cNvPr id="3" name="Date Placeholder 5">
            <a:extLst>
              <a:ext uri="{FF2B5EF4-FFF2-40B4-BE49-F238E27FC236}">
                <a16:creationId xmlns:a16="http://schemas.microsoft.com/office/drawing/2014/main" id="{0013A9DA-05A1-FF70-EA7D-B6241D8BEADE}"/>
              </a:ext>
            </a:extLst>
          </p:cNvPr>
          <p:cNvSpPr txBox="1">
            <a:spLocks/>
          </p:cNvSpPr>
          <p:nvPr/>
        </p:nvSpPr>
        <p:spPr bwMode="ltGray">
          <a:xfrm>
            <a:off x="6181119" y="33583"/>
            <a:ext cx="912109"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solidFill>
                  <a:srgbClr val="000000"/>
                </a:solidFill>
                <a:latin typeface="Calibri"/>
              </a:rPr>
              <a:t>As of August 20, 2025</a:t>
            </a:r>
          </a:p>
        </p:txBody>
      </p:sp>
      <p:sp>
        <p:nvSpPr>
          <p:cNvPr id="6" name="4. Footnote">
            <a:extLst>
              <a:ext uri="{FF2B5EF4-FFF2-40B4-BE49-F238E27FC236}">
                <a16:creationId xmlns:a16="http://schemas.microsoft.com/office/drawing/2014/main" id="{5DB530FC-3A3A-DF5A-3C0E-6A05E24B8ED9}"/>
              </a:ext>
            </a:extLst>
          </p:cNvPr>
          <p:cNvSpPr txBox="1"/>
          <p:nvPr>
            <p:custDataLst>
              <p:tags r:id="rId5"/>
            </p:custDataLst>
          </p:nvPr>
        </p:nvSpPr>
        <p:spPr>
          <a:xfrm>
            <a:off x="553972" y="6119951"/>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Health and Human Resources (HHR), Virginia Department of Social Services (VDSS), Local Departments of Social Services (LDSS), OCS (Office of Children's Services), OCO (Office of the Children's Ombudsman)</a:t>
            </a:r>
          </a:p>
          <a:p>
            <a:pPr lvl="0"/>
            <a:r>
              <a:rPr lang="en-US"/>
              <a:t>2.	VDSS team design workshop, League of Social Services Executives meeting (July 9), Virginia child welfare stakeholders design workshops (July 9, 17, 18, 21)</a:t>
            </a:r>
          </a:p>
        </p:txBody>
      </p:sp>
      <p:sp>
        <p:nvSpPr>
          <p:cNvPr id="9" name="TextBox 8">
            <a:extLst>
              <a:ext uri="{FF2B5EF4-FFF2-40B4-BE49-F238E27FC236}">
                <a16:creationId xmlns:a16="http://schemas.microsoft.com/office/drawing/2014/main" id="{3BF7EF38-8597-9D87-96F0-57183A7EFAEB}"/>
              </a:ext>
            </a:extLst>
          </p:cNvPr>
          <p:cNvSpPr txBox="1">
            <a:spLocks/>
          </p:cNvSpPr>
          <p:nvPr/>
        </p:nvSpPr>
        <p:spPr>
          <a:xfrm>
            <a:off x="3118102" y="1080336"/>
            <a:ext cx="1811752" cy="121571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000" b="1">
                <a:solidFill>
                  <a:schemeClr val="accent1"/>
                </a:solidFill>
                <a:cs typeface="Arial"/>
              </a:rPr>
              <a:t>100+ </a:t>
            </a:r>
            <a:endParaRPr lang="en-US" sz="5000">
              <a:solidFill>
                <a:schemeClr val="accent1"/>
              </a:solidFill>
              <a:ea typeface="Calibri"/>
              <a:cs typeface="Arial"/>
            </a:endParaRPr>
          </a:p>
          <a:p>
            <a:pPr>
              <a:buNone/>
            </a:pPr>
            <a:endParaRPr lang="en-US" sz="2400">
              <a:ea typeface="Calibri"/>
              <a:cs typeface="Arial"/>
            </a:endParaRPr>
          </a:p>
        </p:txBody>
      </p:sp>
      <p:sp>
        <p:nvSpPr>
          <p:cNvPr id="12" name="TextBox 11">
            <a:extLst>
              <a:ext uri="{FF2B5EF4-FFF2-40B4-BE49-F238E27FC236}">
                <a16:creationId xmlns:a16="http://schemas.microsoft.com/office/drawing/2014/main" id="{C69436B6-D435-328C-B73B-B08BD90D2B48}"/>
              </a:ext>
            </a:extLst>
          </p:cNvPr>
          <p:cNvSpPr txBox="1">
            <a:spLocks/>
          </p:cNvSpPr>
          <p:nvPr/>
        </p:nvSpPr>
        <p:spPr>
          <a:xfrm>
            <a:off x="296602" y="1856953"/>
            <a:ext cx="2766638" cy="30315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r>
              <a:rPr lang="en-US" sz="2400">
                <a:cs typeface="Calibri"/>
              </a:rPr>
              <a:t>Child welfare stakeholders engaged, including LDSS, DMAS, OCO, OCS, DBHDS, and community organizations</a:t>
            </a:r>
            <a:endParaRPr lang="en-US" sz="2400">
              <a:ea typeface="Calibri"/>
              <a:cs typeface="Calibri"/>
            </a:endParaRPr>
          </a:p>
          <a:p>
            <a:endParaRPr lang="en-US" sz="2400">
              <a:ea typeface="Calibri"/>
              <a:cs typeface="Arial"/>
            </a:endParaRPr>
          </a:p>
        </p:txBody>
      </p:sp>
      <p:sp>
        <p:nvSpPr>
          <p:cNvPr id="13" name="TextBox 12">
            <a:extLst>
              <a:ext uri="{FF2B5EF4-FFF2-40B4-BE49-F238E27FC236}">
                <a16:creationId xmlns:a16="http://schemas.microsoft.com/office/drawing/2014/main" id="{F88134D7-F289-AECE-AD91-69E20579D078}"/>
              </a:ext>
            </a:extLst>
          </p:cNvPr>
          <p:cNvSpPr txBox="1">
            <a:spLocks/>
          </p:cNvSpPr>
          <p:nvPr/>
        </p:nvSpPr>
        <p:spPr>
          <a:xfrm>
            <a:off x="5323552" y="1856953"/>
            <a:ext cx="1955008" cy="192360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400">
                <a:cs typeface="Calibri"/>
              </a:rPr>
              <a:t>Datasets and reports reviewed and analyzed</a:t>
            </a:r>
            <a:endParaRPr lang="en-US" sz="2400">
              <a:ea typeface="Calibri"/>
              <a:cs typeface="Arial"/>
            </a:endParaRPr>
          </a:p>
          <a:p>
            <a:pPr>
              <a:buNone/>
            </a:pPr>
            <a:endParaRPr lang="en-US" sz="2400">
              <a:ea typeface="Calibri"/>
              <a:cs typeface="Arial"/>
            </a:endParaRPr>
          </a:p>
        </p:txBody>
      </p:sp>
      <p:sp>
        <p:nvSpPr>
          <p:cNvPr id="14" name="TextBox 13">
            <a:extLst>
              <a:ext uri="{FF2B5EF4-FFF2-40B4-BE49-F238E27FC236}">
                <a16:creationId xmlns:a16="http://schemas.microsoft.com/office/drawing/2014/main" id="{D1F3A757-04AF-E585-6AE9-2619A7340D8E}"/>
              </a:ext>
            </a:extLst>
          </p:cNvPr>
          <p:cNvSpPr txBox="1">
            <a:spLocks/>
          </p:cNvSpPr>
          <p:nvPr/>
        </p:nvSpPr>
        <p:spPr>
          <a:xfrm>
            <a:off x="7403626" y="1080336"/>
            <a:ext cx="2011238" cy="101566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000" b="1">
                <a:solidFill>
                  <a:schemeClr val="accent1"/>
                </a:solidFill>
                <a:cs typeface="Arial"/>
              </a:rPr>
              <a:t>27+ </a:t>
            </a:r>
            <a:br>
              <a:rPr lang="en-US"/>
            </a:br>
            <a:endParaRPr lang="en-US"/>
          </a:p>
        </p:txBody>
      </p:sp>
      <p:sp>
        <p:nvSpPr>
          <p:cNvPr id="15" name="TextBox 14">
            <a:extLst>
              <a:ext uri="{FF2B5EF4-FFF2-40B4-BE49-F238E27FC236}">
                <a16:creationId xmlns:a16="http://schemas.microsoft.com/office/drawing/2014/main" id="{A104A77A-AAAB-D7DC-D36F-379FE921FEB2}"/>
              </a:ext>
            </a:extLst>
          </p:cNvPr>
          <p:cNvSpPr txBox="1">
            <a:spLocks/>
          </p:cNvSpPr>
          <p:nvPr/>
        </p:nvSpPr>
        <p:spPr>
          <a:xfrm>
            <a:off x="9808905" y="1856953"/>
            <a:ext cx="2234671" cy="258532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dirty="0">
                <a:cs typeface="Arial"/>
              </a:rPr>
              <a:t>Stakeholder engagement workshops, including May 15</a:t>
            </a:r>
            <a:r>
              <a:rPr lang="en-US" sz="2400" baseline="30000" dirty="0">
                <a:cs typeface="Arial"/>
              </a:rPr>
              <a:t>th</a:t>
            </a:r>
            <a:r>
              <a:rPr lang="en-US" sz="2400" dirty="0">
                <a:cs typeface="Arial"/>
              </a:rPr>
              <a:t> roundtable and July 9 LDSS design session</a:t>
            </a:r>
            <a:endParaRPr lang="en-US" sz="2400" dirty="0">
              <a:ea typeface="Calibri"/>
              <a:cs typeface="Arial"/>
            </a:endParaRPr>
          </a:p>
        </p:txBody>
      </p:sp>
      <p:sp>
        <p:nvSpPr>
          <p:cNvPr id="16" name="TextBox 15">
            <a:extLst>
              <a:ext uri="{FF2B5EF4-FFF2-40B4-BE49-F238E27FC236}">
                <a16:creationId xmlns:a16="http://schemas.microsoft.com/office/drawing/2014/main" id="{2B884956-5684-0488-F515-1C6ACF5BD0F7}"/>
              </a:ext>
            </a:extLst>
          </p:cNvPr>
          <p:cNvSpPr txBox="1">
            <a:spLocks/>
          </p:cNvSpPr>
          <p:nvPr/>
        </p:nvSpPr>
        <p:spPr>
          <a:xfrm>
            <a:off x="9759730" y="1080336"/>
            <a:ext cx="2011238" cy="101566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5000" b="1">
                <a:solidFill>
                  <a:schemeClr val="accent1"/>
                </a:solidFill>
                <a:cs typeface="Arial"/>
              </a:rPr>
              <a:t>8+ </a:t>
            </a:r>
            <a:br>
              <a:rPr lang="en-US"/>
            </a:br>
            <a:endParaRPr lang="en-US"/>
          </a:p>
        </p:txBody>
      </p:sp>
      <p:sp>
        <p:nvSpPr>
          <p:cNvPr id="17" name="Arrow: Chevron 16">
            <a:extLst>
              <a:ext uri="{FF2B5EF4-FFF2-40B4-BE49-F238E27FC236}">
                <a16:creationId xmlns:a16="http://schemas.microsoft.com/office/drawing/2014/main" id="{2CA551FD-2428-CB8E-340B-3FD1E0F3BB9E}"/>
              </a:ext>
            </a:extLst>
          </p:cNvPr>
          <p:cNvSpPr>
            <a:spLocks/>
          </p:cNvSpPr>
          <p:nvPr/>
        </p:nvSpPr>
        <p:spPr>
          <a:xfrm>
            <a:off x="1770124" y="4623486"/>
            <a:ext cx="10245092" cy="1322610"/>
          </a:xfrm>
          <a:prstGeom prst="chevron">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2200">
                <a:solidFill>
                  <a:schemeClr val="tx1"/>
                </a:solidFill>
              </a:rPr>
              <a:t>Steering Committee: Office of the Secretary of HHR, VDSS, DMAS, OCO, OCS</a:t>
            </a:r>
          </a:p>
          <a:p>
            <a:pPr>
              <a:spcBef>
                <a:spcPts val="300"/>
              </a:spcBef>
              <a:spcAft>
                <a:spcPts val="300"/>
              </a:spcAft>
            </a:pPr>
            <a:r>
              <a:rPr lang="en-US" sz="2200">
                <a:solidFill>
                  <a:schemeClr val="tx1"/>
                </a:solidFill>
              </a:rPr>
              <a:t>Core Team: VDSS pillar leaders, League of Social Services Executives</a:t>
            </a:r>
          </a:p>
        </p:txBody>
      </p:sp>
      <p:sp>
        <p:nvSpPr>
          <p:cNvPr id="18" name="TextBox 17">
            <a:extLst>
              <a:ext uri="{FF2B5EF4-FFF2-40B4-BE49-F238E27FC236}">
                <a16:creationId xmlns:a16="http://schemas.microsoft.com/office/drawing/2014/main" id="{F7F01918-22B1-6287-B9DA-0DCCEE949276}"/>
              </a:ext>
            </a:extLst>
          </p:cNvPr>
          <p:cNvSpPr txBox="1">
            <a:spLocks/>
          </p:cNvSpPr>
          <p:nvPr/>
        </p:nvSpPr>
        <p:spPr>
          <a:xfrm>
            <a:off x="611562" y="4623486"/>
            <a:ext cx="1867478" cy="1325880"/>
          </a:xfrm>
          <a:prstGeom prst="rect">
            <a:avLst/>
          </a:prstGeom>
          <a:solidFill>
            <a:schemeClr val="accent4"/>
          </a:solidFill>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r>
              <a:rPr lang="en-US" sz="2200" b="1">
                <a:cs typeface="Calibri"/>
              </a:rPr>
              <a:t>Governance structure established:</a:t>
            </a:r>
            <a:endParaRPr lang="en-US" sz="2200" b="1">
              <a:ea typeface="Calibri"/>
              <a:cs typeface="Calibri"/>
            </a:endParaRPr>
          </a:p>
        </p:txBody>
      </p:sp>
    </p:spTree>
    <p:custDataLst>
      <p:tags r:id="rId1"/>
    </p:custDataLst>
    <p:extLst>
      <p:ext uri="{BB962C8B-B14F-4D97-AF65-F5344CB8AC3E}">
        <p14:creationId xmlns:p14="http://schemas.microsoft.com/office/powerpoint/2010/main" val="42937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031DE-F893-4716-B36E-3617EEB4BC7B}"/>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AD203E0C-BAB4-00EC-697C-4E7B31FEFE7F}"/>
              </a:ext>
            </a:extLst>
          </p:cNvPr>
          <p:cNvGraphicFramePr>
            <a:graphicFrameLocks noChangeAspect="1"/>
          </p:cNvGraphicFramePr>
          <p:nvPr>
            <p:custDataLst>
              <p:tags r:id="rId2"/>
            </p:custDataLst>
            <p:extLst>
              <p:ext uri="{D42A27DB-BD31-4B8C-83A1-F6EECF244321}">
                <p14:modId xmlns:p14="http://schemas.microsoft.com/office/powerpoint/2010/main" val="2012658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8" name="Object 9" hidden="1">
                        <a:extLst>
                          <a:ext uri="{FF2B5EF4-FFF2-40B4-BE49-F238E27FC236}">
                            <a16:creationId xmlns:a16="http://schemas.microsoft.com/office/drawing/2014/main" id="{AD203E0C-BAB4-00EC-697C-4E7B31FEFE7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BA0FB678-3659-0DE4-E293-7A8E098C5ED5}"/>
              </a:ext>
            </a:extLst>
          </p:cNvPr>
          <p:cNvSpPr>
            <a:spLocks noGrp="1"/>
          </p:cNvSpPr>
          <p:nvPr>
            <p:ph type="title"/>
            <p:custDataLst>
              <p:tags r:id="rId3"/>
            </p:custDataLst>
          </p:nvPr>
        </p:nvSpPr>
        <p:spPr>
          <a:xfrm>
            <a:off x="554736" y="1706563"/>
            <a:ext cx="3813048" cy="461665"/>
          </a:xfrm>
        </p:spPr>
        <p:txBody>
          <a:bodyPr vert="horz"/>
          <a:lstStyle/>
          <a:p>
            <a:r>
              <a:rPr lang="en-US" dirty="0"/>
              <a:t>Content</a:t>
            </a:r>
          </a:p>
        </p:txBody>
      </p:sp>
      <p:sp>
        <p:nvSpPr>
          <p:cNvPr id="4" name="Date Placeholder 3">
            <a:extLst>
              <a:ext uri="{FF2B5EF4-FFF2-40B4-BE49-F238E27FC236}">
                <a16:creationId xmlns:a16="http://schemas.microsoft.com/office/drawing/2014/main" id="{F1DBA0A5-117B-B235-152B-2A2D63BB8B5D}"/>
              </a:ext>
            </a:extLst>
          </p:cNvPr>
          <p:cNvSpPr>
            <a:spLocks noGrp="1"/>
          </p:cNvSpPr>
          <p:nvPr>
            <p:ph type="dt" sz="half" idx="4294967295"/>
          </p:nvPr>
        </p:nvSpPr>
        <p:spPr>
          <a:xfrm>
            <a:off x="11445875" y="165100"/>
            <a:ext cx="746125" cy="123825"/>
          </a:xfrm>
        </p:spPr>
        <p:txBody>
          <a:bodyPr/>
          <a:lstStyle/>
          <a:p>
            <a:pPr algn="ctr">
              <a:spcBef>
                <a:spcPts val="300"/>
              </a:spcBef>
              <a:spcAft>
                <a:spcPts val="300"/>
              </a:spcAft>
              <a:buClr>
                <a:schemeClr val="tx1"/>
              </a:buClr>
              <a:buSzPct val="100000"/>
              <a:buFont typeface="Segoe UI" panose="020B0502040204020203" pitchFamily="34" charset="0"/>
              <a:buChar char="​"/>
            </a:pPr>
            <a:r>
              <a:rPr lang="en-US"/>
              <a:t>As of </a:t>
            </a:r>
            <a:fld id="{5103B339-6CC4-4E04-8B96-5FC5761AA06D}" type="datetime4">
              <a:rPr lang="en-US" smtClean="0"/>
              <a:t>January 7, 2026</a:t>
            </a:fld>
            <a:endParaRPr lang="en-US"/>
          </a:p>
        </p:txBody>
      </p:sp>
      <p:sp>
        <p:nvSpPr>
          <p:cNvPr id="2" name="Text Placeholder 4">
            <a:hlinkClick r:id="rId12" action="ppaction://hlinksldjump"/>
            <a:extLst>
              <a:ext uri="{FF2B5EF4-FFF2-40B4-BE49-F238E27FC236}">
                <a16:creationId xmlns:a16="http://schemas.microsoft.com/office/drawing/2014/main" id="{0AC56139-71D0-E822-49B5-709B54779E30}"/>
              </a:ext>
            </a:extLst>
          </p:cNvPr>
          <p:cNvSpPr>
            <a:spLocks noGrp="1"/>
          </p:cNvSpPr>
          <p:nvPr>
            <p:custDataLst>
              <p:tags r:id="rId4"/>
            </p:custDataLst>
          </p:nvPr>
        </p:nvSpPr>
        <p:spPr bwMode="auto">
          <a:xfrm>
            <a:off x="4003674" y="2411413"/>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Overview of effort</a:t>
            </a:r>
            <a:endParaRPr lang="en-US" dirty="0">
              <a:cs typeface="+mn-cs"/>
            </a:endParaRPr>
          </a:p>
        </p:txBody>
      </p:sp>
      <p:sp>
        <p:nvSpPr>
          <p:cNvPr id="26" name="Text Placeholder 4">
            <a:extLst>
              <a:ext uri="{FF2B5EF4-FFF2-40B4-BE49-F238E27FC236}">
                <a16:creationId xmlns:a16="http://schemas.microsoft.com/office/drawing/2014/main" id="{AD14BAE5-B7F6-E155-FCBC-DE65DAEB9DE0}"/>
              </a:ext>
            </a:extLst>
          </p:cNvPr>
          <p:cNvSpPr>
            <a:spLocks noGrp="1"/>
          </p:cNvSpPr>
          <p:nvPr>
            <p:custDataLst>
              <p:tags r:id="rId5"/>
            </p:custDataLst>
          </p:nvPr>
        </p:nvSpPr>
        <p:spPr bwMode="auto">
          <a:xfrm>
            <a:off x="4003674" y="2817813"/>
            <a:ext cx="4184650" cy="407988"/>
          </a:xfrm>
          <a:prstGeom prst="rect">
            <a:avLst/>
          </a:prstGeom>
          <a:solidFill>
            <a:schemeClr val="accent1"/>
          </a:solidFill>
          <a:ln>
            <a:noFill/>
          </a:ln>
          <a:effectLst/>
        </p:spPr>
        <p:txBody>
          <a:bodyPr vert="horz" wrap="none" lIns="80963" tIns="82550"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b="1" dirty="0">
                <a:solidFill>
                  <a:schemeClr val="tx2"/>
                </a:solidFill>
                <a:effectLst/>
                <a:cs typeface="+mn-cs"/>
              </a:rPr>
              <a:t>Virginia’s aspiration – Safe Kids, Strong Families </a:t>
            </a:r>
            <a:endParaRPr lang="en-US" b="1" dirty="0">
              <a:solidFill>
                <a:schemeClr val="tx2"/>
              </a:solidFill>
              <a:cs typeface="+mn-cs"/>
            </a:endParaRPr>
          </a:p>
        </p:txBody>
      </p:sp>
      <p:sp>
        <p:nvSpPr>
          <p:cNvPr id="21" name="Text Placeholder 4">
            <a:hlinkClick r:id="rId13" action="ppaction://hlinksldjump"/>
            <a:extLst>
              <a:ext uri="{FF2B5EF4-FFF2-40B4-BE49-F238E27FC236}">
                <a16:creationId xmlns:a16="http://schemas.microsoft.com/office/drawing/2014/main" id="{BF5E9CBA-608E-C4A8-47F1-7C1581685E41}"/>
              </a:ext>
            </a:extLst>
          </p:cNvPr>
          <p:cNvSpPr>
            <a:spLocks noGrp="1"/>
          </p:cNvSpPr>
          <p:nvPr>
            <p:custDataLst>
              <p:tags r:id="rId6"/>
            </p:custDataLst>
          </p:nvPr>
        </p:nvSpPr>
        <p:spPr bwMode="auto">
          <a:xfrm>
            <a:off x="4003674" y="3225800"/>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Current state diagnostic </a:t>
            </a:r>
            <a:endParaRPr lang="en-US" dirty="0">
              <a:cs typeface="+mn-cs"/>
            </a:endParaRPr>
          </a:p>
        </p:txBody>
      </p:sp>
      <p:sp>
        <p:nvSpPr>
          <p:cNvPr id="24" name="Text Placeholder 4">
            <a:hlinkClick r:id="rId14" action="ppaction://hlinksldjump"/>
            <a:extLst>
              <a:ext uri="{FF2B5EF4-FFF2-40B4-BE49-F238E27FC236}">
                <a16:creationId xmlns:a16="http://schemas.microsoft.com/office/drawing/2014/main" id="{6A1BFB7B-C280-9C6A-921C-1F31AF55AED2}"/>
              </a:ext>
            </a:extLst>
          </p:cNvPr>
          <p:cNvSpPr>
            <a:spLocks noGrp="1"/>
          </p:cNvSpPr>
          <p:nvPr>
            <p:custDataLst>
              <p:tags r:id="rId7"/>
            </p:custDataLst>
          </p:nvPr>
        </p:nvSpPr>
        <p:spPr bwMode="auto">
          <a:xfrm>
            <a:off x="4003674" y="3632200"/>
            <a:ext cx="41846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25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a:effectLst/>
                <a:cs typeface="+mn-cs"/>
              </a:rPr>
              <a:t>Safe </a:t>
            </a:r>
            <a:r>
              <a:rPr lang="en-US" altLang="en-US" dirty="0">
                <a:effectLst/>
                <a:cs typeface="+mn-cs"/>
              </a:rPr>
              <a:t>Kids, Strong Families draft initiatives</a:t>
            </a:r>
            <a:endParaRPr lang="en-US" dirty="0">
              <a:cs typeface="+mn-cs"/>
            </a:endParaRPr>
          </a:p>
        </p:txBody>
      </p:sp>
      <p:sp>
        <p:nvSpPr>
          <p:cNvPr id="32" name="Text Placeholder 4">
            <a:hlinkClick r:id="rId15" action="ppaction://hlinksldjump"/>
            <a:extLst>
              <a:ext uri="{FF2B5EF4-FFF2-40B4-BE49-F238E27FC236}">
                <a16:creationId xmlns:a16="http://schemas.microsoft.com/office/drawing/2014/main" id="{FCB8403A-B71A-EF13-CA0E-351A4B2B905D}"/>
              </a:ext>
            </a:extLst>
          </p:cNvPr>
          <p:cNvSpPr>
            <a:spLocks noGrp="1"/>
          </p:cNvSpPr>
          <p:nvPr>
            <p:custDataLst>
              <p:tags r:id="rId8"/>
            </p:custDataLst>
          </p:nvPr>
        </p:nvSpPr>
        <p:spPr bwMode="auto">
          <a:xfrm>
            <a:off x="4003674" y="4040188"/>
            <a:ext cx="41846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dirty="0">
                <a:effectLst/>
                <a:cs typeface="+mn-cs"/>
              </a:rPr>
              <a:t>Appendix </a:t>
            </a:r>
            <a:r>
              <a:rPr lang="en-US" altLang="en-US">
                <a:effectLst/>
                <a:cs typeface="+mn-cs"/>
              </a:rPr>
              <a:t>additional detail on sources of insight </a:t>
            </a:r>
            <a:endParaRPr lang="en-US" dirty="0">
              <a:cs typeface="+mn-cs"/>
            </a:endParaRPr>
          </a:p>
        </p:txBody>
      </p:sp>
    </p:spTree>
    <p:custDataLst>
      <p:tags r:id="rId1"/>
    </p:custDataLst>
    <p:extLst>
      <p:ext uri="{BB962C8B-B14F-4D97-AF65-F5344CB8AC3E}">
        <p14:creationId xmlns:p14="http://schemas.microsoft.com/office/powerpoint/2010/main" val="363827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hidden="1">
            <a:extLst>
              <a:ext uri="{FF2B5EF4-FFF2-40B4-BE49-F238E27FC236}">
                <a16:creationId xmlns:a16="http://schemas.microsoft.com/office/drawing/2014/main" id="{2CD2F1B9-BF48-EF9E-1258-2C703773076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Object 1" hidden="1">
                        <a:extLst>
                          <a:ext uri="{FF2B5EF4-FFF2-40B4-BE49-F238E27FC236}">
                            <a16:creationId xmlns:a16="http://schemas.microsoft.com/office/drawing/2014/main" id="{2CD2F1B9-BF48-EF9E-1258-2C70377307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66CF430-38EB-9FF6-A4F9-1EB245AF2EA9}"/>
              </a:ext>
            </a:extLst>
          </p:cNvPr>
          <p:cNvSpPr/>
          <p:nvPr/>
        </p:nvSpPr>
        <p:spPr>
          <a:xfrm>
            <a:off x="7108722" y="0"/>
            <a:ext cx="5083278" cy="471948"/>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algn="l"/>
            <a:endParaRPr lang="en-US" sz="1300">
              <a:solidFill>
                <a:srgbClr val="000000"/>
              </a:solidFill>
            </a:endParaRPr>
          </a:p>
        </p:txBody>
      </p:sp>
      <p:sp>
        <p:nvSpPr>
          <p:cNvPr id="8" name="Rectangle 7">
            <a:extLst>
              <a:ext uri="{FF2B5EF4-FFF2-40B4-BE49-F238E27FC236}">
                <a16:creationId xmlns:a16="http://schemas.microsoft.com/office/drawing/2014/main" id="{A0C88624-900F-FD7C-5E79-98723049EBE2}"/>
              </a:ext>
            </a:extLst>
          </p:cNvPr>
          <p:cNvSpPr/>
          <p:nvPr/>
        </p:nvSpPr>
        <p:spPr>
          <a:xfrm>
            <a:off x="7108722" y="6386052"/>
            <a:ext cx="5083278" cy="471948"/>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p>
            <a:pPr algn="l"/>
            <a:endParaRPr lang="en-US" sz="1300">
              <a:solidFill>
                <a:srgbClr val="000000"/>
              </a:solidFill>
            </a:endParaRPr>
          </a:p>
        </p:txBody>
      </p:sp>
      <p:pic>
        <p:nvPicPr>
          <p:cNvPr id="9" name="Picture 8">
            <a:extLst>
              <a:ext uri="{FF2B5EF4-FFF2-40B4-BE49-F238E27FC236}">
                <a16:creationId xmlns:a16="http://schemas.microsoft.com/office/drawing/2014/main" id="{5AA5468E-982B-DD13-61F0-6E851C3447E1}"/>
              </a:ext>
            </a:extLst>
          </p:cNvPr>
          <p:cNvPicPr>
            <a:picLocks noChangeAspect="1"/>
          </p:cNvPicPr>
          <p:nvPr/>
        </p:nvPicPr>
        <p:blipFill>
          <a:blip r:embed="rId6"/>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47259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B88D297-FB5D-39BE-BF4C-F3E21BA95525}"/>
              </a:ext>
            </a:extLst>
          </p:cNvPr>
          <p:cNvGraphicFramePr>
            <a:graphicFrameLocks noChangeAspect="1"/>
          </p:cNvGraphicFramePr>
          <p:nvPr>
            <p:custDataLst>
              <p:tags r:id="rId2"/>
            </p:custDataLst>
            <p:extLst>
              <p:ext uri="{D42A27DB-BD31-4B8C-83A1-F6EECF244321}">
                <p14:modId xmlns:p14="http://schemas.microsoft.com/office/powerpoint/2010/main" val="49614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6" name="Object 6" hidden="1">
                        <a:extLst>
                          <a:ext uri="{FF2B5EF4-FFF2-40B4-BE49-F238E27FC236}">
                            <a16:creationId xmlns:a16="http://schemas.microsoft.com/office/drawing/2014/main" id="{7B88D297-FB5D-39BE-BF4C-F3E21BA9552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DAEB547-B6B1-5009-EFF0-F6D2C4A76B34}"/>
              </a:ext>
            </a:extLst>
          </p:cNvPr>
          <p:cNvSpPr>
            <a:spLocks noGrp="1"/>
          </p:cNvSpPr>
          <p:nvPr>
            <p:ph type="title"/>
            <p:custDataLst>
              <p:tags r:id="rId3"/>
            </p:custDataLst>
          </p:nvPr>
        </p:nvSpPr>
        <p:spPr>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Safe Kids, Strong Families: 6 pillars of focus </a:t>
            </a:r>
          </a:p>
        </p:txBody>
      </p:sp>
      <p:sp>
        <p:nvSpPr>
          <p:cNvPr id="7" name="Subtitle 8">
            <a:extLst>
              <a:ext uri="{FF2B5EF4-FFF2-40B4-BE49-F238E27FC236}">
                <a16:creationId xmlns:a16="http://schemas.microsoft.com/office/drawing/2014/main" id="{9D974546-0777-5F56-477F-F11E4B0F34D7}"/>
              </a:ext>
            </a:extLst>
          </p:cNvPr>
          <p:cNvSpPr txBox="1">
            <a:spLocks/>
          </p:cNvSpPr>
          <p:nvPr/>
        </p:nvSpPr>
        <p:spPr>
          <a:xfrm>
            <a:off x="406400" y="1773599"/>
            <a:ext cx="864913" cy="32641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b="1"/>
              <a:t>Pillar</a:t>
            </a:r>
          </a:p>
        </p:txBody>
      </p:sp>
      <p:sp>
        <p:nvSpPr>
          <p:cNvPr id="8" name="Subtitle 8">
            <a:extLst>
              <a:ext uri="{FF2B5EF4-FFF2-40B4-BE49-F238E27FC236}">
                <a16:creationId xmlns:a16="http://schemas.microsoft.com/office/drawing/2014/main" id="{A09EEE3F-777E-AA6B-0D2B-AA20960C2C03}"/>
              </a:ext>
            </a:extLst>
          </p:cNvPr>
          <p:cNvSpPr txBox="1">
            <a:spLocks/>
          </p:cNvSpPr>
          <p:nvPr/>
        </p:nvSpPr>
        <p:spPr>
          <a:xfrm>
            <a:off x="376995" y="3233979"/>
            <a:ext cx="951404" cy="32641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b="0" kern="1200" baseline="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b="1"/>
              <a:t>Description</a:t>
            </a:r>
          </a:p>
        </p:txBody>
      </p:sp>
      <p:sp>
        <p:nvSpPr>
          <p:cNvPr id="15" name="Rectangle 14">
            <a:extLst>
              <a:ext uri="{FF2B5EF4-FFF2-40B4-BE49-F238E27FC236}">
                <a16:creationId xmlns:a16="http://schemas.microsoft.com/office/drawing/2014/main" id="{F81E1A6A-A38D-22B6-CC7C-AF43484EBA53}"/>
              </a:ext>
            </a:extLst>
          </p:cNvPr>
          <p:cNvSpPr>
            <a:spLocks/>
          </p:cNvSpPr>
          <p:nvPr/>
        </p:nvSpPr>
        <p:spPr>
          <a:xfrm>
            <a:off x="1528301" y="3140430"/>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7" name="TextBox 26">
            <a:extLst>
              <a:ext uri="{FF2B5EF4-FFF2-40B4-BE49-F238E27FC236}">
                <a16:creationId xmlns:a16="http://schemas.microsoft.com/office/drawing/2014/main" id="{22840718-E5DB-CF0A-5ADF-12D05FB60840}"/>
              </a:ext>
            </a:extLst>
          </p:cNvPr>
          <p:cNvSpPr txBox="1">
            <a:spLocks/>
          </p:cNvSpPr>
          <p:nvPr/>
        </p:nvSpPr>
        <p:spPr>
          <a:xfrm>
            <a:off x="1628707" y="3210586"/>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0" dirty="0">
                <a:sym typeface=""/>
              </a:rPr>
              <a:t>Build a resilient and well-supported workforce</a:t>
            </a:r>
          </a:p>
        </p:txBody>
      </p:sp>
      <p:sp>
        <p:nvSpPr>
          <p:cNvPr id="17" name="Rectangle 16">
            <a:extLst>
              <a:ext uri="{FF2B5EF4-FFF2-40B4-BE49-F238E27FC236}">
                <a16:creationId xmlns:a16="http://schemas.microsoft.com/office/drawing/2014/main" id="{365454BC-94B5-04D1-7AF1-6ECDA0ABD81A}"/>
              </a:ext>
            </a:extLst>
          </p:cNvPr>
          <p:cNvSpPr>
            <a:spLocks/>
          </p:cNvSpPr>
          <p:nvPr/>
        </p:nvSpPr>
        <p:spPr>
          <a:xfrm>
            <a:off x="3204806" y="3163824"/>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39" name="TextBox 38">
            <a:extLst>
              <a:ext uri="{FF2B5EF4-FFF2-40B4-BE49-F238E27FC236}">
                <a16:creationId xmlns:a16="http://schemas.microsoft.com/office/drawing/2014/main" id="{941DFD73-2ED8-8D49-78E7-BBACD6ACD98F}"/>
              </a:ext>
            </a:extLst>
          </p:cNvPr>
          <p:cNvSpPr txBox="1">
            <a:spLocks/>
          </p:cNvSpPr>
          <p:nvPr/>
        </p:nvSpPr>
        <p:spPr>
          <a:xfrm>
            <a:off x="3305212" y="3233980"/>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0" dirty="0">
                <a:sym typeface=""/>
              </a:rPr>
              <a:t>Improve safety and risk practices of child protective services system</a:t>
            </a:r>
          </a:p>
        </p:txBody>
      </p:sp>
      <p:sp>
        <p:nvSpPr>
          <p:cNvPr id="18" name="Rectangle 17">
            <a:extLst>
              <a:ext uri="{FF2B5EF4-FFF2-40B4-BE49-F238E27FC236}">
                <a16:creationId xmlns:a16="http://schemas.microsoft.com/office/drawing/2014/main" id="{666ACAA5-B9E5-CB2B-29B0-56132CD59A86}"/>
              </a:ext>
            </a:extLst>
          </p:cNvPr>
          <p:cNvSpPr>
            <a:spLocks/>
          </p:cNvSpPr>
          <p:nvPr/>
        </p:nvSpPr>
        <p:spPr>
          <a:xfrm>
            <a:off x="4881311" y="3163824"/>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40" name="TextBox 39">
            <a:extLst>
              <a:ext uri="{FF2B5EF4-FFF2-40B4-BE49-F238E27FC236}">
                <a16:creationId xmlns:a16="http://schemas.microsoft.com/office/drawing/2014/main" id="{CE396D1A-091F-294E-3DC9-60D1A029E32F}"/>
              </a:ext>
            </a:extLst>
          </p:cNvPr>
          <p:cNvSpPr txBox="1">
            <a:spLocks/>
          </p:cNvSpPr>
          <p:nvPr/>
        </p:nvSpPr>
        <p:spPr>
          <a:xfrm>
            <a:off x="4981717" y="3233980"/>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0" dirty="0">
                <a:sym typeface=""/>
              </a:rPr>
              <a:t>Accelerate permanency plans, and support kinship care, timely adoption, and post-permanency support</a:t>
            </a:r>
          </a:p>
        </p:txBody>
      </p:sp>
      <p:sp>
        <p:nvSpPr>
          <p:cNvPr id="81" name="Rectangle: Top Corners Rounded 80">
            <a:extLst>
              <a:ext uri="{FF2B5EF4-FFF2-40B4-BE49-F238E27FC236}">
                <a16:creationId xmlns:a16="http://schemas.microsoft.com/office/drawing/2014/main" id="{97821137-F68E-9C68-9EE6-ECE0F0C34E4F}"/>
              </a:ext>
            </a:extLst>
          </p:cNvPr>
          <p:cNvSpPr>
            <a:spLocks/>
          </p:cNvSpPr>
          <p:nvPr/>
        </p:nvSpPr>
        <p:spPr>
          <a:xfrm>
            <a:off x="4881311" y="1465181"/>
            <a:ext cx="1612983" cy="1698644"/>
          </a:xfrm>
          <a:prstGeom prst="round2SameRect">
            <a:avLst>
              <a:gd name="adj1" fmla="val 17760"/>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63" name="TextBox 62">
            <a:extLst>
              <a:ext uri="{FF2B5EF4-FFF2-40B4-BE49-F238E27FC236}">
                <a16:creationId xmlns:a16="http://schemas.microsoft.com/office/drawing/2014/main" id="{3F81E24A-192F-33A4-5136-9C56F0ABDB80}"/>
              </a:ext>
            </a:extLst>
          </p:cNvPr>
          <p:cNvSpPr txBox="1">
            <a:spLocks/>
          </p:cNvSpPr>
          <p:nvPr/>
        </p:nvSpPr>
        <p:spPr>
          <a:xfrm>
            <a:off x="4863028" y="1773600"/>
            <a:ext cx="1649548" cy="615553"/>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Permanency </a:t>
            </a:r>
            <a:br>
              <a:rPr lang="en-US" sz="2000" b="1">
                <a:solidFill>
                  <a:schemeClr val="bg1"/>
                </a:solidFill>
                <a:latin typeface="Calibri" panose="020F0502020204030204" pitchFamily="34" charset="0"/>
                <a:cs typeface="+mn-cs"/>
              </a:rPr>
            </a:br>
            <a:r>
              <a:rPr lang="en-US" sz="2000" b="1">
                <a:solidFill>
                  <a:schemeClr val="bg1"/>
                </a:solidFill>
                <a:latin typeface="Calibri" panose="020F0502020204030204" pitchFamily="34" charset="0"/>
                <a:cs typeface="+mn-cs"/>
              </a:rPr>
              <a:t>for youth</a:t>
            </a:r>
          </a:p>
        </p:txBody>
      </p:sp>
      <p:sp>
        <p:nvSpPr>
          <p:cNvPr id="28" name="Rectangle: Top Corners Rounded 27">
            <a:extLst>
              <a:ext uri="{FF2B5EF4-FFF2-40B4-BE49-F238E27FC236}">
                <a16:creationId xmlns:a16="http://schemas.microsoft.com/office/drawing/2014/main" id="{387632F3-0D45-4DA1-EB19-5E1982293DAA}"/>
              </a:ext>
            </a:extLst>
          </p:cNvPr>
          <p:cNvSpPr>
            <a:spLocks/>
          </p:cNvSpPr>
          <p:nvPr/>
        </p:nvSpPr>
        <p:spPr>
          <a:xfrm>
            <a:off x="8216038" y="1465181"/>
            <a:ext cx="1612983" cy="1698644"/>
          </a:xfrm>
          <a:prstGeom prst="round2SameRect">
            <a:avLst>
              <a:gd name="adj1" fmla="val 12093"/>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42" name="Rectangle 41">
            <a:extLst>
              <a:ext uri="{FF2B5EF4-FFF2-40B4-BE49-F238E27FC236}">
                <a16:creationId xmlns:a16="http://schemas.microsoft.com/office/drawing/2014/main" id="{C2069371-C540-B92B-F148-84B79D079E0A}"/>
              </a:ext>
            </a:extLst>
          </p:cNvPr>
          <p:cNvSpPr>
            <a:spLocks/>
          </p:cNvSpPr>
          <p:nvPr/>
        </p:nvSpPr>
        <p:spPr>
          <a:xfrm>
            <a:off x="8227824" y="3163824"/>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43" name="TextBox 42">
            <a:extLst>
              <a:ext uri="{FF2B5EF4-FFF2-40B4-BE49-F238E27FC236}">
                <a16:creationId xmlns:a16="http://schemas.microsoft.com/office/drawing/2014/main" id="{8F6BCC5D-3906-00D6-544F-577E5EED9365}"/>
              </a:ext>
            </a:extLst>
          </p:cNvPr>
          <p:cNvSpPr txBox="1">
            <a:spLocks/>
          </p:cNvSpPr>
          <p:nvPr/>
        </p:nvSpPr>
        <p:spPr>
          <a:xfrm>
            <a:off x="8328230" y="3233980"/>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0" dirty="0">
                <a:sym typeface=""/>
              </a:rPr>
              <a:t>Enhance programs to prevent child maltreatment and strengthen protective factors in families</a:t>
            </a:r>
          </a:p>
          <a:p>
            <a:pPr>
              <a:buNone/>
            </a:pPr>
            <a:endParaRPr lang="en-US" b="0" dirty="0">
              <a:solidFill>
                <a:srgbClr val="000000"/>
              </a:solidFill>
              <a:cs typeface="+mn-cs"/>
              <a:sym typeface=""/>
            </a:endParaRPr>
          </a:p>
        </p:txBody>
      </p:sp>
      <p:sp>
        <p:nvSpPr>
          <p:cNvPr id="14" name="Rectangle 13">
            <a:extLst>
              <a:ext uri="{FF2B5EF4-FFF2-40B4-BE49-F238E27FC236}">
                <a16:creationId xmlns:a16="http://schemas.microsoft.com/office/drawing/2014/main" id="{0F511E23-04E7-5DD2-DD23-8FFDA7528589}"/>
              </a:ext>
            </a:extLst>
          </p:cNvPr>
          <p:cNvSpPr>
            <a:spLocks/>
          </p:cNvSpPr>
          <p:nvPr/>
        </p:nvSpPr>
        <p:spPr>
          <a:xfrm>
            <a:off x="9892541" y="3163825"/>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a:p>
        </p:txBody>
      </p:sp>
      <p:sp>
        <p:nvSpPr>
          <p:cNvPr id="26" name="TextBox 25">
            <a:extLst>
              <a:ext uri="{FF2B5EF4-FFF2-40B4-BE49-F238E27FC236}">
                <a16:creationId xmlns:a16="http://schemas.microsoft.com/office/drawing/2014/main" id="{213ED0CF-7F51-A49B-4364-F4C074378631}"/>
              </a:ext>
            </a:extLst>
          </p:cNvPr>
          <p:cNvSpPr txBox="1">
            <a:spLocks/>
          </p:cNvSpPr>
          <p:nvPr/>
        </p:nvSpPr>
        <p:spPr>
          <a:xfrm>
            <a:off x="9992947" y="3233980"/>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olidFill>
                  <a:srgbClr val="000000"/>
                </a:solidFill>
                <a:cs typeface="+mn-cs"/>
                <a:sym typeface=""/>
              </a:rPr>
              <a:t>Improve data systems, local oversight structure, and existing guidance regulations</a:t>
            </a:r>
          </a:p>
        </p:txBody>
      </p:sp>
      <p:sp>
        <p:nvSpPr>
          <p:cNvPr id="19" name="Rectangle 18">
            <a:extLst>
              <a:ext uri="{FF2B5EF4-FFF2-40B4-BE49-F238E27FC236}">
                <a16:creationId xmlns:a16="http://schemas.microsoft.com/office/drawing/2014/main" id="{A5AFDF2F-2D56-BB86-1C29-84541CDDC2A9}"/>
              </a:ext>
            </a:extLst>
          </p:cNvPr>
          <p:cNvSpPr>
            <a:spLocks/>
          </p:cNvSpPr>
          <p:nvPr/>
        </p:nvSpPr>
        <p:spPr>
          <a:xfrm>
            <a:off x="6557816" y="3163824"/>
            <a:ext cx="1612983" cy="2624328"/>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p>
        </p:txBody>
      </p:sp>
      <p:sp>
        <p:nvSpPr>
          <p:cNvPr id="41" name="TextBox 40">
            <a:extLst>
              <a:ext uri="{FF2B5EF4-FFF2-40B4-BE49-F238E27FC236}">
                <a16:creationId xmlns:a16="http://schemas.microsoft.com/office/drawing/2014/main" id="{C515A5E5-F0EA-BBB7-F963-3CB19329965E}"/>
              </a:ext>
            </a:extLst>
          </p:cNvPr>
          <p:cNvSpPr txBox="1">
            <a:spLocks/>
          </p:cNvSpPr>
          <p:nvPr/>
        </p:nvSpPr>
        <p:spPr>
          <a:xfrm>
            <a:off x="6658222" y="3233980"/>
            <a:ext cx="1412171" cy="1569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b="1">
                <a:solidFill>
                  <a:srgbClr val="000000"/>
                </a:solidFill>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0" dirty="0">
                <a:solidFill>
                  <a:srgbClr val="000000"/>
                </a:solidFill>
                <a:cs typeface="+mn-cs"/>
                <a:sym typeface=""/>
              </a:rPr>
              <a:t>Address behavioral health of youth before entering the child welfare system and within the system </a:t>
            </a:r>
          </a:p>
        </p:txBody>
      </p:sp>
      <p:grpSp>
        <p:nvGrpSpPr>
          <p:cNvPr id="9" name="Group 8">
            <a:extLst>
              <a:ext uri="{FF2B5EF4-FFF2-40B4-BE49-F238E27FC236}">
                <a16:creationId xmlns:a16="http://schemas.microsoft.com/office/drawing/2014/main" id="{39BBF127-94C6-D62C-5F8E-3E55154E631D}"/>
              </a:ext>
            </a:extLst>
          </p:cNvPr>
          <p:cNvGrpSpPr/>
          <p:nvPr/>
        </p:nvGrpSpPr>
        <p:grpSpPr>
          <a:xfrm>
            <a:off x="1510018" y="1271993"/>
            <a:ext cx="10048822" cy="1891832"/>
            <a:chOff x="1510018" y="1271993"/>
            <a:chExt cx="10048822" cy="1891832"/>
          </a:xfrm>
        </p:grpSpPr>
        <p:sp>
          <p:nvSpPr>
            <p:cNvPr id="78" name="Rectangle: Top Corners Rounded 77">
              <a:extLst>
                <a:ext uri="{FF2B5EF4-FFF2-40B4-BE49-F238E27FC236}">
                  <a16:creationId xmlns:a16="http://schemas.microsoft.com/office/drawing/2014/main" id="{0111250C-982E-A775-3359-01F1B5B67F90}"/>
                </a:ext>
              </a:extLst>
            </p:cNvPr>
            <p:cNvSpPr>
              <a:spLocks/>
            </p:cNvSpPr>
            <p:nvPr/>
          </p:nvSpPr>
          <p:spPr>
            <a:xfrm>
              <a:off x="1528301" y="1465181"/>
              <a:ext cx="1612983" cy="1698644"/>
            </a:xfrm>
            <a:prstGeom prst="round2SameRect">
              <a:avLst>
                <a:gd name="adj1" fmla="val 98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44" name="TextBox 43">
              <a:extLst>
                <a:ext uri="{FF2B5EF4-FFF2-40B4-BE49-F238E27FC236}">
                  <a16:creationId xmlns:a16="http://schemas.microsoft.com/office/drawing/2014/main" id="{4DC5CE57-91BE-702E-D79E-E43615EDBC1C}"/>
                </a:ext>
              </a:extLst>
            </p:cNvPr>
            <p:cNvSpPr txBox="1">
              <a:spLocks/>
            </p:cNvSpPr>
            <p:nvPr/>
          </p:nvSpPr>
          <p:spPr>
            <a:xfrm>
              <a:off x="1510018" y="1773600"/>
              <a:ext cx="1649548" cy="61555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Strengthening </a:t>
              </a:r>
              <a:br>
                <a:rPr lang="en-US" sz="2000" b="1">
                  <a:solidFill>
                    <a:schemeClr val="bg1"/>
                  </a:solidFill>
                  <a:latin typeface="Calibri" panose="020F0502020204030204" pitchFamily="34" charset="0"/>
                  <a:cs typeface="+mn-cs"/>
                </a:rPr>
              </a:br>
              <a:r>
                <a:rPr lang="en-US" sz="2000" b="1">
                  <a:solidFill>
                    <a:schemeClr val="bg1"/>
                  </a:solidFill>
                  <a:latin typeface="Calibri" panose="020F0502020204030204" pitchFamily="34" charset="0"/>
                  <a:cs typeface="+mn-cs"/>
                </a:rPr>
                <a:t>the workforce </a:t>
              </a:r>
              <a:endParaRPr lang="en-US" sz="2000">
                <a:solidFill>
                  <a:schemeClr val="bg1"/>
                </a:solidFill>
              </a:endParaRPr>
            </a:p>
          </p:txBody>
        </p:sp>
        <p:sp>
          <p:nvSpPr>
            <p:cNvPr id="32" name="TrackerNumBlue 6">
              <a:extLst>
                <a:ext uri="{FF2B5EF4-FFF2-40B4-BE49-F238E27FC236}">
                  <a16:creationId xmlns:a16="http://schemas.microsoft.com/office/drawing/2014/main" id="{E266484B-3CB7-1450-C521-A0D7308AEA23}"/>
                </a:ext>
              </a:extLst>
            </p:cNvPr>
            <p:cNvSpPr>
              <a:spLocks/>
            </p:cNvSpPr>
            <p:nvPr>
              <p:custDataLst>
                <p:tags r:id="rId4"/>
              </p:custDataLst>
            </p:nvPr>
          </p:nvSpPr>
          <p:spPr>
            <a:xfrm>
              <a:off x="2142773"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1</a:t>
              </a:r>
            </a:p>
          </p:txBody>
        </p:sp>
        <p:sp>
          <p:nvSpPr>
            <p:cNvPr id="80" name="Rectangle: Top Corners Rounded 79">
              <a:extLst>
                <a:ext uri="{FF2B5EF4-FFF2-40B4-BE49-F238E27FC236}">
                  <a16:creationId xmlns:a16="http://schemas.microsoft.com/office/drawing/2014/main" id="{7481D320-64A5-1C6D-3F2E-A2EC0957078A}"/>
                </a:ext>
              </a:extLst>
            </p:cNvPr>
            <p:cNvSpPr>
              <a:spLocks/>
            </p:cNvSpPr>
            <p:nvPr/>
          </p:nvSpPr>
          <p:spPr>
            <a:xfrm>
              <a:off x="3204806" y="1465181"/>
              <a:ext cx="1612983" cy="1698644"/>
            </a:xfrm>
            <a:prstGeom prst="round2SameRect">
              <a:avLst>
                <a:gd name="adj1" fmla="val 149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61" name="TextBox 60">
              <a:extLst>
                <a:ext uri="{FF2B5EF4-FFF2-40B4-BE49-F238E27FC236}">
                  <a16:creationId xmlns:a16="http://schemas.microsoft.com/office/drawing/2014/main" id="{66D445A3-C490-2212-CF8F-74F327ED5EA2}"/>
                </a:ext>
              </a:extLst>
            </p:cNvPr>
            <p:cNvSpPr txBox="1">
              <a:spLocks/>
            </p:cNvSpPr>
            <p:nvPr/>
          </p:nvSpPr>
          <p:spPr>
            <a:xfrm>
              <a:off x="3186523" y="1773600"/>
              <a:ext cx="1649548" cy="92333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Child protective services</a:t>
              </a:r>
            </a:p>
          </p:txBody>
        </p:sp>
        <p:sp>
          <p:nvSpPr>
            <p:cNvPr id="33" name="TrackerNumBlue 6">
              <a:extLst>
                <a:ext uri="{FF2B5EF4-FFF2-40B4-BE49-F238E27FC236}">
                  <a16:creationId xmlns:a16="http://schemas.microsoft.com/office/drawing/2014/main" id="{6FE39322-9DC3-F3B9-5DF7-7BD5016E5537}"/>
                </a:ext>
              </a:extLst>
            </p:cNvPr>
            <p:cNvSpPr>
              <a:spLocks/>
            </p:cNvSpPr>
            <p:nvPr>
              <p:custDataLst>
                <p:tags r:id="rId5"/>
              </p:custDataLst>
            </p:nvPr>
          </p:nvSpPr>
          <p:spPr>
            <a:xfrm>
              <a:off x="3841087"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2</a:t>
              </a:r>
            </a:p>
          </p:txBody>
        </p:sp>
        <p:sp>
          <p:nvSpPr>
            <p:cNvPr id="34" name="TrackerNumBlue 6">
              <a:extLst>
                <a:ext uri="{FF2B5EF4-FFF2-40B4-BE49-F238E27FC236}">
                  <a16:creationId xmlns:a16="http://schemas.microsoft.com/office/drawing/2014/main" id="{4616B5D7-BFF1-55D4-27CA-D58519CBFBB2}"/>
                </a:ext>
              </a:extLst>
            </p:cNvPr>
            <p:cNvSpPr>
              <a:spLocks/>
            </p:cNvSpPr>
            <p:nvPr>
              <p:custDataLst>
                <p:tags r:id="rId6"/>
              </p:custDataLst>
            </p:nvPr>
          </p:nvSpPr>
          <p:spPr>
            <a:xfrm>
              <a:off x="5481009"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3</a:t>
              </a:r>
            </a:p>
          </p:txBody>
        </p:sp>
        <p:sp>
          <p:nvSpPr>
            <p:cNvPr id="52" name="TextBox 51">
              <a:extLst>
                <a:ext uri="{FF2B5EF4-FFF2-40B4-BE49-F238E27FC236}">
                  <a16:creationId xmlns:a16="http://schemas.microsoft.com/office/drawing/2014/main" id="{D42314D0-E455-71EA-802F-3D6B81ED0239}"/>
                </a:ext>
              </a:extLst>
            </p:cNvPr>
            <p:cNvSpPr txBox="1">
              <a:spLocks/>
            </p:cNvSpPr>
            <p:nvPr/>
          </p:nvSpPr>
          <p:spPr>
            <a:xfrm>
              <a:off x="8216038" y="1773600"/>
              <a:ext cx="1649548" cy="92333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Prevention  and family preservation</a:t>
              </a:r>
            </a:p>
          </p:txBody>
        </p:sp>
        <p:sp>
          <p:nvSpPr>
            <p:cNvPr id="36" name="TrackerNumBlue 6">
              <a:extLst>
                <a:ext uri="{FF2B5EF4-FFF2-40B4-BE49-F238E27FC236}">
                  <a16:creationId xmlns:a16="http://schemas.microsoft.com/office/drawing/2014/main" id="{66F21D17-D0F9-50A5-FF00-C47F4E85EBD0}"/>
                </a:ext>
              </a:extLst>
            </p:cNvPr>
            <p:cNvSpPr>
              <a:spLocks/>
            </p:cNvSpPr>
            <p:nvPr>
              <p:custDataLst>
                <p:tags r:id="rId7"/>
              </p:custDataLst>
            </p:nvPr>
          </p:nvSpPr>
          <p:spPr>
            <a:xfrm>
              <a:off x="8867318"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5</a:t>
              </a:r>
            </a:p>
          </p:txBody>
        </p:sp>
        <p:sp>
          <p:nvSpPr>
            <p:cNvPr id="77" name="Rectangle: Top Corners Rounded 76">
              <a:extLst>
                <a:ext uri="{FF2B5EF4-FFF2-40B4-BE49-F238E27FC236}">
                  <a16:creationId xmlns:a16="http://schemas.microsoft.com/office/drawing/2014/main" id="{B435DA2F-D169-4861-71D9-BE2B85BE5F23}"/>
                </a:ext>
              </a:extLst>
            </p:cNvPr>
            <p:cNvSpPr>
              <a:spLocks/>
            </p:cNvSpPr>
            <p:nvPr/>
          </p:nvSpPr>
          <p:spPr>
            <a:xfrm>
              <a:off x="9897274" y="1465181"/>
              <a:ext cx="1612983" cy="1698644"/>
            </a:xfrm>
            <a:prstGeom prst="round2SameRect">
              <a:avLst>
                <a:gd name="adj1" fmla="val 12661"/>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31" name="TextBox 30">
              <a:extLst>
                <a:ext uri="{FF2B5EF4-FFF2-40B4-BE49-F238E27FC236}">
                  <a16:creationId xmlns:a16="http://schemas.microsoft.com/office/drawing/2014/main" id="{0EA0539C-C1EE-AFCC-6999-9ABE80423775}"/>
                </a:ext>
              </a:extLst>
            </p:cNvPr>
            <p:cNvSpPr txBox="1">
              <a:spLocks/>
            </p:cNvSpPr>
            <p:nvPr/>
          </p:nvSpPr>
          <p:spPr>
            <a:xfrm>
              <a:off x="9909292" y="1773600"/>
              <a:ext cx="1649548" cy="1231106"/>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Modernization </a:t>
              </a:r>
              <a:br>
                <a:rPr lang="en-US" sz="2000" b="1">
                  <a:solidFill>
                    <a:schemeClr val="bg1"/>
                  </a:solidFill>
                  <a:latin typeface="Calibri" panose="020F0502020204030204" pitchFamily="34" charset="0"/>
                  <a:cs typeface="+mn-cs"/>
                </a:rPr>
              </a:br>
              <a:r>
                <a:rPr lang="en-US" sz="2000" b="1">
                  <a:solidFill>
                    <a:schemeClr val="bg1"/>
                  </a:solidFill>
                  <a:latin typeface="Calibri" panose="020F0502020204030204" pitchFamily="34" charset="0"/>
                  <a:cs typeface="+mn-cs"/>
                </a:rPr>
                <a:t>of oversight and infrastructure</a:t>
              </a:r>
            </a:p>
          </p:txBody>
        </p:sp>
        <p:sp>
          <p:nvSpPr>
            <p:cNvPr id="37" name="TrackerNumBlue 6">
              <a:extLst>
                <a:ext uri="{FF2B5EF4-FFF2-40B4-BE49-F238E27FC236}">
                  <a16:creationId xmlns:a16="http://schemas.microsoft.com/office/drawing/2014/main" id="{DC3C57FD-8608-9717-63C0-88B5909FE8F8}"/>
                </a:ext>
              </a:extLst>
            </p:cNvPr>
            <p:cNvSpPr>
              <a:spLocks/>
            </p:cNvSpPr>
            <p:nvPr>
              <p:custDataLst>
                <p:tags r:id="rId8"/>
              </p:custDataLst>
            </p:nvPr>
          </p:nvSpPr>
          <p:spPr>
            <a:xfrm>
              <a:off x="10543579"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6</a:t>
              </a:r>
            </a:p>
          </p:txBody>
        </p:sp>
        <p:sp>
          <p:nvSpPr>
            <p:cNvPr id="82" name="Rectangle: Top Corners Rounded 81">
              <a:extLst>
                <a:ext uri="{FF2B5EF4-FFF2-40B4-BE49-F238E27FC236}">
                  <a16:creationId xmlns:a16="http://schemas.microsoft.com/office/drawing/2014/main" id="{B733E3C5-0FC1-A1A7-C8F8-AADB98C634A9}"/>
                </a:ext>
              </a:extLst>
            </p:cNvPr>
            <p:cNvSpPr>
              <a:spLocks/>
            </p:cNvSpPr>
            <p:nvPr/>
          </p:nvSpPr>
          <p:spPr>
            <a:xfrm>
              <a:off x="6557816" y="1465181"/>
              <a:ext cx="1612983" cy="1698644"/>
            </a:xfrm>
            <a:prstGeom prst="round2SameRect">
              <a:avLst>
                <a:gd name="adj1" fmla="val 20027"/>
                <a:gd name="adj2"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0513" rIns="63500" bIns="63500" numCol="1" spcCol="0" rtlCol="0" fromWordArt="0" anchor="ctr" anchorCtr="0" forceAA="0" compatLnSpc="1">
              <a:prstTxWarp prst="textNoShape">
                <a:avLst/>
              </a:prstTxWarp>
              <a:noAutofit/>
            </a:bodyPr>
            <a:lstStyle/>
            <a:p>
              <a:pPr algn="ctr"/>
              <a:endParaRPr lang="en-US" sz="1600">
                <a:solidFill>
                  <a:srgbClr val="000000"/>
                </a:solidFill>
              </a:endParaRPr>
            </a:p>
          </p:txBody>
        </p:sp>
        <p:sp>
          <p:nvSpPr>
            <p:cNvPr id="65" name="TextBox 64">
              <a:extLst>
                <a:ext uri="{FF2B5EF4-FFF2-40B4-BE49-F238E27FC236}">
                  <a16:creationId xmlns:a16="http://schemas.microsoft.com/office/drawing/2014/main" id="{6802B401-F61D-438A-CF77-F9026CA4B648}"/>
                </a:ext>
              </a:extLst>
            </p:cNvPr>
            <p:cNvSpPr txBox="1">
              <a:spLocks/>
            </p:cNvSpPr>
            <p:nvPr/>
          </p:nvSpPr>
          <p:spPr>
            <a:xfrm>
              <a:off x="6539533" y="1773600"/>
              <a:ext cx="1649548" cy="923330"/>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a:solidFill>
                    <a:schemeClr val="bg1"/>
                  </a:solidFill>
                  <a:latin typeface="Calibri" panose="020F0502020204030204" pitchFamily="34" charset="0"/>
                  <a:cs typeface="+mn-cs"/>
                </a:rPr>
                <a:t>Behavioral health and child welfare</a:t>
              </a:r>
            </a:p>
          </p:txBody>
        </p:sp>
        <p:sp>
          <p:nvSpPr>
            <p:cNvPr id="35" name="TrackerNumBlue 6">
              <a:extLst>
                <a:ext uri="{FF2B5EF4-FFF2-40B4-BE49-F238E27FC236}">
                  <a16:creationId xmlns:a16="http://schemas.microsoft.com/office/drawing/2014/main" id="{E879769A-CE5D-D5CF-3602-D1FE76430B15}"/>
                </a:ext>
              </a:extLst>
            </p:cNvPr>
            <p:cNvSpPr>
              <a:spLocks/>
            </p:cNvSpPr>
            <p:nvPr>
              <p:custDataLst>
                <p:tags r:id="rId9"/>
              </p:custDataLst>
            </p:nvPr>
          </p:nvSpPr>
          <p:spPr>
            <a:xfrm>
              <a:off x="7210616" y="1271993"/>
              <a:ext cx="347472" cy="346234"/>
            </a:xfrm>
            <a:prstGeom prst="ellipse">
              <a:avLst/>
            </a:prstGeom>
            <a:solidFill>
              <a:schemeClr val="accent1"/>
            </a:solidFill>
            <a:ln w="28575"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1600" b="1">
                  <a:solidFill>
                    <a:schemeClr val="bg1"/>
                  </a:solidFill>
                </a:rPr>
                <a:t>4</a:t>
              </a:r>
            </a:p>
          </p:txBody>
        </p:sp>
      </p:grpSp>
      <p:sp>
        <p:nvSpPr>
          <p:cNvPr id="3" name="Date Placeholder 5">
            <a:extLst>
              <a:ext uri="{FF2B5EF4-FFF2-40B4-BE49-F238E27FC236}">
                <a16:creationId xmlns:a16="http://schemas.microsoft.com/office/drawing/2014/main" id="{EFC88305-6ED5-23DB-4094-4F74B1CBC2C9}"/>
              </a:ext>
            </a:extLst>
          </p:cNvPr>
          <p:cNvSpPr txBox="1">
            <a:spLocks/>
          </p:cNvSpPr>
          <p:nvPr/>
        </p:nvSpPr>
        <p:spPr bwMode="ltGray">
          <a:xfrm>
            <a:off x="6248447" y="33583"/>
            <a:ext cx="777457" cy="123111"/>
          </a:xfrm>
          <a:prstGeom prst="rect">
            <a:avLst/>
          </a:prstGeom>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solidFill>
                  <a:srgbClr val="000000"/>
                </a:solidFill>
                <a:latin typeface="Calibri"/>
              </a:rPr>
              <a:t>As of July 17, 2025</a:t>
            </a:r>
          </a:p>
        </p:txBody>
      </p:sp>
    </p:spTree>
    <p:custDataLst>
      <p:tags r:id="rId1"/>
    </p:custDataLst>
    <p:extLst>
      <p:ext uri="{BB962C8B-B14F-4D97-AF65-F5344CB8AC3E}">
        <p14:creationId xmlns:p14="http://schemas.microsoft.com/office/powerpoint/2010/main" val="365310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AC03F-CADF-4903-A4B7-80C68B2BD1FA}"/>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612501AE-AE76-26FE-D9C8-F18FA2B618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6" name="Object 6" hidden="1">
                        <a:extLst>
                          <a:ext uri="{FF2B5EF4-FFF2-40B4-BE49-F238E27FC236}">
                            <a16:creationId xmlns:a16="http://schemas.microsoft.com/office/drawing/2014/main" id="{612501AE-AE76-26FE-D9C8-F18FA2B6189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EC1FA5-280C-45E1-EF58-97C79E4C40C1}"/>
              </a:ext>
            </a:extLst>
          </p:cNvPr>
          <p:cNvSpPr>
            <a:spLocks noGrp="1"/>
          </p:cNvSpPr>
          <p:nvPr>
            <p:ph type="title"/>
            <p:custDataLst>
              <p:tags r:id="rId3"/>
            </p:custDataLst>
          </p:nvPr>
        </p:nvSpPr>
        <p:spPr bwMode="gray">
          <a:xfrm>
            <a:off x="554736" y="571862"/>
            <a:ext cx="11082528" cy="400110"/>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Safe Kids, Strong Families: 6 pillars of focus</a:t>
            </a:r>
          </a:p>
        </p:txBody>
      </p:sp>
      <p:sp>
        <p:nvSpPr>
          <p:cNvPr id="4" name="Date Placeholder 5">
            <a:extLst>
              <a:ext uri="{FF2B5EF4-FFF2-40B4-BE49-F238E27FC236}">
                <a16:creationId xmlns:a16="http://schemas.microsoft.com/office/drawing/2014/main" id="{EE855272-B455-59CB-9FE3-FBD841B44B71}"/>
              </a:ext>
            </a:extLst>
          </p:cNvPr>
          <p:cNvSpPr txBox="1">
            <a:spLocks/>
          </p:cNvSpPr>
          <p:nvPr/>
        </p:nvSpPr>
        <p:spPr bwMode="gray">
          <a:xfrm>
            <a:off x="6181119" y="33583"/>
            <a:ext cx="91210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none" lIns="0" tIns="0" rIns="0" bIns="0" rtlCol="0">
            <a:spAutoFit/>
          </a:bodyPr>
          <a:lstStyle>
            <a:defPPr>
              <a:defRPr lang="en-US"/>
            </a:defPPr>
            <a:lvl1pPr marL="0" algn="r" defTabSz="914400" rtl="0" eaLnBrk="1" latinLnBrk="0" hangingPunct="1">
              <a:defRPr lang="en-US" sz="800" b="1" u="sng" kern="1200" smtClean="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buClr>
                <a:srgbClr val="000000"/>
              </a:buClr>
              <a:buSzPct val="100000"/>
              <a:buFont typeface="Segoe UI" panose="020B0502040204020203" pitchFamily="34" charset="0"/>
              <a:buChar char="​"/>
              <a:defRPr/>
            </a:pPr>
            <a:r>
              <a:rPr lang="en-US"/>
              <a:t>As of August 20, 2025</a:t>
            </a:r>
          </a:p>
        </p:txBody>
      </p:sp>
      <p:sp>
        <p:nvSpPr>
          <p:cNvPr id="57" name="5. Source">
            <a:extLst>
              <a:ext uri="{FF2B5EF4-FFF2-40B4-BE49-F238E27FC236}">
                <a16:creationId xmlns:a16="http://schemas.microsoft.com/office/drawing/2014/main" id="{366704BB-0567-515F-D8FF-4203FE466CA8}"/>
              </a:ext>
            </a:extLst>
          </p:cNvPr>
          <p:cNvSpPr txBox="1"/>
          <p:nvPr>
            <p:custDataLst>
              <p:tags r:id="rId4"/>
            </p:custDataLst>
          </p:nvPr>
        </p:nvSpPr>
        <p:spPr bwMode="gray">
          <a:xfrm>
            <a:off x="554735" y="6571819"/>
            <a:ext cx="7277861" cy="28469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1. Numbers rounded to the nearest $5M</a:t>
            </a:r>
          </a:p>
          <a:p>
            <a:pPr marL="0" marR="0" lvl="0" indent="0" algn="l" defTabSz="914400" rtl="0" eaLnBrk="1" fontAlgn="auto" latinLnBrk="0" hangingPunct="1">
              <a:lnSpc>
                <a:spcPct val="100000"/>
              </a:lnSpc>
              <a:spcBef>
                <a:spcPts val="300"/>
              </a:spcBef>
              <a:spcAft>
                <a:spcPts val="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2"/>
                </a:solidFill>
                <a:effectLst/>
                <a:uLnTx/>
                <a:uFillTx/>
                <a:ea typeface="+mn-ea"/>
                <a:cs typeface="Arial" panose="020B0604020202020204" pitchFamily="34" charset="0"/>
              </a:rPr>
              <a:t>Source: Conversations with VDSS staff, LDSS staff, and community stakeholders (April 2025 - July 2025), landscape analysis across states on child welfare policies</a:t>
            </a:r>
          </a:p>
        </p:txBody>
      </p:sp>
      <p:sp>
        <p:nvSpPr>
          <p:cNvPr id="5" name="Freeform: Shape 4">
            <a:extLst>
              <a:ext uri="{FF2B5EF4-FFF2-40B4-BE49-F238E27FC236}">
                <a16:creationId xmlns:a16="http://schemas.microsoft.com/office/drawing/2014/main" id="{52D92ABB-A583-D65B-ED2A-B82C093F8A17}"/>
              </a:ext>
            </a:extLst>
          </p:cNvPr>
          <p:cNvSpPr>
            <a:spLocks/>
          </p:cNvSpPr>
          <p:nvPr/>
        </p:nvSpPr>
        <p:spPr>
          <a:xfrm>
            <a:off x="554736" y="1409721"/>
            <a:ext cx="11082528" cy="1075562"/>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1808" h="1075562">
                <a:moveTo>
                  <a:pt x="150644" y="738208"/>
                </a:moveTo>
                <a:lnTo>
                  <a:pt x="5851164" y="738208"/>
                </a:lnTo>
                <a:lnTo>
                  <a:pt x="5851164" y="834208"/>
                </a:lnTo>
                <a:lnTo>
                  <a:pt x="5947304" y="834208"/>
                </a:lnTo>
                <a:lnTo>
                  <a:pt x="5947304" y="898666"/>
                </a:lnTo>
                <a:lnTo>
                  <a:pt x="6001808" y="898666"/>
                </a:lnTo>
                <a:lnTo>
                  <a:pt x="6001808" y="1075562"/>
                </a:lnTo>
                <a:lnTo>
                  <a:pt x="0" y="1075562"/>
                </a:lnTo>
                <a:lnTo>
                  <a:pt x="0" y="898666"/>
                </a:lnTo>
                <a:lnTo>
                  <a:pt x="54504" y="898666"/>
                </a:lnTo>
                <a:lnTo>
                  <a:pt x="54504" y="834208"/>
                </a:lnTo>
                <a:lnTo>
                  <a:pt x="150644" y="834208"/>
                </a:lnTo>
                <a:close/>
                <a:moveTo>
                  <a:pt x="3000905" y="0"/>
                </a:moveTo>
                <a:lnTo>
                  <a:pt x="5851164" y="737933"/>
                </a:lnTo>
                <a:lnTo>
                  <a:pt x="150644" y="737933"/>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dirty="0" err="1">
              <a:solidFill>
                <a:schemeClr val="bg1"/>
              </a:solidFill>
            </a:endParaRPr>
          </a:p>
        </p:txBody>
      </p:sp>
      <p:sp>
        <p:nvSpPr>
          <p:cNvPr id="7" name="Rectangle 6">
            <a:extLst>
              <a:ext uri="{FF2B5EF4-FFF2-40B4-BE49-F238E27FC236}">
                <a16:creationId xmlns:a16="http://schemas.microsoft.com/office/drawing/2014/main" id="{1AD420F5-5F61-B797-00B0-05A3B6FDDE27}"/>
              </a:ext>
            </a:extLst>
          </p:cNvPr>
          <p:cNvSpPr txBox="1">
            <a:spLocks/>
          </p:cNvSpPr>
          <p:nvPr/>
        </p:nvSpPr>
        <p:spPr>
          <a:xfrm>
            <a:off x="2469730" y="1900236"/>
            <a:ext cx="7252542"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n-US" sz="2400" b="1" dirty="0">
                <a:solidFill>
                  <a:schemeClr val="bg1"/>
                </a:solidFill>
              </a:rPr>
              <a:t>Safe Kids, Strong Families</a:t>
            </a:r>
          </a:p>
        </p:txBody>
      </p:sp>
      <p:sp>
        <p:nvSpPr>
          <p:cNvPr id="8" name="Freeform: Shape 7">
            <a:extLst>
              <a:ext uri="{FF2B5EF4-FFF2-40B4-BE49-F238E27FC236}">
                <a16:creationId xmlns:a16="http://schemas.microsoft.com/office/drawing/2014/main" id="{4C052FC3-5CAC-727E-1CA1-1ADEB6A27AA7}"/>
              </a:ext>
            </a:extLst>
          </p:cNvPr>
          <p:cNvSpPr/>
          <p:nvPr/>
        </p:nvSpPr>
        <p:spPr>
          <a:xfrm>
            <a:off x="554736" y="5564621"/>
            <a:ext cx="11082528" cy="675125"/>
          </a:xfrm>
          <a:custGeom>
            <a:avLst/>
            <a:gdLst>
              <a:gd name="connsiteX0" fmla="*/ 0 w 6658538"/>
              <a:gd name="connsiteY0" fmla="*/ 288393 h 344923"/>
              <a:gd name="connsiteX1" fmla="*/ 6658538 w 6658538"/>
              <a:gd name="connsiteY1" fmla="*/ 288393 h 344923"/>
              <a:gd name="connsiteX2" fmla="*/ 6658538 w 6658538"/>
              <a:gd name="connsiteY2" fmla="*/ 344923 h 344923"/>
              <a:gd name="connsiteX3" fmla="*/ 0 w 6658538"/>
              <a:gd name="connsiteY3" fmla="*/ 344923 h 344923"/>
              <a:gd name="connsiteX4" fmla="*/ 56900 w 6658538"/>
              <a:gd name="connsiteY4" fmla="*/ 0 h 344923"/>
              <a:gd name="connsiteX5" fmla="*/ 326473 w 6658538"/>
              <a:gd name="connsiteY5" fmla="*/ 0 h 344923"/>
              <a:gd name="connsiteX6" fmla="*/ 6332063 w 6658538"/>
              <a:gd name="connsiteY6" fmla="*/ 0 h 344923"/>
              <a:gd name="connsiteX7" fmla="*/ 6601638 w 6658538"/>
              <a:gd name="connsiteY7" fmla="*/ 0 h 344923"/>
              <a:gd name="connsiteX8" fmla="*/ 6601638 w 6658538"/>
              <a:gd name="connsiteY8" fmla="*/ 81413 h 344923"/>
              <a:gd name="connsiteX9" fmla="*/ 6658538 w 6658538"/>
              <a:gd name="connsiteY9" fmla="*/ 81413 h 344923"/>
              <a:gd name="connsiteX10" fmla="*/ 6658538 w 6658538"/>
              <a:gd name="connsiteY10" fmla="*/ 288070 h 344923"/>
              <a:gd name="connsiteX11" fmla="*/ 0 w 6658538"/>
              <a:gd name="connsiteY11" fmla="*/ 288070 h 344923"/>
              <a:gd name="connsiteX12" fmla="*/ 0 w 6658538"/>
              <a:gd name="connsiteY12" fmla="*/ 81413 h 344923"/>
              <a:gd name="connsiteX13" fmla="*/ 56900 w 6658538"/>
              <a:gd name="connsiteY13" fmla="*/ 81413 h 34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8538" h="344923">
                <a:moveTo>
                  <a:pt x="0" y="288393"/>
                </a:moveTo>
                <a:lnTo>
                  <a:pt x="6658538" y="288393"/>
                </a:lnTo>
                <a:lnTo>
                  <a:pt x="6658538" y="344923"/>
                </a:lnTo>
                <a:lnTo>
                  <a:pt x="0" y="344923"/>
                </a:lnTo>
                <a:close/>
                <a:moveTo>
                  <a:pt x="56900" y="0"/>
                </a:moveTo>
                <a:lnTo>
                  <a:pt x="326473" y="0"/>
                </a:lnTo>
                <a:lnTo>
                  <a:pt x="6332063" y="0"/>
                </a:lnTo>
                <a:lnTo>
                  <a:pt x="6601638" y="0"/>
                </a:lnTo>
                <a:lnTo>
                  <a:pt x="6601638" y="81413"/>
                </a:lnTo>
                <a:lnTo>
                  <a:pt x="6658538" y="81413"/>
                </a:lnTo>
                <a:lnTo>
                  <a:pt x="6658538" y="288070"/>
                </a:lnTo>
                <a:lnTo>
                  <a:pt x="0" y="288070"/>
                </a:lnTo>
                <a:lnTo>
                  <a:pt x="0" y="81413"/>
                </a:lnTo>
                <a:lnTo>
                  <a:pt x="56900" y="81413"/>
                </a:lnTo>
                <a:close/>
              </a:path>
            </a:pathLst>
          </a:cu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tx1"/>
              </a:solidFill>
            </a:endParaRPr>
          </a:p>
        </p:txBody>
      </p:sp>
      <p:sp>
        <p:nvSpPr>
          <p:cNvPr id="9" name="Rectangle 8">
            <a:extLst>
              <a:ext uri="{FF2B5EF4-FFF2-40B4-BE49-F238E27FC236}">
                <a16:creationId xmlns:a16="http://schemas.microsoft.com/office/drawing/2014/main" id="{9F6A24F3-028D-80D9-7B76-128739EF3ECD}"/>
              </a:ext>
            </a:extLst>
          </p:cNvPr>
          <p:cNvSpPr/>
          <p:nvPr/>
        </p:nvSpPr>
        <p:spPr>
          <a:xfrm>
            <a:off x="3086726"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17" name="Rectangle 16">
            <a:extLst>
              <a:ext uri="{FF2B5EF4-FFF2-40B4-BE49-F238E27FC236}">
                <a16:creationId xmlns:a16="http://schemas.microsoft.com/office/drawing/2014/main" id="{AA063E9A-EEF4-143F-557D-8044E953CEF1}"/>
              </a:ext>
            </a:extLst>
          </p:cNvPr>
          <p:cNvSpPr/>
          <p:nvPr/>
        </p:nvSpPr>
        <p:spPr>
          <a:xfrm>
            <a:off x="884629"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20" name="Rectangle 19">
            <a:extLst>
              <a:ext uri="{FF2B5EF4-FFF2-40B4-BE49-F238E27FC236}">
                <a16:creationId xmlns:a16="http://schemas.microsoft.com/office/drawing/2014/main" id="{CED955DA-8757-8F53-8FBB-AE2A48EE41AE}"/>
              </a:ext>
            </a:extLst>
          </p:cNvPr>
          <p:cNvSpPr/>
          <p:nvPr/>
        </p:nvSpPr>
        <p:spPr>
          <a:xfrm>
            <a:off x="5288825"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23" name="Rectangle 22">
            <a:extLst>
              <a:ext uri="{FF2B5EF4-FFF2-40B4-BE49-F238E27FC236}">
                <a16:creationId xmlns:a16="http://schemas.microsoft.com/office/drawing/2014/main" id="{831CF896-B129-5B8F-C72B-0E0E41DE1195}"/>
              </a:ext>
            </a:extLst>
          </p:cNvPr>
          <p:cNvSpPr/>
          <p:nvPr/>
        </p:nvSpPr>
        <p:spPr>
          <a:xfrm>
            <a:off x="7490924"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26" name="Rectangle 25">
            <a:extLst>
              <a:ext uri="{FF2B5EF4-FFF2-40B4-BE49-F238E27FC236}">
                <a16:creationId xmlns:a16="http://schemas.microsoft.com/office/drawing/2014/main" id="{FFF46938-E559-5CEE-5CAC-D4310FB05A87}"/>
              </a:ext>
            </a:extLst>
          </p:cNvPr>
          <p:cNvSpPr/>
          <p:nvPr/>
        </p:nvSpPr>
        <p:spPr>
          <a:xfrm>
            <a:off x="9693027" y="2527906"/>
            <a:ext cx="1614349" cy="2994093"/>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a:solidFill>
                <a:schemeClr val="tx1"/>
              </a:solidFill>
            </a:endParaRPr>
          </a:p>
        </p:txBody>
      </p:sp>
      <p:sp>
        <p:nvSpPr>
          <p:cNvPr id="29" name="TextBox 28">
            <a:extLst>
              <a:ext uri="{FF2B5EF4-FFF2-40B4-BE49-F238E27FC236}">
                <a16:creationId xmlns:a16="http://schemas.microsoft.com/office/drawing/2014/main" id="{D8ECF22D-5894-B52A-FA9F-DCE4F85D023A}"/>
              </a:ext>
            </a:extLst>
          </p:cNvPr>
          <p:cNvSpPr txBox="1">
            <a:spLocks/>
          </p:cNvSpPr>
          <p:nvPr/>
        </p:nvSpPr>
        <p:spPr>
          <a:xfrm>
            <a:off x="924169" y="5575766"/>
            <a:ext cx="1737360" cy="646331"/>
          </a:xfrm>
          <a:prstGeom prst="rect">
            <a:avLst/>
          </a:prstGeom>
          <a:no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400" b="1" dirty="0">
                <a:latin typeface="Calibri" panose="020F0502020204030204" pitchFamily="34" charset="0"/>
              </a:rPr>
              <a:t>Modernization of oversight and infrastructure</a:t>
            </a:r>
          </a:p>
        </p:txBody>
      </p:sp>
      <p:sp>
        <p:nvSpPr>
          <p:cNvPr id="30" name="TextBox 29">
            <a:extLst>
              <a:ext uri="{FF2B5EF4-FFF2-40B4-BE49-F238E27FC236}">
                <a16:creationId xmlns:a16="http://schemas.microsoft.com/office/drawing/2014/main" id="{EF770A86-AC1B-308B-21F1-142AB5F9DF67}"/>
              </a:ext>
            </a:extLst>
          </p:cNvPr>
          <p:cNvSpPr txBox="1">
            <a:spLocks/>
          </p:cNvSpPr>
          <p:nvPr/>
        </p:nvSpPr>
        <p:spPr>
          <a:xfrm>
            <a:off x="3126268" y="5636726"/>
            <a:ext cx="8141568" cy="253916"/>
          </a:xfrm>
          <a:prstGeom prst="rect">
            <a:avLst/>
          </a:prstGeom>
          <a:solidFill>
            <a:schemeClr val="accent4"/>
          </a:solidFill>
        </p:spPr>
        <p:txBody>
          <a:bodyPr vert="horz" wrap="square" lIns="0" tIns="0" rIns="0" bIns="0" numCol="2"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olidFill>
                  <a:srgbClr val="000000"/>
                </a:solidFill>
                <a:sym typeface=""/>
              </a:rPr>
              <a:t>Improve data systems, local oversight structure, and existing guidance regulations</a:t>
            </a:r>
          </a:p>
        </p:txBody>
      </p:sp>
      <p:sp>
        <p:nvSpPr>
          <p:cNvPr id="31" name="TextBox 30">
            <a:extLst>
              <a:ext uri="{FF2B5EF4-FFF2-40B4-BE49-F238E27FC236}">
                <a16:creationId xmlns:a16="http://schemas.microsoft.com/office/drawing/2014/main" id="{0779ECD8-4EB2-D702-8958-DE701E278DFA}"/>
              </a:ext>
            </a:extLst>
          </p:cNvPr>
          <p:cNvSpPr txBox="1">
            <a:spLocks/>
          </p:cNvSpPr>
          <p:nvPr>
            <p:custDataLst>
              <p:tags r:id="rId5"/>
            </p:custDataLst>
          </p:nvPr>
        </p:nvSpPr>
        <p:spPr>
          <a:xfrm>
            <a:off x="7574955" y="3100775"/>
            <a:ext cx="1446293" cy="1292662"/>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olidFill>
                  <a:srgbClr val="000000"/>
                </a:solidFill>
                <a:sym typeface=""/>
              </a:rPr>
              <a:t>Address behavioral health of youth before entering the child welfare system and within the system </a:t>
            </a:r>
          </a:p>
        </p:txBody>
      </p:sp>
      <p:sp>
        <p:nvSpPr>
          <p:cNvPr id="32" name="TextBox 31">
            <a:extLst>
              <a:ext uri="{FF2B5EF4-FFF2-40B4-BE49-F238E27FC236}">
                <a16:creationId xmlns:a16="http://schemas.microsoft.com/office/drawing/2014/main" id="{FA919F5C-6DF7-9598-2191-A341441A13A7}"/>
              </a:ext>
            </a:extLst>
          </p:cNvPr>
          <p:cNvSpPr txBox="1">
            <a:spLocks/>
          </p:cNvSpPr>
          <p:nvPr>
            <p:custDataLst>
              <p:tags r:id="rId6"/>
            </p:custDataLst>
          </p:nvPr>
        </p:nvSpPr>
        <p:spPr>
          <a:xfrm>
            <a:off x="5372856" y="3100775"/>
            <a:ext cx="1446293" cy="1508105"/>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ym typeface=""/>
              </a:rPr>
              <a:t>Accelerate permanency plans, and support kinship care, timely adoption, and post-permanency support</a:t>
            </a:r>
          </a:p>
        </p:txBody>
      </p:sp>
      <p:sp>
        <p:nvSpPr>
          <p:cNvPr id="33" name="TextBox 32">
            <a:extLst>
              <a:ext uri="{FF2B5EF4-FFF2-40B4-BE49-F238E27FC236}">
                <a16:creationId xmlns:a16="http://schemas.microsoft.com/office/drawing/2014/main" id="{181EECAE-7C33-4280-64C3-2BC3DE6803FC}"/>
              </a:ext>
            </a:extLst>
          </p:cNvPr>
          <p:cNvSpPr txBox="1">
            <a:spLocks/>
          </p:cNvSpPr>
          <p:nvPr>
            <p:custDataLst>
              <p:tags r:id="rId7"/>
            </p:custDataLst>
          </p:nvPr>
        </p:nvSpPr>
        <p:spPr>
          <a:xfrm>
            <a:off x="9777055" y="3100775"/>
            <a:ext cx="1446293" cy="1292662"/>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ym typeface=""/>
              </a:rPr>
              <a:t>Enhance programs to prevent child maltreatment and strengthen protective factors in families</a:t>
            </a:r>
          </a:p>
        </p:txBody>
      </p:sp>
      <p:sp>
        <p:nvSpPr>
          <p:cNvPr id="34" name="TextBox 33">
            <a:extLst>
              <a:ext uri="{FF2B5EF4-FFF2-40B4-BE49-F238E27FC236}">
                <a16:creationId xmlns:a16="http://schemas.microsoft.com/office/drawing/2014/main" id="{2C19F3D7-64BD-B1D1-9FB8-6973F13BD43C}"/>
              </a:ext>
            </a:extLst>
          </p:cNvPr>
          <p:cNvSpPr txBox="1">
            <a:spLocks/>
          </p:cNvSpPr>
          <p:nvPr>
            <p:custDataLst>
              <p:tags r:id="rId8"/>
            </p:custDataLst>
          </p:nvPr>
        </p:nvSpPr>
        <p:spPr>
          <a:xfrm>
            <a:off x="3170757" y="3100775"/>
            <a:ext cx="1446293" cy="861774"/>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ym typeface=""/>
              </a:rPr>
              <a:t>Improve safety and risk practices of child protective services system</a:t>
            </a:r>
          </a:p>
        </p:txBody>
      </p:sp>
      <p:sp>
        <p:nvSpPr>
          <p:cNvPr id="35" name="TextBox 34">
            <a:extLst>
              <a:ext uri="{FF2B5EF4-FFF2-40B4-BE49-F238E27FC236}">
                <a16:creationId xmlns:a16="http://schemas.microsoft.com/office/drawing/2014/main" id="{6800FA27-8C44-1800-0CB3-752A5A1DB900}"/>
              </a:ext>
            </a:extLst>
          </p:cNvPr>
          <p:cNvSpPr txBox="1">
            <a:spLocks/>
          </p:cNvSpPr>
          <p:nvPr>
            <p:custDataLst>
              <p:tags r:id="rId9"/>
            </p:custDataLst>
          </p:nvPr>
        </p:nvSpPr>
        <p:spPr>
          <a:xfrm>
            <a:off x="968658" y="3100775"/>
            <a:ext cx="1446293" cy="646331"/>
          </a:xfrm>
          <a:prstGeom prst="rect">
            <a:avLst/>
          </a:prstGeom>
          <a:solidFill>
            <a:schemeClr val="accent4"/>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sym typeface=""/>
              </a:rPr>
              <a:t>Build a resilient and well-supported workforce</a:t>
            </a:r>
          </a:p>
        </p:txBody>
      </p:sp>
      <p:sp>
        <p:nvSpPr>
          <p:cNvPr id="36" name="TextBox 35">
            <a:extLst>
              <a:ext uri="{FF2B5EF4-FFF2-40B4-BE49-F238E27FC236}">
                <a16:creationId xmlns:a16="http://schemas.microsoft.com/office/drawing/2014/main" id="{ACAFFE99-DEA6-F1B6-741F-5D9EE8AB8B3D}"/>
              </a:ext>
            </a:extLst>
          </p:cNvPr>
          <p:cNvSpPr txBox="1">
            <a:spLocks/>
          </p:cNvSpPr>
          <p:nvPr/>
        </p:nvSpPr>
        <p:spPr bwMode="gray">
          <a:xfrm>
            <a:off x="3170757" y="2617723"/>
            <a:ext cx="1446293" cy="430887"/>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latin typeface="Calibri" panose="020F0502020204030204" pitchFamily="34" charset="0"/>
                <a:cs typeface="+mn-cs"/>
              </a:rPr>
              <a:t>Child protective services</a:t>
            </a:r>
          </a:p>
        </p:txBody>
      </p:sp>
      <p:sp>
        <p:nvSpPr>
          <p:cNvPr id="37" name="TextBox 36">
            <a:extLst>
              <a:ext uri="{FF2B5EF4-FFF2-40B4-BE49-F238E27FC236}">
                <a16:creationId xmlns:a16="http://schemas.microsoft.com/office/drawing/2014/main" id="{51EF62EF-27B8-3F97-7BF3-E210CEDFCE66}"/>
              </a:ext>
            </a:extLst>
          </p:cNvPr>
          <p:cNvSpPr txBox="1">
            <a:spLocks/>
          </p:cNvSpPr>
          <p:nvPr/>
        </p:nvSpPr>
        <p:spPr bwMode="gray">
          <a:xfrm>
            <a:off x="7574955" y="2617723"/>
            <a:ext cx="1446293" cy="430887"/>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latin typeface="Calibri" panose="020F0502020204030204" pitchFamily="34" charset="0"/>
                <a:cs typeface="+mn-cs"/>
              </a:rPr>
              <a:t>Behavioral health</a:t>
            </a:r>
            <a:br>
              <a:rPr lang="en-US" sz="1400" b="1" dirty="0">
                <a:latin typeface="Calibri" panose="020F0502020204030204" pitchFamily="34" charset="0"/>
                <a:cs typeface="+mn-cs"/>
              </a:rPr>
            </a:br>
            <a:r>
              <a:rPr lang="en-US" sz="1400" b="1" dirty="0">
                <a:latin typeface="Calibri" panose="020F0502020204030204" pitchFamily="34" charset="0"/>
                <a:cs typeface="+mn-cs"/>
              </a:rPr>
              <a:t>and child welfare</a:t>
            </a:r>
          </a:p>
        </p:txBody>
      </p:sp>
      <p:sp>
        <p:nvSpPr>
          <p:cNvPr id="38" name="TextBox 37">
            <a:extLst>
              <a:ext uri="{FF2B5EF4-FFF2-40B4-BE49-F238E27FC236}">
                <a16:creationId xmlns:a16="http://schemas.microsoft.com/office/drawing/2014/main" id="{48F334FD-1DAC-C6D8-0942-FAAA8591B23C}"/>
              </a:ext>
            </a:extLst>
          </p:cNvPr>
          <p:cNvSpPr txBox="1">
            <a:spLocks/>
          </p:cNvSpPr>
          <p:nvPr/>
        </p:nvSpPr>
        <p:spPr bwMode="gray">
          <a:xfrm>
            <a:off x="9777055" y="2617723"/>
            <a:ext cx="1446293" cy="430887"/>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latin typeface="Calibri" panose="020F0502020204030204" pitchFamily="34" charset="0"/>
                <a:cs typeface="+mn-cs"/>
              </a:rPr>
              <a:t>Prevention and family preservation</a:t>
            </a:r>
          </a:p>
        </p:txBody>
      </p:sp>
      <p:sp>
        <p:nvSpPr>
          <p:cNvPr id="39" name="TextBox 38">
            <a:extLst>
              <a:ext uri="{FF2B5EF4-FFF2-40B4-BE49-F238E27FC236}">
                <a16:creationId xmlns:a16="http://schemas.microsoft.com/office/drawing/2014/main" id="{F2828AF9-9B8F-5534-0658-06F8999720EE}"/>
              </a:ext>
            </a:extLst>
          </p:cNvPr>
          <p:cNvSpPr txBox="1">
            <a:spLocks/>
          </p:cNvSpPr>
          <p:nvPr/>
        </p:nvSpPr>
        <p:spPr bwMode="gray">
          <a:xfrm>
            <a:off x="5372856" y="2648501"/>
            <a:ext cx="1446293" cy="430887"/>
          </a:xfrm>
          <a:prstGeom prst="rect">
            <a:avLst/>
          </a:prstGeom>
          <a:solidFill>
            <a:schemeClr val="accent4"/>
          </a:solidFill>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latin typeface="Calibri" panose="020F0502020204030204" pitchFamily="34" charset="0"/>
                <a:cs typeface="+mn-cs"/>
              </a:rPr>
              <a:t>Permanency </a:t>
            </a:r>
            <a:br>
              <a:rPr lang="en-US" sz="1400" b="1">
                <a:latin typeface="Calibri" panose="020F0502020204030204" pitchFamily="34" charset="0"/>
                <a:cs typeface="+mn-cs"/>
              </a:rPr>
            </a:br>
            <a:r>
              <a:rPr lang="en-US" sz="1400" b="1">
                <a:latin typeface="Calibri" panose="020F0502020204030204" pitchFamily="34" charset="0"/>
                <a:cs typeface="+mn-cs"/>
              </a:rPr>
              <a:t>for youth</a:t>
            </a:r>
          </a:p>
        </p:txBody>
      </p:sp>
      <p:sp>
        <p:nvSpPr>
          <p:cNvPr id="40" name="TextBox 39">
            <a:extLst>
              <a:ext uri="{FF2B5EF4-FFF2-40B4-BE49-F238E27FC236}">
                <a16:creationId xmlns:a16="http://schemas.microsoft.com/office/drawing/2014/main" id="{4FAE35AE-C277-7354-F691-9019B7ABC340}"/>
              </a:ext>
            </a:extLst>
          </p:cNvPr>
          <p:cNvSpPr txBox="1">
            <a:spLocks/>
          </p:cNvSpPr>
          <p:nvPr/>
        </p:nvSpPr>
        <p:spPr bwMode="gray">
          <a:xfrm>
            <a:off x="968658" y="2617723"/>
            <a:ext cx="1446293" cy="430887"/>
          </a:xfrm>
          <a:prstGeom prst="rect">
            <a:avLst/>
          </a:prstGeom>
          <a:solidFill>
            <a:schemeClr val="accent4"/>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dirty="0">
                <a:latin typeface="Calibri" panose="020F0502020204030204" pitchFamily="34" charset="0"/>
                <a:cs typeface="+mn-cs"/>
              </a:rPr>
              <a:t>Strengthening </a:t>
            </a:r>
            <a:br>
              <a:rPr lang="en-US" sz="1400" b="1" dirty="0">
                <a:latin typeface="Calibri" panose="020F0502020204030204" pitchFamily="34" charset="0"/>
                <a:cs typeface="+mn-cs"/>
              </a:rPr>
            </a:br>
            <a:r>
              <a:rPr lang="en-US" sz="1400" b="1" dirty="0">
                <a:latin typeface="Calibri" panose="020F0502020204030204" pitchFamily="34" charset="0"/>
                <a:cs typeface="+mn-cs"/>
              </a:rPr>
              <a:t>the workforce </a:t>
            </a:r>
            <a:endParaRPr lang="en-US" sz="1400" dirty="0"/>
          </a:p>
        </p:txBody>
      </p:sp>
    </p:spTree>
    <p:custDataLst>
      <p:tags r:id="rId1"/>
    </p:custDataLst>
    <p:extLst>
      <p:ext uri="{BB962C8B-B14F-4D97-AF65-F5344CB8AC3E}">
        <p14:creationId xmlns:p14="http://schemas.microsoft.com/office/powerpoint/2010/main" val="4289820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UNDODONOTDELETE" val="0"/>
  <p:tag name="TEMPLATELASTEDITED" val="2024-05-30 01:34 PM"/>
  <p:tag name="LINKEDPICTURESLINKREMOVED" val="True"/>
  <p:tag name="DSS_ID" val="77fd0114-b435-4445-8764-0b20e51ad58f"/>
  <p:tag name="ICONENCLOSURE" val="True"/>
  <p:tag name="THINKCELLPRESENTATIONDONOTDELETE" val="&lt;?xml version=&quot;1.0&quot; encoding=&quot;UTF-16&quot; standalone=&quot;yes&quot;?&gt;&lt;root reqver=&quot;28224&quot;&gt;&lt;version val=&quot;357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4&quot;&gt;&lt;elem m_fUsage=&quot;1.38509999999999999787E+00&quot;&gt;&lt;m_msothmcolidx val=&quot;0&quot;/&gt;&lt;m_rgb r=&quot;C8&quot; g=&quot;E3&quot; b=&quot;FB&quot;/&gt;&lt;/elem&gt;&lt;elem m_fUsage=&quot;1.00000000000000000000E+00&quot;&gt;&lt;m_msothmcolidx val=&quot;0&quot;/&gt;&lt;m_rgb r=&quot;95&quot; g=&quot;95&quot; b=&quot;95&quot;/&gt;&lt;/elem&gt;&lt;elem m_fUsage=&quot;9.00000000000000022204E-01&quot;&gt;&lt;m_msothmcolidx val=&quot;0&quot;/&gt;&lt;m_rgb r=&quot;AC&quot; g=&quot;DC&quot; b=&quot;F2&quot;/&gt;&lt;/elem&gt;&lt;elem m_fUsage=&quot;8.10000000000000053291E-01&quot;&gt;&lt;m_msothmcolidx val=&quot;0&quot;/&gt;&lt;m_rgb r=&quot;B3&quot; g=&quot;DD&quot; b=&quot;F2&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oaHfuizz5EGfuvqPnH1NM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b4w_BLYYbUGnStWqmZuk3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_aMmU89mMUWt0N7y3xnA1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CebG7Vch5kOlht9bHDM59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T9mCVRADGESq3rP_.M0au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V9svYvdAIkesyBU4vJs03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0E6Tt7aKV0iwLp1wPRcZE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8uEm_9czm0ONKIIl3boPt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MEQJozBExECzc4oyBsENb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Ji8EaOlNb0.EI.YdaQZLa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4R.O24hAjkeFdVkV0SXw.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HVSOi206sk26KMyrFtIKx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PWUj_CR6Qkmxfnq.OrhDZ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KveDX2tPJkefUWDqcuEP6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zBkWcHoSO0Swb2KWV5mZH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nmPfo1D4FkaUBh8EVJCge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PMwReSbkp0S8SN.9yrSPI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S7FHefisckaiTlLs2Jkjf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f2BY8hgjp0ux6e0l0h2Bh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8FrtoA5a9U6l_0IYTHu71Q"/>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VWxOjezvxUqYByJktVdv6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lvDAyHy4o0iG6JBA.g9fi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mklnCxx0f02AB0tc9mV9V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gJsdxv7Ur0K5TTLLDgF1R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YsI5kYAkr0.EPCyOljvwP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J6wESGPwX0GyKwQoV1vl6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lGN4GnmnUkGF7A2Uo5QD.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h3ZMy0BtoU2a9.qYSq14E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FYpqLNOJokijR9yVDQrbY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ODQrM9E_bkyDyfb2ryk39g"/>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pWOKLd9ZEME2m1u8Gje5Um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wyJQQ6nrBECMLoaR5oaCU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yK5Cfmn6CEu6OctCcC7Ku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S4xOU57EGkiySF65RngVjA"/>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a9ddQB8ZL0m6T_oVSctoa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7YNn2cY6f0KhGJ36b73ty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LkLO5dDojEC9qEm.fb6rI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paoA06ToQ.kiDPXm83UeXX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sQp0jvrPO0SxhhyMyiX2X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up4smjhwkEqrTbOwwuXSCg"/>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9KXFNV8II0Olgp3vc3WQU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Ir1HhjM5PECCy_TeMZSNWQ"/>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pkU5naEqmu06f7QvNAhI5W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YY5YMsi8EkWYSYuSmYEiz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_etTQmcZLE6Qeu6sjW5mh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Fj_dQ9qCyUa1n2jPUAhNow"/>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a8oIngrKkkiteiEVKAsy8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RCc6oh1jwUSLro8mj9O5V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MMlJw6_npUyy0VV.pr0fzg"/>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xaBRD6iOtUWGTXlCv0PX6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NQZyU4c_IU.xaaX.lb8Il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XODQMu2Ru0KllA4AXPtrl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mofqj2s71EqpZcSirOzAP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UcAIDpNGUUuxMXEpcL7gX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jZYxofi_dEGOXF.hX0lkd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5KnuXOiW0kWflsWC1UH3o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U4sKc3NU0ihqWKBvAxEw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FgAS7gQJkkG4.wpBHXfjn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pXloMDIkRH0C9mD1VHtBV6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wQgC3Mnj_0iNDCHpcevVtw"/>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YWkLkobLfU6I0b8k3_B2.g"/>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J7avZoCysE.aYyL_HXf_8A"/>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ec9SoXXTtkaM9VyXb63BH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R8CxKlvit0yQgU3fZ6I4M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zsac98VNBEejlUAeXAOod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hNnqA5J_E062AZ0ox4Ymt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_mLjeZdgP0CjhrCP83a_8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l7XpKsUFRUK_7Vf57ahQ5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hcynEYe4v0apuEi2njixL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V.YJ_jesE.S.SBQecQQVA"/>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NXdOlPsJ9Ua.kRxpaaBs7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ERTEglf_j0K8qAyKATS8I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iSp5BlROTk2E5hYxKLckM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_uuBU9UIoUK9JIMukecePg"/>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Wkjc_ix0m028M_KYcFdaog"/>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owDunC_MGkWH3QFZ3JO1E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4FVF_JnlT0OUspR7fM9YX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ELWTLzwzWUaZNrnexsvudw"/>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pt4uCu9qVkESVOxTHQkpEl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r4Fz_eXdEE6CN2PL6wpaO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LP1ikblRzkivZNBpZUXYn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Vyi8_oVMy0mVe55XDcg8d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deMUz2HZDUGD2DMMgcshOg"/>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h8vEgNT0A0mxvNOMUWpTWw"/>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QylcWn_sWEityfL5lKcFJ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40gORhBjNESPZAGP9KzLW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f_ZazEEJcEuHB8WSR94FZ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jBeRtm8UDEO41FsiKfIGdA"/>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pue5IZlHPQUezrleLT9MngA"/>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Eo2DZNJ0RUWIxD82Pk8cew"/>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NMKefdYV_kO9bl6YGp.rtg"/>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lpOnUItYN0GuQlhvGpMR7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nw3B.TOcvEinMSaNUSS3t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BjuyTq0xEGaJkdm3AKac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jHiam7h6Z0mjQtNHaRlhx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Cgnz3Jz7UUOyFFBH5zJ9K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M3N9BF4DzUGENNs7gxAPY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1_X_GMTZw0CznFdfG._7c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9JcXHhn4akC53fzf_DcaW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A8AYm.NzREGUkU3LbqEHCA"/>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3.LxlyHFt0OiGvV2UoVTww"/>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B1tvcbqxfkar4XWUQqbS.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sQqYF.dPMESbfaAQCnxwC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EagSsWu9lEm65Bm5oz.RG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o370HheFpESUzYDhLJWhe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Ycd3ObWVP0qQcMsxUxBz1Q"/>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13ARA9ZNtk.7dDuGAVxIX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pSC1uVJdOW0SyHhiMrCZVS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9TNG4M1S2U2VpfPjb751d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P00Ea1IIvkSbWtPPWubhZA"/>
</p:tagLst>
</file>

<file path=ppt/tags/tag111.xml><?xml version="1.0" encoding="utf-8"?>
<p:tagLst xmlns:a="http://schemas.openxmlformats.org/drawingml/2006/main" xmlns:r="http://schemas.openxmlformats.org/officeDocument/2006/relationships" xmlns:p="http://schemas.openxmlformats.org/presentationml/2006/main">
  <p:tag name="SHAPENAME" val="Grid"/>
  <p:tag name="NOREPLACE" val="true"/>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LAW6mJtR5ESkNfg.WgdRx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aD98LYVzn0idsum5VzxlL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9oyVjr3aIUWZ55gpHJVCSA"/>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kE6J0xWcnkGcbqfc3V_j1w"/>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NttutIhA6k.G0bs9sx0NLQ"/>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lD3zMu.Fnk2AXYIxmsHzy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OUK7ddMJWkek.JDBglWYf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BKnAEckTlkqE3eLG5Gy_X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JydPM0Sya0yrx1iN8BK1r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3M8OGb4uakSZhJjTB_VKl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paQ0TkIN88kKtHuydg_LwEw"/>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pEKb9KpeaMkaG20VWZC7_.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pwREXpFkkTkyIfp8IdpFuyw"/>
</p:tagLst>
</file>

<file path=ppt/tags/tag1123.xml><?xml version="1.0" encoding="utf-8"?>
<p:tagLst xmlns:a="http://schemas.openxmlformats.org/drawingml/2006/main" xmlns:r="http://schemas.openxmlformats.org/officeDocument/2006/relationships" xmlns:p="http://schemas.openxmlformats.org/presentationml/2006/main">
  <p:tag name="SLIDELOOKUP" val="2025082810294895627734-true"/>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80bePWjmdQ85Loher4GWf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4x9G7mUu.PSPZerJcctugQ"/>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1PWQaAKKs4TEzvFbCWdDng"/>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trOymc_AR.CuHdp8C.JH4Q"/>
</p:tagLst>
</file>

<file path=ppt/tags/tag1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EV19OSZXKXNDmY9NNathEg"/>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BEYEjLk7KSuGGNomIOkLL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PRRucugrFF0XtGMFS1NQ9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UKRu59nTvBKUxKPizsITJg"/>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FV6pYMXQuI1LHHTOjv7dq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RZz.hvjgCiQLcZl8Qniamw"/>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rY.z5dmtIMmNUqLt5OEcUw"/>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c9LoEkF3r3sV.TdtbaxGxQ"/>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jmkg7P88MskgT4Ws0plSc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cMfhrAHodfLhhB.pYmBqt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r_mH5Ky6pgu41YakE384q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RgmHg.fItn5qxjHfOEXni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zEVZB1wl0vwfd9yrCC_xog"/>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ml0RT.5m2cHtfIKGObArr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DzDYIV0sfhV57jlcPYpy7g"/>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QPWzr4SoLte_vmsNe8N4s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s6PBzGgrthiJBYS8a2rpA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yZdG0v7VmTagxVhY2iiR6g"/>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wLoMK6dHsALVxeOUW1nsD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pPUDnSjo.tk2z_xPox8meQ"/>
</p:tagLst>
</file>

<file path=ppt/tags/tag115.xml><?xml version="1.0" encoding="utf-8"?>
<p:tagLst xmlns:a="http://schemas.openxmlformats.org/drawingml/2006/main" xmlns:r="http://schemas.openxmlformats.org/officeDocument/2006/relationships" xmlns:p="http://schemas.openxmlformats.org/presentationml/2006/main">
  <p:tag name="NAME" val="ACET"/>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4z1lpQwx17m9vF9yF_N3R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d_Cb8600LkF5Dmyw9UFtt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8prvxPizzUaSDfEPCuzaHQ"/>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M2ei6.cRIYuJ1q1Ie12bd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7UWfdqQ43CjvCgbl5j2YY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MO7TpHXwIqS7p4Fqx0Jm8w"/>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ZHQOj04PcPtFJ6xZ4Z5cR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6hV1XPcm2pPLi6R90uay9A"/>
</p:tagLst>
</file>

<file path=ppt/tags/tag11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1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6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116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62.xml><?xml version="1.0" encoding="utf-8"?>
<p:tagLst xmlns:a="http://schemas.openxmlformats.org/drawingml/2006/main" xmlns:r="http://schemas.openxmlformats.org/officeDocument/2006/relationships" xmlns:p="http://schemas.openxmlformats.org/presentationml/2006/main">
  <p:tag name="NAME" val="LineBasicStrong"/>
</p:tagLst>
</file>

<file path=ppt/tags/tag1163.xml><?xml version="1.0" encoding="utf-8"?>
<p:tagLst xmlns:a="http://schemas.openxmlformats.org/drawingml/2006/main" xmlns:r="http://schemas.openxmlformats.org/officeDocument/2006/relationships" xmlns:p="http://schemas.openxmlformats.org/presentationml/2006/main">
  <p:tag name="SLIDELOOKUP" val="2025082810295928228329"/>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8.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7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8.xml><?xml version="1.0" encoding="utf-8"?>
<p:tagLst xmlns:a="http://schemas.openxmlformats.org/drawingml/2006/main" xmlns:r="http://schemas.openxmlformats.org/officeDocument/2006/relationships" xmlns:p="http://schemas.openxmlformats.org/presentationml/2006/main">
  <p:tag name="SLIDELOOKUP" val="20250828102727933214748355829-true"/>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iob8Takh5ScJj_TJWK2ytA"/>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np6TXJbJRTpRg7mzwbxGlw"/>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xmMl4lP8F.M39Mm6SQf_8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N68ZUwhm7xawxXBvg0Bwqw"/>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jleyEpnZKrIXxlPZ5dlSiA"/>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hjxLj2vnD1M8po5Z9qwiDg"/>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Psk8cqq.JUypPrhllorl0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CK8yZ13F_WXCH8mcoqlK_A"/>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zf4v8lubCevkz3MQQUdDXg"/>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I80KTrCE0Rck8mA__b06r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XzELoNGkaeSK1JA2zBnEtA"/>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YsM2DB3fOtt4NUKHTXqNJg"/>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RXSgPg8ft.uzxAjXSuJMNg"/>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u9.M1zTJ4M2CElcbWQ.aJQ"/>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p9Zv2yMIaFaqOXhyGL7Gdw"/>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o5EACaSFDvsvZ6yFkCP0Xg"/>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puOYDz0yj7fSIe9IPYP9.A"/>
</p:tagLst>
</file>

<file path=ppt/tags/tag1199.xml><?xml version="1.0" encoding="utf-8"?>
<p:tagLst xmlns:a="http://schemas.openxmlformats.org/drawingml/2006/main" xmlns:r="http://schemas.openxmlformats.org/officeDocument/2006/relationships" xmlns:p="http://schemas.openxmlformats.org/presentationml/2006/main">
  <p:tag name="SLIDELOOKUP" val="20250828101914436214748355926"/>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TOP" val="110"/>
  <p:tag name="WIDTH" val="60.90905"/>
  <p:tag name="HEIGHT" val="77.55"/>
</p:tagLst>
</file>

<file path=ppt/tags/tag120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0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TOP" val="197.55"/>
  <p:tag name="HEIGHT" val="40.49003"/>
</p:tagLst>
</file>

<file path=ppt/tags/tag120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TOP" val="248.04"/>
  <p:tag name="HEIGHT" val="40.49003"/>
</p:tagLst>
</file>

<file path=ppt/tags/tag120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TOP" val="298.53"/>
  <p:tag name="HEIGHT" val="40.49003"/>
</p:tagLst>
</file>

<file path=ppt/tags/tag120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TOP" val="349.02"/>
  <p:tag name="HEIGHT" val="40.49003"/>
</p:tagLst>
</file>

<file path=ppt/tags/tag120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TOP" val="399.51"/>
  <p:tag name="HEIGHT" val="40.49003"/>
</p:tagLst>
</file>

<file path=ppt/tags/tag120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HEIGHT" val="19.38748"/>
  <p:tag name="TOP" val="168.1625"/>
</p:tagLst>
</file>

<file path=ppt/tags/tag121.xml><?xml version="1.0" encoding="utf-8"?>
<p:tagLst xmlns:a="http://schemas.openxmlformats.org/drawingml/2006/main" xmlns:r="http://schemas.openxmlformats.org/officeDocument/2006/relationships" xmlns:p="http://schemas.openxmlformats.org/presentationml/2006/main">
  <p:tag name="ANGLE" val="5"/>
</p:tagLst>
</file>

<file path=ppt/tags/tag121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197.55"/>
  <p:tag name="HEIGHT" val="40.49003"/>
</p:tagLst>
</file>

<file path=ppt/tags/tag121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399.51"/>
  <p:tag name="HEIGHT" val="40.49003"/>
</p:tagLst>
</file>

<file path=ppt/tags/tag121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HEIGHT" val="19.38748"/>
  <p:tag name="TOP" val="168.1625"/>
</p:tagLst>
</file>

<file path=ppt/tags/tag121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TOP" val="197.55"/>
  <p:tag name="HEIGHT" val="40.49003"/>
</p:tagLst>
</file>

<file path=ppt/tags/tag121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TOP" val="399.51"/>
  <p:tag name="HEIGHT" val="40.49003"/>
</p:tagLst>
</file>

<file path=ppt/tags/tag121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HEIGHT" val="19.38748"/>
  <p:tag name="TOP" val="168.1625"/>
</p:tagLst>
</file>

<file path=ppt/tags/tag121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197.55"/>
  <p:tag name="HEIGHT" val="40.49003"/>
</p:tagLst>
</file>

<file path=ppt/tags/tag121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399.51"/>
  <p:tag name="HEIGHT" val="40.49003"/>
</p:tagLst>
</file>

<file path=ppt/tags/tag121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49.5454"/>
  <p:tag name="WIDTH" val="60.90905"/>
  <p:tag name="TOP" val="197.55"/>
  <p:tag name="HEIGHT" val="40.49003"/>
</p:tagLst>
</file>

<file path=ppt/tags/tag121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49.5454"/>
  <p:tag name="WIDTH" val="60.90905"/>
  <p:tag name="TOP" val="399.51"/>
  <p:tag name="HEIGHT" val="40.49003"/>
</p:tagLst>
</file>

<file path=ppt/tags/tag122.xml><?xml version="1.0" encoding="utf-8"?>
<p:tagLst xmlns:a="http://schemas.openxmlformats.org/drawingml/2006/main" xmlns:r="http://schemas.openxmlformats.org/officeDocument/2006/relationships" xmlns:p="http://schemas.openxmlformats.org/presentationml/2006/main">
  <p:tag name="ANGLE" val="5"/>
</p:tagLst>
</file>

<file path=ppt/tags/tag122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530.4545"/>
  <p:tag name="WIDTH" val="60.90905"/>
  <p:tag name="TOP" val="197.55"/>
  <p:tag name="HEIGHT" val="40.49003"/>
</p:tagLst>
</file>

<file path=ppt/tags/tag122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530.4545"/>
  <p:tag name="WIDTH" val="60.90905"/>
  <p:tag name="TOP" val="399.51"/>
  <p:tag name="HEIGHT" val="40.49003"/>
</p:tagLst>
</file>

<file path=ppt/tags/tag122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11.3636"/>
  <p:tag name="WIDTH" val="60.90905"/>
  <p:tag name="TOP" val="197.55"/>
  <p:tag name="HEIGHT" val="40.49003"/>
</p:tagLst>
</file>

<file path=ppt/tags/tag122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HEIGHT" val="19.38748"/>
  <p:tag name="TOP" val="168.1625"/>
</p:tagLst>
</file>

<file path=ppt/tags/tag122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TOP" val="197.55"/>
  <p:tag name="HEIGHT" val="40.49003"/>
</p:tagLst>
</file>

<file path=ppt/tags/tag122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HEIGHT" val="19.38748"/>
  <p:tag name="TOP" val="168.1625"/>
</p:tagLst>
</file>

<file path=ppt/tags/tag122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TOP" val="197.55"/>
  <p:tag name="HEIGHT" val="40.49003"/>
</p:tagLst>
</file>

<file path=ppt/tags/tag122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TOP" val="399.51"/>
  <p:tag name="HEIGHT" val="40.49003"/>
</p:tagLst>
</file>

<file path=ppt/tags/tag122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WIDTH" val="60.90905"/>
  <p:tag name="TOP" val="197.55"/>
  <p:tag name="HEIGHT" val="40.49"/>
</p:tagLst>
</file>

<file path=ppt/tags/tag122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3.xml><?xml version="1.0" encoding="utf-8"?>
<p:tagLst xmlns:a="http://schemas.openxmlformats.org/drawingml/2006/main" xmlns:r="http://schemas.openxmlformats.org/officeDocument/2006/relationships" xmlns:p="http://schemas.openxmlformats.org/presentationml/2006/main">
  <p:tag name="ANGLE" val="4"/>
</p:tagLst>
</file>

<file path=ppt/tags/tag123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WIDTH" val="60.90905"/>
  <p:tag name="TOP" val="248.04"/>
  <p:tag name="HEIGHT" val="40.49"/>
</p:tagLst>
</file>

<file path=ppt/tags/tag123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248.04"/>
  <p:tag name="HEIGHT" val="40.49003"/>
</p:tagLst>
</file>

<file path=ppt/tags/tag123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TOP" val="248.04"/>
  <p:tag name="HEIGHT" val="40.49003"/>
</p:tagLst>
</file>

<file path=ppt/tags/tag123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248.04"/>
  <p:tag name="HEIGHT" val="40.49003"/>
</p:tagLst>
</file>

<file path=ppt/tags/tag123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49.5454"/>
  <p:tag name="WIDTH" val="60.90905"/>
  <p:tag name="TOP" val="248.04"/>
  <p:tag name="HEIGHT" val="40.49003"/>
</p:tagLst>
</file>

<file path=ppt/tags/tag123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530.4545"/>
  <p:tag name="WIDTH" val="60.90905"/>
  <p:tag name="TOP" val="248.04"/>
  <p:tag name="HEIGHT" val="40.49003"/>
</p:tagLst>
</file>

<file path=ppt/tags/tag123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11.3636"/>
  <p:tag name="WIDTH" val="60.90905"/>
  <p:tag name="TOP" val="248.04"/>
  <p:tag name="HEIGHT" val="40.49003"/>
</p:tagLst>
</file>

<file path=ppt/tags/tag123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TOP" val="248.04"/>
  <p:tag name="HEIGHT" val="40.49003"/>
</p:tagLst>
</file>

<file path=ppt/tags/tag123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TOP" val="248.04"/>
  <p:tag name="HEIGHT" val="40.49003"/>
</p:tagLst>
</file>

<file path=ppt/tags/tag123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4.xml><?xml version="1.0" encoding="utf-8"?>
<p:tagLst xmlns:a="http://schemas.openxmlformats.org/drawingml/2006/main" xmlns:r="http://schemas.openxmlformats.org/officeDocument/2006/relationships" xmlns:p="http://schemas.openxmlformats.org/presentationml/2006/main">
  <p:tag name="ANGLE" val="4"/>
</p:tagLst>
</file>

<file path=ppt/tags/tag124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WIDTH" val="60.90905"/>
  <p:tag name="TOP" val="298.53"/>
  <p:tag name="HEIGHT" val="40.49"/>
</p:tagLst>
</file>

<file path=ppt/tags/tag124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298.53"/>
  <p:tag name="HEIGHT" val="40.49003"/>
</p:tagLst>
</file>

<file path=ppt/tags/tag124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TOP" val="298.53"/>
  <p:tag name="HEIGHT" val="40.49003"/>
</p:tagLst>
</file>

<file path=ppt/tags/tag124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298.53"/>
  <p:tag name="HEIGHT" val="40.49003"/>
</p:tagLst>
</file>

<file path=ppt/tags/tag124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49.5454"/>
  <p:tag name="WIDTH" val="60.90905"/>
  <p:tag name="TOP" val="298.53"/>
  <p:tag name="HEIGHT" val="40.49003"/>
</p:tagLst>
</file>

<file path=ppt/tags/tag124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530.4545"/>
  <p:tag name="WIDTH" val="60.90905"/>
  <p:tag name="TOP" val="298.53"/>
  <p:tag name="HEIGHT" val="40.49003"/>
</p:tagLst>
</file>

<file path=ppt/tags/tag124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TOP" val="298.53"/>
  <p:tag name="HEIGHT" val="40.49003"/>
</p:tagLst>
</file>

<file path=ppt/tags/tag124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TOP" val="298.53"/>
  <p:tag name="HEIGHT" val="40.49003"/>
</p:tagLst>
</file>

<file path=ppt/tags/tag124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4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WIDTH" val="60.90905"/>
  <p:tag name="TOP" val="349.02"/>
  <p:tag name="HEIGHT" val="40.49"/>
</p:tagLst>
</file>

<file path=ppt/tags/tag125.xml><?xml version="1.0" encoding="utf-8"?>
<p:tagLst xmlns:a="http://schemas.openxmlformats.org/drawingml/2006/main" xmlns:r="http://schemas.openxmlformats.org/officeDocument/2006/relationships" xmlns:p="http://schemas.openxmlformats.org/presentationml/2006/main">
  <p:tag name="ANGLE" val="3"/>
</p:tagLst>
</file>

<file path=ppt/tags/tag125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349.02"/>
  <p:tag name="HEIGHT" val="40.49003"/>
</p:tagLst>
</file>

<file path=ppt/tags/tag125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87.7273"/>
  <p:tag name="WIDTH" val="60.90905"/>
  <p:tag name="TOP" val="349.02"/>
  <p:tag name="HEIGHT" val="40.49003"/>
</p:tagLst>
</file>

<file path=ppt/tags/tag125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349.02"/>
  <p:tag name="HEIGHT" val="40.49003"/>
</p:tagLst>
</file>

<file path=ppt/tags/tag125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49.5454"/>
  <p:tag name="WIDTH" val="60.90905"/>
  <p:tag name="TOP" val="349.02"/>
  <p:tag name="HEIGHT" val="40.49003"/>
</p:tagLst>
</file>

<file path=ppt/tags/tag125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530.4545"/>
  <p:tag name="WIDTH" val="60.90905"/>
  <p:tag name="TOP" val="349.02"/>
  <p:tag name="HEIGHT" val="40.49003"/>
</p:tagLst>
</file>

<file path=ppt/tags/tag125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TOP" val="349.02"/>
  <p:tag name="HEIGHT" val="40.49003"/>
</p:tagLst>
</file>

<file path=ppt/tags/tag125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TOP" val="349.02"/>
  <p:tag name="HEIGHT" val="40.49003"/>
</p:tagLst>
</file>

<file path=ppt/tags/tag1257.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368.6364"/>
  <p:tag name="WIDTH" val="60.90905"/>
  <p:tag name="TOP" val="298.53"/>
  <p:tag name="HEIGHT" val="40.49003"/>
</p:tagLst>
</file>

<file path=ppt/tags/tag1258.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59.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45"/>
  <p:tag name="WIDTH" val="60.90905"/>
  <p:tag name="TOP" val="399.51"/>
  <p:tag name="HEIGHT" val="40.49"/>
</p:tagLst>
</file>

<file path=ppt/tags/tag126.xml><?xml version="1.0" encoding="utf-8"?>
<p:tagLst xmlns:a="http://schemas.openxmlformats.org/drawingml/2006/main" xmlns:r="http://schemas.openxmlformats.org/officeDocument/2006/relationships" xmlns:p="http://schemas.openxmlformats.org/presentationml/2006/main">
  <p:tag name="ANGLE" val="3"/>
</p:tagLst>
</file>

<file path=ppt/tags/tag1260.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6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206.8182"/>
  <p:tag name="WIDTH" val="60.90905"/>
  <p:tag name="TOP" val="298.53"/>
  <p:tag name="HEIGHT" val="40.49003"/>
</p:tagLst>
</file>

<file path=ppt/tags/tag126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773.1818"/>
  <p:tag name="WIDTH" val="60.90905"/>
  <p:tag name="HEIGHT" val="19.38748"/>
  <p:tag name="TOP" val="168.1625"/>
</p:tagLst>
</file>

<file path=ppt/tags/tag1263.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64.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1265.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HEIGHT" val="19.38748"/>
  <p:tag name="TOP" val="168.1625"/>
</p:tagLst>
</file>

<file path=ppt/tags/tag1266.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1267.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1268.xml><?xml version="1.0" encoding="utf-8"?>
<p:tagLst xmlns:a="http://schemas.openxmlformats.org/drawingml/2006/main" xmlns:r="http://schemas.openxmlformats.org/officeDocument/2006/relationships" xmlns:p="http://schemas.openxmlformats.org/presentationml/2006/main">
  <p:tag name="SHAPENAME" val="5. Source"/>
</p:tagLst>
</file>

<file path=ppt/tags/tag1269.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xml><?xml version="1.0" encoding="utf-8"?>
<p:tagLst xmlns:a="http://schemas.openxmlformats.org/drawingml/2006/main" xmlns:r="http://schemas.openxmlformats.org/officeDocument/2006/relationships" xmlns:p="http://schemas.openxmlformats.org/presentationml/2006/main">
  <p:tag name="ANGLE" val="2"/>
</p:tagLst>
</file>

<file path=ppt/tags/tag1270.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1.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2.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3.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4.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5.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6.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7.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8.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79.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xml><?xml version="1.0" encoding="utf-8"?>
<p:tagLst xmlns:a="http://schemas.openxmlformats.org/drawingml/2006/main" xmlns:r="http://schemas.openxmlformats.org/officeDocument/2006/relationships" xmlns:p="http://schemas.openxmlformats.org/presentationml/2006/main">
  <p:tag name="ANGLE" val="2"/>
</p:tagLst>
</file>

<file path=ppt/tags/tag1280.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1.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2.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3.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4.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5.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6.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7.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88.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1289.xml><?xml version="1.0" encoding="utf-8"?>
<p:tagLst xmlns:a="http://schemas.openxmlformats.org/drawingml/2006/main" xmlns:r="http://schemas.openxmlformats.org/officeDocument/2006/relationships" xmlns:p="http://schemas.openxmlformats.org/presentationml/2006/main">
  <p:tag name="MTTABLE" val="HDiv"/>
  <p:tag name="MTNUMBER" val="0.144762998979894"/>
</p:tagLst>
</file>

<file path=ppt/tags/tag129.xml><?xml version="1.0" encoding="utf-8"?>
<p:tagLst xmlns:a="http://schemas.openxmlformats.org/drawingml/2006/main" xmlns:r="http://schemas.openxmlformats.org/officeDocument/2006/relationships" xmlns:p="http://schemas.openxmlformats.org/presentationml/2006/main">
  <p:tag name="ANGLE" val="1"/>
</p:tagLst>
</file>

<file path=ppt/tags/tag1290.xml><?xml version="1.0" encoding="utf-8"?>
<p:tagLst xmlns:a="http://schemas.openxmlformats.org/drawingml/2006/main" xmlns:r="http://schemas.openxmlformats.org/officeDocument/2006/relationships" xmlns:p="http://schemas.openxmlformats.org/presentationml/2006/main">
  <p:tag name="MTTABLE" val="HDiv"/>
  <p:tag name="MTNUMBER" val="0.144762998979894"/>
</p:tagLst>
</file>

<file path=ppt/tags/tag1291.xml><?xml version="1.0" encoding="utf-8"?>
<p:tagLst xmlns:a="http://schemas.openxmlformats.org/drawingml/2006/main" xmlns:r="http://schemas.openxmlformats.org/officeDocument/2006/relationships" xmlns:p="http://schemas.openxmlformats.org/presentationml/2006/main">
  <p:tag name="MTTABLE" val="HDiv"/>
  <p:tag name="MTNUMBER" val="0.144762998979894"/>
</p:tagLst>
</file>

<file path=ppt/tags/tag1292.xml><?xml version="1.0" encoding="utf-8"?>
<p:tagLst xmlns:a="http://schemas.openxmlformats.org/drawingml/2006/main" xmlns:r="http://schemas.openxmlformats.org/officeDocument/2006/relationships" xmlns:p="http://schemas.openxmlformats.org/presentationml/2006/main">
  <p:tag name="MTTABLE" val="HDiv"/>
  <p:tag name="MTNUMBER" val="0.144762998979894"/>
</p:tagLst>
</file>

<file path=ppt/tags/tag1293.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94.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6.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97.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98.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299.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1"/>
</p:tagLst>
</file>

<file path=ppt/tags/tag1300.xml><?xml version="1.0" encoding="utf-8"?>
<p:tagLst xmlns:a="http://schemas.openxmlformats.org/drawingml/2006/main" xmlns:r="http://schemas.openxmlformats.org/officeDocument/2006/relationships" xmlns:p="http://schemas.openxmlformats.org/presentationml/2006/main">
  <p:tag name="SLIDELOOKUP" val="2025082803265205721474836143"/>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9PsTEBr28OdCuxYJ46eNzw"/>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7rf0RLZrToBSbmhRet7F2w"/>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S2AjUnXJIbkVAnfijwdS.g"/>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Eig_jLpZiZFY0GzlGPbyjw"/>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A0GIumjfsvkE.CdpR6o91w"/>
</p:tagLst>
</file>

<file path=ppt/tags/tag1308.xml><?xml version="1.0" encoding="utf-8"?>
<p:tagLst xmlns:a="http://schemas.openxmlformats.org/drawingml/2006/main" xmlns:r="http://schemas.openxmlformats.org/officeDocument/2006/relationships" xmlns:p="http://schemas.openxmlformats.org/presentationml/2006/main">
  <p:tag name="SLIDELOOKUP" val="2025081711160386121474835809"/>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1.xml><?xml version="1.0" encoding="utf-8"?>
<p:tagLst xmlns:a="http://schemas.openxmlformats.org/drawingml/2006/main" xmlns:r="http://schemas.openxmlformats.org/officeDocument/2006/relationships" xmlns:p="http://schemas.openxmlformats.org/presentationml/2006/main">
  <p:tag name="SHAPENAME" val="5. Source"/>
</p:tagLst>
</file>

<file path=ppt/tags/tag131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8.xml><?xml version="1.0" encoding="utf-8"?>
<p:tagLst xmlns:a="http://schemas.openxmlformats.org/drawingml/2006/main" xmlns:r="http://schemas.openxmlformats.org/officeDocument/2006/relationships" xmlns:p="http://schemas.openxmlformats.org/presentationml/2006/main">
  <p:tag name="SLIDELOOKUP" val="2025081711160386121474835809"/>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1.xml><?xml version="1.0" encoding="utf-8"?>
<p:tagLst xmlns:a="http://schemas.openxmlformats.org/drawingml/2006/main" xmlns:r="http://schemas.openxmlformats.org/officeDocument/2006/relationships" xmlns:p="http://schemas.openxmlformats.org/presentationml/2006/main">
  <p:tag name="SHAPENAME" val="5. Source"/>
</p:tagLst>
</file>

<file path=ppt/tags/tag132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2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2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2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2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27.xml><?xml version="1.0" encoding="utf-8"?>
<p:tagLst xmlns:a="http://schemas.openxmlformats.org/drawingml/2006/main" xmlns:r="http://schemas.openxmlformats.org/officeDocument/2006/relationships" xmlns:p="http://schemas.openxmlformats.org/presentationml/2006/main">
  <p:tag name="SLIDELOOKUP" val="2025081713130538421474836439"/>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30.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31.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32.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33.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34.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35.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36.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37.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38.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39.xml><?xml version="1.0" encoding="utf-8"?>
<p:tagLst xmlns:a="http://schemas.openxmlformats.org/drawingml/2006/main" xmlns:r="http://schemas.openxmlformats.org/officeDocument/2006/relationships" xmlns:p="http://schemas.openxmlformats.org/presentationml/2006/main">
  <p:tag name="SLIDELOOKUP" val="2025081713130519125610"/>
</p:tagLst>
</file>

<file path=ppt/tags/tag134.xml><?xml version="1.0" encoding="utf-8"?>
<p:tagLst xmlns:a="http://schemas.openxmlformats.org/drawingml/2006/main" xmlns:r="http://schemas.openxmlformats.org/officeDocument/2006/relationships" xmlns:p="http://schemas.openxmlformats.org/presentationml/2006/main">
  <p:tag name="SHAPENAME" val="Subtitle"/>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1.xml><?xml version="1.0" encoding="utf-8"?>
<p:tagLst xmlns:a="http://schemas.openxmlformats.org/drawingml/2006/main" xmlns:r="http://schemas.openxmlformats.org/officeDocument/2006/relationships" xmlns:p="http://schemas.openxmlformats.org/presentationml/2006/main">
  <p:tag name="SHAPENAME" val="5. Source"/>
</p:tagLst>
</file>

<file path=ppt/tags/tag1342.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43.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44.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45.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46.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47.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48.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49.xml><?xml version="1.0" encoding="utf-8"?>
<p:tagLst xmlns:a="http://schemas.openxmlformats.org/drawingml/2006/main" xmlns:r="http://schemas.openxmlformats.org/officeDocument/2006/relationships" xmlns:p="http://schemas.openxmlformats.org/presentationml/2006/main">
  <p:tag name="SLIDELOOKUP" val="2025081713130500725711"/>
</p:tagLst>
</file>

<file path=ppt/tags/tag135.xml><?xml version="1.0" encoding="utf-8"?>
<p:tagLst xmlns:a="http://schemas.openxmlformats.org/drawingml/2006/main" xmlns:r="http://schemas.openxmlformats.org/officeDocument/2006/relationships" xmlns:p="http://schemas.openxmlformats.org/presentationml/2006/main">
  <p:tag name="SHAPENAME" val="Title"/>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1.xml><?xml version="1.0" encoding="utf-8"?>
<p:tagLst xmlns:a="http://schemas.openxmlformats.org/drawingml/2006/main" xmlns:r="http://schemas.openxmlformats.org/officeDocument/2006/relationships" xmlns:p="http://schemas.openxmlformats.org/presentationml/2006/main">
  <p:tag name="SHAPENAME" val="5. Source"/>
</p:tagLst>
</file>

<file path=ppt/tags/tag1352.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5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54.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55.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56.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57.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58.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59.xml><?xml version="1.0" encoding="utf-8"?>
<p:tagLst xmlns:a="http://schemas.openxmlformats.org/drawingml/2006/main" xmlns:r="http://schemas.openxmlformats.org/officeDocument/2006/relationships" xmlns:p="http://schemas.openxmlformats.org/presentationml/2006/main">
  <p:tag name="SLIDELOOKUP" val="2025081713130479926212"/>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1.xml><?xml version="1.0" encoding="utf-8"?>
<p:tagLst xmlns:a="http://schemas.openxmlformats.org/drawingml/2006/main" xmlns:r="http://schemas.openxmlformats.org/officeDocument/2006/relationships" xmlns:p="http://schemas.openxmlformats.org/presentationml/2006/main">
  <p:tag name="SHAPENAME" val="5. Source"/>
</p:tagLst>
</file>

<file path=ppt/tags/tag1362.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6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64.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65.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66.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67.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68.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69.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70.xml><?xml version="1.0" encoding="utf-8"?>
<p:tagLst xmlns:a="http://schemas.openxmlformats.org/drawingml/2006/main" xmlns:r="http://schemas.openxmlformats.org/officeDocument/2006/relationships" xmlns:p="http://schemas.openxmlformats.org/presentationml/2006/main">
  <p:tag name="SLIDELOOKUP" val="20250817131304623214748364413"/>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2.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7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74.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75.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76.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77.xml><?xml version="1.0" encoding="utf-8"?>
<p:tagLst xmlns:a="http://schemas.openxmlformats.org/drawingml/2006/main" xmlns:r="http://schemas.openxmlformats.org/officeDocument/2006/relationships" xmlns:p="http://schemas.openxmlformats.org/presentationml/2006/main">
  <p:tag name="SHAPENAME" val="5. Source"/>
</p:tagLst>
</file>

<file path=ppt/tags/tag1378.xml><?xml version="1.0" encoding="utf-8"?>
<p:tagLst xmlns:a="http://schemas.openxmlformats.org/drawingml/2006/main" xmlns:r="http://schemas.openxmlformats.org/officeDocument/2006/relationships" xmlns:p="http://schemas.openxmlformats.org/presentationml/2006/main">
  <p:tag name="SLIDELOOKUP" val="2025081713005309925914"/>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80.xml><?xml version="1.0" encoding="utf-8"?>
<p:tagLst xmlns:a="http://schemas.openxmlformats.org/drawingml/2006/main" xmlns:r="http://schemas.openxmlformats.org/officeDocument/2006/relationships" xmlns:p="http://schemas.openxmlformats.org/presentationml/2006/main">
  <p:tag name="SHAPENAME" val="5. Source"/>
</p:tagLst>
</file>

<file path=ppt/tags/tag1381.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82.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8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84.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85.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86.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87.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88.xml><?xml version="1.0" encoding="utf-8"?>
<p:tagLst xmlns:a="http://schemas.openxmlformats.org/drawingml/2006/main" xmlns:r="http://schemas.openxmlformats.org/officeDocument/2006/relationships" xmlns:p="http://schemas.openxmlformats.org/presentationml/2006/main">
  <p:tag name="MTTABLE" val="HTitleDiv"/>
  <p:tag name="MTNUMBER" val="0.0714047272090822"/>
</p:tagLst>
</file>

<file path=ppt/tags/tag1389.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139.xml><?xml version="1.0" encoding="utf-8"?>
<p:tagLst xmlns:a="http://schemas.openxmlformats.org/drawingml/2006/main" xmlns:r="http://schemas.openxmlformats.org/officeDocument/2006/relationships" xmlns:p="http://schemas.openxmlformats.org/presentationml/2006/main">
  <p:tag name="SHAPENAME" val="Subtitle"/>
</p:tagLst>
</file>

<file path=ppt/tags/tag1390.xml><?xml version="1.0" encoding="utf-8"?>
<p:tagLst xmlns:a="http://schemas.openxmlformats.org/drawingml/2006/main" xmlns:r="http://schemas.openxmlformats.org/officeDocument/2006/relationships" xmlns:p="http://schemas.openxmlformats.org/presentationml/2006/main">
  <p:tag name="SLIDELOOKUP" val="20250817112148206214748357911"/>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3.xml><?xml version="1.0" encoding="utf-8"?>
<p:tagLst xmlns:a="http://schemas.openxmlformats.org/drawingml/2006/main" xmlns:r="http://schemas.openxmlformats.org/officeDocument/2006/relationships" xmlns:p="http://schemas.openxmlformats.org/presentationml/2006/main">
  <p:tag name="SHAPENAME" val="5. Source"/>
</p:tagLst>
</file>

<file path=ppt/tags/tag13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Title"/>
</p:tagLst>
</file>

<file path=ppt/tags/tag14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4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20.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1.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2.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3.xml><?xml version="1.0" encoding="utf-8"?>
<p:tagLst xmlns:a="http://schemas.openxmlformats.org/drawingml/2006/main" xmlns:r="http://schemas.openxmlformats.org/officeDocument/2006/relationships" xmlns:p="http://schemas.openxmlformats.org/presentationml/2006/main">
  <p:tag name="NAME" val="TrackerNumBlue"/>
</p:tagLst>
</file>

<file path=ppt/tags/tag1424.xml><?xml version="1.0" encoding="utf-8"?>
<p:tagLst xmlns:a="http://schemas.openxmlformats.org/drawingml/2006/main" xmlns:r="http://schemas.openxmlformats.org/officeDocument/2006/relationships" xmlns:p="http://schemas.openxmlformats.org/presentationml/2006/main">
  <p:tag name="NAME" val="Flow"/>
</p:tagLst>
</file>

<file path=ppt/tags/tag1425.xml><?xml version="1.0" encoding="utf-8"?>
<p:tagLst xmlns:a="http://schemas.openxmlformats.org/drawingml/2006/main" xmlns:r="http://schemas.openxmlformats.org/officeDocument/2006/relationships" xmlns:p="http://schemas.openxmlformats.org/presentationml/2006/main">
  <p:tag name="NAME" val="Flow"/>
</p:tagLst>
</file>

<file path=ppt/tags/tag1426.xml><?xml version="1.0" encoding="utf-8"?>
<p:tagLst xmlns:a="http://schemas.openxmlformats.org/drawingml/2006/main" xmlns:r="http://schemas.openxmlformats.org/officeDocument/2006/relationships" xmlns:p="http://schemas.openxmlformats.org/presentationml/2006/main">
  <p:tag name="NAME" val="Flow"/>
</p:tagLst>
</file>

<file path=ppt/tags/tag14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4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4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33.xml><?xml version="1.0" encoding="utf-8"?>
<p:tagLst xmlns:a="http://schemas.openxmlformats.org/drawingml/2006/main" xmlns:r="http://schemas.openxmlformats.org/officeDocument/2006/relationships" xmlns:p="http://schemas.openxmlformats.org/presentationml/2006/main">
  <p:tag name="NAME" val="SingleBoatText"/>
</p:tagLst>
</file>

<file path=ppt/tags/tag1434.xml><?xml version="1.0" encoding="utf-8"?>
<p:tagLst xmlns:a="http://schemas.openxmlformats.org/drawingml/2006/main" xmlns:r="http://schemas.openxmlformats.org/officeDocument/2006/relationships" xmlns:p="http://schemas.openxmlformats.org/presentationml/2006/main">
  <p:tag name="SLIDELOOKUP" val="2025082803265205721474836143"/>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tLa1eE8l3UbqmugKEi0sqLw"/>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QFQbQL8MjjfIllcqZVLayg"/>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te2VgAcTXZMa236bm6bsboQ"/>
</p:tagLst>
</file>

<file path=ppt/tags/tag144.xml><?xml version="1.0" encoding="utf-8"?>
<p:tagLst xmlns:a="http://schemas.openxmlformats.org/drawingml/2006/main" xmlns:r="http://schemas.openxmlformats.org/officeDocument/2006/relationships" xmlns:p="http://schemas.openxmlformats.org/presentationml/2006/main">
  <p:tag name="SHAPENAME" val="Subtitle"/>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tCerNAxzOSmlTeG1EeyOccg"/>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tEig_jLpZiZFY0GzlGPbyjw"/>
</p:tagLst>
</file>

<file path=ppt/tags/tag1442.xml><?xml version="1.0" encoding="utf-8"?>
<p:tagLst xmlns:a="http://schemas.openxmlformats.org/drawingml/2006/main" xmlns:r="http://schemas.openxmlformats.org/officeDocument/2006/relationships" xmlns:p="http://schemas.openxmlformats.org/presentationml/2006/main">
  <p:tag name="SLIDELOOKUP" val="20250817130555873214748356657"/>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5.xml><?xml version="1.0" encoding="utf-8"?>
<p:tagLst xmlns:a="http://schemas.openxmlformats.org/drawingml/2006/main" xmlns:r="http://schemas.openxmlformats.org/officeDocument/2006/relationships" xmlns:p="http://schemas.openxmlformats.org/presentationml/2006/main">
  <p:tag name="NAME" val="LineBasicStrong"/>
</p:tagLst>
</file>

<file path=ppt/tags/tag1446.xml><?xml version="1.0" encoding="utf-8"?>
<p:tagLst xmlns:a="http://schemas.openxmlformats.org/drawingml/2006/main" xmlns:r="http://schemas.openxmlformats.org/officeDocument/2006/relationships" xmlns:p="http://schemas.openxmlformats.org/presentationml/2006/main">
  <p:tag name="SLIDELOOKUP" val="20250817130741654214748357059"/>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xml><?xml version="1.0" encoding="utf-8"?>
<p:tagLst xmlns:a="http://schemas.openxmlformats.org/drawingml/2006/main" xmlns:r="http://schemas.openxmlformats.org/officeDocument/2006/relationships" xmlns:p="http://schemas.openxmlformats.org/presentationml/2006/main">
  <p:tag name="SHAPENAME" val="Title"/>
</p:tagLst>
</file>

<file path=ppt/tags/tag14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2.xml><?xml version="1.0" encoding="utf-8"?>
<p:tagLst xmlns:a="http://schemas.openxmlformats.org/drawingml/2006/main" xmlns:r="http://schemas.openxmlformats.org/officeDocument/2006/relationships" xmlns:p="http://schemas.openxmlformats.org/presentationml/2006/main">
  <p:tag name="SHAPENAME" val="5. Source"/>
</p:tagLst>
</file>

<file path=ppt/tags/tag14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4.xml><?xml version="1.0" encoding="utf-8"?>
<p:tagLst xmlns:a="http://schemas.openxmlformats.org/drawingml/2006/main" xmlns:r="http://schemas.openxmlformats.org/officeDocument/2006/relationships" xmlns:p="http://schemas.openxmlformats.org/presentationml/2006/main">
  <p:tag name="SLIDELOOKUP" val="20250820181146260214748356121"/>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7.xml><?xml version="1.0" encoding="utf-8"?>
<p:tagLst xmlns:a="http://schemas.openxmlformats.org/drawingml/2006/main" xmlns:r="http://schemas.openxmlformats.org/officeDocument/2006/relationships" xmlns:p="http://schemas.openxmlformats.org/presentationml/2006/main">
  <p:tag name="SLIDELOOKUP" val="20250820181146260214748356121"/>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xml><?xml version="1.0" encoding="utf-8"?>
<p:tagLst xmlns:a="http://schemas.openxmlformats.org/drawingml/2006/main" xmlns:r="http://schemas.openxmlformats.org/officeDocument/2006/relationships" xmlns:p="http://schemas.openxmlformats.org/presentationml/2006/main">
  <p:tag name="SHAPENAME" val="5. Source"/>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SLIDELOOKUP" val="202508171111593712147483420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ubtitle"/>
</p:tagLst>
</file>

<file path=ppt/tags/tag221.xml><?xml version="1.0" encoding="utf-8"?>
<p:tagLst xmlns:a="http://schemas.openxmlformats.org/drawingml/2006/main" xmlns:r="http://schemas.openxmlformats.org/officeDocument/2006/relationships" xmlns:p="http://schemas.openxmlformats.org/presentationml/2006/main">
  <p:tag name="SHAPENAME" val="Title"/>
</p:tagLst>
</file>

<file path=ppt/tags/tag222.xml><?xml version="1.0" encoding="utf-8"?>
<p:tagLst xmlns:a="http://schemas.openxmlformats.org/drawingml/2006/main" xmlns:r="http://schemas.openxmlformats.org/officeDocument/2006/relationships" xmlns:p="http://schemas.openxmlformats.org/presentationml/2006/main">
  <p:tag name="SLIDELOOKUP" val="2025081711135916521474829892"/>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1LEVEL" val="15"/>
  <p:tag name="2LEVEL" val="7.5"/>
  <p:tag name="3LEVEL" val="3.75"/>
  <p:tag name="4LEVEL" val="1.88"/>
  <p:tag name="5LEVEL" val="0.94"/>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LIDELOOKUP" val="2025082803265205721474836143"/>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ig_jLpZiZFY0GzlGPbyj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t0BqPmDgNIwpjUXYyGzMi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THxEnD4BOYePYPt4ujg6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_Tj4JuWwuH_XwxKm_Giq1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Z1.81bbOTyqNApqGuN7PTQ"/>
</p:tagLst>
</file>

<file path=ppt/tags/tag235.xml><?xml version="1.0" encoding="utf-8"?>
<p:tagLst xmlns:a="http://schemas.openxmlformats.org/drawingml/2006/main" xmlns:r="http://schemas.openxmlformats.org/officeDocument/2006/relationships" xmlns:p="http://schemas.openxmlformats.org/presentationml/2006/main">
  <p:tag name="SLIDELOOKUP" val="2025081912480000821474836454"/>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241.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42.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43.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4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245.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2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8.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49.xml><?xml version="1.0" encoding="utf-8"?>
<p:tagLst xmlns:a="http://schemas.openxmlformats.org/drawingml/2006/main" xmlns:r="http://schemas.openxmlformats.org/officeDocument/2006/relationships" xmlns:p="http://schemas.openxmlformats.org/presentationml/2006/main">
  <p:tag name="3LEVEL" val="1.25"/>
  <p:tag name="1LEVEL" val="5"/>
  <p:tag name="4LEVEL" val="0.62"/>
  <p:tag name="2LEVEL" val="2.5"/>
  <p:tag name="5LEVEL" val="0.31"/>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3LEVEL" val="1.25"/>
  <p:tag name="1LEVEL" val="5"/>
  <p:tag name="4LEVEL" val="0.62"/>
  <p:tag name="2LEVEL" val="2.5"/>
  <p:tag name="5LEVEL" val="0.31"/>
</p:tagLst>
</file>

<file path=ppt/tags/tag251.xml><?xml version="1.0" encoding="utf-8"?>
<p:tagLst xmlns:a="http://schemas.openxmlformats.org/drawingml/2006/main" xmlns:r="http://schemas.openxmlformats.org/officeDocument/2006/relationships" xmlns:p="http://schemas.openxmlformats.org/presentationml/2006/main">
  <p:tag name="3LEVEL" val="1.25"/>
  <p:tag name="1LEVEL" val="5"/>
  <p:tag name="4LEVEL" val="0.62"/>
  <p:tag name="2LEVEL" val="2.5"/>
  <p:tag name="5LEVEL" val="0.31"/>
</p:tagLst>
</file>

<file path=ppt/tags/tag2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4.xml><?xml version="1.0" encoding="utf-8"?>
<p:tagLst xmlns:a="http://schemas.openxmlformats.org/drawingml/2006/main" xmlns:r="http://schemas.openxmlformats.org/officeDocument/2006/relationships" xmlns:p="http://schemas.openxmlformats.org/presentationml/2006/main">
  <p:tag name="SLIDELOOKUP" val="2025081711184130921474836074"/>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SHAPENAME" val="5. Source"/>
</p:tagLst>
</file>

<file path=ppt/tags/tag25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9.xml><?xml version="1.0" encoding="utf-8"?>
<p:tagLst xmlns:a="http://schemas.openxmlformats.org/drawingml/2006/main" xmlns:r="http://schemas.openxmlformats.org/officeDocument/2006/relationships" xmlns:p="http://schemas.openxmlformats.org/presentationml/2006/main">
  <p:tag name="SLIDELOOKUP" val="2025082803265205721474836143"/>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Jeko_fm_L5EO.YiCEZVZ8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ig_jLpZiZFY0GzlGPbyj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2YXhLdxNNxsNWb6rmPHM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Tj4JuWwuH_XwxKm_Giq1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1.81bbOTyqNApqGuN7PTQ"/>
</p:tagLst>
</file>

<file path=ppt/tags/tag267.xml><?xml version="1.0" encoding="utf-8"?>
<p:tagLst xmlns:a="http://schemas.openxmlformats.org/drawingml/2006/main" xmlns:r="http://schemas.openxmlformats.org/officeDocument/2006/relationships" xmlns:p="http://schemas.openxmlformats.org/presentationml/2006/main">
  <p:tag name="SLIDELOOKUP" val="2025082810183503421474835605"/>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SLIDELOOKUP" val="202508281018355382806"/>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2.xml><?xml version="1.0" encoding="utf-8"?>
<p:tagLst xmlns:a="http://schemas.openxmlformats.org/drawingml/2006/main" xmlns:r="http://schemas.openxmlformats.org/officeDocument/2006/relationships" xmlns:p="http://schemas.openxmlformats.org/presentationml/2006/main">
  <p:tag name="NAME" val="TrackerNumBlue"/>
</p:tagLst>
</file>

<file path=ppt/tags/tag273.xml><?xml version="1.0" encoding="utf-8"?>
<p:tagLst xmlns:a="http://schemas.openxmlformats.org/drawingml/2006/main" xmlns:r="http://schemas.openxmlformats.org/officeDocument/2006/relationships" xmlns:p="http://schemas.openxmlformats.org/presentationml/2006/main">
  <p:tag name="NAME" val="TrackerNumBlue"/>
</p:tagLst>
</file>

<file path=ppt/tags/tag274.xml><?xml version="1.0" encoding="utf-8"?>
<p:tagLst xmlns:a="http://schemas.openxmlformats.org/drawingml/2006/main" xmlns:r="http://schemas.openxmlformats.org/officeDocument/2006/relationships" xmlns:p="http://schemas.openxmlformats.org/presentationml/2006/main">
  <p:tag name="NAME" val="TrackerNumBlue"/>
</p:tagLst>
</file>

<file path=ppt/tags/tag275.xml><?xml version="1.0" encoding="utf-8"?>
<p:tagLst xmlns:a="http://schemas.openxmlformats.org/drawingml/2006/main" xmlns:r="http://schemas.openxmlformats.org/officeDocument/2006/relationships" xmlns:p="http://schemas.openxmlformats.org/presentationml/2006/main">
  <p:tag name="NAME" val="TrackerNumBlue"/>
</p:tagLst>
</file>

<file path=ppt/tags/tag276.xml><?xml version="1.0" encoding="utf-8"?>
<p:tagLst xmlns:a="http://schemas.openxmlformats.org/drawingml/2006/main" xmlns:r="http://schemas.openxmlformats.org/officeDocument/2006/relationships" xmlns:p="http://schemas.openxmlformats.org/presentationml/2006/main">
  <p:tag name="NAME" val="TrackerNumBlue"/>
</p:tagLst>
</file>

<file path=ppt/tags/tag277.xml><?xml version="1.0" encoding="utf-8"?>
<p:tagLst xmlns:a="http://schemas.openxmlformats.org/drawingml/2006/main" xmlns:r="http://schemas.openxmlformats.org/officeDocument/2006/relationships" xmlns:p="http://schemas.openxmlformats.org/presentationml/2006/main">
  <p:tag name="NAME" val="TrackerNumBlue"/>
</p:tagLst>
</file>

<file path=ppt/tags/tag278.xml><?xml version="1.0" encoding="utf-8"?>
<p:tagLst xmlns:a="http://schemas.openxmlformats.org/drawingml/2006/main" xmlns:r="http://schemas.openxmlformats.org/officeDocument/2006/relationships" xmlns:p="http://schemas.openxmlformats.org/presentationml/2006/main">
  <p:tag name="SLIDELOOKUP" val="2025081711160386121474835809"/>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8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287.xml><?xml version="1.0" encoding="utf-8"?>
<p:tagLst xmlns:a="http://schemas.openxmlformats.org/drawingml/2006/main" xmlns:r="http://schemas.openxmlformats.org/officeDocument/2006/relationships" xmlns:p="http://schemas.openxmlformats.org/presentationml/2006/main">
  <p:tag name="SLIDELOOKUP" val="2025081711160245021474835618"/>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0.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291.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292.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125.9091"/>
  <p:tag name="WIDTH" val="60.90905"/>
  <p:tag name="HEIGHT" val="38.77504"/>
  <p:tag name="TOP" val="148.775"/>
</p:tagLst>
</file>

<file path=ppt/tags/tag293.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294.xml><?xml version="1.0" encoding="utf-8"?>
<p:tagLst xmlns:a="http://schemas.openxmlformats.org/drawingml/2006/main" xmlns:r="http://schemas.openxmlformats.org/officeDocument/2006/relationships" xmlns:p="http://schemas.openxmlformats.org/presentationml/2006/main">
  <p:tag name="MTTABLE" val="HTitleDiv"/>
  <p:tag name="MTNUMBER" val="0.144762998979894"/>
</p:tagLst>
</file>

<file path=ppt/tags/tag295.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296.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297.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298.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299.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xml><?xml version="1.0" encoding="utf-8"?>
<p:tagLst xmlns:a="http://schemas.openxmlformats.org/drawingml/2006/main" xmlns:r="http://schemas.openxmlformats.org/officeDocument/2006/relationships" xmlns:p="http://schemas.openxmlformats.org/presentationml/2006/main">
  <p:tag name="SHAPENAME" val="Grid"/>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0.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1.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2.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3.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4.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5.xml><?xml version="1.0" encoding="utf-8"?>
<p:tagLst xmlns:a="http://schemas.openxmlformats.org/drawingml/2006/main" xmlns:r="http://schemas.openxmlformats.org/officeDocument/2006/relationships" xmlns:p="http://schemas.openxmlformats.org/presentationml/2006/main">
  <p:tag name="MTTABLE" val="HDiv"/>
  <p:tag name="MTNUMBER" val="0.586547592927957"/>
</p:tagLst>
</file>

<file path=ppt/tags/tag30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389.8977"/>
  <p:tag name="HEIGHT" val="40.10206"/>
</p:tagLst>
</file>

<file path=ppt/tags/tag307.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389.8977"/>
  <p:tag name="HEIGHT" val="40.10206"/>
</p:tagLst>
</file>

<file path=ppt/tags/tag30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339.7957"/>
  <p:tag name="HEIGHT" val="40.10206"/>
</p:tagLst>
</file>

<file path=ppt/tags/tag30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339.7957"/>
  <p:tag name="HEIGHT" val="40.10206"/>
</p:tagLst>
</file>

<file path=ppt/tags/tag31.xml><?xml version="1.0" encoding="utf-8"?>
<p:tagLst xmlns:a="http://schemas.openxmlformats.org/drawingml/2006/main" xmlns:r="http://schemas.openxmlformats.org/officeDocument/2006/relationships" xmlns:p="http://schemas.openxmlformats.org/presentationml/2006/main">
  <p:tag name="SHAPENAME" val="Subtitle"/>
</p:tagLst>
</file>

<file path=ppt/tags/tag310.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289.6936"/>
  <p:tag name="HEIGHT" val="40.10206"/>
</p:tagLst>
</file>

<file path=ppt/tags/tag311.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289.6936"/>
  <p:tag name="HEIGHT" val="40.10206"/>
</p:tagLst>
</file>

<file path=ppt/tags/tag312.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239.5916"/>
  <p:tag name="HEIGHT" val="40.10206"/>
</p:tagLst>
</file>

<file path=ppt/tags/tag313.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239.5916"/>
  <p:tag name="HEIGHT" val="40.10206"/>
</p:tagLst>
</file>

<file path=ppt/tags/tag314.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189.4895"/>
  <p:tag name="HEIGHT" val="40.10206"/>
</p:tagLst>
</file>

<file path=ppt/tags/tag31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189.4895"/>
  <p:tag name="HEIGHT" val="40.10206"/>
</p:tagLst>
</file>

<file path=ppt/tags/tag31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341.6667"/>
  <p:tag name="TOP" val="139.3875"/>
  <p:tag name="HEIGHT" val="40.10206"/>
</p:tagLst>
</file>

<file path=ppt/tags/tag317.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586547592927957"/>
  <p:tag name="LEFT" val="638.3333"/>
  <p:tag name="TOP" val="139.3875"/>
  <p:tag name="HEIGHT" val="40.10206"/>
</p:tagLst>
</file>

<file path=ppt/tags/tag318.xml><?xml version="1.0" encoding="utf-8"?>
<p:tagLst xmlns:a="http://schemas.openxmlformats.org/drawingml/2006/main" xmlns:r="http://schemas.openxmlformats.org/officeDocument/2006/relationships" xmlns:p="http://schemas.openxmlformats.org/presentationml/2006/main">
  <p:tag name="SLIDELOOKUP" val="2025082803265205721474836143"/>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eko_fm_L5EO.YiCEZVZ8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AHpJFjRQuxpJpPfxZN.5U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Eig_jLpZiZFY0GzlGPbyj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_Tj4JuWwuH_XwxKm_Giq1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1.81bbOTyqNApqGuN7PTQ"/>
</p:tagLst>
</file>

<file path=ppt/tags/tag326.xml><?xml version="1.0" encoding="utf-8"?>
<p:tagLst xmlns:a="http://schemas.openxmlformats.org/drawingml/2006/main" xmlns:r="http://schemas.openxmlformats.org/officeDocument/2006/relationships" xmlns:p="http://schemas.openxmlformats.org/presentationml/2006/main">
  <p:tag name="SLIDELOOKUP" val="2025082810185914427512"/>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1.xml><?xml version="1.0" encoding="utf-8"?>
<p:tagLst xmlns:a="http://schemas.openxmlformats.org/drawingml/2006/main" xmlns:r="http://schemas.openxmlformats.org/officeDocument/2006/relationships" xmlns:p="http://schemas.openxmlformats.org/presentationml/2006/main">
  <p:tag name="NAME" val="Flow"/>
</p:tagLst>
</file>

<file path=ppt/tags/tag332.xml><?xml version="1.0" encoding="utf-8"?>
<p:tagLst xmlns:a="http://schemas.openxmlformats.org/drawingml/2006/main" xmlns:r="http://schemas.openxmlformats.org/officeDocument/2006/relationships" xmlns:p="http://schemas.openxmlformats.org/presentationml/2006/main">
  <p:tag name="NAME" val="Flow"/>
</p:tagLst>
</file>

<file path=ppt/tags/tag333.xml><?xml version="1.0" encoding="utf-8"?>
<p:tagLst xmlns:a="http://schemas.openxmlformats.org/drawingml/2006/main" xmlns:r="http://schemas.openxmlformats.org/officeDocument/2006/relationships" xmlns:p="http://schemas.openxmlformats.org/presentationml/2006/main">
  <p:tag name="NAME" val="Flow"/>
</p:tagLst>
</file>

<file path=ppt/tags/tag3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3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40.xml><?xml version="1.0" encoding="utf-8"?>
<p:tagLst xmlns:a="http://schemas.openxmlformats.org/drawingml/2006/main" xmlns:r="http://schemas.openxmlformats.org/officeDocument/2006/relationships" xmlns:p="http://schemas.openxmlformats.org/presentationml/2006/main">
  <p:tag name="SLIDELOOKUP" val="2025082810185983126013-tru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KyOc7KX7eOVFxq74FgT9w"/>
</p:tagLst>
</file>

<file path=ppt/tags/tag3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58.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59.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6.xml><?xml version="1.0" encoding="utf-8"?>
<p:tagLst xmlns:a="http://schemas.openxmlformats.org/drawingml/2006/main" xmlns:r="http://schemas.openxmlformats.org/officeDocument/2006/relationships" xmlns:p="http://schemas.openxmlformats.org/presentationml/2006/main">
  <p:tag name="SHAPENAME" val="Subtitle"/>
</p:tagLst>
</file>

<file path=ppt/tags/tag360.xml><?xml version="1.0" encoding="utf-8"?>
<p:tagLst xmlns:a="http://schemas.openxmlformats.org/drawingml/2006/main" xmlns:r="http://schemas.openxmlformats.org/officeDocument/2006/relationships" xmlns:p="http://schemas.openxmlformats.org/presentationml/2006/main">
  <p:tag name="SYMBOLNAME" val="Asterisk"/>
  <p:tag name="CIRCLESTATUS" val="White"/>
  <p:tag name="NAME" val="AsteriskWhite"/>
</p:tagLst>
</file>

<file path=ppt/tags/tag3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62.xml><?xml version="1.0" encoding="utf-8"?>
<p:tagLst xmlns:a="http://schemas.openxmlformats.org/drawingml/2006/main" xmlns:r="http://schemas.openxmlformats.org/officeDocument/2006/relationships" xmlns:p="http://schemas.openxmlformats.org/presentationml/2006/main">
  <p:tag name="SLIDELOOKUP" val="2025082810215103327413-tru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66.xml><?xml version="1.0" encoding="utf-8"?>
<p:tagLst xmlns:a="http://schemas.openxmlformats.org/drawingml/2006/main" xmlns:r="http://schemas.openxmlformats.org/officeDocument/2006/relationships" xmlns:p="http://schemas.openxmlformats.org/presentationml/2006/main">
  <p:tag name="SHAPENAME" val="5. Sourc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S6Oj6ixNO4DnCfI0PrZ9a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QocJ.LBruzy6k_hFCs30a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CT4ntovd9JwUVfSOs51GQ"/>
</p:tagLst>
</file>

<file path=ppt/tags/tag37.xml><?xml version="1.0" encoding="utf-8"?>
<p:tagLst xmlns:a="http://schemas.openxmlformats.org/drawingml/2006/main" xmlns:r="http://schemas.openxmlformats.org/officeDocument/2006/relationships" xmlns:p="http://schemas.openxmlformats.org/presentationml/2006/main">
  <p:tag name="SHAPENAME" val="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_uwzwy620nU.YWK_4jcYq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37nIpTJvnX7Nd6bVc1kmD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XCPaqd_hG0NxxkFNTLsdc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kUbORbcq3XNaUl03.Ade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o_NgrE.EpX2puhcvCm5cv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aejt0WKty1NMb1sDDJGd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grvONNIbQi2EOBsA3kw3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F4DrAGQT08RI.PbBzrIMa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Djib5cvjWJnZXeeDHmOm1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4ZZkXzuWaWq_sT4QOQ9Q6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4Eoftggopr_pFEfdnmfBA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B3D.Ss3oMTr0rtdylwq9v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9jHdSgq_0BiMY7XGVn6XL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dFvWPOPrRz4Kp_lmTvbl0A"/>
</p:tagLst>
</file>

<file path=ppt/tags/tag384.xml><?xml version="1.0" encoding="utf-8"?>
<p:tagLst xmlns:a="http://schemas.openxmlformats.org/drawingml/2006/main" xmlns:r="http://schemas.openxmlformats.org/officeDocument/2006/relationships" xmlns:p="http://schemas.openxmlformats.org/presentationml/2006/main">
  <p:tag name="SHAPENAME" val="5. Source"/>
</p:tagLst>
</file>

<file path=ppt/tags/tag38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86.xml><?xml version="1.0" encoding="utf-8"?>
<p:tagLst xmlns:a="http://schemas.openxmlformats.org/drawingml/2006/main" xmlns:r="http://schemas.openxmlformats.org/officeDocument/2006/relationships" xmlns:p="http://schemas.openxmlformats.org/presentationml/2006/main">
  <p:tag name="MTTABLE" val="Cell"/>
  <p:tag name="MTNUMBER" val="0.144762998979894"/>
  <p:tag name="LEFT" val="692.2727"/>
  <p:tag name="WIDTH" val="60.90905"/>
  <p:tag name="HEIGHT" val="19.38748"/>
  <p:tag name="TOP" val="168.1625"/>
</p:tagLst>
</file>

<file path=ppt/tags/tag387.xml><?xml version="1.0" encoding="utf-8"?>
<p:tagLst xmlns:a="http://schemas.openxmlformats.org/drawingml/2006/main" xmlns:r="http://schemas.openxmlformats.org/officeDocument/2006/relationships" xmlns:p="http://schemas.openxmlformats.org/presentationml/2006/main">
  <p:tag name="SLIDELOOKUP" val="2025082810215149427614-tru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80bePWjmdQ85Loher4GWf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Fhzd66YY6bU4p2DMU7Eq.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1PWQaAKKs4TEzvFbCWdDn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EV19OSZXKXNDmY9NNathE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PRRucugrFF0XtGMFS1NQ9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V6pYMXQuI1LHHTOjv7dq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rY.z5dmtIMmNUqLt5OEcU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jmkg7P88MskgT4Ws0plSc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u7iXWtMNKY7fV_pJf1B72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sImW9Ym2mOUwPuhBiOY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vIZ_q_oQK7isZ5z45IJ7W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zDYIV0sfhV57jlcPYpy7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QPWzr4SoLte_vmsNe8N4s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s6PBzGgrthiJBYS8a2rpA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yZdG0v7VmTagxVhY2iiR6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v51pXSnWlc5odahF68NqW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juk7sSF9DIajKCD6i4fC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2Ghjp2bEfWtwg1iGoyrVQ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nKLUTs0rwc_h2Dm7ffdB2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8prvxPizzUaSDfEPCuzaHQ"/>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M2ei6.cRIYuJ1q1Ie12bd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7UWfdqQ43CjvCgbl5j2YY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O7TpHXwIqS7p4Fqx0Jm8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ZHQOj04PcPtFJ6xZ4Z5cR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hV1XPcm2pPLi6R90uay9A"/>
</p:tagLst>
</file>

<file path=ppt/tags/tag41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06X4bGrxOkbaBwSoFWqNQ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D_TykhPadybhWn4K5icyQ"/>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Ba4IumkcMcnfwvSS4.Bco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jrfZsptsgmn_iRWRE3Ox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xRbCgFl8NkHy0pJJ_uor1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CyYLMnbv7pl6ETvy.ock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X_T4n18FT0JIuhnH4YROb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RwL6Ub47ISBVERSkKjEF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rnzp8sST2z8JTBfIbKLm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zFACVU2HUVtxKUIJXa1g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UaaQTKTWfEhx3usMrSs0r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E6dVXhJMkMtCaXEjZM6wKg"/>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UJpPKLq7reQc2HfA4w69l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k8tAtJzTOCSFg6Sxr_Afv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5AcvJtljA3gfgR7qEwZCU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b7eKGXXtlfF1eGFUMQYPz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Pe5wY08g3v95pWA_URC_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nwx_3s4ytPE9aOiRwq3y.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5ykEOL2bj8CHx_TCytqg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PUDAVN1Wl3xfpA4E_UYD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34pZ3Xmuhr_PZepvL15E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zuQ7Vm7SLqwpfUqp8W2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aFJDq26IHzn8B0jFXk_hM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ZVTmRz3V6jBhcSM.aNVMb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5rzsA60VlmxaH9ggN9A9X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yUhBsUr2Xt3Gsd4O2lc21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YnVI9xqNxu5gRwv7MxnZ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7xjXOdeymQwB1Eo9LINhP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GqtUKwGRIm6Ver_U4FPSS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BiocUfIsk8fOBU4XRTFU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mBjJ0uwdpAVzDuCHJqmOQ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Qt3iWOYXo9m9VdIoH1b4v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qeuEfC6XAglOr7zAG4TDS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9IFinN.7RqcILa9vyzjd5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oEA9exlsBTYIfkmjR.Wv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Ksz2erfdLvHXN.qhRKUAi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u7i16MDDx4Oeq4rfF09Do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UbxgbzjShu9T49Xbr4.uc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_L8ENiFB3QYlsGJoLW7Lf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VORgqlMzS7Sy2JMHXjzipw"/>
</p:tagLst>
</file>

<file path=ppt/tags/tag458.xml><?xml version="1.0" encoding="utf-8"?>
<p:tagLst xmlns:a="http://schemas.openxmlformats.org/drawingml/2006/main" xmlns:r="http://schemas.openxmlformats.org/officeDocument/2006/relationships" xmlns:p="http://schemas.openxmlformats.org/presentationml/2006/main">
  <p:tag name="SLIDELOOKUP" val="2025082810215212529115"/>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1.xml><?xml version="1.0" encoding="utf-8"?>
<p:tagLst xmlns:a="http://schemas.openxmlformats.org/drawingml/2006/main" xmlns:r="http://schemas.openxmlformats.org/officeDocument/2006/relationships" xmlns:p="http://schemas.openxmlformats.org/presentationml/2006/main">
  <p:tag name="SHAPENAME" val="5. Source"/>
</p:tagLst>
</file>

<file path=ppt/tags/tag462.xml><?xml version="1.0" encoding="utf-8"?>
<p:tagLst xmlns:a="http://schemas.openxmlformats.org/drawingml/2006/main" xmlns:r="http://schemas.openxmlformats.org/officeDocument/2006/relationships" xmlns:p="http://schemas.openxmlformats.org/presentationml/2006/main">
  <p:tag name="NAME" val="Flow"/>
</p:tagLst>
</file>

<file path=ppt/tags/tag463.xml><?xml version="1.0" encoding="utf-8"?>
<p:tagLst xmlns:a="http://schemas.openxmlformats.org/drawingml/2006/main" xmlns:r="http://schemas.openxmlformats.org/officeDocument/2006/relationships" xmlns:p="http://schemas.openxmlformats.org/presentationml/2006/main">
  <p:tag name="NAME" val="Flow"/>
</p:tagLst>
</file>

<file path=ppt/tags/tag464.xml><?xml version="1.0" encoding="utf-8"?>
<p:tagLst xmlns:a="http://schemas.openxmlformats.org/drawingml/2006/main" xmlns:r="http://schemas.openxmlformats.org/officeDocument/2006/relationships" xmlns:p="http://schemas.openxmlformats.org/presentationml/2006/main">
  <p:tag name="NAME" val="Flow"/>
</p:tagLst>
</file>

<file path=ppt/tags/tag465.xml><?xml version="1.0" encoding="utf-8"?>
<p:tagLst xmlns:a="http://schemas.openxmlformats.org/drawingml/2006/main" xmlns:r="http://schemas.openxmlformats.org/officeDocument/2006/relationships" xmlns:p="http://schemas.openxmlformats.org/presentationml/2006/main">
  <p:tag name="NAME" val="Flow"/>
</p:tagLst>
</file>

<file path=ppt/tags/tag4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6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1.xml><?xml version="1.0" encoding="utf-8"?>
<p:tagLst xmlns:a="http://schemas.openxmlformats.org/drawingml/2006/main" xmlns:r="http://schemas.openxmlformats.org/officeDocument/2006/relationships" xmlns:p="http://schemas.openxmlformats.org/presentationml/2006/main">
  <p:tag name="NAME" val="SingleBoatText"/>
</p:tagLst>
</file>

<file path=ppt/tags/tag472.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3.xml><?xml version="1.0" encoding="utf-8"?>
<p:tagLst xmlns:a="http://schemas.openxmlformats.org/drawingml/2006/main" xmlns:r="http://schemas.openxmlformats.org/officeDocument/2006/relationships" xmlns:p="http://schemas.openxmlformats.org/presentationml/2006/main">
  <p:tag name="NAME" val="SingleBoatText"/>
</p:tagLst>
</file>

<file path=ppt/tags/tag4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5.xml><?xml version="1.0" encoding="utf-8"?>
<p:tagLst xmlns:a="http://schemas.openxmlformats.org/drawingml/2006/main" xmlns:r="http://schemas.openxmlformats.org/officeDocument/2006/relationships" xmlns:p="http://schemas.openxmlformats.org/presentationml/2006/main">
  <p:tag name="NAME" val="SingleBoatText"/>
</p:tagLst>
</file>

<file path=ppt/tags/tag4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7.xml><?xml version="1.0" encoding="utf-8"?>
<p:tagLst xmlns:a="http://schemas.openxmlformats.org/drawingml/2006/main" xmlns:r="http://schemas.openxmlformats.org/officeDocument/2006/relationships" xmlns:p="http://schemas.openxmlformats.org/presentationml/2006/main">
  <p:tag name="NAME" val="SingleBoatText"/>
</p:tagLst>
</file>

<file path=ppt/tags/tag478.xml><?xml version="1.0" encoding="utf-8"?>
<p:tagLst xmlns:a="http://schemas.openxmlformats.org/drawingml/2006/main" xmlns:r="http://schemas.openxmlformats.org/officeDocument/2006/relationships" xmlns:p="http://schemas.openxmlformats.org/presentationml/2006/main">
  <p:tag name="SLIDELOOKUP" val="2025082810215306925616-tru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Pn9JXbjQNU4OHOXwW1X3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4pt7CcYR2fZwm0jO891.T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ClcAHERHOP1wIFAvm2.E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4xEkLkODSeuxrZ8EPyjET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63U1HCc.i6hv1Wu_yp6TH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6tP1.u8w1N46u8uR7Snu_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tkwCoMuUxcjNMZmHzyns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dKhh5njGvZl70GPfkAo0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B.ax49jMoBfEXGt9.x9B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VO_HCdMsQ4l1yzy8MD7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03PYxTE84tLsHUSQqpLmc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TAFW7pucOUsm_NIXraVW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WKRzfwuXCnNg_T8grIwtd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TJAdb7kbC9RSH0SdqDRN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v_RkVxFc91tKNIKsm4AO6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sPori4X_6uNtwu9DakpNG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YIxLNLSYpNKAT7kQWnbNI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zfLhQMViOsN0hQBEe6j6wA"/>
</p:tagLst>
</file>

<file path=ppt/tags/tag4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00.xml><?xml version="1.0" encoding="utf-8"?>
<p:tagLst xmlns:a="http://schemas.openxmlformats.org/drawingml/2006/main" xmlns:r="http://schemas.openxmlformats.org/officeDocument/2006/relationships" xmlns:p="http://schemas.openxmlformats.org/presentationml/2006/main">
  <p:tag name="SHAPENAME" val="5. Source"/>
</p:tagLst>
</file>

<file path=ppt/tags/tag50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502.xml><?xml version="1.0" encoding="utf-8"?>
<p:tagLst xmlns:a="http://schemas.openxmlformats.org/drawingml/2006/main" xmlns:r="http://schemas.openxmlformats.org/officeDocument/2006/relationships" xmlns:p="http://schemas.openxmlformats.org/presentationml/2006/main">
  <p:tag name="NAME" val="LineBasicStrong"/>
</p:tagLst>
</file>

<file path=ppt/tags/tag503.xml><?xml version="1.0" encoding="utf-8"?>
<p:tagLst xmlns:a="http://schemas.openxmlformats.org/drawingml/2006/main" xmlns:r="http://schemas.openxmlformats.org/officeDocument/2006/relationships" xmlns:p="http://schemas.openxmlformats.org/presentationml/2006/main">
  <p:tag name="SLIDELOOKUP" val="2025082810215368326617-tru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6.xml><?xml version="1.0" encoding="utf-8"?>
<p:tagLst xmlns:a="http://schemas.openxmlformats.org/drawingml/2006/main" xmlns:r="http://schemas.openxmlformats.org/officeDocument/2006/relationships" xmlns:p="http://schemas.openxmlformats.org/presentationml/2006/main">
  <p:tag name="NAME" val="LineBasicStrong"/>
</p:tagLst>
</file>

<file path=ppt/tags/tag507.xml><?xml version="1.0" encoding="utf-8"?>
<p:tagLst xmlns:a="http://schemas.openxmlformats.org/drawingml/2006/main" xmlns:r="http://schemas.openxmlformats.org/officeDocument/2006/relationships" xmlns:p="http://schemas.openxmlformats.org/presentationml/2006/main">
  <p:tag name="SHAPENAME" val="5. Source"/>
</p:tagLst>
</file>

<file path=ppt/tags/tag508.xml><?xml version="1.0" encoding="utf-8"?>
<p:tagLst xmlns:a="http://schemas.openxmlformats.org/drawingml/2006/main" xmlns:r="http://schemas.openxmlformats.org/officeDocument/2006/relationships" xmlns:p="http://schemas.openxmlformats.org/presentationml/2006/main">
  <p:tag name="SHAPENAME" val="5. Sourc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9Y573rONJKYD11MlGAKgrA"/>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Xn0jmSGNZeMR.jfhFci6O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i2CBE99AbL3CP40yIft9b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1fLe7VTgSj8v94j29KtN0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de.PnPzrM7ZE9d_vAA1Ks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_Efqm8yynYyRd5DqR6HCe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LGL7sawZWvz44mO1JZGc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vcpuXHWTtLvKUiMDE.C4i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12oA9PIs2yx2_AqqPvIc8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uS7EF2Bl07oyM2_jsiboG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AJwldTl2k8FGk6dlbi2gww"/>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660xJUyrwsvXW6RVBgX8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RA3bQ4cRLFIq6tjpUxk6s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tmnyKmZx11m94uoGmemP2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BKTCCCbrtjGGV_8oSVnJp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2eEN.EGC6R9Arz800WCLg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F9xGHNVHouXKmtKXpug__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uQigBpNwQRSCh5Me2JIzg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xbzuJ86UDRC52E3mKj5X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ULns7ucs73gHJTUoiQHAk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3ppuf9nsi7u87fLEyHGGhw"/>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OdBeUpKnC1ErWsB3e28W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5zPbw95s7ugrDW09B0W4dw"/>
</p:tagLst>
</file>

<file path=ppt/tags/tag532.xml><?xml version="1.0" encoding="utf-8"?>
<p:tagLst xmlns:a="http://schemas.openxmlformats.org/drawingml/2006/main" xmlns:r="http://schemas.openxmlformats.org/officeDocument/2006/relationships" xmlns:p="http://schemas.openxmlformats.org/presentationml/2006/main">
  <p:tag name="SLIDELOOKUP" val="20250828102154133214748364218-tru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wwZQwEy4xunMJUFgEdnq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rVHd2GSQw3gtBcxx0xY9E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IkZXxQBAFtvf.329.yaGa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SfYqIJPfyKeRz7W1s9QXa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WRFbYvqpi_YgrOU_1tV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MowRnYIsC1r7h8ai2D4q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57luPXnM1Ui6HbsmAfdO_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IngXfN4v6YWjQzUmuVsxi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4QVFZJppmjOpbVY54luO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WSb2BWXkTxIIgzCYnFZa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dhy1NZ0Ol77mskJhlOfwz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4jq7u10OG43Hspc3aB8j6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ZG.qo1qCdPajvNjdyza5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2qcYr31wCm1khCP_CrR_f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W.ns.7WtTOAp_RrYnKEI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XXcytsN5xVMrKYewPX7N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Tf3yzamySgF3ayfCoxUBJg"/>
</p:tagLst>
</file>

<file path=ppt/tags/tag552.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xXgkEB_0vg3mwfp0tOJofw"/>
</p:tagLst>
</file>

<file path=ppt/tags/tag554.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xYRb4kGcAoo8QfsUHiU5w"/>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SHAPENAME" val="5. Source"/>
</p:tagLst>
</file>

<file path=ppt/tags/tag558.xml><?xml version="1.0" encoding="utf-8"?>
<p:tagLst xmlns:a="http://schemas.openxmlformats.org/drawingml/2006/main" xmlns:r="http://schemas.openxmlformats.org/officeDocument/2006/relationships" xmlns:p="http://schemas.openxmlformats.org/presentationml/2006/main">
  <p:tag name="SHAPENAME" val="5. Sourc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xXgkEB_0vg3mwfp0tOJofw"/>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rxYRb4kGcAoo8QfsUHiU5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xXgkEB_0vg3mwfp0tOJof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xXgkEB_0vg3mwfp0tOJof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xXgkEB_0vg3mwfp0tOJofw"/>
</p:tagLst>
</file>

<file path=ppt/tags/tag564.xml><?xml version="1.0" encoding="utf-8"?>
<p:tagLst xmlns:a="http://schemas.openxmlformats.org/drawingml/2006/main" xmlns:r="http://schemas.openxmlformats.org/officeDocument/2006/relationships" xmlns:p="http://schemas.openxmlformats.org/presentationml/2006/main">
  <p:tag name="SLIDELOOKUP" val="2025082810215470130119-tru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9.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IIZ2BrRpPWB.fQ9VTFt0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xh0uY7T15xmp0cYCDq09o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f2MJkRDZZkEFCNh3t6h6C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g6kgPsnmtfU59SjUs25sG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pNCAIZWF1hHzWMsNv6O_n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NSj2d6DOzuBeruigIIRW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aWEZX38WHw4LDnKtsZsjr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EdmRuEDvaXegUiFEZCeb1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3tAUbYzTKw_LbmiB2.8KX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kwJRkIwv6bInOXJZyOsvzQ"/>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pzTyMHQtc39fOZRp7e_Vi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62x9cRnNcwGC8_rVR5rUj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5G7VaQtuXf6obIbODYEve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dSelx62R2.YjaaqjV1Uv0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XVlWlC7YSWz03MNKOuMF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a7kHrtwkfnykpTJQShtM8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FtQ1bvJI4AFeTzE4oUBTb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DInlNF9r3uS71kUnrbH3t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Tt1sNRfcJAxsE3_k0t9g_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NrWQ8rUicncAx.WK0fw5g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D_evbE2mLj32aorHstEF5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yplUKzPuQoE4rx29LLJHn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SGT12OtgZfBhMorygRyqf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T1R2vDUITw7cbaURTMUfUg"/>
</p:tagLst>
</file>

<file path=ppt/tags/tag5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95.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596.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597.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598.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599.xml><?xml version="1.0" encoding="utf-8"?>
<p:tagLst xmlns:a="http://schemas.openxmlformats.org/drawingml/2006/main" xmlns:r="http://schemas.openxmlformats.org/officeDocument/2006/relationships" xmlns:p="http://schemas.openxmlformats.org/presentationml/2006/main">
  <p:tag name="SLIDELOOKUP" val="2025082810215533825720-tru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mDLUyjiqXx7lFfKHIztnl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qHkFQVFt9Bjv9u.hES3qL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X9KzHLfUYlfUMpVC2JsA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s.skw0nM7CpZiKm1SRaHq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bJETwzkrV.GD9clm.wF.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u5SFbYcfQj7JKDc5p5U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8pZmv2Z.1KU9thb7DbLMt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4FunEfuf3YPsT_DEzagH1w"/>
</p:tagLst>
</file>

<file path=ppt/tags/tag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5pMU7zmO5arOL9gDrnkO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OLBu6ICiXDZVBuELWg21Z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QWPthr0T_wyqZFLjYm_DI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UeFMrdVTqRhisTSWZAQ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qTWmhwWinFfSBnHVXprbrQ"/>
</p:tagLst>
</file>

<file path=ppt/tags/tag615.xml><?xml version="1.0" encoding="utf-8"?>
<p:tagLst xmlns:a="http://schemas.openxmlformats.org/drawingml/2006/main" xmlns:r="http://schemas.openxmlformats.org/officeDocument/2006/relationships" xmlns:p="http://schemas.openxmlformats.org/presentationml/2006/main">
  <p:tag name="NAME" val="LineBasicStrong"/>
</p:tagLst>
</file>

<file path=ppt/tags/tag616.xml><?xml version="1.0" encoding="utf-8"?>
<p:tagLst xmlns:a="http://schemas.openxmlformats.org/drawingml/2006/main" xmlns:r="http://schemas.openxmlformats.org/officeDocument/2006/relationships" xmlns:p="http://schemas.openxmlformats.org/presentationml/2006/main">
  <p:tag name="SHAPENAME" val="5. Sourc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OrH78LfNDA5d652Gfm.s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IkhwSGstJVA8e4VxSA.yg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2b5V_85x4uqawgM.pGgdIw"/>
</p:tagLst>
</file>

<file path=ppt/tags/tag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Y_dCkkIZntOqJsFjZcGv2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ewAKAny6WvJWC3sJ6X_1P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rYaj0TNVoYb8osVP7AlX5Q"/>
</p:tagLst>
</file>

<file path=ppt/tags/tag623.xml><?xml version="1.0" encoding="utf-8"?>
<p:tagLst xmlns:a="http://schemas.openxmlformats.org/drawingml/2006/main" xmlns:r="http://schemas.openxmlformats.org/officeDocument/2006/relationships" xmlns:p="http://schemas.openxmlformats.org/presentationml/2006/main">
  <p:tag name="SLIDELOOKUP" val="2025082810215595229321"/>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27.xml><?xml version="1.0" encoding="utf-8"?>
<p:tagLst xmlns:a="http://schemas.openxmlformats.org/drawingml/2006/main" xmlns:r="http://schemas.openxmlformats.org/officeDocument/2006/relationships" xmlns:p="http://schemas.openxmlformats.org/presentationml/2006/main">
  <p:tag name="MTTABLE" val="HTitleDiv"/>
  <p:tag name="MTNUMBER" val="0.715525082645717"/>
</p:tagLst>
</file>

<file path=ppt/tags/tag62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2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MTTABLE" val="HTitleDiv"/>
  <p:tag name="MTNUMBER" val="0.715525082645717"/>
</p:tagLst>
</file>

<file path=ppt/tags/tag631.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32.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63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63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63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36.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37.xml><?xml version="1.0" encoding="utf-8"?>
<p:tagLst xmlns:a="http://schemas.openxmlformats.org/drawingml/2006/main" xmlns:r="http://schemas.openxmlformats.org/officeDocument/2006/relationships" xmlns:p="http://schemas.openxmlformats.org/presentationml/2006/main">
  <p:tag name="SHAPENAME" val="5. Source"/>
</p:tagLst>
</file>

<file path=ppt/tags/tag638.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3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0.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41.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42.xml><?xml version="1.0" encoding="utf-8"?>
<p:tagLst xmlns:a="http://schemas.openxmlformats.org/drawingml/2006/main" xmlns:r="http://schemas.openxmlformats.org/officeDocument/2006/relationships" xmlns:p="http://schemas.openxmlformats.org/presentationml/2006/main">
  <p:tag name="SLIDELOOKUP" val="2025082810215651726422-tru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46.xml><?xml version="1.0" encoding="utf-8"?>
<p:tagLst xmlns:a="http://schemas.openxmlformats.org/drawingml/2006/main" xmlns:r="http://schemas.openxmlformats.org/officeDocument/2006/relationships" xmlns:p="http://schemas.openxmlformats.org/presentationml/2006/main">
  <p:tag name="MTTABLE" val="HTitleDiv"/>
  <p:tag name="MTNUMBER" val="0.715525082645717"/>
</p:tagLst>
</file>

<file path=ppt/tags/tag647.xml><?xml version="1.0" encoding="utf-8"?>
<p:tagLst xmlns:a="http://schemas.openxmlformats.org/drawingml/2006/main" xmlns:r="http://schemas.openxmlformats.org/officeDocument/2006/relationships" xmlns:p="http://schemas.openxmlformats.org/presentationml/2006/main">
  <p:tag name="SHAPENAME" val="5. Source"/>
</p:tagLst>
</file>

<file path=ppt/tags/tag648.xml><?xml version="1.0" encoding="utf-8"?>
<p:tagLst xmlns:a="http://schemas.openxmlformats.org/drawingml/2006/main" xmlns:r="http://schemas.openxmlformats.org/officeDocument/2006/relationships" xmlns:p="http://schemas.openxmlformats.org/presentationml/2006/main">
  <p:tag name="SHAPENAME" val="5. Source"/>
</p:tagLst>
</file>

<file path=ppt/tags/tag649.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_JVKtCf3aK3pe.hm57eIK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I1a0h6IQN.SJCQ2W3iZJJ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DgfC.gyN6sEAh3zYsEm4m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JNprhL7tmIzOZ8ZIZ0Y3B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eBBNRB95LZzhrwFEHLYIT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duQrxgl2qWOmgM6MzO7kK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6rce0vfuZb1BT.n9xnwVR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4bbVbpd4Clj.Vo0YdMKqx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nWXJfJtBb3iNmbRG858AG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ODhtDTkw5zwSRedIR7Odm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mx2GvRqHOHXNBxuDaKYF6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ssqO0YJuSTknsDkSU2HgY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bd2AtV54FF1c1M8wOob0O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JJ6wFFSy.5WD2P_ru2V6xQ"/>
</p:tagLst>
</file>

<file path=ppt/tags/tag664.xml><?xml version="1.0" encoding="utf-8"?>
<p:tagLst xmlns:a="http://schemas.openxmlformats.org/drawingml/2006/main" xmlns:r="http://schemas.openxmlformats.org/officeDocument/2006/relationships" xmlns:p="http://schemas.openxmlformats.org/presentationml/2006/main">
  <p:tag name="SLIDELOOKUP" val="2025082810215711825823-true"/>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7.xml><?xml version="1.0" encoding="utf-8"?>
<p:tagLst xmlns:a="http://schemas.openxmlformats.org/drawingml/2006/main" xmlns:r="http://schemas.openxmlformats.org/officeDocument/2006/relationships" xmlns:p="http://schemas.openxmlformats.org/presentationml/2006/main">
  <p:tag name="SHAPENAME" val="5. Sourc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A24jr15_ZNXZBJqhSvE4R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mwq_xhkz3zPAm06EuEkQpg"/>
</p:tagLst>
</file>

<file path=ppt/tags/tag6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vXOiFt7PAYSgm_2dVIoZW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EP97kHhfNB3BDVLQdAA0a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cZzQbP68UqX_3kHX0xrL1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aWJ2i75SgVdvkNQlY_L9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i3azAw5r2SF8oATQpmCZy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uh6b3x0aG7DNSOEVDGqZH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Dx3X8n9JNHPblVXBbBWJb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1GaYXd7b1b9RXu.8VyTGy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wo0AxTVg7.3y9gnzJrPZ6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vWha.iI0wxDyjgNH24ygsQ"/>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7WpKhmaidqglIrBEdjlqN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IVnJPS_3nKO8BNyATVoSU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f26N6Te7kmNrzuKCzXW9E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7KQlw4ezNQug9Jxrrcijo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CeihhaDfpNvME.U4htTLS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KRil5KptSQgiARzqKyUCU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KRil5KptSQgiARzqKyUCUg"/>
</p:tagLst>
</file>

<file path=ppt/tags/tag693.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6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5.xml><?xml version="1.0" encoding="utf-8"?>
<p:tagLst xmlns:a="http://schemas.openxmlformats.org/drawingml/2006/main" xmlns:r="http://schemas.openxmlformats.org/officeDocument/2006/relationships" xmlns:p="http://schemas.openxmlformats.org/presentationml/2006/main">
  <p:tag name="SLIDELOOKUP" val="2025082810215773726924-tru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8.xml><?xml version="1.0" encoding="utf-8"?>
<p:tagLst xmlns:a="http://schemas.openxmlformats.org/drawingml/2006/main" xmlns:r="http://schemas.openxmlformats.org/officeDocument/2006/relationships" xmlns:p="http://schemas.openxmlformats.org/presentationml/2006/main">
  <p:tag name="SHAPENAME" val="5. Source"/>
</p:tagLst>
</file>

<file path=ppt/tags/tag6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CSsKWXgDEhWrmYoP9.23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NHL7_2Szplf65rfVH4SB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sUM2iB0VUWAo8ruRshkRB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358Qzr2uODA1cKBWDWrNq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wfnZVFngLRsqa.dfYtEGM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Ix4H3ekL_7e.dn_hXxtkO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w4fe82b1HU.31zAZT.Uxv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xcVybzTm7b67RgAzjTAT0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aTZtEPBAsUjZ7DAhvX5.F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927tpVMSJ8d5.a6fUdTX0w"/>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43tOStkBMpH7hPkNGtMW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kXaK2u_w4zxqSWW995jjH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6rY9taoIqIi.0xETmTqR6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XNg5aU6K_Cc0It1_z8zHW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BoFWaHrtteWcacIcHYUFd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7jCxj5OKZ2orbGWsYn2n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To5iuy0qB1u7LgH1e67DP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oiEe1xAJOyNBcFsk8XtgU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w7pRULQMfGinHmmOC0H1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ULDxv2sroH_FB3fV8cpH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e58gjU.cvmcrOIkVUVyIT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w7qPQjmqaww9nuJrlQvJI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vS.3ghTR1njFJ0qfeBhm9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z74rHvSoH18S93jkJ15CC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4py8aRwuMw40t3Q9flugg"/>
</p:tagLst>
</file>

<file path=ppt/tags/tag725.xml><?xml version="1.0" encoding="utf-8"?>
<p:tagLst xmlns:a="http://schemas.openxmlformats.org/drawingml/2006/main" xmlns:r="http://schemas.openxmlformats.org/officeDocument/2006/relationships" xmlns:p="http://schemas.openxmlformats.org/presentationml/2006/main">
  <p:tag name="WIDTH" val="276.6667"/>
  <p:tag name="MTTABLE" val="Cell"/>
  <p:tag name="MTNUMBER" val="0.715525082645717"/>
  <p:tag name="LEFT" val="45"/>
  <p:tag name="TOP" val="110"/>
  <p:tag name="HEIGHT" val="19.38748"/>
</p:tagLst>
</file>

<file path=ppt/tags/tag726.xml><?xml version="1.0" encoding="utf-8"?>
<p:tagLst xmlns:a="http://schemas.openxmlformats.org/drawingml/2006/main" xmlns:r="http://schemas.openxmlformats.org/officeDocument/2006/relationships" xmlns:p="http://schemas.openxmlformats.org/presentationml/2006/main">
  <p:tag name="SLIDELOOKUP" val="2025082810215833526525-tru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Yxh.UhtxpbhPUUvmtaate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QjOVBLRXOfQUxoA2i4CW9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6kLea9bDsJOUk0lu.u7u6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B5WwJEYMDAP8.ImHpOGvZ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d519sLZYcK7NQFPSfTnVA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8C9wc894FO_pvKOeQg2Dd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qVbqMTLxiuy7qjQYKlZnG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I72HSaP0pjH4BbNevrd.RQ"/>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lJAauzhX3l8NS7TLzpqf4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E.4ALVvRE3gtDUkgy5R1U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Me2vTeiqFaogeO3PZM4I_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KRil5KptSQgiARzqKyUCU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NNf.D8y1tZaUO2bFmd0oH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aUdj3pXTLkvYsuqschmTO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wlZZ0PY3AUENwhJ2xZc8G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M7E7OWe1_Eyie74r_kFv4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sqsCBBwPy3AqBGc6eiV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Z9nk2_k8MMU1rL9UVilq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XiImn4_itIkrjapKTRnK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_sXBwuWI7YNZHlicqbmY6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AIih2SUCR3uGK8JwjmUU1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rndP6wLkGgISLUn9Skk48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cpD2XAwEuTEr43YQpgiyL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KRil5KptSQgiARzqKyUCU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YjM.Nx__1GuHrJB5o3MElg"/>
</p:tagLst>
</file>

<file path=ppt/tags/tag758.xml><?xml version="1.0" encoding="utf-8"?>
<p:tagLst xmlns:a="http://schemas.openxmlformats.org/drawingml/2006/main" xmlns:r="http://schemas.openxmlformats.org/officeDocument/2006/relationships" xmlns:p="http://schemas.openxmlformats.org/presentationml/2006/main">
  <p:tag name="SLIDELOOKUP" val="2025082810215881829626-tru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2.xml><?xml version="1.0" encoding="utf-8"?>
<p:tagLst xmlns:a="http://schemas.openxmlformats.org/drawingml/2006/main" xmlns:r="http://schemas.openxmlformats.org/officeDocument/2006/relationships" xmlns:p="http://schemas.openxmlformats.org/presentationml/2006/main">
  <p:tag name="SHAPENAME" val="5. Sourc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RqtCGZnb9p2a_4.w1OMa1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SslmXwi307HyV.uqkwYh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d5mbx6n9P7U38u6.31Bj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xXtwwGcp68wxa9AMsTmve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ca3ywOaX8iuUYHvPQ_7u2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tAsVYlCi1bLLL1nGzS3uR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FcGD7YI5ihM2Wj95KSb.mQ"/>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Po8eQu_SWubD9EKuj97ey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Fo7LVFfY7zRDKsXzNTlMh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DYACZ.dgSTDYIxPyfqAhM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1u8jQY5cZ0i7bnhyKcUwM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dVNaW2JDM3dIYgQewfQRi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OrwqsWk0zNFM0jKV1_NRw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ugbnWxu8Pd.kYIwORFtpa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BM2r1z3vofXnj6S_5Y84U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32T8Y4.PuIz9G1C.Q6AK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zL4NeNErgPFcdH4YHIpZg"/>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SNLZamBMXPHjmRWYEbg5y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0IYa7N6DNaFXd2qWYCKXU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n_DCJ5QpPekM0.SBfWI9e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jUrzPFevwaluAtCD9MQIP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GNIPb2xOCxHVBDILdZFc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Ah1vEUbcUe6a1r4cMomJM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trE06Z0iBUFGAjLOWAO7n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2xB_K2Ri9k1gM33fsJKzy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r4r0E8W7usoTKn30kOuij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4wK.TR0gPmvrjeegk6LZj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YgfQn0slFuZtjv0kdtBNO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t7wUALrmjdXOqczcZSR.P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VvaQOFGH0iPv_Y0UZiUL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WjwFxr8xM5bJ3sx.XPU1V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Y.YWqfdbxOjvE3hmsXyQ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vB2wnaC9D39N6NdvF8vX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wt4RGP8CFIRmTyKB2bWv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lRo5GjjiQ8nb8bxg6Fkn_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WD8BJ5tHEv6y5yPrYluCz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wq1FVoLgJ3SKW.9je4yYb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_P2Fw6A6aFthXkwtrZP.5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OEF9Iu6Gp03OoM3n6FKeO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GD25jZQ3jWr6nWzu0Hz0S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KyZKtWZs52tU8xtu3ei2m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5sDozlrSbXSj.A34EFUS9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B8JlraDZD4XTaZeUmyCko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DH3MTz5ML.hnqA3glvW6q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b_AQ21b71dJWYqEwLFAkq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oEMeV0qMciiEcmBSLYn_J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4.J3khMqbRAv.zJ6o7J0aw"/>
</p:tagLst>
</file>

<file path=ppt/tags/tag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6PpE3ND1j1HnOx6IynsB0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Nc26xQcDs7DYAyhGJSndy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7sVN4P3ZVlDVwv3tS23qB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bOVpLKAsY51oHSS4CG1Ge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nY2l.pGT.RJs7G1kIz08x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XvA16uX3wOS93JrOLmN.m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NxT1imxb0ELLK0ZFDmeD7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ddwAUi7SKHv44KRhC6sIk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I7e4Jqgv3SI5rfaHs0AYK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ZAgOuqXPzWoBhe.cnt6mCA"/>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9eEJI5ExL_vEOVgHBnHrJ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INamLuDVATRAPnmBGLjz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gQqCIpQC1gq8eM6tqkm5r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nJrQ2EjSZqem3sHy1C.Oy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2xMroibXhqcLtT4C5fZZ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08oJZ1Z.re5FrTIj4M37G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6.SyOrCDpD0mK4Q9f.ib4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SJW1EdAGEPoIQl9lO.2N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D7_IjHdbqHpDEEQo2yTbH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prsAayJAB2GPTxTltg98Ew"/>
</p:tagLst>
</file>

<file path=ppt/tags/tag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EFb7eTkiY9hxQX9Resi2K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OU2g_GLzZqofVC9EW.fKJ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ZAil5Ah5Mb5.fXINhlwjU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TeNMZ6pAwtUiH.VDryWLoQ"/>
</p:tagLst>
</file>

<file path=ppt/tags/tag834.xml><?xml version="1.0" encoding="utf-8"?>
<p:tagLst xmlns:a="http://schemas.openxmlformats.org/drawingml/2006/main" xmlns:r="http://schemas.openxmlformats.org/officeDocument/2006/relationships" xmlns:p="http://schemas.openxmlformats.org/presentationml/2006/main">
  <p:tag name="SHAPENAME" val="4. Footnote"/>
</p:tagLst>
</file>

<file path=ppt/tags/tag83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6.xml><?xml version="1.0" encoding="utf-8"?>
<p:tagLst xmlns:a="http://schemas.openxmlformats.org/drawingml/2006/main" xmlns:r="http://schemas.openxmlformats.org/officeDocument/2006/relationships" xmlns:p="http://schemas.openxmlformats.org/presentationml/2006/main">
  <p:tag name="SLIDELOOKUP" val="20250828102956817214748355727"/>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SHAPENAME" val="5. Source"/>
</p:tagLst>
</file>

<file path=ppt/tags/tag84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LdGXMXBj10mlB1qiDDNKD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egHD2_mA702McEXECPkDm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ZvwQIhHgZ0KlCGKaH1hvW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A78psQOqw0uYJZ9da0Xms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IabDE6kknEW5u2aoYA5Ua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rgvWZnOh8kWxH.xNMpxxp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1_GTPJWJG02qiA1lkZXt9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MK77Py9i7EOr1J2Kakny2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kzBwzVQyG0m6o1b6U1YV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IvusM.Dh8UKhVmsJBauRD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SKbLCqzQTkG.BxTN9j3EG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QVxFeIZaCkmzkHIF_12Gq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B6jFaW66GkCvaMSrFGSIF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oaHfuizz5EGfuvqPnH1NM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b4w_BLYYbUGnStWqmZuk3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p_aMmU89mMUWt0N7y3xnA1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CebG7Vch5kOlht9bHDM59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T9mCVRADGESq3rP_.M0au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V9svYvdAIkesyBU4vJs03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0E6Tt7aKV0iwLp1wPRcZE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8uEm_9czm0ONKIIl3boPt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MEQJozBExECzc4oyBsENb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Ji8EaOlNb0.EI.YdaQZLa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4R.O24hAjkeFdVkV0SXw.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HVSOi206sk26KMyrFtIKx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PWUj_CR6Qkmxfnq.OrhDZ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KveDX2tPJkefUWDqcuEP6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zBkWcHoSO0Swb2KWV5mZH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pnmPfo1D4FkaUBh8EVJCgew"/>
</p:tagLst>
</file>

<file path=ppt/tags/tag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PMwReSbkp0S8SN.9yrSPI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S7FHefisckaiTlLs2Jkjf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f2BY8hgjp0ux6e0l0h2Bh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8FrtoA5a9U6l_0IYTHu71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VWxOjezvxUqYByJktVdv6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lvDAyHy4o0iG6JBA.g9fi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mklnCxx0f02AB0tc9mV9V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pgJsdxv7Ur0K5TTLLDgF1R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YsI5kYAkr0.EPCyOljvwP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J6wESGPwX0GyKwQoV1vl6A"/>
</p:tagLst>
</file>

<file path=ppt/tags/tag8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lGN4GnmnUkGF7A2Uo5QD.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h3ZMy0BtoU2a9.qYSq14E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FYpqLNOJokijR9yVDQrbY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ODQrM9E_bkyDyfb2ryk39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WOKLd9ZEME2m1u8Gje5Um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wyJQQ6nrBECMLoaR5oaCU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yK5Cfmn6CEu6OctCcC7Ku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S4xOU57EGkiySF65RngVj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a9ddQB8ZL0m6T_oVSctoa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7YNn2cY6f0KhGJ36b73ty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LkLO5dDojEC9qEm.fb6rI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aoA06ToQ.kiDPXm83UeXX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sQp0jvrPO0SxhhyMyiX2X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up4smjhwkEqrTbOwwuXSC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9KXFNV8II0Olgp3vc3WQU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Ir1HhjM5PECCy_TeMZSNW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kU5naEqmu06f7QvNAhI5W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YY5YMsi8EkWYSYuSmYEiz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_etTQmcZLE6Qeu6sjW5mh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Fj_dQ9qCyUa1n2jPUAhNow"/>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a8oIngrKkkiteiEVKAsy8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RCc6oh1jwUSLro8mj9O5V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MMlJw6_npUyy0VV.pr0fz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xaBRD6iOtUWGTXlCv0PX6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NQZyU4c_IU.xaaX.lb8Il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XODQMu2Ru0KllA4AXPtrl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mofqj2s71EqpZcSirOzAP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pUcAIDpNGUUuxMXEpcL7gX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jZYxofi_dEGOXF.hX0lkd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5KnuXOiW0kWflsWC1UH3oA"/>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U4sKc3NU0ihqWKBvAxEw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FgAS7gQJkkG4.wpBHXfjn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XloMDIkRH0C9mD1VHtBV6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wQgC3Mnj_0iNDCHpcevVtw"/>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YWkLkobLfU6I0b8k3_B2.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J7avZoCysE.aYyL_HXf_8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ec9SoXXTtkaM9VyXb63BH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R8CxKlvit0yQgU3fZ6I4M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zsac98VNBEejlUAeXAOod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hNnqA5J_E062AZ0ox4Ym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_mLjeZdgP0CjhrCP83a_8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l7XpKsUFRUK_7Vf57ahQ5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hcynEYe4v0apuEi2njixL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V.YJ_jesE.S.SBQecQQV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NXdOlPsJ9Ua.kRxpaaBs7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ERTEglf_j0K8qAyKATS8I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iSp5BlROTk2E5hYxKLckM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p_uuBU9UIoUK9JIMukecePg"/>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Wkjc_ix0m028M_KYcFdao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owDunC_MGkWH3QFZ3JO1E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4FVF_JnlT0OUspR7fM9YX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ELWTLzwzWUaZNrnexsvud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t4uCu9qVkESVOxTHQkpEl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r4Fz_eXdEE6CN2PL6wpaO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LP1ikblRzkivZNBpZUXYng"/>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Vyi8_oVMy0mVe55XDcg8d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deMUz2HZDUGD2DMMgcshO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h8vEgNT0A0mxvNOMUWpTW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QylcWn_sWEityfL5lKcFJ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p40gORhBjNESPZAGP9KzLWg"/>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f_ZazEEJcEuHB8WSR94FZ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jBeRtm8UDEO41FsiKfIGd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ue5IZlHPQUezrleLT9Mng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Eo2DZNJ0RUWIxD82Pk8ce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NMKefdYV_kO9bl6YGp.rt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lpOnUItYN0GuQlhvGpMR7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nw3B.TOcvEinMSaNUSS3t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p.BjuyTq0xEGaJkdm3AKac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jHiam7h6Z0mjQtNHaRlhx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Cgnz3Jz7UUOyFFBH5zJ9KQ"/>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M3N9BF4DzUGENNs7gxAPY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1_X_GMTZw0CznFdfG._7c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9JcXHhn4akC53fzf_DcaW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A8AYm.NzREGUkU3LbqEHC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3.LxlyHFt0OiGvV2UoVTw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B1tvcbqxfkar4XWUQqbS.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sQqYF.dPMESbfaAQCnxwC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EagSsWu9lEm65Bm5oz.RG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o370HheFpESUzYDhLJWhe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Ycd3ObWVP0qQcMsxUxBz1Q"/>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13ARA9ZNtk.7dDuGAVxIX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SC1uVJdOW0SyHhiMrCZVS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9TNG4M1S2U2VpfPjb751d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P00Ea1IIvkSbWtPPWubhZ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LAW6mJtR5ESkNfg.WgdRx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aD98LYVzn0idsum5VzxlL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9oyVjr3aIUWZ55gpHJVCS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kE6J0xWcnkGcbqfc3V_j1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NttutIhA6k.G0bs9sx0NL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lD3zMu.Fnk2AXYIxmsHzyA"/>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OUK7ddMJWkek.JDBglWYf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BKnAEckTlkqE3eLG5Gy_X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JydPM0Sya0yrx1iN8BK1r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3M8OGb4uakSZhJjTB_VKl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aQ0TkIN88kKtHuydg_LwE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pEKb9KpeaMkaG20VWZC7_.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wREXpFkkTkyIfp8IdpFuyw"/>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LdGXMXBj10mlB1qiDDNKD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egHD2_mA702McEXECPkDm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ZvwQIhHgZ0KlCGKaH1hvWg"/>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A78psQOqw0uYJZ9da0Xms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IabDE6kknEW5u2aoYA5Ua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rgvWZnOh8kWxH.xNMpxxp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1_GTPJWJG02qiA1lkZXt9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MK77Py9i7EOr1J2Kakny2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pkzBwzVQyG0m6o1b6U1YVN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IvusM.Dh8UKhVmsJBauRDw"/>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SKbLCqzQTkG.BxTN9j3EG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QVxFeIZaCkmzkHIF_12Gq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B6jFaW66GkCvaMSrFGSIFg"/>
</p:tagLst>
</file>

<file path=ppt/theme/theme1.xml><?xml version="1.0" encoding="utf-8"?>
<a:theme xmlns:a="http://schemas.openxmlformats.org/drawingml/2006/main" name="1_White">
  <a:themeElements>
    <a:clrScheme name="Scheme1">
      <a:dk1>
        <a:srgbClr val="000000"/>
      </a:dk1>
      <a:lt1>
        <a:srgbClr val="FFFFFF"/>
      </a:lt1>
      <a:dk2>
        <a:srgbClr val="FFFFFF"/>
      </a:dk2>
      <a:lt2>
        <a:srgbClr val="FFFFFF"/>
      </a:lt2>
      <a:accent1>
        <a:srgbClr val="17406D"/>
      </a:accent1>
      <a:accent2>
        <a:srgbClr val="009DD9"/>
      </a:accent2>
      <a:accent3>
        <a:srgbClr val="0F6FC6"/>
      </a:accent3>
      <a:accent4>
        <a:srgbClr val="DBEFF9"/>
      </a:accent4>
      <a:accent5>
        <a:srgbClr val="10CF9B"/>
      </a:accent5>
      <a:accent6>
        <a:srgbClr val="0BD0D9"/>
      </a:accent6>
      <a:hlink>
        <a:srgbClr val="0000FF"/>
      </a:hlink>
      <a:folHlink>
        <a:srgbClr val="800080"/>
      </a:folHlink>
    </a:clrScheme>
    <a:fontScheme name="Custom">
      <a:majorFont>
        <a:latin typeface="Aptos Narrow"/>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w="6350" cap="sq">
          <a:noFill/>
          <a:miter lim="800000"/>
        </a:ln>
      </a:spPr>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defPPr algn="l">
          <a:defRPr sz="1300"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7406D"/>
        </a:accent1>
        <a:accent2>
          <a:srgbClr val="009DD9"/>
        </a:accent2>
        <a:accent3>
          <a:srgbClr val="0F6FC6"/>
        </a:accent3>
        <a:accent4>
          <a:srgbClr val="DBEFF9"/>
        </a:accent4>
        <a:accent5>
          <a:srgbClr val="10CF9B"/>
        </a:accent5>
        <a:accent6>
          <a:srgbClr val="0BD0D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A5C249"/>
    </a:custClr>
    <a:custClr name="Custom Color7">
      <a:srgbClr val="7CCA62"/>
    </a:custClr>
  </a:custClrLst>
  <a:extLst>
    <a:ext uri="{05A4C25C-085E-4340-85A3-A5531E510DB2}">
      <thm15:themeFamily xmlns:thm15="http://schemas.microsoft.com/office/thememl/2012/main" name="4607XN01_CF_16x9_ENG_V3" id="{FAC6D841-3F53-4395-8929-B32ED1E8A2D1}" vid="{BF7C314F-CE34-4F86-96B8-79C5F16BE23B}"/>
    </a:ext>
  </a:extLst>
</a:theme>
</file>

<file path=ppt/theme/theme2.xml><?xml version="1.0" encoding="utf-8"?>
<a:theme xmlns:a="http://schemas.openxmlformats.org/drawingml/2006/main" name="2_White">
  <a:themeElements>
    <a:clrScheme name="Scheme1">
      <a:dk1>
        <a:srgbClr val="000000"/>
      </a:dk1>
      <a:lt1>
        <a:srgbClr val="FFFFFF"/>
      </a:lt1>
      <a:dk2>
        <a:srgbClr val="FFFFFF"/>
      </a:dk2>
      <a:lt2>
        <a:srgbClr val="FFFFFF"/>
      </a:lt2>
      <a:accent1>
        <a:srgbClr val="17406D"/>
      </a:accent1>
      <a:accent2>
        <a:srgbClr val="009DD9"/>
      </a:accent2>
      <a:accent3>
        <a:srgbClr val="0F6FC6"/>
      </a:accent3>
      <a:accent4>
        <a:srgbClr val="DBEFF9"/>
      </a:accent4>
      <a:accent5>
        <a:srgbClr val="10CF9B"/>
      </a:accent5>
      <a:accent6>
        <a:srgbClr val="0BD0D9"/>
      </a:accent6>
      <a:hlink>
        <a:srgbClr val="0000FF"/>
      </a:hlink>
      <a:folHlink>
        <a:srgbClr val="800080"/>
      </a:folHlink>
    </a:clrScheme>
    <a:fontScheme name="Custom">
      <a:majorFont>
        <a:latin typeface="Aptos Narrow"/>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w="6350" cap="sq">
          <a:noFill/>
          <a:miter lim="800000"/>
        </a:ln>
      </a:spPr>
      <a:bodyPr rot="0" spcFirstLastPara="0" vertOverflow="overflow" horzOverflow="overflow" vert="horz" wrap="square" lIns="63500" tIns="60513" rIns="63500" bIns="63500" numCol="1" spcCol="0" rtlCol="0" fromWordArt="0" anchor="t" anchorCtr="0" forceAA="0" compatLnSpc="1">
        <a:prstTxWarp prst="textNoShape">
          <a:avLst/>
        </a:prstTxWarp>
        <a:spAutoFit/>
      </a:bodyPr>
      <a:lstStyle>
        <a:defPPr algn="l">
          <a:defRPr sz="1300"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7406D"/>
        </a:accent1>
        <a:accent2>
          <a:srgbClr val="009DD9"/>
        </a:accent2>
        <a:accent3>
          <a:srgbClr val="0F6FC6"/>
        </a:accent3>
        <a:accent4>
          <a:srgbClr val="DBEFF9"/>
        </a:accent4>
        <a:accent5>
          <a:srgbClr val="10CF9B"/>
        </a:accent5>
        <a:accent6>
          <a:srgbClr val="0BD0D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A5C249"/>
    </a:custClr>
    <a:custClr name="Custom Color7">
      <a:srgbClr val="7CCA62"/>
    </a:custClr>
  </a:custClrLst>
  <a:extLst>
    <a:ext uri="{05A4C25C-085E-4340-85A3-A5531E510DB2}">
      <thm15:themeFamily xmlns:thm15="http://schemas.microsoft.com/office/thememl/2012/main" name="4607XN01_CF_16x9_ENG_V3" id="{FAC6D841-3F53-4395-8929-B32ED1E8A2D1}" vid="{BF7C314F-CE34-4F86-96B8-79C5F16BE23B}"/>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240" row="9">
    <wetp:webextensionref xmlns:r="http://schemas.openxmlformats.org/officeDocument/2006/relationships" r:id="rId1"/>
  </wetp:taskpane>
  <wetp:taskpane dockstate="right" visibility="0" width="525" row="9">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E25C0BE-C9D6-4E31-B4C0-A1C5339A5FBE}">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D05F007-4918-4E34-ACF5-131065591A18}">
  <we:reference id="e74ca2a7-5e50-4ebf-bfa5-bb75c7950374" version="4.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FA48F40F5B784883F8DC9DD2363BE0" ma:contentTypeVersion="3" ma:contentTypeDescription="Create a new document." ma:contentTypeScope="" ma:versionID="15368fc757943f3d1a6fe66f8645b139">
  <xsd:schema xmlns:xsd="http://www.w3.org/2001/XMLSchema" xmlns:xs="http://www.w3.org/2001/XMLSchema" xmlns:p="http://schemas.microsoft.com/office/2006/metadata/properties" xmlns:ns2="a726dc61-313f-4f2b-acff-73dcf66b4130" targetNamespace="http://schemas.microsoft.com/office/2006/metadata/properties" ma:root="true" ma:fieldsID="bf134fff37a00550d003809be8706aab" ns2:_="">
    <xsd:import namespace="a726dc61-313f-4f2b-acff-73dcf66b413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6dc61-313f-4f2b-acff-73dcf66b4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14969C-C990-439E-A58C-AF43DF477939}">
  <ds:schemaRefs>
    <ds:schemaRef ds:uri="http://schemas.microsoft.com/office/2006/documentManagement/types"/>
    <ds:schemaRef ds:uri="57a5961a-3f8d-4839-986d-aad8750d7c0d"/>
    <ds:schemaRef ds:uri="http://www.w3.org/XML/1998/namespace"/>
    <ds:schemaRef ds:uri="http://schemas.openxmlformats.org/package/2006/metadata/core-properties"/>
    <ds:schemaRef ds:uri="http://schemas.microsoft.com/sharepoint/v3"/>
    <ds:schemaRef ds:uri="http://purl.org/dc/dcmitype/"/>
    <ds:schemaRef ds:uri="http://schemas.microsoft.com/office/infopath/2007/PartnerControls"/>
    <ds:schemaRef ds:uri="http://schemas.microsoft.com/office/2006/metadata/properties"/>
    <ds:schemaRef ds:uri="http://purl.org/dc/elements/1.1/"/>
    <ds:schemaRef ds:uri="0e7d9b80-43a1-40e3-a1fd-eadafd970586"/>
    <ds:schemaRef ds:uri="http://purl.org/dc/terms/"/>
  </ds:schemaRefs>
</ds:datastoreItem>
</file>

<file path=customXml/itemProps2.xml><?xml version="1.0" encoding="utf-8"?>
<ds:datastoreItem xmlns:ds="http://schemas.openxmlformats.org/officeDocument/2006/customXml" ds:itemID="{14E5909B-74A3-4454-8A18-3DAB8F0B075A}">
  <ds:schemaRefs>
    <ds:schemaRef ds:uri="http://schemas.microsoft.com/sharepoint/v3/contenttype/forms"/>
  </ds:schemaRefs>
</ds:datastoreItem>
</file>

<file path=customXml/itemProps3.xml><?xml version="1.0" encoding="utf-8"?>
<ds:datastoreItem xmlns:ds="http://schemas.openxmlformats.org/officeDocument/2006/customXml" ds:itemID="{75C899B8-596C-4701-89BF-32A6C935440C}"/>
</file>

<file path=customXml/itemProps4.xml><?xml version="1.0" encoding="utf-8"?>
<ds:datastoreItem xmlns:ds="http://schemas.openxmlformats.org/officeDocument/2006/customXml" ds:itemID="{E4495AF8-6B52-4E92-B2AB-7CAEF1F9FF5A}">
  <ds:schemaRefs>
    <ds:schemaRef ds:uri="http://schemas.microsoft.com/sharepoint/events"/>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blank</Template>
  <TotalTime>0</TotalTime>
  <Words>10435</Words>
  <Application>Microsoft Office PowerPoint</Application>
  <PresentationFormat>Widescreen</PresentationFormat>
  <Paragraphs>1379</Paragraphs>
  <Slides>47</Slides>
  <Notes>33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Aptos</vt:lpstr>
      <vt:lpstr>Aptos Narrow</vt:lpstr>
      <vt:lpstr>Arial</vt:lpstr>
      <vt:lpstr>Calibri</vt:lpstr>
      <vt:lpstr>Segoe UI</vt:lpstr>
      <vt:lpstr>Wingdings</vt:lpstr>
      <vt:lpstr>1_White</vt:lpstr>
      <vt:lpstr>2_White</vt:lpstr>
      <vt:lpstr>think-cell Slide</vt:lpstr>
      <vt:lpstr>Safe Kids, Strong Families</vt:lpstr>
      <vt:lpstr>Purpose</vt:lpstr>
      <vt:lpstr>Content</vt:lpstr>
      <vt:lpstr>Safe Kids, Strong Families: Approach and timeline</vt:lpstr>
      <vt:lpstr>Several sources of insight inform Safe Kids, Strong Families</vt:lpstr>
      <vt:lpstr>Content</vt:lpstr>
      <vt:lpstr>PowerPoint Presentation</vt:lpstr>
      <vt:lpstr>Safe Kids, Strong Families: 6 pillars of focus </vt:lpstr>
      <vt:lpstr>Safe Kids, Strong Families: 6 pillars of focus</vt:lpstr>
      <vt:lpstr>Virginia's aspiration for child welfare</vt:lpstr>
      <vt:lpstr>Content</vt:lpstr>
      <vt:lpstr>Virginia's state-supervised, locally-administered child welfare system has variable outcomes relative to national averages</vt:lpstr>
      <vt:lpstr>An LDSS entry-level child welfare role, Family Services Specialist, has lower compensation and higher credential requirements than other roles</vt:lpstr>
      <vt:lpstr>LDSS turnover rates are increasing across roles; entry-level roles turnover at &gt;3x the rate of supervisors with turnover rates decreasing with seniority of roles</vt:lpstr>
      <vt:lpstr>LDSS with high vacancy rates also tend to have lower outcome metrics</vt:lpstr>
      <vt:lpstr>Referrals reported to Child Protective Services undergo a standard process flow</vt:lpstr>
      <vt:lpstr>Younger children under the age of 3 comprise larger portions of high and very high risk assessments than low and moderate risk assessments</vt:lpstr>
      <vt:lpstr>Despite referrals increasing since 2021, the total number of referrals screened in for assessment has remained the same</vt:lpstr>
      <vt:lpstr>Virginia screens out a larger proportion of referrals than the national average, consistent with other locally-administered child welfare systems1,2  </vt:lpstr>
      <vt:lpstr>The majority of referrals come from direct LDSS referrals, which has the lowest screen out rate as compared to the hotline and mandated reporter portal1 </vt:lpstr>
      <vt:lpstr>Screen in rates vary by region with some above and others below the national average, though there is not a clear trend between LDSS size and rates</vt:lpstr>
      <vt:lpstr>Virginia has more age outs and fewer exits to reunification than the national average; initiatives are underway to improve permanency</vt:lpstr>
      <vt:lpstr>The majority of children in foster care are in LDSS placements, however the majority of monthly expenditures are in LCPA placements</vt:lpstr>
      <vt:lpstr>In Virginia, the number of children in foster care placed in congregate care has increased; whereas nationally, the trend is declining</vt:lpstr>
      <vt:lpstr>Children in foster care are 4x more likely to be diagnosed with BH conditions, and in Virginia, are 2.5x more likely to be prescribed psychotropic medication</vt:lpstr>
      <vt:lpstr>Children in foster care receive behavioral health resources at higher rates than the general population, but lower rates in 2023 than they did in 2021</vt:lpstr>
      <vt:lpstr>Virginia draws down less Title IV-E funds for prevention than other states, with 6% spent on prevention service delivery  </vt:lpstr>
      <vt:lpstr>Virginia has increased the number of providers administering Evidence Based Practices (EBPs) included in its prevention plan; however, case workers think more could be done</vt:lpstr>
      <vt:lpstr>There is variation across the 120 LDSS in practice standards, including screen-in rates and timeliness of first contact with a potential victim </vt:lpstr>
      <vt:lpstr>There are LDSS that consistently perform well across metrics and others that consistently perform poorly</vt:lpstr>
      <vt:lpstr>VDSS oversees more local agencies in total and by region than other state-supervised, locally-administered child welfare systems   </vt:lpstr>
      <vt:lpstr>VDSS has fewer mechanisms to manage performance and enforce standards than other states </vt:lpstr>
      <vt:lpstr>Content</vt:lpstr>
      <vt:lpstr>Safe Kids, Strong Families: 6 pillars of focus</vt:lpstr>
      <vt:lpstr>Safe Kids, Strong Families: 6 pillars of focus</vt:lpstr>
      <vt:lpstr>Pillar 1: Strengthening the workforce draft initiatives </vt:lpstr>
      <vt:lpstr>PowerPoint Presentation</vt:lpstr>
      <vt:lpstr>PowerPoint Presentation</vt:lpstr>
      <vt:lpstr>PowerPoint Presentation</vt:lpstr>
      <vt:lpstr>PowerPoint Presentation</vt:lpstr>
      <vt:lpstr>PowerPoint Presentation</vt:lpstr>
      <vt:lpstr>Safe Kids, Strong Families: Potential initiative sequencing</vt:lpstr>
      <vt:lpstr>Content</vt:lpstr>
      <vt:lpstr>Fact base: 50+ sources analyzed</vt:lpstr>
      <vt:lpstr>Fact base: 50+ stakeholders and experts engaged in 1:1 interviews</vt:lpstr>
      <vt:lpstr>Phase 3: Draft Strategy 1:1 Stakeholder Conversations (1/2)</vt:lpstr>
      <vt:lpstr>Phase 3: Draft Strategy 1:1 Stakeholder Conversations (2/2)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Ayers, Carl (VDSS)</cp:lastModifiedBy>
  <cp:revision>1</cp:revision>
  <dcterms:created xsi:type="dcterms:W3CDTF">2025-09-10T21:01:25Z</dcterms:created>
  <dcterms:modified xsi:type="dcterms:W3CDTF">2026-01-07T18:37:30Z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0x01010042FA48F40F5B784883F8DC9DD2363BE0</vt:lpwstr>
  </property>
  <property fmtid="{D5CDD505-2E9C-101B-9397-08002B2CF9AE}" pid="3" name="DataSource">
    <vt:i4>2</vt:i4>
  </property>
  <property fmtid="{D5CDD505-2E9C-101B-9397-08002B2CF9AE}" pid="4" name="_dlc_DocIdItemGuid">
    <vt:lpwstr>b0da7bde-4091-40f0-a4be-4e054aedf838</vt:lpwstr>
  </property>
  <property fmtid="{D5CDD505-2E9C-101B-9397-08002B2CF9AE}" pid="5" name="SourceSystem">
    <vt:i4>1</vt:i4>
  </property>
  <property fmtid="{D5CDD505-2E9C-101B-9397-08002B2CF9AE}" pid="6" name="MSIP_Label_83303d7c-e5a3-4cc8-90eb-69bfd7570ac4_Enabled">
    <vt:lpwstr>True</vt:lpwstr>
  </property>
  <property fmtid="{D5CDD505-2E9C-101B-9397-08002B2CF9AE}" pid="7" name="MSIP_Label_83303d7c-e5a3-4cc8-90eb-69bfd7570ac4_SiteId">
    <vt:lpwstr>cc8936bc-9382-4fff-87cb-6f55999549e7</vt:lpwstr>
  </property>
  <property fmtid="{D5CDD505-2E9C-101B-9397-08002B2CF9AE}" pid="8" name="MSIP_Label_83303d7c-e5a3-4cc8-90eb-69bfd7570ac4_SetDate">
    <vt:lpwstr>2025-09-10T21:02:16Z</vt:lpwstr>
  </property>
  <property fmtid="{D5CDD505-2E9C-101B-9397-08002B2CF9AE}" pid="9" name="MSIP_Label_83303d7c-e5a3-4cc8-90eb-69bfd7570ac4_Name">
    <vt:lpwstr>Client Confidential</vt:lpwstr>
  </property>
  <property fmtid="{D5CDD505-2E9C-101B-9397-08002B2CF9AE}" pid="10" name="MSIP_Label_83303d7c-e5a3-4cc8-90eb-69bfd7570ac4_ActionId">
    <vt:lpwstr>d88ce881-7c22-4882-9b14-7af93427d398</vt:lpwstr>
  </property>
  <property fmtid="{D5CDD505-2E9C-101B-9397-08002B2CF9AE}" pid="11" name="MSIP_Label_83303d7c-e5a3-4cc8-90eb-69bfd7570ac4_Removed">
    <vt:lpwstr>False</vt:lpwstr>
  </property>
  <property fmtid="{D5CDD505-2E9C-101B-9397-08002B2CF9AE}" pid="12" name="MSIP_Label_83303d7c-e5a3-4cc8-90eb-69bfd7570ac4_Extended_MSFT_Method">
    <vt:lpwstr>Standard</vt:lpwstr>
  </property>
  <property fmtid="{D5CDD505-2E9C-101B-9397-08002B2CF9AE}" pid="13" name="Sensitivity">
    <vt:lpwstr>Client Confidential</vt:lpwstr>
  </property>
</Properties>
</file>